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</p:sldMasterIdLst>
  <p:notesMasterIdLst>
    <p:notesMasterId r:id="rId22"/>
  </p:notesMasterIdLst>
  <p:sldIdLst>
    <p:sldId id="257" r:id="rId5"/>
    <p:sldId id="519" r:id="rId6"/>
    <p:sldId id="537" r:id="rId7"/>
    <p:sldId id="538" r:id="rId8"/>
    <p:sldId id="539" r:id="rId9"/>
    <p:sldId id="548" r:id="rId10"/>
    <p:sldId id="549" r:id="rId11"/>
    <p:sldId id="540" r:id="rId12"/>
    <p:sldId id="547" r:id="rId13"/>
    <p:sldId id="541" r:id="rId14"/>
    <p:sldId id="550" r:id="rId15"/>
    <p:sldId id="552" r:id="rId16"/>
    <p:sldId id="545" r:id="rId17"/>
    <p:sldId id="546" r:id="rId18"/>
    <p:sldId id="542" r:id="rId19"/>
    <p:sldId id="543" r:id="rId20"/>
    <p:sldId id="536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ost, Chad R. {Chad} (ARC-R)" initials="F(" lastIdx="2" clrIdx="0">
    <p:extLst>
      <p:ext uri="{19B8F6BF-5375-455C-9EA6-DF929625EA0E}">
        <p15:presenceInfo xmlns:p15="http://schemas.microsoft.com/office/powerpoint/2012/main" userId="S::cfrost@ndc.nasa.gov::cb379f12-c49f-427b-a65c-82c9a0606f69" providerId="AD"/>
      </p:ext>
    </p:extLst>
  </p:cmAuthor>
  <p:cmAuthor id="2" name="Andrews, Daniel R. (ARC-R)" initials="ADR(" lastIdx="2" clrIdx="1">
    <p:extLst>
      <p:ext uri="{19B8F6BF-5375-455C-9EA6-DF929625EA0E}">
        <p15:presenceInfo xmlns:p15="http://schemas.microsoft.com/office/powerpoint/2012/main" userId="S-1-5-21-330711430-3775241029-4075259233-86039" providerId="AD"/>
      </p:ext>
    </p:extLst>
  </p:cmAuthor>
  <p:cmAuthor id="3" name="Marmie, John A. (ARC-R)" initials="MJA(" lastIdx="4" clrIdx="2">
    <p:extLst>
      <p:ext uri="{19B8F6BF-5375-455C-9EA6-DF929625EA0E}">
        <p15:presenceInfo xmlns:p15="http://schemas.microsoft.com/office/powerpoint/2012/main" userId="S-1-5-21-330711430-3775241029-4075259233-878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226BE"/>
    <a:srgbClr val="FF9900"/>
    <a:srgbClr val="CC00CC"/>
    <a:srgbClr val="00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9" autoAdjust="0"/>
    <p:restoredTop sz="97505" autoAdjust="0"/>
  </p:normalViewPr>
  <p:slideViewPr>
    <p:cSldViewPr>
      <p:cViewPr varScale="1">
        <p:scale>
          <a:sx n="124" d="100"/>
          <a:sy n="124" d="100"/>
        </p:scale>
        <p:origin x="120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51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F54104-595B-409B-AA48-960EC21D1D6B}" type="datetimeFigureOut">
              <a:rPr lang="en-US" smtClean="0"/>
              <a:t>7/14/2021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BE7E39-3ACC-451D-99DB-FB75DC4EDC2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1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FA3CA-2E80-407F-9EC3-65B162C6566F}" type="slidenum">
              <a:rPr lang="en-US" smtClean="0">
                <a:ea typeface="ＭＳ Ｐゴシック"/>
                <a:cs typeface="ＭＳ Ｐゴシック"/>
              </a:rPr>
              <a:pPr/>
              <a:t>1</a:t>
            </a:fld>
            <a:endParaRPr lang="en-US" dirty="0">
              <a:ea typeface="ＭＳ Ｐゴシック"/>
              <a:cs typeface="ＭＳ Ｐゴシック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0099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Theme:</a:t>
            </a:r>
            <a:r>
              <a:rPr lang="en-US" baseline="0" dirty="0"/>
              <a:t> Why MDC and NOC</a:t>
            </a:r>
          </a:p>
          <a:p>
            <a:r>
              <a:rPr lang="en-US" baseline="0" dirty="0"/>
              <a:t>The Center has made an decision to pursue Space flight missions </a:t>
            </a:r>
          </a:p>
          <a:p>
            <a:r>
              <a:rPr lang="en-US" baseline="0" dirty="0"/>
              <a:t>To achieve this the Center needs to design mission concepts, and turn those missions concepts into mature mission proposals to win Agency announcements of opportunity as well as other proposal opportunities.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E7E39-3ACC-451D-99DB-FB75DC4EDC2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1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6" descr="Speakers Bureau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b="14423"/>
          <a:stretch/>
        </p:blipFill>
        <p:spPr bwMode="auto">
          <a:xfrm>
            <a:off x="0" y="-1"/>
            <a:ext cx="12192000" cy="685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34"/>
          <p:cNvSpPr>
            <a:spLocks noChangeShapeType="1"/>
          </p:cNvSpPr>
          <p:nvPr/>
        </p:nvSpPr>
        <p:spPr bwMode="auto">
          <a:xfrm>
            <a:off x="0" y="1603375"/>
            <a:ext cx="7721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7" name="Line 35"/>
          <p:cNvSpPr>
            <a:spLocks noChangeShapeType="1"/>
          </p:cNvSpPr>
          <p:nvPr/>
        </p:nvSpPr>
        <p:spPr bwMode="auto">
          <a:xfrm>
            <a:off x="0" y="1835150"/>
            <a:ext cx="7416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0" y="2062164"/>
            <a:ext cx="7213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0" y="1371600"/>
            <a:ext cx="80264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0" name="Line 43"/>
          <p:cNvSpPr>
            <a:spLocks noChangeShapeType="1"/>
          </p:cNvSpPr>
          <p:nvPr/>
        </p:nvSpPr>
        <p:spPr bwMode="auto">
          <a:xfrm rot="16200000">
            <a:off x="5149851" y="6515100"/>
            <a:ext cx="6858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1" name="Line 44"/>
          <p:cNvSpPr>
            <a:spLocks noChangeShapeType="1"/>
          </p:cNvSpPr>
          <p:nvPr/>
        </p:nvSpPr>
        <p:spPr bwMode="auto">
          <a:xfrm rot="16200000">
            <a:off x="4773084" y="6438900"/>
            <a:ext cx="838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2" name="Line 45"/>
          <p:cNvSpPr>
            <a:spLocks noChangeShapeType="1"/>
          </p:cNvSpPr>
          <p:nvPr/>
        </p:nvSpPr>
        <p:spPr bwMode="auto">
          <a:xfrm rot="16200000">
            <a:off x="3477684" y="6057900"/>
            <a:ext cx="1600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3" name="Line 46"/>
          <p:cNvSpPr>
            <a:spLocks noChangeShapeType="1"/>
          </p:cNvSpPr>
          <p:nvPr/>
        </p:nvSpPr>
        <p:spPr bwMode="auto">
          <a:xfrm rot="16200000">
            <a:off x="3977217" y="6248400"/>
            <a:ext cx="1219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4" name="Line 47"/>
          <p:cNvSpPr>
            <a:spLocks noChangeShapeType="1"/>
          </p:cNvSpPr>
          <p:nvPr/>
        </p:nvSpPr>
        <p:spPr bwMode="auto">
          <a:xfrm rot="16200000">
            <a:off x="4394200" y="6362700"/>
            <a:ext cx="9906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5" name="Line 48"/>
          <p:cNvSpPr>
            <a:spLocks noChangeShapeType="1"/>
          </p:cNvSpPr>
          <p:nvPr/>
        </p:nvSpPr>
        <p:spPr bwMode="auto">
          <a:xfrm rot="16200000">
            <a:off x="2978151" y="5867400"/>
            <a:ext cx="19812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6" name="Text Box 74"/>
          <p:cNvSpPr txBox="1">
            <a:spLocks noChangeArrowheads="1"/>
          </p:cNvSpPr>
          <p:nvPr/>
        </p:nvSpPr>
        <p:spPr bwMode="auto">
          <a:xfrm>
            <a:off x="622301" y="423864"/>
            <a:ext cx="8826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1000" dirty="0">
                <a:latin typeface="Helvetica" pitchFamily="96" charset="0"/>
                <a:ea typeface="ＭＳ Ｐゴシック" pitchFamily="96" charset="-128"/>
                <a:cs typeface="+mn-cs"/>
              </a:rPr>
              <a:t>National Aeronautics and Space Administration</a:t>
            </a:r>
          </a:p>
        </p:txBody>
      </p:sp>
      <p:sp>
        <p:nvSpPr>
          <p:cNvPr id="17" name="Line 113"/>
          <p:cNvSpPr>
            <a:spLocks noChangeShapeType="1"/>
          </p:cNvSpPr>
          <p:nvPr/>
        </p:nvSpPr>
        <p:spPr bwMode="auto">
          <a:xfrm rot="16200000">
            <a:off x="5524500" y="6591300"/>
            <a:ext cx="533400" cy="0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8" name="Line 123"/>
          <p:cNvSpPr>
            <a:spLocks noChangeShapeType="1"/>
          </p:cNvSpPr>
          <p:nvPr/>
        </p:nvSpPr>
        <p:spPr bwMode="auto">
          <a:xfrm>
            <a:off x="0" y="2284414"/>
            <a:ext cx="6705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9" name="Line 124"/>
          <p:cNvSpPr>
            <a:spLocks noChangeShapeType="1"/>
          </p:cNvSpPr>
          <p:nvPr/>
        </p:nvSpPr>
        <p:spPr bwMode="auto">
          <a:xfrm>
            <a:off x="0" y="2516189"/>
            <a:ext cx="5588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0" name="Line 125"/>
          <p:cNvSpPr>
            <a:spLocks noChangeShapeType="1"/>
          </p:cNvSpPr>
          <p:nvPr/>
        </p:nvSpPr>
        <p:spPr bwMode="auto">
          <a:xfrm>
            <a:off x="0" y="2743200"/>
            <a:ext cx="52832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1" name="Line 127"/>
          <p:cNvSpPr>
            <a:spLocks noChangeShapeType="1"/>
          </p:cNvSpPr>
          <p:nvPr/>
        </p:nvSpPr>
        <p:spPr bwMode="auto">
          <a:xfrm>
            <a:off x="0" y="2974975"/>
            <a:ext cx="49784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2" name="Line 128"/>
          <p:cNvSpPr>
            <a:spLocks noChangeShapeType="1"/>
          </p:cNvSpPr>
          <p:nvPr/>
        </p:nvSpPr>
        <p:spPr bwMode="auto">
          <a:xfrm>
            <a:off x="0" y="3206750"/>
            <a:ext cx="4673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3" name="Line 129"/>
          <p:cNvSpPr>
            <a:spLocks noChangeShapeType="1"/>
          </p:cNvSpPr>
          <p:nvPr/>
        </p:nvSpPr>
        <p:spPr bwMode="auto">
          <a:xfrm>
            <a:off x="0" y="3433764"/>
            <a:ext cx="43688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4" name="Line 131"/>
          <p:cNvSpPr>
            <a:spLocks noChangeShapeType="1"/>
          </p:cNvSpPr>
          <p:nvPr/>
        </p:nvSpPr>
        <p:spPr bwMode="auto">
          <a:xfrm>
            <a:off x="0" y="3656013"/>
            <a:ext cx="4064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5" name="Line 132"/>
          <p:cNvSpPr>
            <a:spLocks noChangeShapeType="1"/>
          </p:cNvSpPr>
          <p:nvPr/>
        </p:nvSpPr>
        <p:spPr bwMode="auto">
          <a:xfrm>
            <a:off x="0" y="3887789"/>
            <a:ext cx="38608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6" name="Line 133"/>
          <p:cNvSpPr>
            <a:spLocks noChangeShapeType="1"/>
          </p:cNvSpPr>
          <p:nvPr/>
        </p:nvSpPr>
        <p:spPr bwMode="auto">
          <a:xfrm>
            <a:off x="0" y="4114800"/>
            <a:ext cx="3657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7" name="Line 134"/>
          <p:cNvSpPr>
            <a:spLocks noChangeShapeType="1"/>
          </p:cNvSpPr>
          <p:nvPr/>
        </p:nvSpPr>
        <p:spPr bwMode="auto">
          <a:xfrm>
            <a:off x="0" y="4344989"/>
            <a:ext cx="36576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8" name="Line 135"/>
          <p:cNvSpPr>
            <a:spLocks noChangeShapeType="1"/>
          </p:cNvSpPr>
          <p:nvPr/>
        </p:nvSpPr>
        <p:spPr bwMode="auto">
          <a:xfrm>
            <a:off x="0" y="4576764"/>
            <a:ext cx="38608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29" name="Line 136"/>
          <p:cNvSpPr>
            <a:spLocks noChangeShapeType="1"/>
          </p:cNvSpPr>
          <p:nvPr/>
        </p:nvSpPr>
        <p:spPr bwMode="auto">
          <a:xfrm>
            <a:off x="0" y="4803775"/>
            <a:ext cx="4064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0" name="Line 138"/>
          <p:cNvSpPr>
            <a:spLocks noChangeShapeType="1"/>
          </p:cNvSpPr>
          <p:nvPr/>
        </p:nvSpPr>
        <p:spPr bwMode="auto">
          <a:xfrm>
            <a:off x="0" y="5026025"/>
            <a:ext cx="4064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1" name="Line 139"/>
          <p:cNvSpPr>
            <a:spLocks noChangeShapeType="1"/>
          </p:cNvSpPr>
          <p:nvPr/>
        </p:nvSpPr>
        <p:spPr bwMode="auto">
          <a:xfrm>
            <a:off x="0" y="5257800"/>
            <a:ext cx="44704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2" name="Line 140"/>
          <p:cNvSpPr>
            <a:spLocks noChangeShapeType="1"/>
          </p:cNvSpPr>
          <p:nvPr/>
        </p:nvSpPr>
        <p:spPr bwMode="auto">
          <a:xfrm>
            <a:off x="0" y="5484814"/>
            <a:ext cx="44704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3" name="Line 141"/>
          <p:cNvSpPr>
            <a:spLocks noChangeShapeType="1"/>
          </p:cNvSpPr>
          <p:nvPr/>
        </p:nvSpPr>
        <p:spPr bwMode="auto">
          <a:xfrm>
            <a:off x="0" y="5716589"/>
            <a:ext cx="47752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4" name="Line 142"/>
          <p:cNvSpPr>
            <a:spLocks noChangeShapeType="1"/>
          </p:cNvSpPr>
          <p:nvPr/>
        </p:nvSpPr>
        <p:spPr bwMode="auto">
          <a:xfrm>
            <a:off x="0" y="5948364"/>
            <a:ext cx="5080000" cy="1587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5" name="Line 143"/>
          <p:cNvSpPr>
            <a:spLocks noChangeShapeType="1"/>
          </p:cNvSpPr>
          <p:nvPr/>
        </p:nvSpPr>
        <p:spPr bwMode="auto">
          <a:xfrm>
            <a:off x="0" y="6175375"/>
            <a:ext cx="55880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6" name="Line 144"/>
          <p:cNvSpPr>
            <a:spLocks noChangeShapeType="1"/>
          </p:cNvSpPr>
          <p:nvPr/>
        </p:nvSpPr>
        <p:spPr bwMode="auto">
          <a:xfrm>
            <a:off x="0" y="6397625"/>
            <a:ext cx="58928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37" name="Line 145"/>
          <p:cNvSpPr>
            <a:spLocks noChangeShapeType="1"/>
          </p:cNvSpPr>
          <p:nvPr/>
        </p:nvSpPr>
        <p:spPr bwMode="auto">
          <a:xfrm>
            <a:off x="0" y="6629400"/>
            <a:ext cx="6197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grpSp>
        <p:nvGrpSpPr>
          <p:cNvPr id="38" name="Group 158"/>
          <p:cNvGrpSpPr>
            <a:grpSpLocks/>
          </p:cNvGrpSpPr>
          <p:nvPr/>
        </p:nvGrpSpPr>
        <p:grpSpPr bwMode="auto">
          <a:xfrm>
            <a:off x="315384" y="1066800"/>
            <a:ext cx="7609416" cy="5791200"/>
            <a:chOff x="149" y="672"/>
            <a:chExt cx="3595" cy="3648"/>
          </a:xfrm>
        </p:grpSpPr>
        <p:sp>
          <p:nvSpPr>
            <p:cNvPr id="39" name="Line 60"/>
            <p:cNvSpPr>
              <a:spLocks noChangeShapeType="1"/>
            </p:cNvSpPr>
            <p:nvPr userDrawn="1"/>
          </p:nvSpPr>
          <p:spPr bwMode="auto">
            <a:xfrm rot="-5400000">
              <a:off x="-1674" y="2495"/>
              <a:ext cx="3648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grpSp>
          <p:nvGrpSpPr>
            <p:cNvPr id="40" name="Group 157"/>
            <p:cNvGrpSpPr>
              <a:grpSpLocks/>
            </p:cNvGrpSpPr>
            <p:nvPr userDrawn="1"/>
          </p:nvGrpSpPr>
          <p:grpSpPr bwMode="auto">
            <a:xfrm>
              <a:off x="280" y="670"/>
              <a:ext cx="3464" cy="3653"/>
              <a:chOff x="280" y="718"/>
              <a:chExt cx="3464" cy="3602"/>
            </a:xfrm>
          </p:grpSpPr>
          <p:sp>
            <p:nvSpPr>
              <p:cNvPr id="41" name="Line 39"/>
              <p:cNvSpPr>
                <a:spLocks noChangeShapeType="1"/>
              </p:cNvSpPr>
              <p:nvPr userDrawn="1"/>
            </p:nvSpPr>
            <p:spPr bwMode="auto">
              <a:xfrm rot="-5400000">
                <a:off x="2814" y="1080"/>
                <a:ext cx="72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2" name="Line 41"/>
              <p:cNvSpPr>
                <a:spLocks noChangeShapeType="1"/>
              </p:cNvSpPr>
              <p:nvPr userDrawn="1"/>
            </p:nvSpPr>
            <p:spPr bwMode="auto">
              <a:xfrm rot="-5400000">
                <a:off x="2507" y="1102"/>
                <a:ext cx="767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3" name="Line 42"/>
              <p:cNvSpPr>
                <a:spLocks noChangeShapeType="1"/>
              </p:cNvSpPr>
              <p:nvPr userDrawn="1"/>
            </p:nvSpPr>
            <p:spPr bwMode="auto">
              <a:xfrm rot="-5400000">
                <a:off x="2647" y="1104"/>
                <a:ext cx="768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4" name="Line 49"/>
              <p:cNvSpPr>
                <a:spLocks noChangeShapeType="1"/>
              </p:cNvSpPr>
              <p:nvPr userDrawn="1"/>
            </p:nvSpPr>
            <p:spPr bwMode="auto">
              <a:xfrm rot="-5400000">
                <a:off x="-36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5" name="Line 50"/>
              <p:cNvSpPr>
                <a:spLocks noChangeShapeType="1"/>
              </p:cNvSpPr>
              <p:nvPr userDrawn="1"/>
            </p:nvSpPr>
            <p:spPr bwMode="auto">
              <a:xfrm rot="-5400000">
                <a:off x="-22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6" name="Line 51"/>
              <p:cNvSpPr>
                <a:spLocks noChangeShapeType="1"/>
              </p:cNvSpPr>
              <p:nvPr userDrawn="1"/>
            </p:nvSpPr>
            <p:spPr bwMode="auto">
              <a:xfrm rot="-5400000">
                <a:off x="-8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7" name="Line 52"/>
              <p:cNvSpPr>
                <a:spLocks noChangeShapeType="1"/>
              </p:cNvSpPr>
              <p:nvPr userDrawn="1"/>
            </p:nvSpPr>
            <p:spPr bwMode="auto">
              <a:xfrm rot="-5400000">
                <a:off x="-513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8" name="Line 53"/>
              <p:cNvSpPr>
                <a:spLocks noChangeShapeType="1"/>
              </p:cNvSpPr>
              <p:nvPr userDrawn="1"/>
            </p:nvSpPr>
            <p:spPr bwMode="auto">
              <a:xfrm rot="-5400000">
                <a:off x="-94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49" name="Line 54"/>
              <p:cNvSpPr>
                <a:spLocks noChangeShapeType="1"/>
              </p:cNvSpPr>
              <p:nvPr userDrawn="1"/>
            </p:nvSpPr>
            <p:spPr bwMode="auto">
              <a:xfrm rot="-5400000">
                <a:off x="-79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0" name="Line 55"/>
              <p:cNvSpPr>
                <a:spLocks noChangeShapeType="1"/>
              </p:cNvSpPr>
              <p:nvPr userDrawn="1"/>
            </p:nvSpPr>
            <p:spPr bwMode="auto">
              <a:xfrm rot="-5400000">
                <a:off x="-65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1" name="Line 56"/>
              <p:cNvSpPr>
                <a:spLocks noChangeShapeType="1"/>
              </p:cNvSpPr>
              <p:nvPr userDrawn="1"/>
            </p:nvSpPr>
            <p:spPr bwMode="auto">
              <a:xfrm rot="-5400000">
                <a:off x="-1091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2" name="Line 57"/>
              <p:cNvSpPr>
                <a:spLocks noChangeShapeType="1"/>
              </p:cNvSpPr>
              <p:nvPr userDrawn="1"/>
            </p:nvSpPr>
            <p:spPr bwMode="auto">
              <a:xfrm rot="-5400000">
                <a:off x="-1519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3" name="Line 58"/>
              <p:cNvSpPr>
                <a:spLocks noChangeShapeType="1"/>
              </p:cNvSpPr>
              <p:nvPr userDrawn="1"/>
            </p:nvSpPr>
            <p:spPr bwMode="auto">
              <a:xfrm rot="-5400000">
                <a:off x="-1377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4" name="Line 59"/>
              <p:cNvSpPr>
                <a:spLocks noChangeShapeType="1"/>
              </p:cNvSpPr>
              <p:nvPr userDrawn="1"/>
            </p:nvSpPr>
            <p:spPr bwMode="auto">
              <a:xfrm rot="-5400000">
                <a:off x="-1235" y="2519"/>
                <a:ext cx="3600" cy="1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5" name="Line 112"/>
              <p:cNvSpPr>
                <a:spLocks noChangeShapeType="1"/>
              </p:cNvSpPr>
              <p:nvPr userDrawn="1"/>
            </p:nvSpPr>
            <p:spPr bwMode="auto">
              <a:xfrm rot="-5400000">
                <a:off x="2334" y="1128"/>
                <a:ext cx="81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6" name="Line 114"/>
              <p:cNvSpPr>
                <a:spLocks noChangeShapeType="1"/>
              </p:cNvSpPr>
              <p:nvPr userDrawn="1"/>
            </p:nvSpPr>
            <p:spPr bwMode="auto">
              <a:xfrm rot="-5400000">
                <a:off x="2137" y="1176"/>
                <a:ext cx="91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7" name="Line 115"/>
              <p:cNvSpPr>
                <a:spLocks noChangeShapeType="1"/>
              </p:cNvSpPr>
              <p:nvPr userDrawn="1"/>
            </p:nvSpPr>
            <p:spPr bwMode="auto">
              <a:xfrm rot="-5400000">
                <a:off x="1921" y="1248"/>
                <a:ext cx="1056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8" name="Line 116"/>
              <p:cNvSpPr>
                <a:spLocks noChangeShapeType="1"/>
              </p:cNvSpPr>
              <p:nvPr userDrawn="1"/>
            </p:nvSpPr>
            <p:spPr bwMode="auto">
              <a:xfrm rot="-5400000">
                <a:off x="1729" y="1296"/>
                <a:ext cx="115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59" name="Line 117"/>
              <p:cNvSpPr>
                <a:spLocks noChangeShapeType="1"/>
              </p:cNvSpPr>
              <p:nvPr userDrawn="1"/>
            </p:nvSpPr>
            <p:spPr bwMode="auto">
              <a:xfrm rot="-5400000">
                <a:off x="1489" y="1392"/>
                <a:ext cx="134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0" name="Line 118"/>
              <p:cNvSpPr>
                <a:spLocks noChangeShapeType="1"/>
              </p:cNvSpPr>
              <p:nvPr userDrawn="1"/>
            </p:nvSpPr>
            <p:spPr bwMode="auto">
              <a:xfrm rot="-5400000">
                <a:off x="1297" y="1440"/>
                <a:ext cx="14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1" name="Line 119"/>
              <p:cNvSpPr>
                <a:spLocks noChangeShapeType="1"/>
              </p:cNvSpPr>
              <p:nvPr userDrawn="1"/>
            </p:nvSpPr>
            <p:spPr bwMode="auto">
              <a:xfrm rot="-5400000">
                <a:off x="1081" y="1512"/>
                <a:ext cx="15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2" name="Line 120"/>
              <p:cNvSpPr>
                <a:spLocks noChangeShapeType="1"/>
              </p:cNvSpPr>
              <p:nvPr userDrawn="1"/>
            </p:nvSpPr>
            <p:spPr bwMode="auto">
              <a:xfrm rot="-5400000">
                <a:off x="3192" y="984"/>
                <a:ext cx="53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3" name="Line 122"/>
              <p:cNvSpPr>
                <a:spLocks noChangeShapeType="1"/>
              </p:cNvSpPr>
              <p:nvPr userDrawn="1"/>
            </p:nvSpPr>
            <p:spPr bwMode="auto">
              <a:xfrm rot="-5400000">
                <a:off x="2977" y="1056"/>
                <a:ext cx="672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4" name="Line 153"/>
              <p:cNvSpPr>
                <a:spLocks noChangeShapeType="1"/>
              </p:cNvSpPr>
              <p:nvPr userDrawn="1"/>
            </p:nvSpPr>
            <p:spPr bwMode="auto">
              <a:xfrm rot="-5400000">
                <a:off x="3408" y="912"/>
                <a:ext cx="384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  <p:sp>
            <p:nvSpPr>
              <p:cNvPr id="65" name="Line 156"/>
              <p:cNvSpPr>
                <a:spLocks noChangeShapeType="1"/>
              </p:cNvSpPr>
              <p:nvPr userDrawn="1"/>
            </p:nvSpPr>
            <p:spPr bwMode="auto">
              <a:xfrm rot="-5400000">
                <a:off x="3624" y="840"/>
                <a:ext cx="240" cy="0"/>
              </a:xfrm>
              <a:prstGeom prst="line">
                <a:avLst/>
              </a:prstGeom>
              <a:noFill/>
              <a:ln w="3175">
                <a:solidFill>
                  <a:schemeClr val="bg1">
                    <a:alpha val="14999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defRPr/>
                </a:pPr>
                <a:endParaRPr lang="en-US" sz="1800" dirty="0">
                  <a:latin typeface="Helvetica Neue Black Condensed" pitchFamily="96" charset="0"/>
                  <a:ea typeface="ＭＳ Ｐゴシック" pitchFamily="96" charset="-128"/>
                  <a:cs typeface="+mn-cs"/>
                </a:endParaRPr>
              </a:p>
            </p:txBody>
          </p:sp>
        </p:grpSp>
      </p:grpSp>
      <p:sp>
        <p:nvSpPr>
          <p:cNvPr id="67" name="Line 180"/>
          <p:cNvSpPr>
            <a:spLocks noChangeShapeType="1"/>
          </p:cNvSpPr>
          <p:nvPr/>
        </p:nvSpPr>
        <p:spPr bwMode="auto">
          <a:xfrm>
            <a:off x="0" y="1139825"/>
            <a:ext cx="8229600" cy="1588"/>
          </a:xfrm>
          <a:prstGeom prst="line">
            <a:avLst/>
          </a:prstGeom>
          <a:noFill/>
          <a:ln w="3175">
            <a:solidFill>
              <a:schemeClr val="bg1">
                <a:alpha val="14999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8268" name="Rectangle 76"/>
          <p:cNvSpPr>
            <a:spLocks noGrp="1" noChangeArrowheads="1"/>
          </p:cNvSpPr>
          <p:nvPr>
            <p:ph type="ctrTitle"/>
          </p:nvPr>
        </p:nvSpPr>
        <p:spPr>
          <a:xfrm>
            <a:off x="611717" y="1728788"/>
            <a:ext cx="10930467" cy="1090612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381" name="Rectangle 18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11717" y="2814638"/>
            <a:ext cx="9751483" cy="1376362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marL="0" indent="0">
              <a:buFontTx/>
              <a:buNone/>
              <a:defRPr b="1">
                <a:solidFill>
                  <a:srgbClr val="FFC000"/>
                </a:solidFill>
                <a:latin typeface="Helvetica" pitchFamily="96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9" name="Picture 3" descr="Q:\ILN\Graphics\Logos\NASA_Meatbal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688" y="135299"/>
            <a:ext cx="856992" cy="7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75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7762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4564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990600"/>
            <a:ext cx="57912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90600"/>
            <a:ext cx="5689600" cy="53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0" descr="Speakers Bureau_Header"/>
          <p:cNvPicPr>
            <a:picLocks noChangeAspect="1" noChangeArrowheads="1"/>
          </p:cNvPicPr>
          <p:nvPr/>
        </p:nvPicPr>
        <p:blipFill>
          <a:blip r:embed="rId6" cstate="print"/>
          <a:srcRect t="27933" b="43687"/>
          <a:stretch>
            <a:fillRect/>
          </a:stretch>
        </p:blipFill>
        <p:spPr bwMode="auto">
          <a:xfrm>
            <a:off x="0" y="1"/>
            <a:ext cx="121920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8560" y="1066800"/>
            <a:ext cx="1156864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11"/>
          <p:cNvGrpSpPr>
            <a:grpSpLocks/>
          </p:cNvGrpSpPr>
          <p:nvPr/>
        </p:nvGrpSpPr>
        <p:grpSpPr bwMode="auto">
          <a:xfrm>
            <a:off x="0" y="6397626"/>
            <a:ext cx="7620000" cy="460375"/>
            <a:chOff x="0" y="4030"/>
            <a:chExt cx="3600" cy="290"/>
          </a:xfrm>
        </p:grpSpPr>
        <p:sp>
          <p:nvSpPr>
            <p:cNvPr id="1036" name="Line 12"/>
            <p:cNvSpPr>
              <a:spLocks noChangeShapeType="1"/>
            </p:cNvSpPr>
            <p:nvPr userDrawn="1"/>
          </p:nvSpPr>
          <p:spPr bwMode="auto">
            <a:xfrm>
              <a:off x="0" y="4174"/>
              <a:ext cx="360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 userDrawn="1"/>
          </p:nvSpPr>
          <p:spPr bwMode="auto">
            <a:xfrm rot="-5400000">
              <a:off x="317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 userDrawn="1"/>
          </p:nvSpPr>
          <p:spPr bwMode="auto">
            <a:xfrm rot="-5400000">
              <a:off x="3315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 userDrawn="1"/>
          </p:nvSpPr>
          <p:spPr bwMode="auto">
            <a:xfrm rot="-5400000">
              <a:off x="3029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0" name="Line 16"/>
            <p:cNvSpPr>
              <a:spLocks noChangeShapeType="1"/>
            </p:cNvSpPr>
            <p:nvPr userDrawn="1"/>
          </p:nvSpPr>
          <p:spPr bwMode="auto">
            <a:xfrm rot="-5400000">
              <a:off x="2597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1" name="Line 17"/>
            <p:cNvSpPr>
              <a:spLocks noChangeShapeType="1"/>
            </p:cNvSpPr>
            <p:nvPr userDrawn="1"/>
          </p:nvSpPr>
          <p:spPr bwMode="auto">
            <a:xfrm rot="-5400000">
              <a:off x="274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2" name="Line 18"/>
            <p:cNvSpPr>
              <a:spLocks noChangeShapeType="1"/>
            </p:cNvSpPr>
            <p:nvPr userDrawn="1"/>
          </p:nvSpPr>
          <p:spPr bwMode="auto">
            <a:xfrm rot="-5400000">
              <a:off x="2885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 userDrawn="1"/>
          </p:nvSpPr>
          <p:spPr bwMode="auto">
            <a:xfrm rot="-5400000">
              <a:off x="2451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4" name="Line 20"/>
            <p:cNvSpPr>
              <a:spLocks noChangeShapeType="1"/>
            </p:cNvSpPr>
            <p:nvPr userDrawn="1"/>
          </p:nvSpPr>
          <p:spPr bwMode="auto">
            <a:xfrm rot="-5400000">
              <a:off x="2309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5" name="Line 21"/>
            <p:cNvSpPr>
              <a:spLocks noChangeShapeType="1"/>
            </p:cNvSpPr>
            <p:nvPr userDrawn="1"/>
          </p:nvSpPr>
          <p:spPr bwMode="auto">
            <a:xfrm rot="-5400000">
              <a:off x="1877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6" name="Line 22"/>
            <p:cNvSpPr>
              <a:spLocks noChangeShapeType="1"/>
            </p:cNvSpPr>
            <p:nvPr userDrawn="1"/>
          </p:nvSpPr>
          <p:spPr bwMode="auto">
            <a:xfrm rot="-5400000">
              <a:off x="202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7" name="Line 23"/>
            <p:cNvSpPr>
              <a:spLocks noChangeShapeType="1"/>
            </p:cNvSpPr>
            <p:nvPr userDrawn="1"/>
          </p:nvSpPr>
          <p:spPr bwMode="auto">
            <a:xfrm rot="-5400000">
              <a:off x="2165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auto">
            <a:xfrm rot="-5400000">
              <a:off x="1731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auto">
            <a:xfrm rot="-5400000">
              <a:off x="1299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auto">
            <a:xfrm rot="-5400000">
              <a:off x="1441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auto">
            <a:xfrm rot="-5400000">
              <a:off x="158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2" name="Line 28"/>
            <p:cNvSpPr>
              <a:spLocks noChangeShapeType="1"/>
            </p:cNvSpPr>
            <p:nvPr userDrawn="1"/>
          </p:nvSpPr>
          <p:spPr bwMode="auto">
            <a:xfrm rot="-5400000">
              <a:off x="1155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3" name="Line 29"/>
            <p:cNvSpPr>
              <a:spLocks noChangeShapeType="1"/>
            </p:cNvSpPr>
            <p:nvPr userDrawn="1"/>
          </p:nvSpPr>
          <p:spPr bwMode="auto">
            <a:xfrm rot="-5400000">
              <a:off x="72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4" name="Line 30"/>
            <p:cNvSpPr>
              <a:spLocks noChangeShapeType="1"/>
            </p:cNvSpPr>
            <p:nvPr userDrawn="1"/>
          </p:nvSpPr>
          <p:spPr bwMode="auto">
            <a:xfrm rot="-5400000">
              <a:off x="869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5" name="Line 31"/>
            <p:cNvSpPr>
              <a:spLocks noChangeShapeType="1"/>
            </p:cNvSpPr>
            <p:nvPr userDrawn="1"/>
          </p:nvSpPr>
          <p:spPr bwMode="auto">
            <a:xfrm rot="-5400000">
              <a:off x="1011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6" name="Line 32"/>
            <p:cNvSpPr>
              <a:spLocks noChangeShapeType="1"/>
            </p:cNvSpPr>
            <p:nvPr userDrawn="1"/>
          </p:nvSpPr>
          <p:spPr bwMode="auto">
            <a:xfrm rot="-5400000">
              <a:off x="577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7" name="Line 33"/>
            <p:cNvSpPr>
              <a:spLocks noChangeShapeType="1"/>
            </p:cNvSpPr>
            <p:nvPr userDrawn="1"/>
          </p:nvSpPr>
          <p:spPr bwMode="auto">
            <a:xfrm rot="-5400000">
              <a:off x="149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8" name="Line 34"/>
            <p:cNvSpPr>
              <a:spLocks noChangeShapeType="1"/>
            </p:cNvSpPr>
            <p:nvPr userDrawn="1"/>
          </p:nvSpPr>
          <p:spPr bwMode="auto">
            <a:xfrm rot="-5400000">
              <a:off x="291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auto">
            <a:xfrm rot="-5400000">
              <a:off x="433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auto">
            <a:xfrm rot="-5400000">
              <a:off x="5" y="4189"/>
              <a:ext cx="29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</p:grpSp>
      <p:grpSp>
        <p:nvGrpSpPr>
          <p:cNvPr id="1029" name="Group 37"/>
          <p:cNvGrpSpPr>
            <a:grpSpLocks/>
          </p:cNvGrpSpPr>
          <p:nvPr/>
        </p:nvGrpSpPr>
        <p:grpSpPr bwMode="auto">
          <a:xfrm>
            <a:off x="0" y="0"/>
            <a:ext cx="7315200" cy="1143000"/>
            <a:chOff x="0" y="0"/>
            <a:chExt cx="3456" cy="720"/>
          </a:xfrm>
        </p:grpSpPr>
        <p:sp>
          <p:nvSpPr>
            <p:cNvPr id="1062" name="Line 38"/>
            <p:cNvSpPr>
              <a:spLocks noChangeShapeType="1"/>
            </p:cNvSpPr>
            <p:nvPr userDrawn="1"/>
          </p:nvSpPr>
          <p:spPr bwMode="auto">
            <a:xfrm>
              <a:off x="0" y="290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3" name="Line 39"/>
            <p:cNvSpPr>
              <a:spLocks noChangeShapeType="1"/>
            </p:cNvSpPr>
            <p:nvPr userDrawn="1"/>
          </p:nvSpPr>
          <p:spPr bwMode="auto">
            <a:xfrm>
              <a:off x="0" y="436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4" name="Line 40"/>
            <p:cNvSpPr>
              <a:spLocks noChangeShapeType="1"/>
            </p:cNvSpPr>
            <p:nvPr userDrawn="1"/>
          </p:nvSpPr>
          <p:spPr bwMode="auto">
            <a:xfrm>
              <a:off x="0" y="579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5" name="Line 41"/>
            <p:cNvSpPr>
              <a:spLocks noChangeShapeType="1"/>
            </p:cNvSpPr>
            <p:nvPr userDrawn="1"/>
          </p:nvSpPr>
          <p:spPr bwMode="auto">
            <a:xfrm>
              <a:off x="0" y="144"/>
              <a:ext cx="3456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6" name="Line 42"/>
            <p:cNvSpPr>
              <a:spLocks noChangeShapeType="1"/>
            </p:cNvSpPr>
            <p:nvPr userDrawn="1"/>
          </p:nvSpPr>
          <p:spPr bwMode="auto">
            <a:xfrm rot="-5400000">
              <a:off x="2958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7" name="Line 43"/>
            <p:cNvSpPr>
              <a:spLocks noChangeShapeType="1"/>
            </p:cNvSpPr>
            <p:nvPr userDrawn="1"/>
          </p:nvSpPr>
          <p:spPr bwMode="auto">
            <a:xfrm rot="-5400000">
              <a:off x="2814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8" name="Line 44"/>
            <p:cNvSpPr>
              <a:spLocks noChangeShapeType="1"/>
            </p:cNvSpPr>
            <p:nvPr userDrawn="1"/>
          </p:nvSpPr>
          <p:spPr bwMode="auto">
            <a:xfrm rot="-5400000">
              <a:off x="2382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69" name="Line 45"/>
            <p:cNvSpPr>
              <a:spLocks noChangeShapeType="1"/>
            </p:cNvSpPr>
            <p:nvPr userDrawn="1"/>
          </p:nvSpPr>
          <p:spPr bwMode="auto">
            <a:xfrm rot="-5400000">
              <a:off x="2528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0" name="Line 46"/>
            <p:cNvSpPr>
              <a:spLocks noChangeShapeType="1"/>
            </p:cNvSpPr>
            <p:nvPr userDrawn="1"/>
          </p:nvSpPr>
          <p:spPr bwMode="auto">
            <a:xfrm rot="-5400000">
              <a:off x="2671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1" name="Line 47"/>
            <p:cNvSpPr>
              <a:spLocks noChangeShapeType="1"/>
            </p:cNvSpPr>
            <p:nvPr userDrawn="1"/>
          </p:nvSpPr>
          <p:spPr bwMode="auto">
            <a:xfrm rot="-5400000">
              <a:off x="2236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2" name="Line 48"/>
            <p:cNvSpPr>
              <a:spLocks noChangeShapeType="1"/>
            </p:cNvSpPr>
            <p:nvPr userDrawn="1"/>
          </p:nvSpPr>
          <p:spPr bwMode="auto">
            <a:xfrm rot="-5400000">
              <a:off x="2094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3" name="Line 49"/>
            <p:cNvSpPr>
              <a:spLocks noChangeShapeType="1"/>
            </p:cNvSpPr>
            <p:nvPr userDrawn="1"/>
          </p:nvSpPr>
          <p:spPr bwMode="auto">
            <a:xfrm rot="-5400000">
              <a:off x="1662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4" name="Line 50"/>
            <p:cNvSpPr>
              <a:spLocks noChangeShapeType="1"/>
            </p:cNvSpPr>
            <p:nvPr userDrawn="1"/>
          </p:nvSpPr>
          <p:spPr bwMode="auto">
            <a:xfrm rot="-5400000">
              <a:off x="1808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5" name="Line 51"/>
            <p:cNvSpPr>
              <a:spLocks noChangeShapeType="1"/>
            </p:cNvSpPr>
            <p:nvPr userDrawn="1"/>
          </p:nvSpPr>
          <p:spPr bwMode="auto">
            <a:xfrm rot="-5400000">
              <a:off x="1951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6" name="Line 52"/>
            <p:cNvSpPr>
              <a:spLocks noChangeShapeType="1"/>
            </p:cNvSpPr>
            <p:nvPr userDrawn="1"/>
          </p:nvSpPr>
          <p:spPr bwMode="auto">
            <a:xfrm rot="-5400000">
              <a:off x="1516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7" name="Line 53"/>
            <p:cNvSpPr>
              <a:spLocks noChangeShapeType="1"/>
            </p:cNvSpPr>
            <p:nvPr userDrawn="1"/>
          </p:nvSpPr>
          <p:spPr bwMode="auto">
            <a:xfrm rot="-5400000">
              <a:off x="1084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8" name="Line 54"/>
            <p:cNvSpPr>
              <a:spLocks noChangeShapeType="1"/>
            </p:cNvSpPr>
            <p:nvPr userDrawn="1"/>
          </p:nvSpPr>
          <p:spPr bwMode="auto">
            <a:xfrm rot="-5400000">
              <a:off x="1226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79" name="Line 55"/>
            <p:cNvSpPr>
              <a:spLocks noChangeShapeType="1"/>
            </p:cNvSpPr>
            <p:nvPr userDrawn="1"/>
          </p:nvSpPr>
          <p:spPr bwMode="auto">
            <a:xfrm rot="-5400000">
              <a:off x="1369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0" name="Line 56"/>
            <p:cNvSpPr>
              <a:spLocks noChangeShapeType="1"/>
            </p:cNvSpPr>
            <p:nvPr userDrawn="1"/>
          </p:nvSpPr>
          <p:spPr bwMode="auto">
            <a:xfrm rot="-5400000">
              <a:off x="940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 userDrawn="1"/>
          </p:nvSpPr>
          <p:spPr bwMode="auto">
            <a:xfrm rot="-5400000">
              <a:off x="508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 userDrawn="1"/>
          </p:nvSpPr>
          <p:spPr bwMode="auto">
            <a:xfrm rot="-5400000">
              <a:off x="654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3" name="Line 59"/>
            <p:cNvSpPr>
              <a:spLocks noChangeShapeType="1"/>
            </p:cNvSpPr>
            <p:nvPr userDrawn="1"/>
          </p:nvSpPr>
          <p:spPr bwMode="auto">
            <a:xfrm rot="-5400000">
              <a:off x="797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4" name="Line 60"/>
            <p:cNvSpPr>
              <a:spLocks noChangeShapeType="1"/>
            </p:cNvSpPr>
            <p:nvPr userDrawn="1"/>
          </p:nvSpPr>
          <p:spPr bwMode="auto">
            <a:xfrm rot="-5400000">
              <a:off x="362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5" name="Line 61"/>
            <p:cNvSpPr>
              <a:spLocks noChangeShapeType="1"/>
            </p:cNvSpPr>
            <p:nvPr userDrawn="1"/>
          </p:nvSpPr>
          <p:spPr bwMode="auto">
            <a:xfrm rot="-5400000">
              <a:off x="-66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6" name="Line 62"/>
            <p:cNvSpPr>
              <a:spLocks noChangeShapeType="1"/>
            </p:cNvSpPr>
            <p:nvPr userDrawn="1"/>
          </p:nvSpPr>
          <p:spPr bwMode="auto">
            <a:xfrm rot="-5400000">
              <a:off x="76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7" name="Line 63"/>
            <p:cNvSpPr>
              <a:spLocks noChangeShapeType="1"/>
            </p:cNvSpPr>
            <p:nvPr userDrawn="1"/>
          </p:nvSpPr>
          <p:spPr bwMode="auto">
            <a:xfrm rot="-5400000">
              <a:off x="219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  <p:sp>
          <p:nvSpPr>
            <p:cNvPr id="1088" name="Line 64"/>
            <p:cNvSpPr>
              <a:spLocks noChangeShapeType="1"/>
            </p:cNvSpPr>
            <p:nvPr userDrawn="1"/>
          </p:nvSpPr>
          <p:spPr bwMode="auto">
            <a:xfrm rot="-5400000">
              <a:off x="-210" y="359"/>
              <a:ext cx="720" cy="1"/>
            </a:xfrm>
            <a:prstGeom prst="line">
              <a:avLst/>
            </a:prstGeom>
            <a:noFill/>
            <a:ln w="3175">
              <a:solidFill>
                <a:schemeClr val="bg1">
                  <a:alpha val="14999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defRPr/>
              </a:pPr>
              <a:endParaRPr lang="en-US" sz="1800" dirty="0">
                <a:latin typeface="Helvetica Neue Black Condensed" pitchFamily="96" charset="0"/>
                <a:ea typeface="ＭＳ Ｐゴシック" pitchFamily="96" charset="-128"/>
                <a:cs typeface="+mn-cs"/>
              </a:endParaRPr>
            </a:p>
          </p:txBody>
        </p:sp>
      </p:grpSp>
      <p:sp>
        <p:nvSpPr>
          <p:cNvPr id="1092" name="Line 68"/>
          <p:cNvSpPr>
            <a:spLocks noChangeShapeType="1"/>
          </p:cNvSpPr>
          <p:nvPr/>
        </p:nvSpPr>
        <p:spPr bwMode="auto">
          <a:xfrm flipH="1">
            <a:off x="0" y="838200"/>
            <a:ext cx="12192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8090" dir="7199996" algn="ctr" rotWithShape="0">
              <a:srgbClr val="808080">
                <a:alpha val="75000"/>
              </a:srgbClr>
            </a:outerShdw>
          </a:effectLst>
        </p:spPr>
        <p:txBody>
          <a:bodyPr wrap="none" anchor="ctr"/>
          <a:lstStyle/>
          <a:p>
            <a:pPr>
              <a:spcBef>
                <a:spcPct val="20000"/>
              </a:spcBef>
              <a:defRPr/>
            </a:pPr>
            <a:endParaRPr lang="en-US" sz="1800" dirty="0">
              <a:latin typeface="Helvetica Neue Black Condensed" pitchFamily="96" charset="0"/>
              <a:ea typeface="ＭＳ Ｐゴシック" pitchFamily="96" charset="-128"/>
              <a:cs typeface="+mn-cs"/>
            </a:endParaRPr>
          </a:p>
        </p:txBody>
      </p:sp>
      <p:sp>
        <p:nvSpPr>
          <p:cNvPr id="1033" name="Rectangle 73"/>
          <p:cNvSpPr>
            <a:spLocks noGrp="1" noChangeArrowheads="1"/>
          </p:cNvSpPr>
          <p:nvPr>
            <p:ph type="title"/>
          </p:nvPr>
        </p:nvSpPr>
        <p:spPr bwMode="auto">
          <a:xfrm>
            <a:off x="384133" y="128016"/>
            <a:ext cx="947106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pic>
        <p:nvPicPr>
          <p:cNvPr id="1035" name="Picture 93" descr="Exploration Ambassadors_Footer"/>
          <p:cNvPicPr>
            <a:picLocks noChangeAspect="1" noChangeArrowheads="1"/>
          </p:cNvPicPr>
          <p:nvPr userDrawn="1"/>
        </p:nvPicPr>
        <p:blipFill rotWithShape="1">
          <a:blip r:embed="rId7" cstate="print"/>
          <a:srcRect l="18919" t="33854" b="29919"/>
          <a:stretch/>
        </p:blipFill>
        <p:spPr bwMode="auto">
          <a:xfrm>
            <a:off x="0" y="6516624"/>
            <a:ext cx="12192000" cy="341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3" descr="Q:\ILN\Graphics\Logos\NASA_Meatball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09536" y="71859"/>
            <a:ext cx="856992" cy="70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24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  <a:cs typeface="ＭＳ Ｐゴシック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Helvetica" pitchFamily="96" charset="0"/>
          <a:ea typeface="ＭＳ Ｐゴシック" pitchFamily="96" charset="-128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460375" indent="-2333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687388" indent="-22542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915988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144588" indent="-227013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6017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0589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25161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2973388" indent="-2270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utler.p.hine@nasa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6" name="Rectangle 158"/>
          <p:cNvSpPr>
            <a:spLocks noChangeArrowheads="1"/>
          </p:cNvSpPr>
          <p:nvPr/>
        </p:nvSpPr>
        <p:spPr bwMode="auto">
          <a:xfrm>
            <a:off x="1982788" y="3124200"/>
            <a:ext cx="6170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sz="1200" b="1" dirty="0">
              <a:latin typeface="Helvetica Neue" pitchFamily="-65" charset="0"/>
              <a:ea typeface="ＭＳ Ｐゴシック" pitchFamily="112" charset="-128"/>
            </a:endParaRPr>
          </a:p>
        </p:txBody>
      </p:sp>
      <p:sp>
        <p:nvSpPr>
          <p:cNvPr id="2211" name="Rectangle 16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5257800"/>
            <a:ext cx="7313612" cy="650956"/>
          </a:xfrm>
        </p:spPr>
        <p:txBody>
          <a:bodyPr/>
          <a:lstStyle/>
          <a:p>
            <a:pPr algn="ctr" eaLnBrk="1" hangingPunct="1">
              <a:defRPr/>
            </a:pPr>
            <a:endParaRPr lang="en-US" sz="1600" b="0" dirty="0">
              <a:solidFill>
                <a:srgbClr val="33CCFF"/>
              </a:solidFill>
              <a:latin typeface="Helvetica" pitchFamily="34" charset="0"/>
            </a:endParaRPr>
          </a:p>
          <a:p>
            <a:pPr algn="ctr" eaLnBrk="1" hangingPunct="1"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590006" y="1130178"/>
            <a:ext cx="6553200" cy="10510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 anchor="ctr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0" kern="1200" baseline="0">
                <a:solidFill>
                  <a:schemeClr val="bg1"/>
                </a:solidFill>
                <a:latin typeface="Arial" panose="020B0604020202020204" pitchFamily="34" charset="0"/>
                <a:ea typeface="ヒラギノ角ゴ Pro W3" charset="-128"/>
                <a:cs typeface="Arial Narrow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9pPr>
          </a:lstStyle>
          <a:p>
            <a:pPr lvl="0" algn="ctr" eaLnBrk="1" hangingPunct="1">
              <a:defRPr/>
            </a:pPr>
            <a:r>
              <a:rPr lang="en-US" sz="3200" b="1" dirty="0">
                <a:solidFill>
                  <a:sysClr val="window" lastClr="FFFFFF"/>
                </a:solidFill>
              </a:rPr>
              <a:t>The Challenges of Managing Small Space Flight Projects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524000" y="2676525"/>
            <a:ext cx="3276600" cy="1600200"/>
          </a:xfrm>
          <a:prstGeom prst="rect">
            <a:avLst/>
          </a:prstGeom>
          <a:solidFill>
            <a:sysClr val="windowText" lastClr="000000">
              <a:alpha val="56000"/>
            </a:sysClr>
          </a:solidFill>
          <a:effectLst>
            <a:softEdge rad="63500"/>
          </a:effectLst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Arial Narrow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0" kern="1200" baseline="0">
                <a:solidFill>
                  <a:srgbClr val="FFFFFF"/>
                </a:solidFill>
                <a:latin typeface="Arial" panose="020B0604020202020204" pitchFamily="34" charset="0"/>
                <a:ea typeface="ヒラギノ角ゴ Pro W3" charset="-128"/>
                <a:cs typeface="Arial Narrow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FFFFFF"/>
                </a:solidFill>
                <a:latin typeface="Arial Narrow"/>
                <a:ea typeface="ヒラギノ角ゴ Pro W3" charset="-128"/>
                <a:cs typeface="Arial Narrow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FFFFFF"/>
                </a:solidFill>
                <a:latin typeface="Arial Narrow"/>
                <a:ea typeface="ヒラギノ角ゴ Pro W3" charset="-128"/>
                <a:cs typeface="Arial Narrow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FFFFFF"/>
                </a:solidFill>
                <a:latin typeface="Arial Narrow"/>
                <a:ea typeface="ヒラギノ角ゴ Pro W3" charset="-128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>
                <a:latin typeface="Arial Narrow" panose="020B0604020202020204" pitchFamily="34" charset="0"/>
                <a:cs typeface="Arial Narrow" panose="020B0604020202020204" pitchFamily="34" charset="0"/>
              </a:rPr>
              <a:t>Butler Hine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Flight Project Manager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</a:rPr>
              <a:t>NASA Ames Research Center</a:t>
            </a:r>
            <a:endParaRPr lang="en-US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b="1" dirty="0">
                <a:latin typeface="Arial Narrow" panose="020B0604020202020204" pitchFamily="34" charset="0"/>
                <a:cs typeface="Arial Narrow" panose="020B0604020202020204" pitchFamily="34" charset="0"/>
                <a:hlinkClick r:id="rId3"/>
              </a:rPr>
              <a:t>b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arrow" panose="020B0604020202020204" pitchFamily="34" charset="0"/>
                <a:cs typeface="Arial Narrow" panose="020B0604020202020204" pitchFamily="34" charset="0"/>
                <a:hlinkClick r:id="rId3"/>
              </a:rPr>
              <a:t>utler.p.hine@nasa.gov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02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74023-6EF4-458F-A4C8-5D1CE6DB77B7}"/>
              </a:ext>
            </a:extLst>
          </p:cNvPr>
          <p:cNvSpPr/>
          <p:nvPr/>
        </p:nvSpPr>
        <p:spPr>
          <a:xfrm>
            <a:off x="342900" y="914400"/>
            <a:ext cx="11506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Small Missions have Fewer Cost Reserves (if any)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Smaller 0-10% vs Larger 25-30%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Schedule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Larger Missions: Funded Schedule Reserve along Critical Path at Risk Points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Smaller Missions: Unfunded Margin at end after delivery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Limited Technical Depth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More dependent on organizational back-fill support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Launch Arrangement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Larger Missions usually have dedicated rides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Smaller Missions are often Secondary Payloads or Ride Share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GSE Approach (Lifts, Transport, etc.)</a:t>
            </a:r>
          </a:p>
        </p:txBody>
      </p:sp>
    </p:spTree>
    <p:extLst>
      <p:ext uri="{BB962C8B-B14F-4D97-AF65-F5344CB8AC3E}">
        <p14:creationId xmlns:p14="http://schemas.microsoft.com/office/powerpoint/2010/main" val="2460701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74023-6EF4-458F-A4C8-5D1CE6DB77B7}"/>
              </a:ext>
            </a:extLst>
          </p:cNvPr>
          <p:cNvSpPr/>
          <p:nvPr/>
        </p:nvSpPr>
        <p:spPr>
          <a:xfrm>
            <a:off x="76200" y="1492732"/>
            <a:ext cx="5486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Schedule Margins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MIDEX: Distributed on CP at Risk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Small Missions: Held at I&amp;T or Storage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211210-239A-4A84-905F-6C22DCE54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93215"/>
            <a:ext cx="6205538" cy="1835785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25279E-9DB3-4A7A-8A0C-5D97EAE1A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45" y="3764464"/>
            <a:ext cx="7209905" cy="19728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FA38B15-A49D-4CC9-856F-AFAA43FD52E3}"/>
              </a:ext>
            </a:extLst>
          </p:cNvPr>
          <p:cNvSpPr/>
          <p:nvPr/>
        </p:nvSpPr>
        <p:spPr>
          <a:xfrm>
            <a:off x="7463692" y="3785359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2"/>
            <a:r>
              <a:rPr lang="en-US" sz="2400" dirty="0"/>
              <a:t>Cost Reserves</a:t>
            </a:r>
          </a:p>
          <a:p>
            <a:pPr marL="460375" lvl="1" indent="-233363">
              <a:buFont typeface="Arial" panose="020B0604020202020204" pitchFamily="34" charset="0"/>
              <a:buChar char="•"/>
            </a:pPr>
            <a:r>
              <a:rPr lang="en-US" sz="2400" dirty="0"/>
              <a:t>MIDEX: 25%-30% CTG</a:t>
            </a:r>
          </a:p>
          <a:p>
            <a:pPr marL="460375" lvl="1" indent="-233363">
              <a:buFont typeface="Arial" panose="020B0604020202020204" pitchFamily="34" charset="0"/>
              <a:buChar char="•"/>
            </a:pPr>
            <a:r>
              <a:rPr lang="en-US" sz="2400" dirty="0"/>
              <a:t>Small Missions: 0%-10% ATP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10A425-4DBC-4892-AA6F-0FEF15FD9C2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562600" y="2057400"/>
            <a:ext cx="838200" cy="152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1B00F6-7044-416C-B9C4-A778CEA7592F}"/>
              </a:ext>
            </a:extLst>
          </p:cNvPr>
          <p:cNvCxnSpPr>
            <a:cxnSpLocks/>
          </p:cNvCxnSpPr>
          <p:nvPr/>
        </p:nvCxnSpPr>
        <p:spPr bwMode="auto">
          <a:xfrm>
            <a:off x="5162338" y="2072640"/>
            <a:ext cx="5048462" cy="237643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F1C201-4F5B-4A22-A324-3B6898E752A0}"/>
              </a:ext>
            </a:extLst>
          </p:cNvPr>
          <p:cNvCxnSpPr>
            <a:cxnSpLocks/>
          </p:cNvCxnSpPr>
          <p:nvPr/>
        </p:nvCxnSpPr>
        <p:spPr bwMode="auto">
          <a:xfrm>
            <a:off x="2514600" y="3200400"/>
            <a:ext cx="3352800" cy="2286000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17961" dir="2700000" algn="ctr" rotWithShape="0">
              <a:schemeClr val="tx1">
                <a:alpha val="74998"/>
              </a:scheme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2123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7199AD65-3AA6-4C22-915C-BEE9B0AB3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103299"/>
            <a:ext cx="4529328" cy="2578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74023-6EF4-458F-A4C8-5D1CE6DB77B7}"/>
              </a:ext>
            </a:extLst>
          </p:cNvPr>
          <p:cNvSpPr/>
          <p:nvPr/>
        </p:nvSpPr>
        <p:spPr>
          <a:xfrm>
            <a:off x="533400" y="1066800"/>
            <a:ext cx="236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Launch Access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F838E-E69A-4D26-BC92-203A4B748D45}"/>
              </a:ext>
            </a:extLst>
          </p:cNvPr>
          <p:cNvSpPr txBox="1"/>
          <p:nvPr/>
        </p:nvSpPr>
        <p:spPr>
          <a:xfrm>
            <a:off x="9220200" y="31242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CubeSat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9E7CDA-27CF-480B-8B1E-67F3E2FC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3130757" cy="41682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0BD8A-69FF-40C6-AE3D-456782ED6E9A}"/>
              </a:ext>
            </a:extLst>
          </p:cNvPr>
          <p:cNvSpPr txBox="1"/>
          <p:nvPr/>
        </p:nvSpPr>
        <p:spPr>
          <a:xfrm>
            <a:off x="2332872" y="54102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Primary</a:t>
            </a:r>
          </a:p>
        </p:txBody>
      </p:sp>
      <p:pic>
        <p:nvPicPr>
          <p:cNvPr id="16" name="Picture 15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E82F69E3-8EB7-4DE0-9696-0DF21057E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548" y="3539514"/>
            <a:ext cx="3538048" cy="22096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CA716E7-A5C6-4C9F-8AC0-467D28295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105" y="1792275"/>
            <a:ext cx="2014724" cy="38862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4032102-8A81-4EBF-A160-D4FA453BB54F}"/>
              </a:ext>
            </a:extLst>
          </p:cNvPr>
          <p:cNvSpPr txBox="1"/>
          <p:nvPr/>
        </p:nvSpPr>
        <p:spPr>
          <a:xfrm>
            <a:off x="4821292" y="502934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RideShare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61D08F-BBF2-443A-818C-23FA6C38D5FE}"/>
              </a:ext>
            </a:extLst>
          </p:cNvPr>
          <p:cNvSpPr/>
          <p:nvPr/>
        </p:nvSpPr>
        <p:spPr>
          <a:xfrm>
            <a:off x="4014453" y="5671810"/>
            <a:ext cx="32004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Credit: Caffrey - Rideshare/Multi‐Manifest Payload Overview 2019</a:t>
            </a:r>
          </a:p>
        </p:txBody>
      </p:sp>
    </p:spTree>
    <p:extLst>
      <p:ext uri="{BB962C8B-B14F-4D97-AF65-F5344CB8AC3E}">
        <p14:creationId xmlns:p14="http://schemas.microsoft.com/office/powerpoint/2010/main" val="2711558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74023-6EF4-458F-A4C8-5D1CE6DB77B7}"/>
              </a:ext>
            </a:extLst>
          </p:cNvPr>
          <p:cNvSpPr/>
          <p:nvPr/>
        </p:nvSpPr>
        <p:spPr>
          <a:xfrm>
            <a:off x="504825" y="902208"/>
            <a:ext cx="18573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Critical Lifts</a:t>
            </a:r>
            <a:endParaRPr lang="en-US" sz="24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5CFC30-D67F-49C7-9005-9254969EF0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0"/>
            <a:ext cx="4455191" cy="2971577"/>
          </a:xfrm>
          <a:prstGeom prst="rect">
            <a:avLst/>
          </a:prstGeom>
        </p:spPr>
      </p:pic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6D76F23B-C953-412A-A939-1BFA2341A5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981075"/>
            <a:ext cx="3657633" cy="5501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1A76D8-A1FD-4535-97B8-710C45262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3276600"/>
            <a:ext cx="3471880" cy="3974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9E92C-BFB2-4B8F-A5DA-626DA30528AE}"/>
              </a:ext>
            </a:extLst>
          </p:cNvPr>
          <p:cNvSpPr txBox="1"/>
          <p:nvPr/>
        </p:nvSpPr>
        <p:spPr>
          <a:xfrm>
            <a:off x="2700509" y="3592845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Skunkworks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060895-C7AE-4A08-87E9-35DF30EEE3F4}"/>
              </a:ext>
            </a:extLst>
          </p:cNvPr>
          <p:cNvSpPr txBox="1"/>
          <p:nvPr/>
        </p:nvSpPr>
        <p:spPr>
          <a:xfrm>
            <a:off x="2438400" y="59436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CubeSat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0BC38F-36F2-4FDB-A9CE-09CB774CECA8}"/>
              </a:ext>
            </a:extLst>
          </p:cNvPr>
          <p:cNvSpPr txBox="1"/>
          <p:nvPr/>
        </p:nvSpPr>
        <p:spPr>
          <a:xfrm>
            <a:off x="7848600" y="58769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MIDEX</a:t>
            </a:r>
          </a:p>
        </p:txBody>
      </p:sp>
    </p:spTree>
    <p:extLst>
      <p:ext uri="{BB962C8B-B14F-4D97-AF65-F5344CB8AC3E}">
        <p14:creationId xmlns:p14="http://schemas.microsoft.com/office/powerpoint/2010/main" val="69193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, indoor, electronics&#10;&#10;Description automatically generated">
            <a:extLst>
              <a:ext uri="{FF2B5EF4-FFF2-40B4-BE49-F238E27FC236}">
                <a16:creationId xmlns:a16="http://schemas.microsoft.com/office/drawing/2014/main" id="{7E1F1471-5823-4B3B-95DC-CBCD670637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057" y="4114302"/>
            <a:ext cx="2971800" cy="2228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74023-6EF4-458F-A4C8-5D1CE6DB77B7}"/>
              </a:ext>
            </a:extLst>
          </p:cNvPr>
          <p:cNvSpPr/>
          <p:nvPr/>
        </p:nvSpPr>
        <p:spPr>
          <a:xfrm>
            <a:off x="533400" y="1066800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Transport</a:t>
            </a:r>
          </a:p>
        </p:txBody>
      </p:sp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66F7A3EB-1F97-4803-BB9D-F81BF9C38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5" y="1063883"/>
            <a:ext cx="3965257" cy="2973943"/>
          </a:xfrm>
          <a:prstGeom prst="rect">
            <a:avLst/>
          </a:prstGeom>
        </p:spPr>
      </p:pic>
      <p:pic>
        <p:nvPicPr>
          <p:cNvPr id="7" name="Picture 6" descr="A picture containing road, outdoor, tree, truck&#10;&#10;Description automatically generated">
            <a:extLst>
              <a:ext uri="{FF2B5EF4-FFF2-40B4-BE49-F238E27FC236}">
                <a16:creationId xmlns:a16="http://schemas.microsoft.com/office/drawing/2014/main" id="{749C5F35-B745-400A-8BF2-6C97BC2D66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29" y="1063882"/>
            <a:ext cx="5388689" cy="40415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20BD8A-69FF-40C6-AE3D-456782ED6E9A}"/>
              </a:ext>
            </a:extLst>
          </p:cNvPr>
          <p:cNvSpPr txBox="1"/>
          <p:nvPr/>
        </p:nvSpPr>
        <p:spPr>
          <a:xfrm>
            <a:off x="6705600" y="4572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MIDEX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8DC3F-F3D2-423A-88A4-538CB92C7B3B}"/>
              </a:ext>
            </a:extLst>
          </p:cNvPr>
          <p:cNvSpPr txBox="1"/>
          <p:nvPr/>
        </p:nvSpPr>
        <p:spPr>
          <a:xfrm>
            <a:off x="2490865" y="35814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Skunkworks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6F838E-E69A-4D26-BC92-203A4B748D45}"/>
              </a:ext>
            </a:extLst>
          </p:cNvPr>
          <p:cNvSpPr txBox="1"/>
          <p:nvPr/>
        </p:nvSpPr>
        <p:spPr>
          <a:xfrm>
            <a:off x="5102498" y="443573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CubeSat</a:t>
            </a:r>
          </a:p>
        </p:txBody>
      </p:sp>
    </p:spTree>
    <p:extLst>
      <p:ext uri="{BB962C8B-B14F-4D97-AF65-F5344CB8AC3E}">
        <p14:creationId xmlns:p14="http://schemas.microsoft.com/office/powerpoint/2010/main" val="4099636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Challenges for Small Projects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74023-6EF4-458F-A4C8-5D1CE6DB77B7}"/>
              </a:ext>
            </a:extLst>
          </p:cNvPr>
          <p:cNvSpPr/>
          <p:nvPr/>
        </p:nvSpPr>
        <p:spPr>
          <a:xfrm>
            <a:off x="533400" y="1066800"/>
            <a:ext cx="107823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Organizational Priority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Small Projects are usually lower priority for senior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Lack of key tools to solve problems: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Minimal cost and schedule reserves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Fractional Staff: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Competing priorities with their other work</a:t>
            </a:r>
          </a:p>
          <a:p>
            <a:pPr lvl="1"/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Type of Staff: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Breadth vs Depth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Attracting Heavy Lifters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365857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Which Size Project is Harder to Manage?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74023-6EF4-458F-A4C8-5D1CE6DB77B7}"/>
              </a:ext>
            </a:extLst>
          </p:cNvPr>
          <p:cNvSpPr/>
          <p:nvPr/>
        </p:nvSpPr>
        <p:spPr>
          <a:xfrm>
            <a:off x="533400" y="1066800"/>
            <a:ext cx="10782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Smaller projects are more difficult to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Smaller projects are more brittle to problems</a:t>
            </a:r>
            <a:endParaRPr lang="en-US" sz="24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Smaller projects have fewer tools available to solve problems</a:t>
            </a:r>
          </a:p>
          <a:p>
            <a:endParaRPr lang="en-US" sz="2400" dirty="0"/>
          </a:p>
          <a:p>
            <a:r>
              <a:rPr lang="en-US" sz="2400" dirty="0"/>
              <a:t>But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Larger projects have much more complicated organizational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Larger projects have tremendous execution inertia, so often less nimble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Larger projects have a lot more politics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Larger projects fail more spectacularly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i="1" dirty="0"/>
              <a:t>Conclusion: I think smaller projects are more difficult to manage,</a:t>
            </a:r>
          </a:p>
          <a:p>
            <a:r>
              <a:rPr lang="en-US" sz="2400" b="1" i="1" dirty="0"/>
              <a:t>but provide excellent opportunities to gain experience.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48882-3C79-4E09-9DC2-8C02D454F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400" y="1034143"/>
            <a:ext cx="1418909" cy="17478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B95993-9997-4188-9CA7-F62DBAECE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3716792"/>
            <a:ext cx="3047999" cy="1808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7E951-7E5D-4998-8BD2-48352DD7270C}"/>
              </a:ext>
            </a:extLst>
          </p:cNvPr>
          <p:cNvSpPr txBox="1"/>
          <p:nvPr/>
        </p:nvSpPr>
        <p:spPr>
          <a:xfrm>
            <a:off x="9677400" y="105898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Project Manager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2E03E-E771-461C-96E4-07738AC21082}"/>
              </a:ext>
            </a:extLst>
          </p:cNvPr>
          <p:cNvSpPr txBox="1"/>
          <p:nvPr/>
        </p:nvSpPr>
        <p:spPr>
          <a:xfrm>
            <a:off x="9623181" y="500170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640501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CD8A6-75C4-41AA-8D16-6BDA132941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8200" y="3429000"/>
            <a:ext cx="2895600" cy="609600"/>
          </a:xfrm>
        </p:spPr>
        <p:txBody>
          <a:bodyPr/>
          <a:lstStyle/>
          <a:p>
            <a:pPr algn="ctr"/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3361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8560" y="914400"/>
            <a:ext cx="1156864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NASA Flight Projects range from enormous flagship missions that cost multi-$B down to CubeSat technology demonstration missions that cost less than $100K. All of these projects have aspects in common and aspects that are very different.  NASA has steadily been moving from a one-size-fits-all approach to flight projects towards allowing a significant range of risk postures, processes, and mission assurance.  This talk will go over the common aspects of all flight missions, and the particular challenges of managing small, low-cost missions with limited resources.  We will try to answer the question of which type is harder to manage.</a:t>
            </a:r>
          </a:p>
        </p:txBody>
      </p:sp>
    </p:spTree>
    <p:extLst>
      <p:ext uri="{BB962C8B-B14F-4D97-AF65-F5344CB8AC3E}">
        <p14:creationId xmlns:p14="http://schemas.microsoft.com/office/powerpoint/2010/main" val="3349314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Background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74023-6EF4-458F-A4C8-5D1CE6DB77B7}"/>
              </a:ext>
            </a:extLst>
          </p:cNvPr>
          <p:cNvSpPr/>
          <p:nvPr/>
        </p:nvSpPr>
        <p:spPr>
          <a:xfrm>
            <a:off x="876300" y="1066800"/>
            <a:ext cx="10439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Trained as an Astronomer</a:t>
            </a:r>
          </a:p>
          <a:p>
            <a:r>
              <a:rPr lang="en-US" sz="2400" dirty="0"/>
              <a:t>	So a weird hybrid between a Scientist and an Engineer</a:t>
            </a:r>
          </a:p>
          <a:p>
            <a:r>
              <a:rPr lang="en-US" sz="2400" dirty="0"/>
              <a:t>Started with Instrument Development</a:t>
            </a:r>
          </a:p>
          <a:p>
            <a:r>
              <a:rPr lang="en-US" sz="2400" dirty="0"/>
              <a:t>	Instruments are mini-projects and have all aspects</a:t>
            </a:r>
          </a:p>
          <a:p>
            <a:r>
              <a:rPr lang="en-US" sz="2400" dirty="0"/>
              <a:t>Moved into Planetary Robotics</a:t>
            </a:r>
          </a:p>
          <a:p>
            <a:r>
              <a:rPr lang="en-US" sz="2400" dirty="0"/>
              <a:t>	Learned Systems Architecture, Systems Engineering and Integration</a:t>
            </a:r>
          </a:p>
          <a:p>
            <a:r>
              <a:rPr lang="en-US" sz="2400" dirty="0"/>
              <a:t>Moved into Spacecraft Design</a:t>
            </a:r>
          </a:p>
          <a:p>
            <a:r>
              <a:rPr lang="en-US" sz="2400" dirty="0"/>
              <a:t>	Carries the instruments and enables the science</a:t>
            </a:r>
          </a:p>
          <a:p>
            <a:r>
              <a:rPr lang="en-US" sz="2400" dirty="0"/>
              <a:t>Involved in a Range of Projects:</a:t>
            </a:r>
          </a:p>
          <a:p>
            <a:r>
              <a:rPr lang="en-US" sz="2400" dirty="0"/>
              <a:t>	Skunkworks (Rovers, Landers)</a:t>
            </a:r>
          </a:p>
          <a:p>
            <a:r>
              <a:rPr lang="en-US" sz="2400" dirty="0"/>
              <a:t>	Commercial (LM A2100)</a:t>
            </a:r>
          </a:p>
          <a:p>
            <a:r>
              <a:rPr lang="en-US" sz="2400" dirty="0"/>
              <a:t>	Medium (Pathfinder, LRO, LADEE, Arcus, HS)</a:t>
            </a:r>
          </a:p>
          <a:p>
            <a:endParaRPr lang="en-US" sz="2400" dirty="0"/>
          </a:p>
          <a:p>
            <a:r>
              <a:rPr lang="en-US" sz="2400" i="1" dirty="0"/>
              <a:t>Larger Missions are more rewarding, but Skunkworks are more fun</a:t>
            </a:r>
          </a:p>
        </p:txBody>
      </p:sp>
    </p:spTree>
    <p:extLst>
      <p:ext uri="{BB962C8B-B14F-4D97-AF65-F5344CB8AC3E}">
        <p14:creationId xmlns:p14="http://schemas.microsoft.com/office/powerpoint/2010/main" val="1097565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9059C-65F2-4FD5-9636-AF5C0FB5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Sizes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64E080-7E63-46AB-861B-96DC62EB87CD}"/>
              </a:ext>
            </a:extLst>
          </p:cNvPr>
          <p:cNvSpPr/>
          <p:nvPr/>
        </p:nvSpPr>
        <p:spPr>
          <a:xfrm>
            <a:off x="412708" y="1219200"/>
            <a:ext cx="59118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Sizes range orders of magnitude from very large (Flag Ship) to very small (CubeSat)</a:t>
            </a:r>
          </a:p>
          <a:p>
            <a:endParaRPr lang="en-US" sz="2400" dirty="0"/>
          </a:p>
          <a:p>
            <a:r>
              <a:rPr lang="en-US" sz="2400" dirty="0"/>
              <a:t>Larger missions have low risk posture</a:t>
            </a:r>
          </a:p>
          <a:p>
            <a:r>
              <a:rPr lang="en-US" sz="2400" dirty="0"/>
              <a:t>	Class B</a:t>
            </a:r>
          </a:p>
          <a:p>
            <a:endParaRPr lang="en-US" sz="2400" dirty="0"/>
          </a:p>
          <a:p>
            <a:r>
              <a:rPr lang="en-US" sz="2400" dirty="0"/>
              <a:t>MIDEX missions are the middle</a:t>
            </a:r>
          </a:p>
          <a:p>
            <a:r>
              <a:rPr lang="en-US" sz="2400" dirty="0"/>
              <a:t>	Class C</a:t>
            </a:r>
          </a:p>
          <a:p>
            <a:endParaRPr lang="en-US" sz="2400" dirty="0"/>
          </a:p>
          <a:p>
            <a:r>
              <a:rPr lang="en-US" sz="2400" dirty="0"/>
              <a:t>Smaller missions have higher risk posture</a:t>
            </a:r>
          </a:p>
          <a:p>
            <a:r>
              <a:rPr lang="en-US" sz="2400" dirty="0"/>
              <a:t>	Class D or even lower</a:t>
            </a:r>
          </a:p>
        </p:txBody>
      </p:sp>
      <p:pic>
        <p:nvPicPr>
          <p:cNvPr id="13" name="Picture 12" descr="A picture containing indoor, floor, preparing, worktable&#10;&#10;Description automatically generated">
            <a:extLst>
              <a:ext uri="{FF2B5EF4-FFF2-40B4-BE49-F238E27FC236}">
                <a16:creationId xmlns:a16="http://schemas.microsoft.com/office/drawing/2014/main" id="{E27D0E63-ACFB-4F58-A4D7-57894CC06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419600"/>
            <a:ext cx="2752725" cy="1906676"/>
          </a:xfrm>
          <a:prstGeom prst="rect">
            <a:avLst/>
          </a:prstGeom>
        </p:spPr>
      </p:pic>
      <p:pic>
        <p:nvPicPr>
          <p:cNvPr id="15" name="Picture 14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13ACCFA4-FF7B-4F03-B3C8-B7E3BEDF02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81400"/>
            <a:ext cx="1977390" cy="2407920"/>
          </a:xfrm>
          <a:prstGeom prst="rect">
            <a:avLst/>
          </a:prstGeom>
        </p:spPr>
      </p:pic>
      <p:pic>
        <p:nvPicPr>
          <p:cNvPr id="17" name="Picture 16" descr="A picture containing indoor, counter&#10;&#10;Description automatically generated">
            <a:extLst>
              <a:ext uri="{FF2B5EF4-FFF2-40B4-BE49-F238E27FC236}">
                <a16:creationId xmlns:a16="http://schemas.microsoft.com/office/drawing/2014/main" id="{4B378E86-0177-41D3-8AF8-9521D1CF1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588" y="932993"/>
            <a:ext cx="2858443" cy="1906676"/>
          </a:xfrm>
          <a:prstGeom prst="rect">
            <a:avLst/>
          </a:prstGeom>
        </p:spPr>
      </p:pic>
      <p:pic>
        <p:nvPicPr>
          <p:cNvPr id="19" name="Picture 18" descr="A picture containing indoor&#10;&#10;Description automatically generated">
            <a:extLst>
              <a:ext uri="{FF2B5EF4-FFF2-40B4-BE49-F238E27FC236}">
                <a16:creationId xmlns:a16="http://schemas.microsoft.com/office/drawing/2014/main" id="{F4E57D5D-4CA5-4652-A4E2-732827691D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72" y="2283638"/>
            <a:ext cx="2975253" cy="198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7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Models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DD97D-B17D-4F51-9BCE-C00825B14E77}"/>
              </a:ext>
            </a:extLst>
          </p:cNvPr>
          <p:cNvSpPr/>
          <p:nvPr/>
        </p:nvSpPr>
        <p:spPr>
          <a:xfrm>
            <a:off x="838200" y="1166842"/>
            <a:ext cx="1082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NPR 7120.5 provides the NASA Space Flight Program and Project Management Requirements</a:t>
            </a:r>
          </a:p>
          <a:p>
            <a:r>
              <a:rPr lang="en-US" sz="2400" dirty="0"/>
              <a:t>	One size fits all has been a recurring problem</a:t>
            </a:r>
          </a:p>
          <a:p>
            <a:r>
              <a:rPr lang="en-US" sz="2400" dirty="0"/>
              <a:t>	Attempts at adjusting the model over time</a:t>
            </a:r>
          </a:p>
          <a:p>
            <a:r>
              <a:rPr lang="en-US" sz="2400" dirty="0"/>
              <a:t>	NPR 7120.5 Rev F is the latest coming out</a:t>
            </a:r>
          </a:p>
          <a:p>
            <a:r>
              <a:rPr lang="en-US" sz="2400" dirty="0"/>
              <a:t>		One of the changes is Enhanced Tailoring Guidance</a:t>
            </a:r>
          </a:p>
          <a:p>
            <a:endParaRPr lang="en-US" sz="2400" dirty="0"/>
          </a:p>
          <a:p>
            <a:r>
              <a:rPr lang="en-US" sz="2400" dirty="0"/>
              <a:t>NPR 7120.8 provides the NASA Research and Technology Program and Project Management Requirements</a:t>
            </a:r>
          </a:p>
          <a:p>
            <a:r>
              <a:rPr lang="en-US" sz="2400" dirty="0"/>
              <a:t>	Is becoming more acceptable for some space flight missions</a:t>
            </a:r>
          </a:p>
          <a:p>
            <a:r>
              <a:rPr lang="en-US" sz="2400" dirty="0"/>
              <a:t>	Mostly technology missions in the past, but some are large (e.g. VIPER)</a:t>
            </a:r>
          </a:p>
        </p:txBody>
      </p:sp>
    </p:spTree>
    <p:extLst>
      <p:ext uri="{BB962C8B-B14F-4D97-AF65-F5344CB8AC3E}">
        <p14:creationId xmlns:p14="http://schemas.microsoft.com/office/powerpoint/2010/main" val="704652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Models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4F90D9C-D5D6-423B-A30E-6AA50E9D8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990600"/>
            <a:ext cx="6880122" cy="538886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28F7EE-2CB1-41AE-9C14-A7A13F22A96A}"/>
              </a:ext>
            </a:extLst>
          </p:cNvPr>
          <p:cNvSpPr/>
          <p:nvPr/>
        </p:nvSpPr>
        <p:spPr>
          <a:xfrm>
            <a:off x="266701" y="914400"/>
            <a:ext cx="3886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NPR 7120.5:</a:t>
            </a:r>
          </a:p>
          <a:p>
            <a:r>
              <a:rPr lang="en-US" sz="2400" dirty="0"/>
              <a:t>  One-size-fits-all…except</a:t>
            </a:r>
          </a:p>
          <a:p>
            <a:endParaRPr lang="en-US" sz="2400" dirty="0"/>
          </a:p>
          <a:p>
            <a:r>
              <a:rPr lang="en-US" sz="2400" dirty="0"/>
              <a:t>Covers a range from Human Spaceflight (Class A) through Small Robotic Missions (Class D)</a:t>
            </a:r>
          </a:p>
          <a:p>
            <a:endParaRPr lang="en-US" sz="2400" dirty="0"/>
          </a:p>
          <a:p>
            <a:r>
              <a:rPr lang="en-US" sz="2400" dirty="0"/>
              <a:t>Past efforts at streamlining have occurred around Class D missions</a:t>
            </a:r>
          </a:p>
        </p:txBody>
      </p:sp>
    </p:spTree>
    <p:extLst>
      <p:ext uri="{BB962C8B-B14F-4D97-AF65-F5344CB8AC3E}">
        <p14:creationId xmlns:p14="http://schemas.microsoft.com/office/powerpoint/2010/main" val="338888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Management Models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ADD97D-B17D-4F51-9BCE-C00825B14E77}"/>
              </a:ext>
            </a:extLst>
          </p:cNvPr>
          <p:cNvSpPr/>
          <p:nvPr/>
        </p:nvSpPr>
        <p:spPr>
          <a:xfrm>
            <a:off x="304800" y="1043970"/>
            <a:ext cx="4267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NPR 7120.8 is simpler in structure and easier to tailor</a:t>
            </a:r>
          </a:p>
          <a:p>
            <a:endParaRPr lang="en-US" sz="2400" dirty="0"/>
          </a:p>
          <a:p>
            <a:r>
              <a:rPr lang="en-US" sz="2400" dirty="0"/>
              <a:t>Becoming more acceptable for some space flight missions</a:t>
            </a:r>
          </a:p>
          <a:p>
            <a:endParaRPr lang="en-US" sz="2400" dirty="0"/>
          </a:p>
          <a:p>
            <a:r>
              <a:rPr lang="en-US" sz="2400" dirty="0"/>
              <a:t>Mostly lower cost technology missions in the past, but some are getting larger 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AA00AE2F-23D9-489B-9EC1-AA211AA06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7340089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68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74023-6EF4-458F-A4C8-5D1CE6DB77B7}"/>
              </a:ext>
            </a:extLst>
          </p:cNvPr>
          <p:cNvSpPr/>
          <p:nvPr/>
        </p:nvSpPr>
        <p:spPr>
          <a:xfrm>
            <a:off x="533400" y="1066800"/>
            <a:ext cx="107823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Complexity of Interfaces</a:t>
            </a:r>
          </a:p>
          <a:p>
            <a:r>
              <a:rPr lang="en-US" sz="2400" dirty="0"/>
              <a:t>	SmallSats often have the same number and complexity of interfaces</a:t>
            </a:r>
          </a:p>
          <a:p>
            <a:endParaRPr lang="en-US" sz="2400" dirty="0"/>
          </a:p>
          <a:p>
            <a:r>
              <a:rPr lang="en-US" sz="2400" dirty="0"/>
              <a:t>Systems Engineering</a:t>
            </a:r>
          </a:p>
          <a:p>
            <a:r>
              <a:rPr lang="en-US" sz="2400" dirty="0"/>
              <a:t>	Even for smaller teams, the SE principles are still important</a:t>
            </a:r>
          </a:p>
          <a:p>
            <a:endParaRPr lang="en-US" sz="2400" dirty="0"/>
          </a:p>
          <a:p>
            <a:r>
              <a:rPr lang="en-US" sz="2400" dirty="0"/>
              <a:t>Operations</a:t>
            </a:r>
          </a:p>
          <a:p>
            <a:r>
              <a:rPr lang="en-US" sz="2400" dirty="0"/>
              <a:t>	To MOS, all missions are points in space</a:t>
            </a:r>
          </a:p>
          <a:p>
            <a:r>
              <a:rPr lang="en-US" sz="2400" dirty="0"/>
              <a:t>		Note: LEO is the exception, because of the support infrastructure</a:t>
            </a:r>
          </a:p>
          <a:p>
            <a:r>
              <a:rPr lang="en-US" sz="2400" dirty="0"/>
              <a:t>	The main variability is the operational risk posture</a:t>
            </a:r>
          </a:p>
          <a:p>
            <a:endParaRPr lang="en-US" sz="2400" dirty="0"/>
          </a:p>
          <a:p>
            <a:r>
              <a:rPr lang="en-US" sz="2400" dirty="0"/>
              <a:t>Systems Block Diagram</a:t>
            </a:r>
          </a:p>
          <a:p>
            <a:r>
              <a:rPr lang="en-US" sz="2400" dirty="0"/>
              <a:t>	components are smaller but the diagram is often the same</a:t>
            </a:r>
          </a:p>
        </p:txBody>
      </p:sp>
    </p:spTree>
    <p:extLst>
      <p:ext uri="{BB962C8B-B14F-4D97-AF65-F5344CB8AC3E}">
        <p14:creationId xmlns:p14="http://schemas.microsoft.com/office/powerpoint/2010/main" val="2934888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2423B-C841-4842-9891-3C0B1F220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Similarities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974023-6EF4-458F-A4C8-5D1CE6DB77B7}"/>
              </a:ext>
            </a:extLst>
          </p:cNvPr>
          <p:cNvSpPr/>
          <p:nvPr/>
        </p:nvSpPr>
        <p:spPr>
          <a:xfrm>
            <a:off x="171231" y="904572"/>
            <a:ext cx="342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Systems Block Diagram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CFE8BD-E805-4165-A021-5B7AEB2BB9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6" y="1333949"/>
            <a:ext cx="6178345" cy="4557438"/>
          </a:xfrm>
          <a:prstGeom prst="rect">
            <a:avLst/>
          </a:prstGeom>
        </p:spPr>
      </p:pic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B11F823-270B-40A5-BE1D-9F1D116DDD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51" y="1486349"/>
            <a:ext cx="5670974" cy="42576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8D0C6F-B70F-4525-AC32-E18EEA6BDFB5}"/>
              </a:ext>
            </a:extLst>
          </p:cNvPr>
          <p:cNvSpPr/>
          <p:nvPr/>
        </p:nvSpPr>
        <p:spPr>
          <a:xfrm>
            <a:off x="6590466" y="5868422"/>
            <a:ext cx="54588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Credit: Karen </a:t>
            </a:r>
            <a:r>
              <a:rPr lang="en-US" sz="1100" dirty="0" err="1"/>
              <a:t>Grothe</a:t>
            </a:r>
            <a:r>
              <a:rPr lang="en-US" sz="1100" dirty="0"/>
              <a:t> Capstone Project: Conceptual Mercury CubeSat Mission, Loyola Marymount University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2588AF-A374-43A0-BB37-19995E83B448}"/>
              </a:ext>
            </a:extLst>
          </p:cNvPr>
          <p:cNvSpPr/>
          <p:nvPr/>
        </p:nvSpPr>
        <p:spPr>
          <a:xfrm>
            <a:off x="282151" y="5870843"/>
            <a:ext cx="618787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Credit: Biswas, Gautam &amp; </a:t>
            </a:r>
            <a:r>
              <a:rPr lang="en-US" sz="1050" dirty="0" err="1"/>
              <a:t>Khorasgani</a:t>
            </a:r>
            <a:r>
              <a:rPr lang="en-US" sz="1050" dirty="0"/>
              <a:t>, et al. (2016). An Approach To Mode and Anomaly Detection With Spacecraft Telemetry Data. International Journal of Prognostics and Health Management.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3745D7-69B6-4FB3-B0F1-32EA7D1C7E48}"/>
              </a:ext>
            </a:extLst>
          </p:cNvPr>
          <p:cNvSpPr txBox="1"/>
          <p:nvPr/>
        </p:nvSpPr>
        <p:spPr>
          <a:xfrm>
            <a:off x="5052740" y="127066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MIDEX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FD93B4-F2C0-4287-92C2-0FB00B98A6E7}"/>
              </a:ext>
            </a:extLst>
          </p:cNvPr>
          <p:cNvSpPr txBox="1"/>
          <p:nvPr/>
        </p:nvSpPr>
        <p:spPr>
          <a:xfrm>
            <a:off x="10134600" y="536965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CubeSat</a:t>
            </a:r>
          </a:p>
        </p:txBody>
      </p:sp>
    </p:spTree>
    <p:extLst>
      <p:ext uri="{BB962C8B-B14F-4D97-AF65-F5344CB8AC3E}">
        <p14:creationId xmlns:p14="http://schemas.microsoft.com/office/powerpoint/2010/main" val="4273457454"/>
      </p:ext>
    </p:extLst>
  </p:cSld>
  <p:clrMapOvr>
    <a:masterClrMapping/>
  </p:clrMapOvr>
</p:sld>
</file>

<file path=ppt/theme/theme1.xml><?xml version="1.0" encoding="utf-8"?>
<a:theme xmlns:a="http://schemas.openxmlformats.org/drawingml/2006/main" name="1_Exploration Ambassadors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Helvetica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Black Condensed" pitchFamily="96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alpha val="74998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Helvetica Neue Black Condensed" pitchFamily="96" charset="0"/>
            <a:ea typeface="ＭＳ Ｐゴシック" pitchFamily="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8E6CDEB8ED8541B7C710E57D5FF30F" ma:contentTypeVersion="2" ma:contentTypeDescription="Create a new document." ma:contentTypeScope="" ma:versionID="3b797f1647f4cd924a0859bd6df5982a">
  <xsd:schema xmlns:xsd="http://www.w3.org/2001/XMLSchema" xmlns:xs="http://www.w3.org/2001/XMLSchema" xmlns:p="http://schemas.microsoft.com/office/2006/metadata/properties" xmlns:ns2="20c9bcb8-1af8-4526-a796-b3a4bc6d2e17" targetNamespace="http://schemas.microsoft.com/office/2006/metadata/properties" ma:root="true" ma:fieldsID="f634c098ba964eddd5e7cab3d665c01b" ns2:_="">
    <xsd:import namespace="20c9bcb8-1af8-4526-a796-b3a4bc6d2e1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c9bcb8-1af8-4526-a796-b3a4bc6d2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26A7AC-6B7F-4997-A45A-3C77BA01E5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145938-85C6-47C4-AEB8-6A14CE5167C1}">
  <ds:schemaRefs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20c9bcb8-1af8-4526-a796-b3a4bc6d2e17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6A538F-0855-41E7-8112-CD86B123B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c9bcb8-1af8-4526-a796-b3a4bc6d2e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48694</TotalTime>
  <Words>916</Words>
  <Application>Microsoft Office PowerPoint</Application>
  <PresentationFormat>Widescreen</PresentationFormat>
  <Paragraphs>151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Helvetica</vt:lpstr>
      <vt:lpstr>Helvetica Neue</vt:lpstr>
      <vt:lpstr>Helvetica Neue Black Condensed</vt:lpstr>
      <vt:lpstr>1_Exploration Ambassadors</vt:lpstr>
      <vt:lpstr>PowerPoint Presentation</vt:lpstr>
      <vt:lpstr>Summary</vt:lpstr>
      <vt:lpstr>My Background</vt:lpstr>
      <vt:lpstr>Project Sizes</vt:lpstr>
      <vt:lpstr>Project Management Models</vt:lpstr>
      <vt:lpstr>Project Management Models</vt:lpstr>
      <vt:lpstr>Project Management Models</vt:lpstr>
      <vt:lpstr>Similarities</vt:lpstr>
      <vt:lpstr>Similarities</vt:lpstr>
      <vt:lpstr>Differences</vt:lpstr>
      <vt:lpstr>Differences</vt:lpstr>
      <vt:lpstr>Differences</vt:lpstr>
      <vt:lpstr>Differences</vt:lpstr>
      <vt:lpstr>Differences</vt:lpstr>
      <vt:lpstr>Management Challenges for Small Projects</vt:lpstr>
      <vt:lpstr>So Which Size Project is Harder to Manage?</vt:lpstr>
      <vt:lpstr>Questions?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drandrew</dc:creator>
  <cp:lastModifiedBy>Hine, Butler P. (ARC-P)[ARC]</cp:lastModifiedBy>
  <cp:revision>1380</cp:revision>
  <cp:lastPrinted>2019-02-26T17:52:49Z</cp:lastPrinted>
  <dcterms:created xsi:type="dcterms:W3CDTF">2013-12-04T15:45:56Z</dcterms:created>
  <dcterms:modified xsi:type="dcterms:W3CDTF">2021-07-14T16:34:14Z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0x010100378E6CDEB8ED8541B7C710E57D5FF30F</vt:lpwstr>
  </property>
</Properties>
</file>