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385" r:id="rId2"/>
    <p:sldId id="476" r:id="rId3"/>
    <p:sldId id="1080" r:id="rId4"/>
    <p:sldId id="1095" r:id="rId5"/>
    <p:sldId id="1081" r:id="rId6"/>
    <p:sldId id="1078" r:id="rId7"/>
    <p:sldId id="1079" r:id="rId8"/>
    <p:sldId id="1083" r:id="rId9"/>
    <p:sldId id="1102" r:id="rId10"/>
    <p:sldId id="1103" r:id="rId11"/>
    <p:sldId id="1104" r:id="rId12"/>
    <p:sldId id="1105" r:id="rId13"/>
    <p:sldId id="1084" r:id="rId14"/>
    <p:sldId id="1097" r:id="rId15"/>
    <p:sldId id="1098" r:id="rId16"/>
    <p:sldId id="1099" r:id="rId17"/>
    <p:sldId id="1096" r:id="rId18"/>
    <p:sldId id="1100" r:id="rId19"/>
    <p:sldId id="1085" r:id="rId20"/>
    <p:sldId id="1086" r:id="rId21"/>
    <p:sldId id="1087" r:id="rId22"/>
    <p:sldId id="1088" r:id="rId23"/>
    <p:sldId id="1089" r:id="rId24"/>
    <p:sldId id="1090" r:id="rId25"/>
    <p:sldId id="1091" r:id="rId26"/>
    <p:sldId id="1092" r:id="rId27"/>
    <p:sldId id="1094" r:id="rId28"/>
    <p:sldId id="1101" r:id="rId29"/>
    <p:sldId id="1106" r:id="rId30"/>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4">
          <p15:clr>
            <a:srgbClr val="A4A3A4"/>
          </p15:clr>
        </p15:guide>
        <p15:guide id="2" pos="215">
          <p15:clr>
            <a:srgbClr val="A4A3A4"/>
          </p15:clr>
        </p15:guide>
        <p15:guide id="3" orient="horz" pos="939">
          <p15:clr>
            <a:srgbClr val="A4A3A4"/>
          </p15:clr>
        </p15:guide>
        <p15:guide id="4" pos="2763">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lgore, Roman A. (GSFC-3230)" initials="KR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69EB35"/>
    <a:srgbClr val="006600"/>
    <a:srgbClr val="0000FF"/>
    <a:srgbClr val="D7E4BE"/>
    <a:srgbClr val="B7CE88"/>
    <a:srgbClr val="1863AB"/>
    <a:srgbClr val="3333CC"/>
    <a:srgbClr val="008000"/>
    <a:srgbClr val="F1C234"/>
    <a:srgbClr val="234A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6" autoAdjust="0"/>
    <p:restoredTop sz="73408" autoAdjust="0"/>
  </p:normalViewPr>
  <p:slideViewPr>
    <p:cSldViewPr snapToGrid="0">
      <p:cViewPr>
        <p:scale>
          <a:sx n="200" d="100"/>
          <a:sy n="200" d="100"/>
        </p:scale>
        <p:origin x="464" y="-1288"/>
      </p:cViewPr>
      <p:guideLst>
        <p:guide orient="horz" pos="984"/>
        <p:guide pos="215"/>
        <p:guide orient="horz" pos="939"/>
        <p:guide pos="2763"/>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105" d="100"/>
          <a:sy n="105" d="100"/>
        </p:scale>
        <p:origin x="-3008" y="-12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641" cy="46418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609" y="0"/>
            <a:ext cx="2982641" cy="464184"/>
          </a:xfrm>
          <a:prstGeom prst="rect">
            <a:avLst/>
          </a:prstGeom>
        </p:spPr>
        <p:txBody>
          <a:bodyPr vert="horz" lIns="91440" tIns="45720" rIns="91440" bIns="45720" rtlCol="0"/>
          <a:lstStyle>
            <a:lvl1pPr algn="r">
              <a:defRPr sz="1200"/>
            </a:lvl1pPr>
          </a:lstStyle>
          <a:p>
            <a:fld id="{C9CABACB-904D-094F-9E7B-536B3FEBB582}" type="datetimeFigureOut">
              <a:rPr lang="en-US" smtClean="0"/>
              <a:t>12/27/16</a:t>
            </a:fld>
            <a:endParaRPr lang="en-US" dirty="0"/>
          </a:p>
        </p:txBody>
      </p:sp>
      <p:sp>
        <p:nvSpPr>
          <p:cNvPr id="4" name="Footer Placeholder 3"/>
          <p:cNvSpPr>
            <a:spLocks noGrp="1"/>
          </p:cNvSpPr>
          <p:nvPr>
            <p:ph type="ftr" sz="quarter" idx="2"/>
          </p:nvPr>
        </p:nvSpPr>
        <p:spPr>
          <a:xfrm>
            <a:off x="0" y="8830627"/>
            <a:ext cx="2982641" cy="46418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609" y="8830627"/>
            <a:ext cx="2982641" cy="464184"/>
          </a:xfrm>
          <a:prstGeom prst="rect">
            <a:avLst/>
          </a:prstGeom>
        </p:spPr>
        <p:txBody>
          <a:bodyPr vert="horz" lIns="91440" tIns="45720" rIns="91440" bIns="45720" rtlCol="0" anchor="b"/>
          <a:lstStyle>
            <a:lvl1pPr algn="r">
              <a:defRPr sz="1200"/>
            </a:lvl1pPr>
          </a:lstStyle>
          <a:p>
            <a:fld id="{D262B98C-CAAB-B146-8AA0-546D78A31D83}" type="slidenum">
              <a:rPr lang="en-US" smtClean="0"/>
              <a:t>‹#›</a:t>
            </a:fld>
            <a:endParaRPr lang="en-US" dirty="0"/>
          </a:p>
        </p:txBody>
      </p:sp>
    </p:spTree>
    <p:extLst>
      <p:ext uri="{BB962C8B-B14F-4D97-AF65-F5344CB8AC3E}">
        <p14:creationId xmlns:p14="http://schemas.microsoft.com/office/powerpoint/2010/main" val="21308197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820"/>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898102" y="1"/>
            <a:ext cx="2982119" cy="464820"/>
          </a:xfrm>
          <a:prstGeom prst="rect">
            <a:avLst/>
          </a:prstGeom>
        </p:spPr>
        <p:txBody>
          <a:bodyPr vert="horz" lIns="92958" tIns="46479" rIns="92958" bIns="46479" rtlCol="0"/>
          <a:lstStyle>
            <a:lvl1pPr algn="r">
              <a:defRPr sz="1200"/>
            </a:lvl1pPr>
          </a:lstStyle>
          <a:p>
            <a:fld id="{4770B855-4BB0-D049-BF04-D66C443CB33A}" type="datetimeFigureOut">
              <a:rPr lang="en-US" smtClean="0"/>
              <a:pPr/>
              <a:t>12/27/16</a:t>
            </a:fld>
            <a:endParaRPr lang="en-US" dirty="0"/>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958" tIns="46479" rIns="92958" bIns="46479" rtlCol="0" anchor="b"/>
          <a:lstStyle>
            <a:lvl1pPr algn="r">
              <a:defRPr sz="1200"/>
            </a:lvl1pPr>
          </a:lstStyle>
          <a:p>
            <a:fld id="{40A739EF-F548-F948-9711-AC63F8CE9628}" type="slidenum">
              <a:rPr lang="en-US" smtClean="0"/>
              <a:pPr/>
              <a:t>‹#›</a:t>
            </a:fld>
            <a:endParaRPr lang="en-US" dirty="0"/>
          </a:p>
        </p:txBody>
      </p:sp>
    </p:spTree>
    <p:extLst>
      <p:ext uri="{BB962C8B-B14F-4D97-AF65-F5344CB8AC3E}">
        <p14:creationId xmlns:p14="http://schemas.microsoft.com/office/powerpoint/2010/main" val="52512503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mn-lt"/>
              </a:rPr>
              <a:t>What do our colors really mean?</a:t>
            </a:r>
          </a:p>
          <a:p>
            <a:pPr lvl="1"/>
            <a:r>
              <a:rPr lang="en-US" sz="1600" dirty="0" smtClean="0">
                <a:latin typeface="+mn-lt"/>
              </a:rPr>
              <a:t>Yellow (Warning)</a:t>
            </a:r>
          </a:p>
          <a:p>
            <a:pPr lvl="2"/>
            <a:r>
              <a:rPr lang="en-US" sz="1600" dirty="0" smtClean="0">
                <a:latin typeface="+mn-lt"/>
              </a:rPr>
              <a:t>Management awareness/attention needed</a:t>
            </a:r>
          </a:p>
          <a:p>
            <a:pPr lvl="2"/>
            <a:r>
              <a:rPr lang="en-US" sz="1600" dirty="0" smtClean="0">
                <a:latin typeface="+mn-lt"/>
              </a:rPr>
              <a:t>Items usually get discussed at Division/Directorate meetings</a:t>
            </a:r>
          </a:p>
          <a:p>
            <a:pPr lvl="2"/>
            <a:endParaRPr lang="en-US" sz="1600" dirty="0" smtClean="0">
              <a:latin typeface="+mn-lt"/>
            </a:endParaRPr>
          </a:p>
          <a:p>
            <a:pPr lvl="1"/>
            <a:r>
              <a:rPr lang="en-US" sz="1600" dirty="0" smtClean="0">
                <a:latin typeface="+mn-lt"/>
              </a:rPr>
              <a:t>Red (Critical)</a:t>
            </a:r>
          </a:p>
          <a:p>
            <a:pPr lvl="2"/>
            <a:r>
              <a:rPr lang="en-US" sz="1600" dirty="0" smtClean="0">
                <a:latin typeface="+mn-lt"/>
              </a:rPr>
              <a:t>Impact is significant and management awareness/attention needed</a:t>
            </a:r>
          </a:p>
          <a:p>
            <a:pPr lvl="2"/>
            <a:r>
              <a:rPr lang="en-US" sz="1600" dirty="0" smtClean="0">
                <a:latin typeface="+mn-lt"/>
              </a:rPr>
              <a:t>Items usually get discussed at Directorate/Center meetings</a:t>
            </a:r>
          </a:p>
          <a:p>
            <a:endParaRPr lang="en-US" dirty="0"/>
          </a:p>
        </p:txBody>
      </p:sp>
      <p:sp>
        <p:nvSpPr>
          <p:cNvPr id="4" name="Slide Number Placeholder 3"/>
          <p:cNvSpPr>
            <a:spLocks noGrp="1"/>
          </p:cNvSpPr>
          <p:nvPr>
            <p:ph type="sldNum" sz="quarter" idx="10"/>
          </p:nvPr>
        </p:nvSpPr>
        <p:spPr/>
        <p:txBody>
          <a:bodyPr/>
          <a:lstStyle/>
          <a:p>
            <a:fld id="{40A739EF-F548-F948-9711-AC63F8CE9628}" type="slidenum">
              <a:rPr lang="en-US" smtClean="0"/>
              <a:pPr/>
              <a:t>1</a:t>
            </a:fld>
            <a:endParaRPr lang="en-US" dirty="0"/>
          </a:p>
        </p:txBody>
      </p:sp>
    </p:spTree>
    <p:extLst>
      <p:ext uri="{BB962C8B-B14F-4D97-AF65-F5344CB8AC3E}">
        <p14:creationId xmlns:p14="http://schemas.microsoft.com/office/powerpoint/2010/main" val="1673019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7625" y="1144588"/>
            <a:ext cx="4121150" cy="30908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A739EF-F548-F948-9711-AC63F8CE9628}" type="slidenum">
              <a:rPr lang="en-US" smtClean="0"/>
              <a:pPr/>
              <a:t>2</a:t>
            </a:fld>
            <a:endParaRPr lang="en-US" dirty="0"/>
          </a:p>
        </p:txBody>
      </p:sp>
    </p:spTree>
    <p:extLst>
      <p:ext uri="{BB962C8B-B14F-4D97-AF65-F5344CB8AC3E}">
        <p14:creationId xmlns:p14="http://schemas.microsoft.com/office/powerpoint/2010/main" val="1397139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3D7079-BE31-AD43-8E0A-06D367AB2E0F}" type="slidenum">
              <a:rPr lang="en-US" smtClean="0"/>
              <a:t>7</a:t>
            </a:fld>
            <a:endParaRPr lang="en-US" dirty="0"/>
          </a:p>
        </p:txBody>
      </p:sp>
    </p:spTree>
    <p:extLst>
      <p:ext uri="{BB962C8B-B14F-4D97-AF65-F5344CB8AC3E}">
        <p14:creationId xmlns:p14="http://schemas.microsoft.com/office/powerpoint/2010/main" val="849190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Requirements</a:t>
            </a:r>
            <a:r>
              <a:rPr lang="en-US" baseline="0" dirty="0" smtClean="0"/>
              <a:t> will be assigned based on the specific project attributes, but even after they are assigned, there is always an opportunity to question them.  </a:t>
            </a:r>
            <a:endParaRPr lang="en-US" dirty="0"/>
          </a:p>
        </p:txBody>
      </p:sp>
      <p:sp>
        <p:nvSpPr>
          <p:cNvPr id="4" name="Slide Number Placeholder 3"/>
          <p:cNvSpPr>
            <a:spLocks noGrp="1"/>
          </p:cNvSpPr>
          <p:nvPr>
            <p:ph type="sldNum" sz="quarter" idx="10"/>
          </p:nvPr>
        </p:nvSpPr>
        <p:spPr/>
        <p:txBody>
          <a:bodyPr/>
          <a:lstStyle/>
          <a:p>
            <a:fld id="{B13D7079-BE31-AD43-8E0A-06D367AB2E0F}" type="slidenum">
              <a:rPr lang="en-US" smtClean="0"/>
              <a:t>11</a:t>
            </a:fld>
            <a:endParaRPr lang="en-US"/>
          </a:p>
        </p:txBody>
      </p:sp>
    </p:spTree>
    <p:extLst>
      <p:ext uri="{BB962C8B-B14F-4D97-AF65-F5344CB8AC3E}">
        <p14:creationId xmlns:p14="http://schemas.microsoft.com/office/powerpoint/2010/main" val="225120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Model after MSPSP process.</a:t>
            </a:r>
          </a:p>
          <a:p>
            <a:r>
              <a:rPr lang="en-US" dirty="0" smtClean="0"/>
              <a:t>And is per </a:t>
            </a:r>
            <a:r>
              <a:rPr lang="en-US" dirty="0"/>
              <a:t>GPR 8730.5</a:t>
            </a:r>
          </a:p>
        </p:txBody>
      </p:sp>
      <p:sp>
        <p:nvSpPr>
          <p:cNvPr id="4" name="Slide Number Placeholder 3"/>
          <p:cNvSpPr>
            <a:spLocks noGrp="1"/>
          </p:cNvSpPr>
          <p:nvPr>
            <p:ph type="sldNum" sz="quarter" idx="10"/>
          </p:nvPr>
        </p:nvSpPr>
        <p:spPr/>
        <p:txBody>
          <a:bodyPr/>
          <a:lstStyle/>
          <a:p>
            <a:fld id="{9F3FD22F-F577-4FD4-9238-76301EF5B762}" type="slidenum">
              <a:rPr lang="en-US" smtClean="0"/>
              <a:t>27</a:t>
            </a:fld>
            <a:endParaRPr lang="en-US" dirty="0"/>
          </a:p>
        </p:txBody>
      </p:sp>
    </p:spTree>
    <p:extLst>
      <p:ext uri="{BB962C8B-B14F-4D97-AF65-F5344CB8AC3E}">
        <p14:creationId xmlns:p14="http://schemas.microsoft.com/office/powerpoint/2010/main" val="134076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file://localhost/Users/kgammage/Documents/CustomerWork/Meatballs/NASA.gif" TargetMode="External"/><Relationship Id="rId5" Type="http://schemas.openxmlformats.org/officeDocument/2006/relationships/image" Target="../media/image3.png"/><Relationship Id="rId6" Type="http://schemas.openxmlformats.org/officeDocument/2006/relationships/image" Target="file://localhost/Users/kgammage/Documents/CustomerWork/ToDo/U4%20-%20Code%20300%20SMA%20Branding/Code%20300%20SMA%20FINAL%20LOGO%20FILES/SMA_PPT_Template/SMA_Code_300_logo.png" TargetMode="External"/><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77AD3F"/>
              </a:buClr>
              <a:defRPr>
                <a:solidFill>
                  <a:srgbClr val="1863AB"/>
                </a:solidFill>
              </a:defRPr>
            </a:lvl1pPr>
            <a:lvl2pPr>
              <a:buClr>
                <a:srgbClr val="77AD3F"/>
              </a:buClr>
              <a:defRPr>
                <a:solidFill>
                  <a:srgbClr val="1863AB"/>
                </a:solidFill>
              </a:defRPr>
            </a:lvl2pPr>
            <a:lvl3pPr>
              <a:buClr>
                <a:srgbClr val="77AD3F"/>
              </a:buClr>
              <a:defRPr>
                <a:solidFill>
                  <a:srgbClr val="1863AB"/>
                </a:solidFill>
              </a:defRPr>
            </a:lvl3pPr>
            <a:lvl4pPr>
              <a:buClr>
                <a:srgbClr val="77AD3F"/>
              </a:buClr>
              <a:defRPr>
                <a:solidFill>
                  <a:srgbClr val="1863AB"/>
                </a:solidFill>
              </a:defRPr>
            </a:lvl4pPr>
            <a:lvl5pPr>
              <a:buClr>
                <a:srgbClr val="77AD3F"/>
              </a:buClr>
              <a:defRPr>
                <a:solidFill>
                  <a:srgbClr val="1863AB"/>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4"/>
          </p:nvPr>
        </p:nvSpPr>
        <p:spPr>
          <a:xfrm>
            <a:off x="8446152" y="6415078"/>
            <a:ext cx="391464" cy="365125"/>
          </a:xfrm>
          <a:prstGeom prst="rect">
            <a:avLst/>
          </a:prstGeom>
        </p:spPr>
        <p:txBody>
          <a:bodyPr vert="horz" lIns="91440" tIns="45720" rIns="91440" bIns="45720" rtlCol="0" anchor="ctr"/>
          <a:lstStyle>
            <a:lvl1pPr algn="r">
              <a:defRPr sz="1000">
                <a:solidFill>
                  <a:srgbClr val="1861AC"/>
                </a:solidFill>
                <a:latin typeface="Arial"/>
                <a:cs typeface="Arial"/>
              </a:defRPr>
            </a:lvl1pPr>
          </a:lstStyle>
          <a:p>
            <a:fld id="{E3BE99E5-8F11-4D46-8B27-FC02D164DEA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4"/>
          </p:nvPr>
        </p:nvSpPr>
        <p:spPr>
          <a:xfrm>
            <a:off x="8446152" y="6415078"/>
            <a:ext cx="391464" cy="365125"/>
          </a:xfrm>
          <a:prstGeom prst="rect">
            <a:avLst/>
          </a:prstGeom>
        </p:spPr>
        <p:txBody>
          <a:bodyPr vert="horz" lIns="91440" tIns="45720" rIns="91440" bIns="45720" rtlCol="0" anchor="ctr"/>
          <a:lstStyle>
            <a:lvl1pPr algn="r">
              <a:defRPr sz="1000">
                <a:solidFill>
                  <a:srgbClr val="163272"/>
                </a:solidFill>
                <a:latin typeface="Arial"/>
                <a:cs typeface="Arial"/>
              </a:defRPr>
            </a:lvl1pPr>
          </a:lstStyle>
          <a:p>
            <a:fld id="{E3BE99E5-8F11-4D46-8B27-FC02D164DEA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3084116" y="3114639"/>
            <a:ext cx="5674369" cy="1588337"/>
          </a:xfrm>
          <a:ln>
            <a:noFill/>
          </a:ln>
        </p:spPr>
        <p:txBody>
          <a:bodyPr/>
          <a:lstStyle>
            <a:lvl1pPr marL="0" indent="0" algn="l">
              <a:buNone/>
              <a:defRPr>
                <a:ln>
                  <a:noFill/>
                </a:ln>
                <a:solidFill>
                  <a:srgbClr val="1863A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Box 8"/>
          <p:cNvSpPr txBox="1"/>
          <p:nvPr userDrawn="1"/>
        </p:nvSpPr>
        <p:spPr>
          <a:xfrm>
            <a:off x="261079" y="621944"/>
            <a:ext cx="2850848" cy="246221"/>
          </a:xfrm>
          <a:prstGeom prst="rect">
            <a:avLst/>
          </a:prstGeom>
          <a:noFill/>
        </p:spPr>
        <p:txBody>
          <a:bodyPr wrap="none" rtlCol="0">
            <a:spAutoFit/>
          </a:bodyPr>
          <a:lstStyle/>
          <a:p>
            <a:r>
              <a:rPr lang="en-US" sz="1000" dirty="0" smtClean="0">
                <a:solidFill>
                  <a:srgbClr val="0A3474"/>
                </a:solidFill>
                <a:latin typeface="Arial"/>
                <a:cs typeface="Arial"/>
              </a:rPr>
              <a:t>National Aeronautics</a:t>
            </a:r>
            <a:r>
              <a:rPr lang="en-US" sz="1000" baseline="0" dirty="0" smtClean="0">
                <a:solidFill>
                  <a:srgbClr val="0A3474"/>
                </a:solidFill>
                <a:latin typeface="Arial"/>
                <a:cs typeface="Arial"/>
              </a:rPr>
              <a:t> and Space Administration</a:t>
            </a:r>
            <a:endParaRPr lang="en-US" sz="1000" dirty="0">
              <a:solidFill>
                <a:srgbClr val="0A3474"/>
              </a:solidFill>
              <a:latin typeface="Arial"/>
              <a:cs typeface="Arial"/>
            </a:endParaRPr>
          </a:p>
        </p:txBody>
      </p:sp>
      <p:sp>
        <p:nvSpPr>
          <p:cNvPr id="10" name="TextBox 9"/>
          <p:cNvSpPr txBox="1"/>
          <p:nvPr userDrawn="1"/>
        </p:nvSpPr>
        <p:spPr>
          <a:xfrm>
            <a:off x="261079" y="6496692"/>
            <a:ext cx="1082348" cy="246221"/>
          </a:xfrm>
          <a:prstGeom prst="rect">
            <a:avLst/>
          </a:prstGeom>
          <a:noFill/>
        </p:spPr>
        <p:txBody>
          <a:bodyPr wrap="none" rtlCol="0">
            <a:spAutoFit/>
          </a:bodyPr>
          <a:lstStyle/>
          <a:p>
            <a:pPr algn="l"/>
            <a:r>
              <a:rPr lang="en-US" sz="1000" b="1" dirty="0" smtClean="0">
                <a:solidFill>
                  <a:srgbClr val="0A3474"/>
                </a:solidFill>
                <a:effectLst/>
                <a:latin typeface="Arial"/>
                <a:cs typeface="Arial"/>
              </a:rPr>
              <a:t>www.nasa.gov</a:t>
            </a:r>
            <a:endParaRPr lang="en-US" sz="1000" b="1" dirty="0">
              <a:solidFill>
                <a:srgbClr val="0A3474"/>
              </a:solidFill>
              <a:effectLst/>
              <a:latin typeface="Arial"/>
              <a:cs typeface="Arial"/>
            </a:endParaRPr>
          </a:p>
        </p:txBody>
      </p:sp>
      <p:sp>
        <p:nvSpPr>
          <p:cNvPr id="7" name="Title 1"/>
          <p:cNvSpPr>
            <a:spLocks noGrp="1"/>
          </p:cNvSpPr>
          <p:nvPr>
            <p:ph type="ctrTitle" hasCustomPrompt="1"/>
          </p:nvPr>
        </p:nvSpPr>
        <p:spPr>
          <a:xfrm>
            <a:off x="2499544" y="1461562"/>
            <a:ext cx="6258941" cy="1511960"/>
          </a:xfrm>
        </p:spPr>
        <p:txBody>
          <a:bodyPr>
            <a:normAutofit/>
          </a:bodyPr>
          <a:lstStyle>
            <a:lvl1pPr algn="l">
              <a:spcAft>
                <a:spcPts val="0"/>
              </a:spcAft>
              <a:defRPr sz="3600">
                <a:solidFill>
                  <a:schemeClr val="bg1"/>
                </a:solidFill>
                <a:effectLst>
                  <a:outerShdw blurRad="50800" dist="38100" dir="2700000" algn="tl" rotWithShape="0">
                    <a:srgbClr val="000000">
                      <a:alpha val="75000"/>
                    </a:srgbClr>
                  </a:outerShdw>
                </a:effectLst>
              </a:defRPr>
            </a:lvl1pPr>
          </a:lstStyle>
          <a:p>
            <a:r>
              <a:rPr lang="en-US" dirty="0" smtClean="0"/>
              <a:t/>
            </a:r>
            <a:br>
              <a:rPr lang="en-US" dirty="0" smtClean="0"/>
            </a:br>
            <a:r>
              <a:rPr lang="en-US" dirty="0" smtClean="0"/>
              <a:t>Click to edit Master title style</a:t>
            </a:r>
            <a:br>
              <a:rPr lang="en-US" dirty="0" smtClean="0"/>
            </a:br>
            <a:endParaRPr lang="en-US" dirty="0"/>
          </a:p>
        </p:txBody>
      </p:sp>
      <p:pic>
        <p:nvPicPr>
          <p:cNvPr id="13" name="NASA.gif" descr="/Users/kgammage/Documents/CustomerWork/Meatballs/NASA.gif"/>
          <p:cNvPicPr>
            <a:picLocks noChangeAspect="1"/>
          </p:cNvPicPr>
          <p:nvPr userDrawn="1"/>
        </p:nvPicPr>
        <p:blipFill>
          <a:blip r:embed="rId3" r:link="rId4"/>
          <a:stretch>
            <a:fillRect/>
          </a:stretch>
        </p:blipFill>
        <p:spPr>
          <a:xfrm>
            <a:off x="7711309" y="258783"/>
            <a:ext cx="1086856" cy="934696"/>
          </a:xfrm>
          <a:prstGeom prst="rect">
            <a:avLst/>
          </a:prstGeom>
        </p:spPr>
      </p:pic>
      <p:sp>
        <p:nvSpPr>
          <p:cNvPr id="15" name="TextBox 14"/>
          <p:cNvSpPr txBox="1"/>
          <p:nvPr userDrawn="1"/>
        </p:nvSpPr>
        <p:spPr>
          <a:xfrm>
            <a:off x="4243179" y="5504211"/>
            <a:ext cx="4777355" cy="584776"/>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spc="200" dirty="0" smtClean="0">
                <a:solidFill>
                  <a:srgbClr val="1863AB"/>
                </a:solidFill>
                <a:latin typeface="Arial"/>
                <a:cs typeface="Arial"/>
              </a:rPr>
              <a:t>SAFETY</a:t>
            </a:r>
            <a:r>
              <a:rPr lang="en-US" sz="1600" b="1" spc="200" baseline="0" dirty="0" smtClean="0">
                <a:solidFill>
                  <a:srgbClr val="1863AB"/>
                </a:solidFill>
                <a:latin typeface="Arial"/>
                <a:cs typeface="Arial"/>
              </a:rPr>
              <a:t> and MISSION ASSURANCE </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1" spc="200" baseline="0" dirty="0" smtClean="0">
                <a:solidFill>
                  <a:srgbClr val="1863AB"/>
                </a:solidFill>
                <a:latin typeface="Arial"/>
                <a:cs typeface="Arial"/>
              </a:rPr>
              <a:t>DIRECTORATE </a:t>
            </a:r>
            <a:r>
              <a:rPr lang="en-US" sz="1200" b="0" spc="200" baseline="0" dirty="0" smtClean="0">
                <a:solidFill>
                  <a:srgbClr val="1863AB"/>
                </a:solidFill>
                <a:latin typeface="Arial"/>
                <a:cs typeface="Arial"/>
              </a:rPr>
              <a:t>Code 300</a:t>
            </a:r>
            <a:endParaRPr lang="en-US" sz="1200" b="0" spc="200" dirty="0">
              <a:solidFill>
                <a:srgbClr val="1863AB"/>
              </a:solidFill>
              <a:latin typeface="Arial"/>
              <a:cs typeface="Arial"/>
            </a:endParaRPr>
          </a:p>
        </p:txBody>
      </p:sp>
      <p:pic>
        <p:nvPicPr>
          <p:cNvPr id="4" name="SMA_Code_300_logo.png" descr="/Users/kgammage/Documents/CustomerWork/ToDo/U4 - Code 300 SMA Branding/Code 300 SMA FINAL LOGO FILES/SMA_PPT_Template/SMA_Code_300_logo.png"/>
          <p:cNvPicPr>
            <a:picLocks noChangeAspect="1"/>
          </p:cNvPicPr>
          <p:nvPr userDrawn="1"/>
        </p:nvPicPr>
        <p:blipFill>
          <a:blip r:embed="rId5" r:link="rId6">
            <a:extLst>
              <a:ext uri="{28A0092B-C50C-407E-A947-70E740481C1C}">
                <a14:useLocalDpi xmlns:a14="http://schemas.microsoft.com/office/drawing/2010/main" val="0"/>
              </a:ext>
            </a:extLst>
          </a:blip>
          <a:stretch>
            <a:fillRect/>
          </a:stretch>
        </p:blipFill>
        <p:spPr>
          <a:xfrm>
            <a:off x="7690311" y="5846452"/>
            <a:ext cx="1128852" cy="703743"/>
          </a:xfrm>
          <a:prstGeom prst="rect">
            <a:avLst/>
          </a:prstGeom>
        </p:spPr>
      </p:pic>
      <p:sp>
        <p:nvSpPr>
          <p:cNvPr id="11" name="Rectangle 10"/>
          <p:cNvSpPr/>
          <p:nvPr userDrawn="1"/>
        </p:nvSpPr>
        <p:spPr>
          <a:xfrm>
            <a:off x="4293574" y="5391536"/>
            <a:ext cx="4555622" cy="50399"/>
          </a:xfrm>
          <a:prstGeom prst="rect">
            <a:avLst/>
          </a:prstGeom>
          <a:gradFill>
            <a:gsLst>
              <a:gs pos="0">
                <a:schemeClr val="bg1"/>
              </a:gs>
              <a:gs pos="0">
                <a:schemeClr val="bg1"/>
              </a:gs>
              <a:gs pos="50000">
                <a:srgbClr val="77AD3F"/>
              </a:gs>
              <a:gs pos="100000">
                <a:schemeClr val="bg1"/>
              </a:gs>
            </a:gsLst>
            <a:lin ang="156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effectLst>
                  <a:outerShdw blurRad="38100" dist="38100" dir="2700000" algn="tl">
                    <a:srgbClr val="000000">
                      <a:alpha val="75000"/>
                    </a:srgbClr>
                  </a:outerShdw>
                </a:effectLst>
              </a:defRPr>
            </a:lvl1pPr>
          </a:lstStyle>
          <a:p>
            <a:r>
              <a:rPr lang="en-US" dirty="0" smtClean="0"/>
              <a:t>Click to edit Master title style</a:t>
            </a:r>
            <a:br>
              <a:rPr lang="en-US" dirty="0" smtClean="0"/>
            </a:b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1863AB"/>
                </a:solidFill>
              </a:defRPr>
            </a:lvl1pPr>
            <a:lvl2pPr>
              <a:defRPr sz="2400">
                <a:solidFill>
                  <a:srgbClr val="1863AB"/>
                </a:solidFill>
              </a:defRPr>
            </a:lvl2pPr>
            <a:lvl3pPr>
              <a:defRPr sz="2000">
                <a:solidFill>
                  <a:srgbClr val="1863AB"/>
                </a:solidFill>
              </a:defRPr>
            </a:lvl3pPr>
            <a:lvl4pPr>
              <a:defRPr sz="1800">
                <a:solidFill>
                  <a:srgbClr val="1863AB"/>
                </a:solidFill>
              </a:defRPr>
            </a:lvl4pPr>
            <a:lvl5pPr>
              <a:defRPr sz="1800">
                <a:solidFill>
                  <a:srgbClr val="1863AB"/>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1863AB"/>
                </a:solidFill>
              </a:defRPr>
            </a:lvl1pPr>
            <a:lvl2pPr>
              <a:defRPr sz="2400">
                <a:solidFill>
                  <a:srgbClr val="1863AB"/>
                </a:solidFill>
              </a:defRPr>
            </a:lvl2pPr>
            <a:lvl3pPr>
              <a:defRPr sz="2000">
                <a:solidFill>
                  <a:srgbClr val="1863AB"/>
                </a:solidFill>
              </a:defRPr>
            </a:lvl3pPr>
            <a:lvl4pPr>
              <a:defRPr sz="1800">
                <a:solidFill>
                  <a:srgbClr val="1863AB"/>
                </a:solidFill>
              </a:defRPr>
            </a:lvl4pPr>
            <a:lvl5pPr>
              <a:defRPr sz="1800">
                <a:solidFill>
                  <a:srgbClr val="1863AB"/>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446152" y="6415078"/>
            <a:ext cx="391464" cy="365125"/>
          </a:xfrm>
          <a:prstGeom prst="rect">
            <a:avLst/>
          </a:prstGeom>
        </p:spPr>
        <p:txBody>
          <a:bodyPr vert="horz" lIns="91440" tIns="45720" rIns="91440" bIns="45720" rtlCol="0" anchor="ctr"/>
          <a:lstStyle>
            <a:lvl1pPr algn="r">
              <a:defRPr sz="1000">
                <a:solidFill>
                  <a:srgbClr val="0A3474"/>
                </a:solidFill>
                <a:latin typeface="Arial"/>
                <a:cs typeface="Arial"/>
              </a:defRPr>
            </a:lvl1pPr>
          </a:lstStyle>
          <a:p>
            <a:fld id="{E3BE99E5-8F11-4D46-8B27-FC02D164DEA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0"/>
          </p:nvPr>
        </p:nvSpPr>
        <p:spPr>
          <a:xfrm>
            <a:off x="8446152" y="6415078"/>
            <a:ext cx="391464" cy="365125"/>
          </a:xfrm>
          <a:prstGeom prst="rect">
            <a:avLst/>
          </a:prstGeom>
        </p:spPr>
        <p:txBody>
          <a:bodyPr vert="horz" lIns="91440" tIns="45720" rIns="91440" bIns="45720" rtlCol="0" anchor="ctr"/>
          <a:lstStyle>
            <a:lvl1pPr algn="r">
              <a:defRPr sz="1000">
                <a:solidFill>
                  <a:srgbClr val="163272"/>
                </a:solidFill>
                <a:latin typeface="Arial"/>
                <a:cs typeface="Arial"/>
              </a:defRPr>
            </a:lvl1pPr>
          </a:lstStyle>
          <a:p>
            <a:fld id="{E3BE99E5-8F11-4D46-8B27-FC02D164DEA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8446152" y="6415078"/>
            <a:ext cx="391464" cy="365125"/>
          </a:xfrm>
          <a:prstGeom prst="rect">
            <a:avLst/>
          </a:prstGeom>
        </p:spPr>
        <p:txBody>
          <a:bodyPr vert="horz" lIns="91440" tIns="45720" rIns="91440" bIns="45720" rtlCol="0" anchor="ctr"/>
          <a:lstStyle>
            <a:lvl1pPr algn="r">
              <a:defRPr sz="1000">
                <a:solidFill>
                  <a:srgbClr val="163272"/>
                </a:solidFill>
                <a:latin typeface="Arial"/>
                <a:cs typeface="Arial"/>
              </a:defRPr>
            </a:lvl1pPr>
          </a:lstStyle>
          <a:p>
            <a:fld id="{E3BE99E5-8F11-4D46-8B27-FC02D164DEA2}" type="slidenum">
              <a:rPr lang="en-US" smtClean="0"/>
              <a:pPr/>
              <a:t>‹#›</a:t>
            </a:fld>
            <a:endParaRPr lang="en-US" dirty="0"/>
          </a:p>
        </p:txBody>
      </p:sp>
      <p:sp>
        <p:nvSpPr>
          <p:cNvPr id="5" name="Title Placeholder 1"/>
          <p:cNvSpPr>
            <a:spLocks noGrp="1"/>
          </p:cNvSpPr>
          <p:nvPr>
            <p:ph type="title"/>
          </p:nvPr>
        </p:nvSpPr>
        <p:spPr>
          <a:xfrm>
            <a:off x="429288" y="168802"/>
            <a:ext cx="8229600" cy="1143000"/>
          </a:xfrm>
          <a:prstGeom prst="rect">
            <a:avLst/>
          </a:prstGeom>
        </p:spPr>
        <p:txBody>
          <a:bodyPr vert="horz" lIns="91440" tIns="45720" rIns="91440" bIns="45720" rtlCol="0" anchor="ctr">
            <a:normAutofit/>
          </a:bodyPr>
          <a:lstStyle/>
          <a:p>
            <a:r>
              <a:rPr lang="en-US" dirty="0" smtClean="0"/>
              <a:t/>
            </a:r>
            <a:br>
              <a:rPr lang="en-US" dirty="0" smtClean="0"/>
            </a:br>
            <a:r>
              <a:rPr lang="en-US" dirty="0" smtClean="0"/>
              <a:t>Click to edit Master title style</a:t>
            </a:r>
            <a:br>
              <a:rPr lang="en-US" dirty="0" smtClean="0"/>
            </a:b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446152" y="6415078"/>
            <a:ext cx="391464" cy="365125"/>
          </a:xfrm>
          <a:prstGeom prst="rect">
            <a:avLst/>
          </a:prstGeom>
        </p:spPr>
        <p:txBody>
          <a:bodyPr vert="horz" lIns="91440" tIns="45720" rIns="91440" bIns="45720" rtlCol="0" anchor="ctr"/>
          <a:lstStyle>
            <a:lvl1pPr algn="r">
              <a:defRPr sz="1000">
                <a:solidFill>
                  <a:srgbClr val="163272"/>
                </a:solidFill>
                <a:latin typeface="Arial"/>
                <a:cs typeface="Arial"/>
              </a:defRPr>
            </a:lvl1pPr>
          </a:lstStyle>
          <a:p>
            <a:fld id="{E3BE99E5-8F11-4D46-8B27-FC02D164DEA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4"/>
          </p:nvPr>
        </p:nvSpPr>
        <p:spPr>
          <a:xfrm>
            <a:off x="8446152" y="6415078"/>
            <a:ext cx="391464" cy="365125"/>
          </a:xfrm>
          <a:prstGeom prst="rect">
            <a:avLst/>
          </a:prstGeom>
        </p:spPr>
        <p:txBody>
          <a:bodyPr vert="horz" lIns="91440" tIns="45720" rIns="91440" bIns="45720" rtlCol="0" anchor="ctr"/>
          <a:lstStyle>
            <a:lvl1pPr algn="r">
              <a:defRPr sz="1000">
                <a:solidFill>
                  <a:srgbClr val="163272"/>
                </a:solidFill>
                <a:latin typeface="Arial"/>
                <a:cs typeface="Arial"/>
              </a:defRPr>
            </a:lvl1pPr>
          </a:lstStyle>
          <a:p>
            <a:fld id="{E3BE99E5-8F11-4D46-8B27-FC02D164DEA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4"/>
          </p:nvPr>
        </p:nvSpPr>
        <p:spPr>
          <a:xfrm>
            <a:off x="8446152" y="6415078"/>
            <a:ext cx="391464" cy="365125"/>
          </a:xfrm>
          <a:prstGeom prst="rect">
            <a:avLst/>
          </a:prstGeom>
        </p:spPr>
        <p:txBody>
          <a:bodyPr vert="horz" lIns="91440" tIns="45720" rIns="91440" bIns="45720" rtlCol="0" anchor="ctr"/>
          <a:lstStyle>
            <a:lvl1pPr algn="r">
              <a:defRPr sz="1000">
                <a:solidFill>
                  <a:srgbClr val="163272"/>
                </a:solidFill>
                <a:latin typeface="Arial"/>
                <a:cs typeface="Arial"/>
              </a:defRPr>
            </a:lvl1pPr>
          </a:lstStyle>
          <a:p>
            <a:fld id="{E3BE99E5-8F11-4D46-8B27-FC02D164DEA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4"/>
          </p:nvPr>
        </p:nvSpPr>
        <p:spPr>
          <a:xfrm>
            <a:off x="8446152" y="6415078"/>
            <a:ext cx="391464" cy="365125"/>
          </a:xfrm>
          <a:prstGeom prst="rect">
            <a:avLst/>
          </a:prstGeom>
        </p:spPr>
        <p:txBody>
          <a:bodyPr vert="horz" lIns="91440" tIns="45720" rIns="91440" bIns="45720" rtlCol="0" anchor="ctr"/>
          <a:lstStyle>
            <a:lvl1pPr algn="r">
              <a:defRPr sz="1000">
                <a:solidFill>
                  <a:srgbClr val="163272"/>
                </a:solidFill>
                <a:latin typeface="Arial"/>
                <a:cs typeface="Arial"/>
              </a:defRPr>
            </a:lvl1pPr>
          </a:lstStyle>
          <a:p>
            <a:fld id="{E3BE99E5-8F11-4D46-8B27-FC02D164DEA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1270038"/>
          </a:xfrm>
          <a:prstGeom prst="rect">
            <a:avLst/>
          </a:prstGeom>
          <a:gradFill flip="none" rotWithShape="1">
            <a:gsLst>
              <a:gs pos="0">
                <a:srgbClr val="A60B19"/>
              </a:gs>
              <a:gs pos="25000">
                <a:srgbClr val="E94826"/>
              </a:gs>
              <a:gs pos="100000">
                <a:srgbClr val="F6E431"/>
              </a:gs>
              <a:gs pos="50000">
                <a:srgbClr val="ED6827"/>
              </a:gs>
              <a:gs pos="75000">
                <a:srgbClr val="F6982A"/>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9288" y="168802"/>
            <a:ext cx="8229600" cy="1143000"/>
          </a:xfrm>
          <a:prstGeom prst="rect">
            <a:avLst/>
          </a:prstGeom>
        </p:spPr>
        <p:txBody>
          <a:bodyPr vert="horz" lIns="91440" tIns="45720" rIns="91440" bIns="45720" rtlCol="0" anchor="ctr">
            <a:normAutofit/>
          </a:bodyPr>
          <a:lstStyle/>
          <a:p>
            <a:r>
              <a:rPr lang="en-US" dirty="0" smtClean="0"/>
              <a:t/>
            </a:r>
            <a:br>
              <a:rPr lang="en-US" dirty="0" smtClean="0"/>
            </a:br>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429288" y="1393265"/>
            <a:ext cx="8229600" cy="46507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446152" y="6415078"/>
            <a:ext cx="391464" cy="365125"/>
          </a:xfrm>
          <a:prstGeom prst="rect">
            <a:avLst/>
          </a:prstGeom>
        </p:spPr>
        <p:txBody>
          <a:bodyPr vert="horz" lIns="91440" tIns="45720" rIns="91440" bIns="45720" rtlCol="0" anchor="ctr"/>
          <a:lstStyle>
            <a:lvl1pPr algn="r">
              <a:defRPr sz="1000">
                <a:solidFill>
                  <a:srgbClr val="1861AC"/>
                </a:solidFill>
                <a:latin typeface="Arial"/>
                <a:cs typeface="Arial"/>
              </a:defRPr>
            </a:lvl1pPr>
          </a:lstStyle>
          <a:p>
            <a:fld id="{E3BE99E5-8F11-4D46-8B27-FC02D164DEA2}" type="slidenum">
              <a:rPr lang="en-US" smtClean="0"/>
              <a:pPr/>
              <a:t>‹#›</a:t>
            </a:fld>
            <a:endParaRPr lang="en-US" dirty="0"/>
          </a:p>
        </p:txBody>
      </p:sp>
      <p:sp>
        <p:nvSpPr>
          <p:cNvPr id="10" name="TextBox 9"/>
          <p:cNvSpPr txBox="1"/>
          <p:nvPr userDrawn="1"/>
        </p:nvSpPr>
        <p:spPr>
          <a:xfrm>
            <a:off x="425884" y="6444476"/>
            <a:ext cx="7542788" cy="276999"/>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spc="200" dirty="0" smtClean="0">
                <a:solidFill>
                  <a:srgbClr val="1861AC"/>
                </a:solidFill>
                <a:latin typeface="Arial"/>
                <a:cs typeface="Arial"/>
              </a:rPr>
              <a:t>SAFETY</a:t>
            </a:r>
            <a:r>
              <a:rPr lang="en-US" sz="1200" b="1" spc="200" baseline="0" dirty="0" smtClean="0">
                <a:solidFill>
                  <a:srgbClr val="1861AC"/>
                </a:solidFill>
                <a:latin typeface="Arial"/>
                <a:cs typeface="Arial"/>
              </a:rPr>
              <a:t> and MISSION ASSURANCE DIRECTORATE </a:t>
            </a:r>
            <a:r>
              <a:rPr lang="en-US" sz="1000" b="0" spc="200" baseline="0" dirty="0" smtClean="0">
                <a:solidFill>
                  <a:srgbClr val="1861AC"/>
                </a:solidFill>
                <a:latin typeface="Arial"/>
                <a:cs typeface="Arial"/>
              </a:rPr>
              <a:t>Code 300</a:t>
            </a:r>
            <a:endParaRPr lang="en-US" sz="1000" b="0" spc="200" dirty="0">
              <a:solidFill>
                <a:srgbClr val="1861AC"/>
              </a:solidFill>
              <a:latin typeface="Arial"/>
              <a:cs typeface="Arial"/>
            </a:endParaRPr>
          </a:p>
        </p:txBody>
      </p:sp>
      <p:sp>
        <p:nvSpPr>
          <p:cNvPr id="4" name="Rectangle 3"/>
          <p:cNvSpPr/>
          <p:nvPr userDrawn="1"/>
        </p:nvSpPr>
        <p:spPr>
          <a:xfrm>
            <a:off x="110868" y="6350531"/>
            <a:ext cx="8788722" cy="60479"/>
          </a:xfrm>
          <a:prstGeom prst="rect">
            <a:avLst/>
          </a:prstGeom>
          <a:gradFill>
            <a:gsLst>
              <a:gs pos="0">
                <a:schemeClr val="bg1"/>
              </a:gs>
              <a:gs pos="0">
                <a:schemeClr val="bg1"/>
              </a:gs>
              <a:gs pos="50000">
                <a:srgbClr val="77AD3F"/>
              </a:gs>
              <a:gs pos="100000">
                <a:schemeClr val="bg1"/>
              </a:gs>
            </a:gsLst>
            <a:lin ang="156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hf sldNum="0" hdr="0" dt="0"/>
  <p:txStyles>
    <p:titleStyle>
      <a:lvl1pPr algn="l" defTabSz="457200" rtl="0" eaLnBrk="1" latinLnBrk="0" hangingPunct="1">
        <a:spcBef>
          <a:spcPct val="0"/>
        </a:spcBef>
        <a:buNone/>
        <a:defRPr sz="3600" b="1" kern="1200">
          <a:solidFill>
            <a:schemeClr val="bg1"/>
          </a:solidFill>
          <a:effectLst>
            <a:outerShdw blurRad="38100" dist="38100" dir="2700000" algn="tl">
              <a:srgbClr val="000000">
                <a:alpha val="43137"/>
              </a:srgbClr>
            </a:outerShdw>
          </a:effectLst>
          <a:latin typeface="Arial"/>
          <a:ea typeface="+mj-ea"/>
          <a:cs typeface="Arial"/>
        </a:defRPr>
      </a:lvl1pPr>
    </p:titleStyle>
    <p:bodyStyle>
      <a:lvl1pPr marL="171450" indent="-171450" algn="l" defTabSz="457200" rtl="0" eaLnBrk="1" latinLnBrk="0" hangingPunct="1">
        <a:spcBef>
          <a:spcPct val="20000"/>
        </a:spcBef>
        <a:buClr>
          <a:srgbClr val="77AD3F"/>
        </a:buClr>
        <a:buFont typeface="Arial"/>
        <a:buChar char="•"/>
        <a:defRPr sz="1800" kern="1200">
          <a:solidFill>
            <a:srgbClr val="1861AC"/>
          </a:solidFill>
          <a:latin typeface="Arial"/>
          <a:ea typeface="+mn-ea"/>
          <a:cs typeface="Arial"/>
        </a:defRPr>
      </a:lvl1pPr>
      <a:lvl2pPr marL="400050" indent="-230188" algn="l" defTabSz="457200" rtl="0" eaLnBrk="1" latinLnBrk="0" hangingPunct="1">
        <a:spcBef>
          <a:spcPct val="20000"/>
        </a:spcBef>
        <a:buClr>
          <a:srgbClr val="77AD3F"/>
        </a:buClr>
        <a:buFont typeface="Arial"/>
        <a:buChar char="–"/>
        <a:tabLst>
          <a:tab pos="511175" algn="l"/>
        </a:tabLst>
        <a:defRPr sz="1800" kern="1200">
          <a:solidFill>
            <a:srgbClr val="1861AC"/>
          </a:solidFill>
          <a:latin typeface="Arial"/>
          <a:ea typeface="+mn-ea"/>
          <a:cs typeface="Arial"/>
        </a:defRPr>
      </a:lvl2pPr>
      <a:lvl3pPr marL="571500" indent="-171450" algn="l" defTabSz="457200" rtl="0" eaLnBrk="1" latinLnBrk="0" hangingPunct="1">
        <a:spcBef>
          <a:spcPct val="20000"/>
        </a:spcBef>
        <a:buClr>
          <a:srgbClr val="77AD3F"/>
        </a:buClr>
        <a:buFont typeface="Arial"/>
        <a:buChar char="•"/>
        <a:tabLst>
          <a:tab pos="400050" algn="l"/>
        </a:tabLst>
        <a:defRPr sz="1800" kern="1200">
          <a:solidFill>
            <a:srgbClr val="1861AC"/>
          </a:solidFill>
          <a:latin typeface="Arial"/>
          <a:ea typeface="+mn-ea"/>
          <a:cs typeface="Arial"/>
        </a:defRPr>
      </a:lvl3pPr>
      <a:lvl4pPr marL="801688" indent="-230188" algn="l" defTabSz="457200" rtl="0" eaLnBrk="1" latinLnBrk="0" hangingPunct="1">
        <a:spcBef>
          <a:spcPct val="20000"/>
        </a:spcBef>
        <a:buClr>
          <a:srgbClr val="77AD3F"/>
        </a:buClr>
        <a:buFont typeface="Arial"/>
        <a:buChar char="–"/>
        <a:tabLst>
          <a:tab pos="971550" algn="l"/>
        </a:tabLst>
        <a:defRPr sz="1800" kern="1200">
          <a:solidFill>
            <a:srgbClr val="1861AC"/>
          </a:solidFill>
          <a:latin typeface="Arial"/>
          <a:ea typeface="+mn-ea"/>
          <a:cs typeface="Arial"/>
        </a:defRPr>
      </a:lvl4pPr>
      <a:lvl5pPr marL="971550" indent="-169863" algn="l" defTabSz="457200" rtl="0" eaLnBrk="1" latinLnBrk="0" hangingPunct="1">
        <a:spcBef>
          <a:spcPct val="20000"/>
        </a:spcBef>
        <a:buClr>
          <a:srgbClr val="77AD3F"/>
        </a:buClr>
        <a:buFont typeface="Arial"/>
        <a:buChar char="»"/>
        <a:defRPr sz="1800" kern="1200">
          <a:solidFill>
            <a:srgbClr val="1861AC"/>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24533" y="3089289"/>
            <a:ext cx="4133952" cy="2034633"/>
          </a:xfrm>
        </p:spPr>
        <p:txBody>
          <a:bodyPr>
            <a:normAutofit/>
          </a:bodyPr>
          <a:lstStyle/>
          <a:p>
            <a:pPr algn="ctr"/>
            <a:r>
              <a:rPr lang="en-US" sz="1800" dirty="0" smtClean="0"/>
              <a:t>Jesse </a:t>
            </a:r>
            <a:r>
              <a:rPr lang="en-US" sz="1800" dirty="0" smtClean="0"/>
              <a:t>Leitner, Chief SMA Engineer</a:t>
            </a:r>
          </a:p>
          <a:p>
            <a:pPr algn="ctr"/>
            <a:r>
              <a:rPr lang="en-US" dirty="0" smtClean="0"/>
              <a:t>NASA GSFC</a:t>
            </a:r>
            <a:endParaRPr lang="en-US" sz="1800" dirty="0" smtClean="0"/>
          </a:p>
          <a:p>
            <a:pPr algn="ctr"/>
            <a:endParaRPr lang="en-US" sz="1800" dirty="0"/>
          </a:p>
          <a:p>
            <a:pPr algn="ctr"/>
            <a:r>
              <a:rPr lang="en-US" dirty="0" smtClean="0"/>
              <a:t>December, 2016</a:t>
            </a:r>
            <a:endParaRPr lang="en-US" sz="1800" dirty="0"/>
          </a:p>
        </p:txBody>
      </p:sp>
      <p:sp>
        <p:nvSpPr>
          <p:cNvPr id="3" name="Title 2"/>
          <p:cNvSpPr>
            <a:spLocks noGrp="1"/>
          </p:cNvSpPr>
          <p:nvPr>
            <p:ph type="ctrTitle"/>
          </p:nvPr>
        </p:nvSpPr>
        <p:spPr/>
        <p:txBody>
          <a:bodyPr/>
          <a:lstStyle/>
          <a:p>
            <a:r>
              <a:rPr lang="en-US" dirty="0" smtClean="0"/>
              <a:t>Risk-based SMA for cubesats</a:t>
            </a:r>
            <a:endParaRPr lang="en-US" dirty="0"/>
          </a:p>
        </p:txBody>
      </p:sp>
    </p:spTree>
    <p:extLst>
      <p:ext uri="{BB962C8B-B14F-4D97-AF65-F5344CB8AC3E}">
        <p14:creationId xmlns:p14="http://schemas.microsoft.com/office/powerpoint/2010/main" val="2422256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Risk-based SMA</a:t>
            </a:r>
            <a:endParaRPr lang="en-US" dirty="0"/>
          </a:p>
        </p:txBody>
      </p:sp>
      <p:sp>
        <p:nvSpPr>
          <p:cNvPr id="3" name="Content Placeholder 2"/>
          <p:cNvSpPr>
            <a:spLocks noGrp="1"/>
          </p:cNvSpPr>
          <p:nvPr>
            <p:ph idx="1"/>
          </p:nvPr>
        </p:nvSpPr>
        <p:spPr/>
        <p:txBody>
          <a:bodyPr/>
          <a:lstStyle/>
          <a:p>
            <a:r>
              <a:rPr lang="en-US" dirty="0" smtClean="0"/>
              <a:t>Risk-informed framework</a:t>
            </a:r>
          </a:p>
          <a:p>
            <a:r>
              <a:rPr lang="en-US" dirty="0" smtClean="0"/>
              <a:t>Risk-informed requirements generation</a:t>
            </a:r>
          </a:p>
          <a:p>
            <a:r>
              <a:rPr lang="en-US" dirty="0" smtClean="0"/>
              <a:t>Risk-informed decisions</a:t>
            </a:r>
          </a:p>
          <a:p>
            <a:r>
              <a:rPr lang="en-US" dirty="0" smtClean="0"/>
              <a:t>Risk-informed review and audit</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10</a:t>
            </a:fld>
            <a:endParaRPr lang="en-US"/>
          </a:p>
        </p:txBody>
      </p:sp>
    </p:spTree>
    <p:extLst>
      <p:ext uri="{BB962C8B-B14F-4D97-AF65-F5344CB8AC3E}">
        <p14:creationId xmlns:p14="http://schemas.microsoft.com/office/powerpoint/2010/main" val="1954116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3860" y="5916612"/>
            <a:ext cx="8638540" cy="8048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1800"/>
              </a:spcBef>
            </a:pPr>
            <a:r>
              <a:rPr lang="en-US" b="1" u="sng" dirty="0"/>
              <a:t>Note</a:t>
            </a:r>
            <a:r>
              <a:rPr lang="en-US" b="1" dirty="0"/>
              <a:t>:  Always determine the cause before making repeated attempts </a:t>
            </a:r>
          </a:p>
          <a:p>
            <a:pPr algn="ctr"/>
            <a:r>
              <a:rPr lang="en-US" b="1" dirty="0"/>
              <a:t>to produce a product after failures or </a:t>
            </a:r>
            <a:r>
              <a:rPr lang="en-US" b="1" dirty="0" err="1"/>
              <a:t>nonconformances</a:t>
            </a:r>
            <a:endParaRPr lang="en-US" b="1" dirty="0"/>
          </a:p>
          <a:p>
            <a:pPr algn="ctr"/>
            <a:endParaRPr lang="en-US" dirty="0">
              <a:solidFill>
                <a:schemeClr val="bg1"/>
              </a:solidFill>
            </a:endParaRPr>
          </a:p>
        </p:txBody>
      </p:sp>
      <p:sp>
        <p:nvSpPr>
          <p:cNvPr id="3" name="Content Placeholder 2"/>
          <p:cNvSpPr>
            <a:spLocks noGrp="1"/>
          </p:cNvSpPr>
          <p:nvPr>
            <p:ph idx="1"/>
          </p:nvPr>
        </p:nvSpPr>
        <p:spPr>
          <a:xfrm>
            <a:off x="403860" y="1165860"/>
            <a:ext cx="8351520" cy="5387340"/>
          </a:xfrm>
        </p:spPr>
        <p:txBody>
          <a:bodyPr>
            <a:noAutofit/>
          </a:bodyPr>
          <a:lstStyle/>
          <a:p>
            <a:r>
              <a:rPr lang="en-US" sz="1600" i="1" dirty="0" smtClean="0"/>
              <a:t>Upfront assessment </a:t>
            </a:r>
            <a:r>
              <a:rPr lang="en-US" sz="1600" dirty="0" smtClean="0"/>
              <a:t>of reliability and risk, e.g. tall poles, to prioritize how resources and requirements will be applied</a:t>
            </a:r>
          </a:p>
          <a:p>
            <a:pPr>
              <a:spcBef>
                <a:spcPts val="900"/>
              </a:spcBef>
            </a:pPr>
            <a:r>
              <a:rPr lang="en-US" sz="1600" i="1" dirty="0" smtClean="0"/>
              <a:t>Early discussions</a:t>
            </a:r>
            <a:r>
              <a:rPr lang="en-US" sz="1600" dirty="0" smtClean="0"/>
              <a:t> with developer on their approach for ensuring mission success (e.g., use of high-quality parts for critical items and lower grade parts where design is fault-tolerant) and responsiveness to feedback</a:t>
            </a:r>
          </a:p>
          <a:p>
            <a:pPr>
              <a:spcBef>
                <a:spcPts val="900"/>
              </a:spcBef>
            </a:pPr>
            <a:r>
              <a:rPr lang="en-US" sz="1600" i="1" dirty="0" smtClean="0"/>
              <a:t>Judicious application </a:t>
            </a:r>
            <a:r>
              <a:rPr lang="en-US" sz="1600" dirty="0" smtClean="0"/>
              <a:t>of requirements based on learning from previous projects and the results from the reliability/risk assessment, and the operating environment </a:t>
            </a:r>
            <a:r>
              <a:rPr lang="en-US" sz="1600" dirty="0" smtClean="0">
                <a:solidFill>
                  <a:srgbClr val="000000"/>
                </a:solidFill>
              </a:rPr>
              <a:t>(Lessons Learned – multiple sources, Cross-cutting risk assessments </a:t>
            </a:r>
            <a:r>
              <a:rPr lang="en-US" sz="1600" dirty="0" err="1" smtClean="0">
                <a:solidFill>
                  <a:srgbClr val="000000"/>
                </a:solidFill>
              </a:rPr>
              <a:t>etc</a:t>
            </a:r>
            <a:r>
              <a:rPr lang="en-US" sz="1600" dirty="0" smtClean="0">
                <a:solidFill>
                  <a:srgbClr val="000000"/>
                </a:solidFill>
              </a:rPr>
              <a:t>)</a:t>
            </a:r>
          </a:p>
          <a:p>
            <a:pPr>
              <a:spcBef>
                <a:spcPts val="900"/>
              </a:spcBef>
            </a:pPr>
            <a:r>
              <a:rPr lang="en-US" sz="1600" i="1" dirty="0" smtClean="0"/>
              <a:t>Careful consideration </a:t>
            </a:r>
            <a:r>
              <a:rPr lang="en-US" sz="1600" dirty="0" smtClean="0"/>
              <a:t>of the approach recommended by the developer</a:t>
            </a:r>
          </a:p>
          <a:p>
            <a:pPr>
              <a:spcBef>
                <a:spcPts val="900"/>
              </a:spcBef>
            </a:pPr>
            <a:r>
              <a:rPr lang="en-US" sz="1600" i="1" dirty="0" smtClean="0"/>
              <a:t>Characterization of risk </a:t>
            </a:r>
            <a:r>
              <a:rPr lang="en-US" sz="1600" dirty="0" smtClean="0"/>
              <a:t>for nonconforming items to determine suitability for use – project makes determination whether to accept, not accept, or mitigate risks based on consideration of all risks</a:t>
            </a:r>
          </a:p>
          <a:p>
            <a:pPr>
              <a:spcBef>
                <a:spcPts val="900"/>
              </a:spcBef>
            </a:pPr>
            <a:r>
              <a:rPr lang="en-US" sz="1600" i="1" dirty="0" smtClean="0"/>
              <a:t>Continuous review </a:t>
            </a:r>
            <a:r>
              <a:rPr lang="en-US" sz="1600" dirty="0" smtClean="0"/>
              <a:t>of requirements for suitability based on current processes, technologies, and recent experiences</a:t>
            </a:r>
          </a:p>
          <a:p>
            <a:pPr>
              <a:spcBef>
                <a:spcPts val="900"/>
              </a:spcBef>
            </a:pPr>
            <a:r>
              <a:rPr lang="en-US" sz="1600" i="1" dirty="0" smtClean="0"/>
              <a:t>Consideration</a:t>
            </a:r>
            <a:r>
              <a:rPr lang="en-US" sz="1600" dirty="0" smtClean="0"/>
              <a:t> of the risk of implementing a requirement and the risk of not implementing the requirement.</a:t>
            </a:r>
          </a:p>
          <a:p>
            <a:pPr marL="0" indent="0" algn="ctr">
              <a:spcBef>
                <a:spcPts val="1800"/>
              </a:spcBef>
              <a:buNone/>
            </a:pPr>
            <a:r>
              <a:rPr lang="en-US" sz="1600" dirty="0" smtClean="0"/>
              <a:t>	</a:t>
            </a:r>
            <a:endParaRPr lang="en-US" sz="1400" b="1" dirty="0" smtClean="0"/>
          </a:p>
        </p:txBody>
      </p:sp>
      <p:sp>
        <p:nvSpPr>
          <p:cNvPr id="2" name="Title 1"/>
          <p:cNvSpPr>
            <a:spLocks noGrp="1"/>
          </p:cNvSpPr>
          <p:nvPr>
            <p:ph type="title"/>
          </p:nvPr>
        </p:nvSpPr>
        <p:spPr>
          <a:xfrm>
            <a:off x="457200" y="221298"/>
            <a:ext cx="8229600" cy="677131"/>
          </a:xfrm>
        </p:spPr>
        <p:txBody>
          <a:bodyPr>
            <a:normAutofit/>
          </a:bodyPr>
          <a:lstStyle/>
          <a:p>
            <a:r>
              <a:rPr lang="en-US" sz="3600" b="1" dirty="0" smtClean="0"/>
              <a:t>Attributes of Risk-Based SMA</a:t>
            </a:r>
            <a:endParaRPr lang="en-US" sz="3600" b="1"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11</a:t>
            </a:fld>
            <a:endParaRPr lang="en-US" dirty="0"/>
          </a:p>
        </p:txBody>
      </p:sp>
      <p:cxnSp>
        <p:nvCxnSpPr>
          <p:cNvPr id="5" name="Straight Connector 6"/>
          <p:cNvCxnSpPr/>
          <p:nvPr/>
        </p:nvCxnSpPr>
        <p:spPr>
          <a:xfrm>
            <a:off x="463550" y="951769"/>
            <a:ext cx="82169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8719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of efforts for cubesats</a:t>
            </a:r>
            <a:endParaRPr lang="en-US" dirty="0"/>
          </a:p>
        </p:txBody>
      </p:sp>
      <p:sp>
        <p:nvSpPr>
          <p:cNvPr id="3" name="Content Placeholder 2"/>
          <p:cNvSpPr>
            <a:spLocks noGrp="1"/>
          </p:cNvSpPr>
          <p:nvPr>
            <p:ph idx="1"/>
          </p:nvPr>
        </p:nvSpPr>
        <p:spPr/>
        <p:txBody>
          <a:bodyPr/>
          <a:lstStyle/>
          <a:p>
            <a:r>
              <a:rPr lang="en-US" dirty="0" smtClean="0"/>
              <a:t>In general, mission success activities for cubesats do not scale down linearly as compared to larger missions</a:t>
            </a:r>
          </a:p>
          <a:p>
            <a:pPr lvl="1"/>
            <a:r>
              <a:rPr lang="en-US" dirty="0" smtClean="0"/>
              <a:t>Environmental test </a:t>
            </a:r>
          </a:p>
          <a:p>
            <a:pPr lvl="2"/>
            <a:r>
              <a:rPr lang="en-US" dirty="0" smtClean="0"/>
              <a:t>Elements of “religion” (number of thermal cycles, sine vs random, </a:t>
            </a:r>
            <a:r>
              <a:rPr lang="en-US" dirty="0" err="1" smtClean="0"/>
              <a:t>etc</a:t>
            </a:r>
            <a:r>
              <a:rPr lang="en-US" dirty="0" smtClean="0"/>
              <a:t>) do not scale down</a:t>
            </a:r>
          </a:p>
          <a:p>
            <a:pPr lvl="2"/>
            <a:r>
              <a:rPr lang="en-US" dirty="0" smtClean="0"/>
              <a:t>Time to reach thermal equilibrium does scale down</a:t>
            </a:r>
          </a:p>
          <a:p>
            <a:pPr lvl="1"/>
            <a:r>
              <a:rPr lang="en-US" dirty="0" smtClean="0"/>
              <a:t>Inspection	</a:t>
            </a:r>
          </a:p>
          <a:p>
            <a:pPr lvl="2"/>
            <a:r>
              <a:rPr lang="en-US" dirty="0" smtClean="0"/>
              <a:t>Overhead of performing inspection at various points remains</a:t>
            </a:r>
          </a:p>
          <a:p>
            <a:pPr lvl="2"/>
            <a:r>
              <a:rPr lang="en-US" dirty="0" smtClean="0"/>
              <a:t>Volume of inspection does scale down</a:t>
            </a:r>
          </a:p>
          <a:p>
            <a:pPr lvl="1"/>
            <a:r>
              <a:rPr lang="en-US" dirty="0" smtClean="0"/>
              <a:t>Operating time</a:t>
            </a:r>
          </a:p>
          <a:p>
            <a:pPr lvl="2"/>
            <a:r>
              <a:rPr lang="en-US" dirty="0" smtClean="0"/>
              <a:t>Operating time to ensure system-level design and workmanship issues are exposed does not scale down</a:t>
            </a:r>
          </a:p>
          <a:p>
            <a:pPr lvl="1"/>
            <a:r>
              <a:rPr lang="en-US" dirty="0" smtClean="0"/>
              <a:t>Qualification of new elements does not scale down</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12</a:t>
            </a:fld>
            <a:endParaRPr lang="en-US"/>
          </a:p>
        </p:txBody>
      </p:sp>
    </p:spTree>
    <p:extLst>
      <p:ext uri="{BB962C8B-B14F-4D97-AF65-F5344CB8AC3E}">
        <p14:creationId xmlns:p14="http://schemas.microsoft.com/office/powerpoint/2010/main" val="1886280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an SMA approach from the ground up</a:t>
            </a:r>
            <a:endParaRPr lang="en-US" dirty="0"/>
          </a:p>
        </p:txBody>
      </p:sp>
      <p:sp>
        <p:nvSpPr>
          <p:cNvPr id="3" name="Content Placeholder 2"/>
          <p:cNvSpPr>
            <a:spLocks noGrp="1"/>
          </p:cNvSpPr>
          <p:nvPr>
            <p:ph idx="1"/>
          </p:nvPr>
        </p:nvSpPr>
        <p:spPr/>
        <p:txBody>
          <a:bodyPr/>
          <a:lstStyle/>
          <a:p>
            <a:pPr marL="342900" indent="-342900">
              <a:buFont typeface="+mj-lt"/>
              <a:buAutoNum type="arabicPeriod"/>
            </a:pPr>
            <a:r>
              <a:rPr lang="en-US" dirty="0" smtClean="0"/>
              <a:t>Mission Success Tiers:  For a given application, arrange mission success activities from </a:t>
            </a:r>
            <a:r>
              <a:rPr lang="en-US" i="1" dirty="0" smtClean="0"/>
              <a:t>low ratio of programmatic risk to technical risk </a:t>
            </a:r>
            <a:r>
              <a:rPr lang="en-US" dirty="0" smtClean="0"/>
              <a:t>and </a:t>
            </a:r>
            <a:r>
              <a:rPr lang="en-US" i="1" dirty="0" smtClean="0"/>
              <a:t>low ratio of cost-and-schedule resources to technical risk </a:t>
            </a:r>
            <a:r>
              <a:rPr lang="en-US" b="1" u="sng" dirty="0" smtClean="0"/>
              <a:t>to</a:t>
            </a:r>
            <a:r>
              <a:rPr lang="en-US" dirty="0" smtClean="0"/>
              <a:t> </a:t>
            </a:r>
            <a:r>
              <a:rPr lang="en-US" i="1" dirty="0" smtClean="0"/>
              <a:t>high </a:t>
            </a:r>
            <a:r>
              <a:rPr lang="en-US" i="1" dirty="0"/>
              <a:t>ratio of programmatic risk to technical risk </a:t>
            </a:r>
            <a:r>
              <a:rPr lang="en-US" dirty="0"/>
              <a:t>and </a:t>
            </a:r>
            <a:r>
              <a:rPr lang="en-US" i="1" dirty="0" smtClean="0"/>
              <a:t>high </a:t>
            </a:r>
            <a:r>
              <a:rPr lang="en-US" i="1" dirty="0"/>
              <a:t>ratio of </a:t>
            </a:r>
            <a:r>
              <a:rPr lang="en-US" i="1" dirty="0" smtClean="0"/>
              <a:t>cost-and-schedule </a:t>
            </a:r>
            <a:r>
              <a:rPr lang="en-US" i="1" dirty="0"/>
              <a:t>resources to technical risk</a:t>
            </a:r>
            <a:endParaRPr lang="en-US" i="1" dirty="0" smtClean="0"/>
          </a:p>
          <a:p>
            <a:pPr marL="342900" indent="-342900">
              <a:buFont typeface="+mj-lt"/>
              <a:buAutoNum type="arabicPeriod"/>
            </a:pPr>
            <a:r>
              <a:rPr lang="en-US" dirty="0" smtClean="0"/>
              <a:t>Build mission success activity profile based on risk tolerance (risk classification):  Recommend graded approach of applying activities starting from low ratios, working towards high, to build the lowest achievable risk posture holistically, within resource constraints</a:t>
            </a:r>
            <a:endParaRPr lang="en-US" dirty="0" smtClean="0"/>
          </a:p>
          <a:p>
            <a:pPr marL="342900" indent="-342900">
              <a:buFont typeface="+mj-lt"/>
              <a:buAutoNum type="arabicPeriod"/>
            </a:pPr>
            <a:r>
              <a:rPr lang="en-US" dirty="0" smtClean="0"/>
              <a:t>Expected lifetime:  Apply processes and analyses that address lifetime concerns:</a:t>
            </a:r>
          </a:p>
          <a:p>
            <a:pPr marL="571500" lvl="1" indent="-342900"/>
            <a:r>
              <a:rPr lang="en-US" dirty="0" smtClean="0"/>
              <a:t>Limited life items</a:t>
            </a:r>
          </a:p>
          <a:p>
            <a:pPr marL="571500" lvl="1" indent="-342900"/>
            <a:r>
              <a:rPr lang="en-US" dirty="0" smtClean="0"/>
              <a:t>Expendables</a:t>
            </a:r>
          </a:p>
          <a:p>
            <a:pPr marL="571500" lvl="1" indent="-342900"/>
            <a:r>
              <a:rPr lang="en-US" dirty="0" smtClean="0"/>
              <a:t>Qualification period duration or accelerated life (or other reliability basis)</a:t>
            </a:r>
            <a:endParaRPr lang="en-US" dirty="0" smtClean="0"/>
          </a:p>
          <a:p>
            <a:pPr marL="342900" indent="-342900">
              <a:buFont typeface="+mj-lt"/>
              <a:buAutoNum type="arabicPeriod"/>
            </a:pP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13</a:t>
            </a:fld>
            <a:endParaRPr lang="en-US"/>
          </a:p>
        </p:txBody>
      </p:sp>
    </p:spTree>
    <p:extLst>
      <p:ext uri="{BB962C8B-B14F-4D97-AF65-F5344CB8AC3E}">
        <p14:creationId xmlns:p14="http://schemas.microsoft.com/office/powerpoint/2010/main" val="2096469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from Tables (Mission Success lower tiers)</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97617301"/>
              </p:ext>
            </p:extLst>
          </p:nvPr>
        </p:nvGraphicFramePr>
        <p:xfrm>
          <a:off x="1308100" y="1638300"/>
          <a:ext cx="6667500" cy="4495800"/>
        </p:xfrm>
        <a:graphic>
          <a:graphicData uri="http://schemas.openxmlformats.org/drawingml/2006/table">
            <a:tbl>
              <a:tblPr firstRow="1" firstCol="1" bandRow="1">
                <a:tableStyleId>{5C22544A-7EE6-4342-B048-85BDC9FD1C3A}</a:tableStyleId>
              </a:tblPr>
              <a:tblGrid>
                <a:gridCol w="3267615"/>
                <a:gridCol w="3399885"/>
              </a:tblGrid>
              <a:tr h="2846885">
                <a:tc>
                  <a:txBody>
                    <a:bodyPr/>
                    <a:lstStyle/>
                    <a:p>
                      <a:pPr marL="0" marR="0" algn="ctr">
                        <a:spcBef>
                          <a:spcPts val="0"/>
                        </a:spcBef>
                        <a:spcAft>
                          <a:spcPts val="0"/>
                        </a:spcAft>
                      </a:pPr>
                      <a:r>
                        <a:rPr lang="en-US" sz="900" dirty="0">
                          <a:effectLst/>
                        </a:rPr>
                        <a:t>2A:  Medium Ratio of Programmatic Risk to Technical Risk</a:t>
                      </a:r>
                    </a:p>
                    <a:p>
                      <a:pPr marL="342900" marR="0" lvl="0" indent="-342900">
                        <a:spcBef>
                          <a:spcPts val="0"/>
                        </a:spcBef>
                        <a:spcAft>
                          <a:spcPts val="0"/>
                        </a:spcAft>
                        <a:buFont typeface="Calibri" charset="0"/>
                        <a:buChar char="-"/>
                      </a:pPr>
                      <a:r>
                        <a:rPr lang="en-US" sz="900" dirty="0" err="1">
                          <a:effectLst/>
                        </a:rPr>
                        <a:t>Protoflight</a:t>
                      </a:r>
                      <a:r>
                        <a:rPr lang="en-US" sz="900" dirty="0">
                          <a:effectLst/>
                        </a:rPr>
                        <a:t> vibe</a:t>
                      </a:r>
                    </a:p>
                    <a:p>
                      <a:pPr marL="342900" marR="0" lvl="0" indent="-342900">
                        <a:spcBef>
                          <a:spcPts val="0"/>
                        </a:spcBef>
                        <a:spcAft>
                          <a:spcPts val="0"/>
                        </a:spcAft>
                        <a:buFont typeface="Calibri" charset="0"/>
                        <a:buChar char="-"/>
                      </a:pPr>
                      <a:r>
                        <a:rPr lang="en-US" sz="900" dirty="0">
                          <a:effectLst/>
                        </a:rPr>
                        <a:t>RS testing</a:t>
                      </a:r>
                    </a:p>
                    <a:p>
                      <a:pPr marL="0" marR="0" algn="ctr">
                        <a:spcBef>
                          <a:spcPts val="0"/>
                        </a:spcBef>
                        <a:spcAft>
                          <a:spcPts val="0"/>
                        </a:spcAft>
                      </a:pPr>
                      <a:r>
                        <a:rPr lang="en-US" sz="900" dirty="0">
                          <a:effectLst/>
                        </a:rPr>
                        <a:t> </a:t>
                      </a:r>
                      <a:endParaRPr lang="en-US" sz="900" dirty="0">
                        <a:effectLst/>
                        <a:latin typeface="Calibri" charset="0"/>
                        <a:ea typeface="Calibri" charset="0"/>
                        <a:cs typeface="Times New Roman" charset="0"/>
                      </a:endParaRPr>
                    </a:p>
                  </a:txBody>
                  <a:tcPr marL="34190" marR="34190" marT="0" marB="0"/>
                </a:tc>
                <a:tc>
                  <a:txBody>
                    <a:bodyPr/>
                    <a:lstStyle/>
                    <a:p>
                      <a:pPr marL="0" marR="0" algn="ctr">
                        <a:spcBef>
                          <a:spcPts val="0"/>
                        </a:spcBef>
                        <a:spcAft>
                          <a:spcPts val="0"/>
                        </a:spcAft>
                      </a:pPr>
                      <a:r>
                        <a:rPr lang="en-US" sz="900">
                          <a:effectLst/>
                        </a:rPr>
                        <a:t>2B:  Medium Ratio of Programmatic </a:t>
                      </a:r>
                      <a:br>
                        <a:rPr lang="en-US" sz="900">
                          <a:effectLst/>
                        </a:rPr>
                      </a:br>
                      <a:r>
                        <a:rPr lang="en-US" sz="900">
                          <a:effectLst/>
                        </a:rPr>
                        <a:t>Resources to Technical Risk</a:t>
                      </a:r>
                    </a:p>
                    <a:p>
                      <a:pPr marL="342900" marR="0" lvl="0" indent="-342900">
                        <a:spcBef>
                          <a:spcPts val="0"/>
                        </a:spcBef>
                        <a:spcAft>
                          <a:spcPts val="0"/>
                        </a:spcAft>
                        <a:buFont typeface="Calibri" charset="0"/>
                        <a:buChar char="-"/>
                      </a:pPr>
                      <a:r>
                        <a:rPr lang="en-US" sz="900">
                          <a:effectLst/>
                        </a:rPr>
                        <a:t>3-6 TVAC cycles (after 2 earlier)</a:t>
                      </a:r>
                    </a:p>
                    <a:p>
                      <a:pPr marL="342900" marR="0" lvl="0" indent="-342900">
                        <a:spcBef>
                          <a:spcPts val="0"/>
                        </a:spcBef>
                        <a:spcAft>
                          <a:spcPts val="0"/>
                        </a:spcAft>
                        <a:buFont typeface="Calibri" charset="0"/>
                        <a:buChar char="-"/>
                      </a:pPr>
                      <a:r>
                        <a:rPr lang="en-US" sz="900">
                          <a:effectLst/>
                        </a:rPr>
                        <a:t>Level 3 EEE parts</a:t>
                      </a:r>
                    </a:p>
                    <a:p>
                      <a:pPr marL="342900" marR="0" lvl="0" indent="-342900">
                        <a:spcBef>
                          <a:spcPts val="0"/>
                        </a:spcBef>
                        <a:spcAft>
                          <a:spcPts val="0"/>
                        </a:spcAft>
                        <a:buFont typeface="Calibri" charset="0"/>
                        <a:buChar char="-"/>
                      </a:pPr>
                      <a:r>
                        <a:rPr lang="en-US" sz="900">
                          <a:effectLst/>
                        </a:rPr>
                        <a:t>1000 or more hours of operation</a:t>
                      </a:r>
                    </a:p>
                    <a:p>
                      <a:pPr marL="342900" marR="0" lvl="0" indent="-342900">
                        <a:spcBef>
                          <a:spcPts val="0"/>
                        </a:spcBef>
                        <a:spcAft>
                          <a:spcPts val="0"/>
                        </a:spcAft>
                        <a:buFont typeface="Calibri" charset="0"/>
                        <a:buChar char="-"/>
                      </a:pPr>
                      <a:r>
                        <a:rPr lang="en-US" sz="900">
                          <a:effectLst/>
                        </a:rPr>
                        <a:t>Select mandatory inspection points</a:t>
                      </a:r>
                    </a:p>
                    <a:p>
                      <a:pPr marL="342900" marR="0" lvl="0" indent="-342900">
                        <a:spcBef>
                          <a:spcPts val="0"/>
                        </a:spcBef>
                        <a:spcAft>
                          <a:spcPts val="0"/>
                        </a:spcAft>
                        <a:buFont typeface="Calibri" charset="0"/>
                        <a:buChar char="-"/>
                      </a:pPr>
                      <a:r>
                        <a:rPr lang="en-US" sz="900">
                          <a:effectLst/>
                        </a:rPr>
                        <a:t>Use of formal WOA system</a:t>
                      </a:r>
                    </a:p>
                    <a:p>
                      <a:pPr marL="342900" marR="0" lvl="0" indent="-342900">
                        <a:spcBef>
                          <a:spcPts val="0"/>
                        </a:spcBef>
                        <a:spcAft>
                          <a:spcPts val="0"/>
                        </a:spcAft>
                        <a:buFont typeface="Calibri" charset="0"/>
                        <a:buChar char="-"/>
                      </a:pPr>
                      <a:r>
                        <a:rPr lang="en-US" sz="900">
                          <a:effectLst/>
                        </a:rPr>
                        <a:t>Select engineering units for high risk/new items</a:t>
                      </a:r>
                    </a:p>
                    <a:p>
                      <a:pPr marL="342900" marR="0" lvl="0" indent="-342900">
                        <a:spcBef>
                          <a:spcPts val="0"/>
                        </a:spcBef>
                        <a:spcAft>
                          <a:spcPts val="0"/>
                        </a:spcAft>
                        <a:buFont typeface="Calibri" charset="0"/>
                        <a:buChar char="-"/>
                      </a:pPr>
                      <a:r>
                        <a:rPr lang="en-US" sz="900">
                          <a:effectLst/>
                        </a:rPr>
                        <a:t>Focused engineering peer review</a:t>
                      </a:r>
                    </a:p>
                    <a:p>
                      <a:pPr marL="342900" marR="0" lvl="0" indent="-342900">
                        <a:spcBef>
                          <a:spcPts val="0"/>
                        </a:spcBef>
                        <a:spcAft>
                          <a:spcPts val="0"/>
                        </a:spcAft>
                        <a:buFont typeface="Calibri" charset="0"/>
                        <a:buChar char="-"/>
                      </a:pPr>
                      <a:r>
                        <a:rPr lang="en-US" sz="900">
                          <a:effectLst/>
                        </a:rPr>
                        <a:t>Fault-tolerant design using FMECA, FTA, and/or critical items analysis as a basis</a:t>
                      </a:r>
                    </a:p>
                    <a:p>
                      <a:pPr marL="342900" marR="0" lvl="0" indent="-342900">
                        <a:spcBef>
                          <a:spcPts val="0"/>
                        </a:spcBef>
                        <a:spcAft>
                          <a:spcPts val="0"/>
                        </a:spcAft>
                        <a:buFont typeface="Calibri" charset="0"/>
                        <a:buChar char="-"/>
                      </a:pPr>
                      <a:r>
                        <a:rPr lang="en-US" sz="900">
                          <a:effectLst/>
                        </a:rPr>
                        <a:t>Design for manufacturability</a:t>
                      </a:r>
                    </a:p>
                    <a:p>
                      <a:pPr marL="342900" marR="0" lvl="0" indent="-342900">
                        <a:spcBef>
                          <a:spcPts val="0"/>
                        </a:spcBef>
                        <a:spcAft>
                          <a:spcPts val="0"/>
                        </a:spcAft>
                        <a:buFont typeface="Calibri" charset="0"/>
                        <a:buChar char="-"/>
                      </a:pPr>
                      <a:r>
                        <a:rPr lang="en-US" sz="900">
                          <a:effectLst/>
                        </a:rPr>
                        <a:t>FPGA peer review</a:t>
                      </a:r>
                    </a:p>
                    <a:p>
                      <a:pPr marL="342900" marR="0" lvl="0" indent="-342900">
                        <a:spcBef>
                          <a:spcPts val="0"/>
                        </a:spcBef>
                        <a:spcAft>
                          <a:spcPts val="0"/>
                        </a:spcAft>
                        <a:buFont typeface="Calibri" charset="0"/>
                        <a:buChar char="-"/>
                      </a:pPr>
                      <a:r>
                        <a:rPr lang="en-US" sz="900">
                          <a:effectLst/>
                        </a:rPr>
                        <a:t>Observatory level qualification</a:t>
                      </a:r>
                    </a:p>
                    <a:p>
                      <a:pPr marL="342900" marR="0" lvl="0" indent="-342900">
                        <a:spcBef>
                          <a:spcPts val="0"/>
                        </a:spcBef>
                        <a:spcAft>
                          <a:spcPts val="0"/>
                        </a:spcAft>
                        <a:buFont typeface="Calibri" charset="0"/>
                        <a:buChar char="-"/>
                      </a:pPr>
                      <a:r>
                        <a:rPr lang="en-US" sz="900">
                          <a:effectLst/>
                        </a:rPr>
                        <a:t>Self-performed software assurance</a:t>
                      </a:r>
                    </a:p>
                    <a:p>
                      <a:pPr marL="342900" marR="0" lvl="0" indent="-342900">
                        <a:spcBef>
                          <a:spcPts val="0"/>
                        </a:spcBef>
                        <a:spcAft>
                          <a:spcPts val="0"/>
                        </a:spcAft>
                        <a:buFont typeface="Calibri" charset="0"/>
                        <a:buChar char="-"/>
                      </a:pPr>
                      <a:r>
                        <a:rPr lang="en-US" sz="900">
                          <a:effectLst/>
                        </a:rPr>
                        <a:t>GIDEP self-review</a:t>
                      </a:r>
                    </a:p>
                    <a:p>
                      <a:pPr marL="342900" marR="0" lvl="0" indent="-342900">
                        <a:spcBef>
                          <a:spcPts val="0"/>
                        </a:spcBef>
                        <a:spcAft>
                          <a:spcPts val="0"/>
                        </a:spcAft>
                        <a:buFont typeface="Calibri" charset="0"/>
                        <a:buChar char="-"/>
                      </a:pPr>
                      <a:r>
                        <a:rPr lang="en-US" sz="900">
                          <a:effectLst/>
                        </a:rPr>
                        <a:t>GOLD rules as guidance</a:t>
                      </a:r>
                    </a:p>
                    <a:p>
                      <a:pPr marL="342900" marR="0" lvl="0" indent="-342900">
                        <a:spcBef>
                          <a:spcPts val="0"/>
                        </a:spcBef>
                        <a:spcAft>
                          <a:spcPts val="0"/>
                        </a:spcAft>
                        <a:buFont typeface="Calibri" charset="0"/>
                        <a:buChar char="-"/>
                      </a:pPr>
                      <a:r>
                        <a:rPr lang="en-US" sz="900">
                          <a:effectLst/>
                        </a:rPr>
                        <a:t>Radiation qualification by similarity</a:t>
                      </a:r>
                    </a:p>
                    <a:p>
                      <a:pPr marL="0" marR="0" algn="ctr">
                        <a:spcBef>
                          <a:spcPts val="0"/>
                        </a:spcBef>
                        <a:spcAft>
                          <a:spcPts val="0"/>
                        </a:spcAft>
                      </a:pPr>
                      <a:r>
                        <a:rPr lang="en-US" sz="900">
                          <a:effectLst/>
                        </a:rPr>
                        <a:t> </a:t>
                      </a:r>
                      <a:endParaRPr lang="en-US" sz="900">
                        <a:effectLst/>
                        <a:latin typeface="Calibri" charset="0"/>
                        <a:ea typeface="Calibri" charset="0"/>
                        <a:cs typeface="Times New Roman" charset="0"/>
                      </a:endParaRPr>
                    </a:p>
                  </a:txBody>
                  <a:tcPr marL="34190" marR="34190" marT="0" marB="0"/>
                </a:tc>
              </a:tr>
              <a:tr h="1648915">
                <a:tc>
                  <a:txBody>
                    <a:bodyPr/>
                    <a:lstStyle/>
                    <a:p>
                      <a:pPr marL="0" marR="0" algn="ctr">
                        <a:spcBef>
                          <a:spcPts val="0"/>
                        </a:spcBef>
                        <a:spcAft>
                          <a:spcPts val="0"/>
                        </a:spcAft>
                      </a:pPr>
                      <a:r>
                        <a:rPr lang="en-US" sz="900">
                          <a:effectLst/>
                        </a:rPr>
                        <a:t>3A:  Low Ratio of Programmatic Risk to Technical Risk</a:t>
                      </a:r>
                    </a:p>
                    <a:p>
                      <a:pPr marL="342900" marR="0" lvl="0" indent="-342900">
                        <a:spcBef>
                          <a:spcPts val="0"/>
                        </a:spcBef>
                        <a:spcAft>
                          <a:spcPts val="0"/>
                        </a:spcAft>
                        <a:buFont typeface="Calibri" charset="0"/>
                        <a:buChar char="-"/>
                      </a:pPr>
                      <a:r>
                        <a:rPr lang="en-US" sz="900">
                          <a:effectLst/>
                        </a:rPr>
                        <a:t>First two TVAC cycles, minimum 50 hours</a:t>
                      </a:r>
                    </a:p>
                    <a:p>
                      <a:pPr marL="342900" marR="0" lvl="0" indent="-342900">
                        <a:spcBef>
                          <a:spcPts val="0"/>
                        </a:spcBef>
                        <a:spcAft>
                          <a:spcPts val="0"/>
                        </a:spcAft>
                        <a:buFont typeface="Calibri" charset="0"/>
                        <a:buChar char="-"/>
                      </a:pPr>
                      <a:r>
                        <a:rPr lang="en-US" sz="900">
                          <a:effectLst/>
                        </a:rPr>
                        <a:t>Last 150 hours of failure free operation</a:t>
                      </a:r>
                    </a:p>
                    <a:p>
                      <a:pPr marL="342900" marR="0" lvl="0" indent="-342900">
                        <a:spcBef>
                          <a:spcPts val="0"/>
                        </a:spcBef>
                        <a:spcAft>
                          <a:spcPts val="0"/>
                        </a:spcAft>
                        <a:buFont typeface="Calibri" charset="0"/>
                        <a:buChar char="-"/>
                      </a:pPr>
                      <a:r>
                        <a:rPr lang="en-US" sz="900">
                          <a:effectLst/>
                        </a:rPr>
                        <a:t>Vibe at 1.05 flight levels</a:t>
                      </a:r>
                    </a:p>
                    <a:p>
                      <a:pPr marL="342900" marR="0" lvl="0" indent="-342900">
                        <a:spcBef>
                          <a:spcPts val="0"/>
                        </a:spcBef>
                        <a:spcAft>
                          <a:spcPts val="0"/>
                        </a:spcAft>
                        <a:buFont typeface="Calibri" charset="0"/>
                        <a:buChar char="-"/>
                      </a:pPr>
                      <a:r>
                        <a:rPr lang="en-US" sz="900">
                          <a:effectLst/>
                        </a:rPr>
                        <a:t>EMI self-compatibility </a:t>
                      </a:r>
                    </a:p>
                    <a:p>
                      <a:pPr marL="342900" marR="0" lvl="0" indent="-342900">
                        <a:spcBef>
                          <a:spcPts val="0"/>
                        </a:spcBef>
                        <a:spcAft>
                          <a:spcPts val="0"/>
                        </a:spcAft>
                        <a:buFont typeface="Calibri" charset="0"/>
                        <a:buChar char="-"/>
                      </a:pPr>
                      <a:r>
                        <a:rPr lang="en-US" sz="900">
                          <a:effectLst/>
                        </a:rPr>
                        <a:t>Radiation-tolerant design</a:t>
                      </a:r>
                      <a:endParaRPr lang="en-US" sz="900">
                        <a:effectLst/>
                        <a:latin typeface="Calibri" charset="0"/>
                        <a:ea typeface="Calibri" charset="0"/>
                        <a:cs typeface="Times New Roman" charset="0"/>
                      </a:endParaRPr>
                    </a:p>
                  </a:txBody>
                  <a:tcPr marL="34190" marR="34190" marT="0" marB="0"/>
                </a:tc>
                <a:tc>
                  <a:txBody>
                    <a:bodyPr/>
                    <a:lstStyle/>
                    <a:p>
                      <a:pPr marL="0" marR="0" algn="ctr">
                        <a:spcBef>
                          <a:spcPts val="0"/>
                        </a:spcBef>
                        <a:spcAft>
                          <a:spcPts val="0"/>
                        </a:spcAft>
                      </a:pPr>
                      <a:r>
                        <a:rPr lang="en-US" sz="900" dirty="0">
                          <a:effectLst/>
                        </a:rPr>
                        <a:t>3B:  Low Ratio of Programmatic Resources to Technical Risk</a:t>
                      </a:r>
                    </a:p>
                    <a:p>
                      <a:pPr marL="342900" marR="0" lvl="0" indent="-342900">
                        <a:spcBef>
                          <a:spcPts val="0"/>
                        </a:spcBef>
                        <a:spcAft>
                          <a:spcPts val="0"/>
                        </a:spcAft>
                        <a:buFont typeface="Calibri" charset="0"/>
                        <a:buChar char="-"/>
                      </a:pPr>
                      <a:r>
                        <a:rPr lang="en-US" sz="900" dirty="0">
                          <a:effectLst/>
                        </a:rPr>
                        <a:t>First four thermal </a:t>
                      </a:r>
                      <a:r>
                        <a:rPr lang="en-US" sz="900" dirty="0" smtClean="0">
                          <a:effectLst/>
                        </a:rPr>
                        <a:t>cycles</a:t>
                      </a:r>
                    </a:p>
                    <a:p>
                      <a:pPr marL="342900" marR="0" lvl="0" indent="-342900">
                        <a:spcBef>
                          <a:spcPts val="0"/>
                        </a:spcBef>
                        <a:spcAft>
                          <a:spcPts val="0"/>
                        </a:spcAft>
                        <a:buFont typeface="Calibri" charset="0"/>
                        <a:buChar char="-"/>
                      </a:pPr>
                      <a:r>
                        <a:rPr lang="en-US" sz="900" dirty="0" smtClean="0">
                          <a:effectLst/>
                        </a:rPr>
                        <a:t>EEE part derating</a:t>
                      </a:r>
                    </a:p>
                    <a:p>
                      <a:pPr marL="342900" marR="0" lvl="0" indent="-342900">
                        <a:spcBef>
                          <a:spcPts val="0"/>
                        </a:spcBef>
                        <a:spcAft>
                          <a:spcPts val="0"/>
                        </a:spcAft>
                        <a:buFont typeface="Calibri" charset="0"/>
                        <a:buChar char="-"/>
                      </a:pPr>
                      <a:r>
                        <a:rPr lang="en-US" sz="900" dirty="0" smtClean="0">
                          <a:effectLst/>
                        </a:rPr>
                        <a:t>Parts stress analysis</a:t>
                      </a:r>
                      <a:endParaRPr lang="en-US" sz="900" dirty="0">
                        <a:effectLst/>
                      </a:endParaRPr>
                    </a:p>
                    <a:p>
                      <a:pPr marL="342900" marR="0" lvl="0" indent="-342900">
                        <a:spcBef>
                          <a:spcPts val="0"/>
                        </a:spcBef>
                        <a:spcAft>
                          <a:spcPts val="0"/>
                        </a:spcAft>
                        <a:buFont typeface="Calibri" charset="0"/>
                        <a:buChar char="-"/>
                      </a:pPr>
                      <a:r>
                        <a:rPr lang="en-US" sz="900" dirty="0">
                          <a:effectLst/>
                        </a:rPr>
                        <a:t>Random vibe</a:t>
                      </a:r>
                    </a:p>
                    <a:p>
                      <a:pPr marL="342900" marR="0" lvl="0" indent="-342900">
                        <a:spcBef>
                          <a:spcPts val="0"/>
                        </a:spcBef>
                        <a:spcAft>
                          <a:spcPts val="0"/>
                        </a:spcAft>
                        <a:buFont typeface="Calibri" charset="0"/>
                        <a:buChar char="-"/>
                      </a:pPr>
                      <a:r>
                        <a:rPr lang="en-US" sz="900" dirty="0">
                          <a:effectLst/>
                        </a:rPr>
                        <a:t>First 500 hours of operation</a:t>
                      </a:r>
                    </a:p>
                    <a:p>
                      <a:pPr marL="342900" marR="0" lvl="0" indent="-342900">
                        <a:spcBef>
                          <a:spcPts val="0"/>
                        </a:spcBef>
                        <a:spcAft>
                          <a:spcPts val="0"/>
                        </a:spcAft>
                        <a:buFont typeface="Calibri" charset="0"/>
                        <a:buChar char="-"/>
                      </a:pPr>
                      <a:r>
                        <a:rPr lang="en-US" sz="900" dirty="0">
                          <a:effectLst/>
                        </a:rPr>
                        <a:t>Close-out inspection</a:t>
                      </a:r>
                    </a:p>
                    <a:p>
                      <a:pPr marL="342900" marR="0" lvl="0" indent="-342900">
                        <a:spcBef>
                          <a:spcPts val="0"/>
                        </a:spcBef>
                        <a:spcAft>
                          <a:spcPts val="0"/>
                        </a:spcAft>
                        <a:buFont typeface="Calibri" charset="0"/>
                        <a:buChar char="-"/>
                      </a:pPr>
                      <a:r>
                        <a:rPr lang="en-US" sz="900" dirty="0">
                          <a:effectLst/>
                        </a:rPr>
                        <a:t>Early holistic risk assessment</a:t>
                      </a:r>
                    </a:p>
                    <a:p>
                      <a:pPr marL="342900" marR="0" lvl="0" indent="-342900">
                        <a:spcBef>
                          <a:spcPts val="0"/>
                        </a:spcBef>
                        <a:spcAft>
                          <a:spcPts val="0"/>
                        </a:spcAft>
                        <a:buFont typeface="Calibri" charset="0"/>
                        <a:buChar char="-"/>
                      </a:pPr>
                      <a:r>
                        <a:rPr lang="en-US" sz="900" dirty="0">
                          <a:effectLst/>
                        </a:rPr>
                        <a:t>“</a:t>
                      </a:r>
                      <a:r>
                        <a:rPr lang="en-US" sz="900" dirty="0" err="1">
                          <a:effectLst/>
                        </a:rPr>
                        <a:t>iphone</a:t>
                      </a:r>
                      <a:r>
                        <a:rPr lang="en-US" sz="900" dirty="0">
                          <a:effectLst/>
                        </a:rPr>
                        <a:t>” photography</a:t>
                      </a:r>
                    </a:p>
                    <a:p>
                      <a:pPr marL="342900" marR="0" lvl="0" indent="-342900">
                        <a:spcBef>
                          <a:spcPts val="0"/>
                        </a:spcBef>
                        <a:spcAft>
                          <a:spcPts val="0"/>
                        </a:spcAft>
                        <a:buFont typeface="Calibri" charset="0"/>
                        <a:buChar char="-"/>
                      </a:pPr>
                      <a:r>
                        <a:rPr lang="en-US" sz="900" dirty="0">
                          <a:effectLst/>
                        </a:rPr>
                        <a:t>informal independent SME review (graybeard mentoring)</a:t>
                      </a:r>
                    </a:p>
                    <a:p>
                      <a:pPr marL="342900" marR="0" lvl="0" indent="-342900">
                        <a:spcBef>
                          <a:spcPts val="0"/>
                        </a:spcBef>
                        <a:spcAft>
                          <a:spcPts val="0"/>
                        </a:spcAft>
                        <a:buFont typeface="Calibri" charset="0"/>
                        <a:buChar char="-"/>
                      </a:pPr>
                      <a:r>
                        <a:rPr lang="en-US" sz="900" dirty="0">
                          <a:effectLst/>
                        </a:rPr>
                        <a:t>spare printed circuit board or coupon for future DPA</a:t>
                      </a:r>
                      <a:endParaRPr lang="en-US" sz="900" dirty="0">
                        <a:effectLst/>
                        <a:latin typeface="Calibri" charset="0"/>
                        <a:ea typeface="Calibri" charset="0"/>
                        <a:cs typeface="Times New Roman" charset="0"/>
                      </a:endParaRPr>
                    </a:p>
                  </a:txBody>
                  <a:tcPr marL="34190" marR="34190" marT="0" marB="0"/>
                </a:tc>
              </a:tr>
            </a:tbl>
          </a:graphicData>
        </a:graphic>
      </p:graphicFrame>
    </p:spTree>
    <p:extLst>
      <p:ext uri="{BB962C8B-B14F-4D97-AF65-F5344CB8AC3E}">
        <p14:creationId xmlns:p14="http://schemas.microsoft.com/office/powerpoint/2010/main" val="241304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from Tables (Risk Tolerance)</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15</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722417330"/>
              </p:ext>
            </p:extLst>
          </p:nvPr>
        </p:nvGraphicFramePr>
        <p:xfrm>
          <a:off x="990602" y="1393825"/>
          <a:ext cx="7442200" cy="4687446"/>
        </p:xfrm>
        <a:graphic>
          <a:graphicData uri="http://schemas.openxmlformats.org/drawingml/2006/table">
            <a:tbl>
              <a:tblPr firstRow="1" firstCol="1" bandRow="1">
                <a:tableStyleId>{5C22544A-7EE6-4342-B048-85BDC9FD1C3A}</a:tableStyleId>
              </a:tblPr>
              <a:tblGrid>
                <a:gridCol w="1488440"/>
                <a:gridCol w="1488440"/>
                <a:gridCol w="1488440"/>
                <a:gridCol w="1488440"/>
                <a:gridCol w="1488440"/>
              </a:tblGrid>
              <a:tr h="122363">
                <a:tc>
                  <a:txBody>
                    <a:bodyPr/>
                    <a:lstStyle/>
                    <a:p>
                      <a:pPr marL="0" marR="0" algn="ctr">
                        <a:spcBef>
                          <a:spcPts val="0"/>
                        </a:spcBef>
                        <a:spcAft>
                          <a:spcPts val="0"/>
                        </a:spcAft>
                      </a:pPr>
                      <a:r>
                        <a:rPr lang="en-US" sz="1050">
                          <a:effectLst/>
                        </a:rPr>
                        <a:t> </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7120.5 Class C</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7120.5 Class D</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7120.8</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Do No Harm</a:t>
                      </a:r>
                      <a:endParaRPr lang="en-US" sz="1050">
                        <a:effectLst/>
                        <a:latin typeface="Calibri" charset="0"/>
                        <a:ea typeface="Calibri" charset="0"/>
                        <a:cs typeface="Times New Roman" charset="0"/>
                      </a:endParaRPr>
                    </a:p>
                  </a:txBody>
                  <a:tcPr marL="45886" marR="45886" marT="0" marB="0"/>
                </a:tc>
              </a:tr>
              <a:tr h="3181434">
                <a:tc>
                  <a:txBody>
                    <a:bodyPr/>
                    <a:lstStyle/>
                    <a:p>
                      <a:pPr marL="0" marR="0" algn="ctr">
                        <a:spcBef>
                          <a:spcPts val="0"/>
                        </a:spcBef>
                        <a:spcAft>
                          <a:spcPts val="0"/>
                        </a:spcAft>
                      </a:pPr>
                      <a:r>
                        <a:rPr lang="en-US" sz="1050">
                          <a:effectLst/>
                        </a:rPr>
                        <a:t>Stakeholder perspective</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An instrument or spacecraft whose loss would result in a loss or delay of some key national science objectives. New technologies may be employed that may not be fully compatible with some traditional requirements, requiring alternative approaches for ensuring mission success. </a:t>
                      </a:r>
                    </a:p>
                    <a:p>
                      <a:pPr marL="0" marR="0" algn="ctr">
                        <a:spcBef>
                          <a:spcPts val="0"/>
                        </a:spcBef>
                        <a:spcAft>
                          <a:spcPts val="0"/>
                        </a:spcAft>
                      </a:pPr>
                      <a:r>
                        <a:rPr lang="en-US" sz="1050">
                          <a:effectLst/>
                        </a:rPr>
                        <a:t> </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Cost and schedule are of equal or greater consideration compared to mission success risks. Allowable technical risk is medium by design (may be dominated by yellow risks). Many credible mission failure mechanisms may exist. New technologies may be employed that may not be fully compatible with some traditional requirements. </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Acceptable technical risk is high. Some level of failure at the project level is expected but at a higher level (program level), there would normally be an acceptable failure rate of individual missions (such as 85% mission success rate over some time period). Premature failure of an individual mission is considered as an accepted risk, and not a mishap.</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Acceptable technical risk is very high. There are no requirements to last any amount of time, only not to harm the host platform (ISS, host spacecraft, etc.). No mishap would be declared if the mission doesn’t perform as planned.  Such missions may be considered to be an “on-orbit environmental test”.</a:t>
                      </a:r>
                      <a:endParaRPr lang="en-US" sz="1050">
                        <a:effectLst/>
                        <a:latin typeface="Calibri" charset="0"/>
                        <a:ea typeface="Calibri" charset="0"/>
                        <a:cs typeface="Times New Roman" charset="0"/>
                      </a:endParaRPr>
                    </a:p>
                  </a:txBody>
                  <a:tcPr marL="45886" marR="45886" marT="0" marB="0"/>
                </a:tc>
              </a:tr>
              <a:tr h="978903">
                <a:tc>
                  <a:txBody>
                    <a:bodyPr/>
                    <a:lstStyle/>
                    <a:p>
                      <a:pPr marL="0" marR="0" algn="ctr">
                        <a:spcBef>
                          <a:spcPts val="0"/>
                        </a:spcBef>
                        <a:spcAft>
                          <a:spcPts val="0"/>
                        </a:spcAft>
                      </a:pPr>
                      <a:r>
                        <a:rPr lang="en-US" sz="1050">
                          <a:effectLst/>
                        </a:rPr>
                        <a:t>Key emphasis</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Robust testing and  consideration of fault tolerance in the mission architecture and hardware designs</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Thorough testing and some consideration of fault tolerance</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“Program level” fault tolerance (some failures expected)</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Protecting the host, learning from anomalies and failures</a:t>
                      </a:r>
                      <a:endParaRPr lang="en-US" sz="1050">
                        <a:effectLst/>
                        <a:latin typeface="Calibri" charset="0"/>
                        <a:ea typeface="Calibri" charset="0"/>
                        <a:cs typeface="Times New Roman" charset="0"/>
                      </a:endParaRPr>
                    </a:p>
                  </a:txBody>
                  <a:tcPr marL="45886" marR="45886" marT="0" marB="0"/>
                </a:tc>
              </a:tr>
              <a:tr h="367089">
                <a:tc>
                  <a:txBody>
                    <a:bodyPr/>
                    <a:lstStyle/>
                    <a:p>
                      <a:pPr marL="0" marR="0" algn="ctr">
                        <a:spcBef>
                          <a:spcPts val="0"/>
                        </a:spcBef>
                        <a:spcAft>
                          <a:spcPts val="0"/>
                        </a:spcAft>
                      </a:pPr>
                      <a:r>
                        <a:rPr lang="en-US" sz="1050">
                          <a:effectLst/>
                        </a:rPr>
                        <a:t>Tier selection</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2A, 2B, 3A, 3B, select levels from 1A, 1B</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3A, 3B, and select 2A and 2B elements</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a:effectLst/>
                        </a:rPr>
                        <a:t>3A and 3B</a:t>
                      </a:r>
                      <a:endParaRPr lang="en-US" sz="1050">
                        <a:effectLst/>
                        <a:latin typeface="Calibri" charset="0"/>
                        <a:ea typeface="Calibri" charset="0"/>
                        <a:cs typeface="Times New Roman" charset="0"/>
                      </a:endParaRPr>
                    </a:p>
                  </a:txBody>
                  <a:tcPr marL="45886" marR="45886" marT="0" marB="0"/>
                </a:tc>
                <a:tc>
                  <a:txBody>
                    <a:bodyPr/>
                    <a:lstStyle/>
                    <a:p>
                      <a:pPr marL="0" marR="0" algn="ctr">
                        <a:spcBef>
                          <a:spcPts val="0"/>
                        </a:spcBef>
                        <a:spcAft>
                          <a:spcPts val="0"/>
                        </a:spcAft>
                      </a:pPr>
                      <a:r>
                        <a:rPr lang="en-US" sz="1050" dirty="0">
                          <a:effectLst/>
                        </a:rPr>
                        <a:t>Select 3A and 3B elements</a:t>
                      </a:r>
                      <a:endParaRPr lang="en-US" sz="1050" dirty="0">
                        <a:effectLst/>
                        <a:latin typeface="Calibri" charset="0"/>
                        <a:ea typeface="Calibri" charset="0"/>
                        <a:cs typeface="Times New Roman" charset="0"/>
                      </a:endParaRPr>
                    </a:p>
                  </a:txBody>
                  <a:tcPr marL="45886" marR="45886" marT="0" marB="0"/>
                </a:tc>
              </a:tr>
            </a:tbl>
          </a:graphicData>
        </a:graphic>
      </p:graphicFrame>
    </p:spTree>
    <p:extLst>
      <p:ext uri="{BB962C8B-B14F-4D97-AF65-F5344CB8AC3E}">
        <p14:creationId xmlns:p14="http://schemas.microsoft.com/office/powerpoint/2010/main" val="925723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Expected lifetime</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833953781"/>
              </p:ext>
            </p:extLst>
          </p:nvPr>
        </p:nvGraphicFramePr>
        <p:xfrm>
          <a:off x="330200" y="1651000"/>
          <a:ext cx="8328690" cy="4628656"/>
        </p:xfrm>
        <a:graphic>
          <a:graphicData uri="http://schemas.openxmlformats.org/drawingml/2006/table">
            <a:tbl>
              <a:tblPr firstRow="1" firstCol="1" bandRow="1">
                <a:tableStyleId>{5C22544A-7EE6-4342-B048-85BDC9FD1C3A}</a:tableStyleId>
              </a:tblPr>
              <a:tblGrid>
                <a:gridCol w="1665738"/>
                <a:gridCol w="1665738"/>
                <a:gridCol w="1665738"/>
                <a:gridCol w="1665738"/>
                <a:gridCol w="1665738"/>
              </a:tblGrid>
              <a:tr h="319212">
                <a:tc>
                  <a:txBody>
                    <a:bodyPr/>
                    <a:lstStyle/>
                    <a:p>
                      <a:pPr marL="0" marR="0" algn="ctr">
                        <a:spcBef>
                          <a:spcPts val="0"/>
                        </a:spcBef>
                        <a:spcAft>
                          <a:spcPts val="0"/>
                        </a:spcAft>
                      </a:pPr>
                      <a:r>
                        <a:rPr lang="en-US" sz="1600">
                          <a:effectLst/>
                        </a:rPr>
                        <a:t> </a:t>
                      </a:r>
                      <a:endParaRPr lang="en-US" sz="160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1600">
                          <a:effectLst/>
                        </a:rPr>
                        <a:t>&lt; 3 months</a:t>
                      </a:r>
                      <a:endParaRPr lang="en-US" sz="160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1600">
                          <a:effectLst/>
                        </a:rPr>
                        <a:t>3-months-1 year</a:t>
                      </a:r>
                      <a:endParaRPr lang="en-US" sz="1600">
                        <a:effectLst/>
                        <a:latin typeface="Calibri" charset="0"/>
                        <a:ea typeface="Calibri" charset="0"/>
                        <a:cs typeface="Times New Roman" charset="0"/>
                      </a:endParaRPr>
                    </a:p>
                  </a:txBody>
                  <a:tcPr marL="68580" marR="68580" marT="0" marB="0"/>
                </a:tc>
                <a:tc>
                  <a:txBody>
                    <a:bodyPr/>
                    <a:lstStyle/>
                    <a:p>
                      <a:pPr marL="742950" marR="0" lvl="1" indent="-285750" algn="ctr" defTabSz="457200" rtl="0" eaLnBrk="1" fontAlgn="auto" latinLnBrk="0" hangingPunct="1">
                        <a:lnSpc>
                          <a:spcPct val="100000"/>
                        </a:lnSpc>
                        <a:spcBef>
                          <a:spcPts val="0"/>
                        </a:spcBef>
                        <a:spcAft>
                          <a:spcPts val="0"/>
                        </a:spcAft>
                        <a:buClrTx/>
                        <a:buSzTx/>
                        <a:buFont typeface="+mj-lt"/>
                        <a:buNone/>
                        <a:tabLst/>
                        <a:defRPr/>
                      </a:pPr>
                      <a:r>
                        <a:rPr lang="en-US" sz="1600" dirty="0" smtClean="0">
                          <a:effectLst/>
                          <a:latin typeface="Calibri" charset="0"/>
                          <a:ea typeface="Calibri" charset="0"/>
                          <a:cs typeface="Times New Roman" charset="0"/>
                        </a:rPr>
                        <a:t>1-5</a:t>
                      </a:r>
                      <a:r>
                        <a:rPr lang="en-US" sz="1600" baseline="0" dirty="0" smtClean="0">
                          <a:effectLst/>
                          <a:latin typeface="Calibri" charset="0"/>
                          <a:ea typeface="Calibri" charset="0"/>
                          <a:cs typeface="Times New Roman" charset="0"/>
                        </a:rPr>
                        <a:t> years</a:t>
                      </a:r>
                      <a:endParaRPr lang="en-US" sz="1600" dirty="0">
                        <a:effectLst/>
                        <a:latin typeface="Calibri" charset="0"/>
                        <a:ea typeface="Calibri" charset="0"/>
                        <a:cs typeface="Times New Roman" charset="0"/>
                      </a:endParaRPr>
                    </a:p>
                  </a:txBody>
                  <a:tcPr marL="68580" marR="68580" marT="0" marB="0"/>
                </a:tc>
                <a:tc>
                  <a:txBody>
                    <a:bodyPr/>
                    <a:lstStyle/>
                    <a:p>
                      <a:pPr marL="228600" marR="0">
                        <a:spcBef>
                          <a:spcPts val="0"/>
                        </a:spcBef>
                        <a:spcAft>
                          <a:spcPts val="0"/>
                        </a:spcAft>
                      </a:pPr>
                      <a:r>
                        <a:rPr lang="en-US" sz="1600">
                          <a:effectLst/>
                        </a:rPr>
                        <a:t>&gt; 5 years</a:t>
                      </a:r>
                      <a:endParaRPr lang="en-US" sz="1600">
                        <a:effectLst/>
                        <a:latin typeface="Calibri" charset="0"/>
                        <a:ea typeface="Calibri" charset="0"/>
                        <a:cs typeface="Times New Roman" charset="0"/>
                      </a:endParaRPr>
                    </a:p>
                  </a:txBody>
                  <a:tcPr marL="68580" marR="68580" marT="0" marB="0"/>
                </a:tc>
              </a:tr>
              <a:tr h="2234484">
                <a:tc>
                  <a:txBody>
                    <a:bodyPr/>
                    <a:lstStyle/>
                    <a:p>
                      <a:pPr marL="0" marR="0" algn="ctr">
                        <a:spcBef>
                          <a:spcPts val="0"/>
                        </a:spcBef>
                        <a:spcAft>
                          <a:spcPts val="0"/>
                        </a:spcAft>
                      </a:pPr>
                      <a:r>
                        <a:rPr lang="en-US" sz="1600">
                          <a:effectLst/>
                        </a:rPr>
                        <a:t>Main attributes</a:t>
                      </a:r>
                      <a:endParaRPr lang="en-US" sz="160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1600" dirty="0" smtClean="0">
                          <a:effectLst/>
                        </a:rPr>
                        <a:t>Min. 100 </a:t>
                      </a:r>
                      <a:r>
                        <a:rPr lang="en-US" sz="1600" dirty="0" err="1" smtClean="0">
                          <a:effectLst/>
                        </a:rPr>
                        <a:t>hrs</a:t>
                      </a:r>
                      <a:r>
                        <a:rPr lang="en-US" sz="1600" dirty="0" smtClean="0">
                          <a:effectLst/>
                        </a:rPr>
                        <a:t> system-level testing time.  No </a:t>
                      </a:r>
                      <a:r>
                        <a:rPr lang="en-US" sz="1600" dirty="0">
                          <a:effectLst/>
                        </a:rPr>
                        <a:t>additional EEE part or component screening or qualification (acceptance only) – does it function at launch</a:t>
                      </a:r>
                      <a:endParaRPr lang="en-US" sz="16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1600" dirty="0" smtClean="0">
                          <a:effectLst/>
                        </a:rPr>
                        <a:t>Min. 200 </a:t>
                      </a:r>
                      <a:r>
                        <a:rPr lang="en-US" sz="1600" dirty="0" err="1" smtClean="0">
                          <a:effectLst/>
                        </a:rPr>
                        <a:t>hrs</a:t>
                      </a:r>
                      <a:r>
                        <a:rPr lang="en-US" sz="1600" dirty="0" smtClean="0">
                          <a:effectLst/>
                        </a:rPr>
                        <a:t> system-level testing time.  Selective </a:t>
                      </a:r>
                      <a:r>
                        <a:rPr lang="en-US" sz="1600" dirty="0">
                          <a:effectLst/>
                        </a:rPr>
                        <a:t>part/component screening and qualification (beyond COTS) – thorough environmental test</a:t>
                      </a:r>
                      <a:endParaRPr lang="en-US" sz="16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1600" dirty="0" smtClean="0">
                          <a:effectLst/>
                        </a:rPr>
                        <a:t>Min. 500 </a:t>
                      </a:r>
                      <a:r>
                        <a:rPr lang="en-US" sz="1600" dirty="0" err="1" smtClean="0">
                          <a:effectLst/>
                        </a:rPr>
                        <a:t>hrs</a:t>
                      </a:r>
                      <a:r>
                        <a:rPr lang="en-US" sz="1600" dirty="0" smtClean="0">
                          <a:effectLst/>
                        </a:rPr>
                        <a:t> system-level testing time.  Thorough </a:t>
                      </a:r>
                      <a:r>
                        <a:rPr lang="en-US" sz="1600" dirty="0">
                          <a:effectLst/>
                        </a:rPr>
                        <a:t>part and component screening and qualification, thorough environmental test</a:t>
                      </a:r>
                      <a:endParaRPr lang="en-US" sz="16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1600" dirty="0" smtClean="0">
                          <a:effectLst/>
                        </a:rPr>
                        <a:t>Min.  1000 </a:t>
                      </a:r>
                      <a:r>
                        <a:rPr lang="en-US" sz="1600" dirty="0" err="1" smtClean="0">
                          <a:effectLst/>
                        </a:rPr>
                        <a:t>hrs</a:t>
                      </a:r>
                      <a:r>
                        <a:rPr lang="en-US" sz="1600" dirty="0" smtClean="0">
                          <a:effectLst/>
                        </a:rPr>
                        <a:t> system-level testing time.  Complete </a:t>
                      </a:r>
                      <a:r>
                        <a:rPr lang="en-US" sz="1600" dirty="0">
                          <a:effectLst/>
                        </a:rPr>
                        <a:t>part and component screening and qualification, testing consistent with large spacecraft </a:t>
                      </a:r>
                      <a:endParaRPr lang="en-US" sz="1600" dirty="0">
                        <a:effectLst/>
                        <a:latin typeface="Calibri" charset="0"/>
                        <a:ea typeface="Calibri" charset="0"/>
                        <a:cs typeface="Times New Roman" charset="0"/>
                      </a:endParaRPr>
                    </a:p>
                  </a:txBody>
                  <a:tcPr marL="68580" marR="68580" marT="0" marB="0"/>
                </a:tc>
              </a:tr>
              <a:tr h="1627204">
                <a:tc>
                  <a:txBody>
                    <a:bodyPr/>
                    <a:lstStyle/>
                    <a:p>
                      <a:pPr marL="0" marR="0" algn="ctr">
                        <a:spcBef>
                          <a:spcPts val="0"/>
                        </a:spcBef>
                        <a:spcAft>
                          <a:spcPts val="0"/>
                        </a:spcAft>
                      </a:pPr>
                      <a:r>
                        <a:rPr lang="en-US" sz="1600">
                          <a:effectLst/>
                        </a:rPr>
                        <a:t>Limited life (LL) items, expendables</a:t>
                      </a:r>
                      <a:endParaRPr lang="en-US" sz="160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1600">
                          <a:effectLst/>
                        </a:rPr>
                        <a:t>Sizing expendables is the primary consideration </a:t>
                      </a:r>
                      <a:endParaRPr lang="en-US" sz="160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1600">
                          <a:effectLst/>
                        </a:rPr>
                        <a:t>Increased analysis or margins for expendables plus analysis or test for selected LL items</a:t>
                      </a:r>
                      <a:endParaRPr lang="en-US" sz="160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1600">
                          <a:effectLst/>
                        </a:rPr>
                        <a:t>Increased analysis and margins for expendables plus analysis and test for most LL  items</a:t>
                      </a:r>
                      <a:endParaRPr lang="en-US" sz="160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n-US" sz="1600" dirty="0">
                          <a:effectLst/>
                        </a:rPr>
                        <a:t>Increased analysis and margins for expendables plus analysis and test for all LL items</a:t>
                      </a:r>
                      <a:endParaRPr lang="en-US" sz="16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588503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Processes</a:t>
            </a:r>
            <a:endParaRPr lang="en-US" dirty="0"/>
          </a:p>
        </p:txBody>
      </p:sp>
      <p:sp>
        <p:nvSpPr>
          <p:cNvPr id="3" name="Content Placeholder 2"/>
          <p:cNvSpPr>
            <a:spLocks noGrp="1"/>
          </p:cNvSpPr>
          <p:nvPr>
            <p:ph idx="1"/>
          </p:nvPr>
        </p:nvSpPr>
        <p:spPr/>
        <p:txBody>
          <a:bodyPr/>
          <a:lstStyle/>
          <a:p>
            <a:r>
              <a:rPr lang="en-US" dirty="0" smtClean="0"/>
              <a:t>Materials:  NASA-STD-6016 with discretion</a:t>
            </a:r>
          </a:p>
          <a:p>
            <a:r>
              <a:rPr lang="en-US" dirty="0" smtClean="0"/>
              <a:t>Workmanship:  NASA trained technicians</a:t>
            </a:r>
          </a:p>
          <a:p>
            <a:r>
              <a:rPr lang="en-US" dirty="0" smtClean="0"/>
              <a:t>ESD – aligned with sensitivity, not necessarily risk-tolerance</a:t>
            </a:r>
          </a:p>
          <a:p>
            <a:r>
              <a:rPr lang="en-US" dirty="0" smtClean="0"/>
              <a:t>Interface FMEA to protect the host platform and the environment</a:t>
            </a:r>
          </a:p>
          <a:p>
            <a:r>
              <a:rPr lang="en-US" dirty="0" smtClean="0"/>
              <a:t>Launch/range safety </a:t>
            </a:r>
          </a:p>
          <a:p>
            <a:pPr lvl="1"/>
            <a:r>
              <a:rPr lang="en-US" dirty="0" smtClean="0"/>
              <a:t>Tailored NASA-STD-8719.24</a:t>
            </a:r>
          </a:p>
          <a:p>
            <a:pPr lvl="1"/>
            <a:r>
              <a:rPr lang="en-US" dirty="0" smtClean="0"/>
              <a:t>LSP-Req-317.01 (for LSP hosted cubesats)</a:t>
            </a:r>
          </a:p>
          <a:p>
            <a:r>
              <a:rPr lang="en-US" dirty="0" smtClean="0"/>
              <a:t>Debris requirements from NPR 8715.6, NASA-STD-8719.14</a:t>
            </a:r>
            <a:endParaRPr lang="en-US" dirty="0" smtClean="0"/>
          </a:p>
          <a:p>
            <a:pPr marL="0" indent="0">
              <a:buNone/>
            </a:pP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17</a:t>
            </a:fld>
            <a:endParaRPr lang="en-US"/>
          </a:p>
        </p:txBody>
      </p:sp>
    </p:spTree>
    <p:extLst>
      <p:ext uri="{BB962C8B-B14F-4D97-AF65-F5344CB8AC3E}">
        <p14:creationId xmlns:p14="http://schemas.microsoft.com/office/powerpoint/2010/main" val="1721352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Inherited Items Process</a:t>
            </a:r>
            <a:endParaRPr lang="en-US" dirty="0"/>
          </a:p>
        </p:txBody>
      </p:sp>
      <p:sp>
        <p:nvSpPr>
          <p:cNvPr id="3" name="Content Placeholder 2"/>
          <p:cNvSpPr>
            <a:spLocks noGrp="1"/>
          </p:cNvSpPr>
          <p:nvPr>
            <p:ph idx="1"/>
          </p:nvPr>
        </p:nvSpPr>
        <p:spPr/>
        <p:txBody>
          <a:bodyPr/>
          <a:lstStyle/>
          <a:p>
            <a:r>
              <a:rPr lang="en-US" dirty="0" smtClean="0"/>
              <a:t>Baselined in </a:t>
            </a:r>
            <a:r>
              <a:rPr lang="en-US" dirty="0" smtClean="0"/>
              <a:t>GPR </a:t>
            </a:r>
            <a:r>
              <a:rPr lang="en-US" dirty="0" smtClean="0"/>
              <a:t>8730.5:  SMA acceptance of inherited and build-to-print hardware</a:t>
            </a:r>
          </a:p>
          <a:p>
            <a:r>
              <a:rPr lang="en-US" dirty="0" smtClean="0"/>
              <a:t>Centrally handled for all projects to ensure that process is implemented uniformly and that prior analyses are used to the greatest extent</a:t>
            </a:r>
          </a:p>
          <a:p>
            <a:r>
              <a:rPr lang="en-US" dirty="0" smtClean="0"/>
              <a:t>Folds in </a:t>
            </a:r>
            <a:r>
              <a:rPr lang="en-US" dirty="0" smtClean="0"/>
              <a:t>the more traditional heritage reviews to this process</a:t>
            </a:r>
          </a:p>
          <a:p>
            <a:pPr marL="0" indent="0">
              <a:buNone/>
            </a:pP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18</a:t>
            </a:fld>
            <a:endParaRPr lang="en-US"/>
          </a:p>
        </p:txBody>
      </p:sp>
    </p:spTree>
    <p:extLst>
      <p:ext uri="{BB962C8B-B14F-4D97-AF65-F5344CB8AC3E}">
        <p14:creationId xmlns:p14="http://schemas.microsoft.com/office/powerpoint/2010/main" val="596884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Standard Components</a:t>
            </a:r>
            <a:endParaRPr lang="en-US" dirty="0"/>
          </a:p>
        </p:txBody>
      </p:sp>
      <p:sp>
        <p:nvSpPr>
          <p:cNvPr id="3" name="Content Placeholder 2"/>
          <p:cNvSpPr>
            <a:spLocks noGrp="1"/>
          </p:cNvSpPr>
          <p:nvPr>
            <p:ph idx="1"/>
          </p:nvPr>
        </p:nvSpPr>
        <p:spPr/>
        <p:txBody>
          <a:bodyPr>
            <a:normAutofit/>
          </a:bodyPr>
          <a:lstStyle/>
          <a:p>
            <a:r>
              <a:rPr lang="en-US" dirty="0" smtClean="0"/>
              <a:t>Star Trackers</a:t>
            </a:r>
          </a:p>
          <a:p>
            <a:r>
              <a:rPr lang="en-US" dirty="0" smtClean="0"/>
              <a:t>Gyros/IMUs</a:t>
            </a:r>
          </a:p>
          <a:p>
            <a:r>
              <a:rPr lang="en-US" dirty="0" smtClean="0"/>
              <a:t>Reaction Wheel Assemblies</a:t>
            </a:r>
          </a:p>
          <a:p>
            <a:r>
              <a:rPr lang="en-US" dirty="0" smtClean="0"/>
              <a:t>Magnetometers</a:t>
            </a:r>
          </a:p>
          <a:p>
            <a:r>
              <a:rPr lang="en-US" dirty="0" err="1" smtClean="0"/>
              <a:t>Torquer</a:t>
            </a:r>
            <a:r>
              <a:rPr lang="en-US" dirty="0" smtClean="0"/>
              <a:t> bars</a:t>
            </a:r>
          </a:p>
          <a:p>
            <a:r>
              <a:rPr lang="en-US" dirty="0" smtClean="0"/>
              <a:t>Battery </a:t>
            </a:r>
            <a:r>
              <a:rPr lang="en-US" dirty="0" smtClean="0"/>
              <a:t>Relays</a:t>
            </a:r>
          </a:p>
          <a:p>
            <a:r>
              <a:rPr lang="en-US" dirty="0" smtClean="0"/>
              <a:t>High performance stepper motors and actuators</a:t>
            </a:r>
          </a:p>
          <a:p>
            <a:r>
              <a:rPr lang="en-US" dirty="0" smtClean="0"/>
              <a:t>Piezoelectric motors</a:t>
            </a:r>
          </a:p>
        </p:txBody>
      </p:sp>
    </p:spTree>
    <p:extLst>
      <p:ext uri="{BB962C8B-B14F-4D97-AF65-F5344CB8AC3E}">
        <p14:creationId xmlns:p14="http://schemas.microsoft.com/office/powerpoint/2010/main" val="331542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0868" y="6249439"/>
            <a:ext cx="8788722" cy="60479"/>
          </a:xfrm>
          <a:prstGeom prst="rect">
            <a:avLst/>
          </a:prstGeom>
          <a:gradFill>
            <a:gsLst>
              <a:gs pos="0">
                <a:schemeClr val="bg1"/>
              </a:gs>
              <a:gs pos="0">
                <a:schemeClr val="bg1"/>
              </a:gs>
              <a:gs pos="50000">
                <a:srgbClr val="77AD3F"/>
              </a:gs>
              <a:gs pos="100000">
                <a:schemeClr val="bg1"/>
              </a:gs>
            </a:gsLst>
            <a:lin ang="156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32016"/>
            <a:ext cx="8229600" cy="1143000"/>
          </a:xfrm>
        </p:spPr>
        <p:txBody>
          <a:bodyPr>
            <a:normAutofit/>
          </a:bodyPr>
          <a:lstStyle/>
          <a:p>
            <a:pPr algn="ctr">
              <a:defRPr/>
            </a:pPr>
            <a:r>
              <a:rPr lang="en-US" sz="4000" b="1" dirty="0" smtClean="0">
                <a:solidFill>
                  <a:schemeClr val="bg1"/>
                </a:solidFill>
                <a:effectLst>
                  <a:outerShdw blurRad="38100" dist="38100" dir="2700000" algn="tl">
                    <a:srgbClr val="000000">
                      <a:alpha val="43137"/>
                    </a:srgbClr>
                  </a:outerShdw>
                </a:effectLst>
                <a:latin typeface="Arial"/>
                <a:ea typeface="ヒラギノ角ゴ Pro W3"/>
                <a:cs typeface="ヒラギノ角ゴ Pro W3"/>
              </a:rPr>
              <a:t>Outline</a:t>
            </a:r>
            <a:endParaRPr lang="en-US" sz="4000" b="1" dirty="0">
              <a:solidFill>
                <a:schemeClr val="bg1"/>
              </a:solidFill>
              <a:effectLst>
                <a:outerShdw blurRad="38100" dist="38100" dir="2700000" algn="tl">
                  <a:srgbClr val="000000">
                    <a:alpha val="43137"/>
                  </a:srgbClr>
                </a:outerShdw>
              </a:effectLst>
              <a:latin typeface="Arial"/>
              <a:ea typeface="ヒラギノ角ゴ Pro W3"/>
              <a:cs typeface="ヒラギノ角ゴ Pro W3"/>
            </a:endParaRPr>
          </a:p>
        </p:txBody>
      </p:sp>
      <p:sp>
        <p:nvSpPr>
          <p:cNvPr id="4" name="Rectangle 3"/>
          <p:cNvSpPr/>
          <p:nvPr/>
        </p:nvSpPr>
        <p:spPr>
          <a:xfrm>
            <a:off x="188259" y="5674659"/>
            <a:ext cx="8955741" cy="63525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33400" y="1442491"/>
            <a:ext cx="8229600" cy="4760611"/>
          </a:xfrm>
        </p:spPr>
        <p:txBody>
          <a:bodyPr>
            <a:normAutofit/>
          </a:bodyPr>
          <a:lstStyle/>
          <a:p>
            <a:pPr lvl="1">
              <a:buClr>
                <a:schemeClr val="accent6"/>
              </a:buClr>
            </a:pPr>
            <a:r>
              <a:rPr lang="en-US" dirty="0" smtClean="0">
                <a:solidFill>
                  <a:srgbClr val="085492"/>
                </a:solidFill>
              </a:rPr>
              <a:t>Cubesat philosophy and constraints</a:t>
            </a:r>
            <a:endParaRPr lang="en-US" dirty="0" smtClean="0">
              <a:solidFill>
                <a:srgbClr val="085492"/>
              </a:solidFill>
            </a:endParaRPr>
          </a:p>
          <a:p>
            <a:pPr lvl="1">
              <a:buClr>
                <a:schemeClr val="accent6"/>
              </a:buClr>
            </a:pPr>
            <a:r>
              <a:rPr lang="en-US" dirty="0">
                <a:solidFill>
                  <a:srgbClr val="085492"/>
                </a:solidFill>
              </a:rPr>
              <a:t>Risk Classification for cubesats</a:t>
            </a:r>
          </a:p>
          <a:p>
            <a:pPr lvl="1">
              <a:buClr>
                <a:schemeClr val="accent6"/>
              </a:buClr>
            </a:pPr>
            <a:r>
              <a:rPr lang="en-US" dirty="0" smtClean="0">
                <a:solidFill>
                  <a:srgbClr val="085492"/>
                </a:solidFill>
              </a:rPr>
              <a:t>Mission Success activities to reduce defects</a:t>
            </a:r>
            <a:endParaRPr lang="en-US" dirty="0" smtClean="0">
              <a:solidFill>
                <a:srgbClr val="085492"/>
              </a:solidFill>
            </a:endParaRPr>
          </a:p>
          <a:p>
            <a:pPr lvl="1">
              <a:buClr>
                <a:schemeClr val="accent6"/>
              </a:buClr>
            </a:pPr>
            <a:r>
              <a:rPr lang="en-US" dirty="0" smtClean="0">
                <a:solidFill>
                  <a:srgbClr val="085492"/>
                </a:solidFill>
              </a:rPr>
              <a:t>Risk-based SMA</a:t>
            </a:r>
            <a:endParaRPr lang="en-US" dirty="0" smtClean="0">
              <a:solidFill>
                <a:srgbClr val="085492"/>
              </a:solidFill>
            </a:endParaRPr>
          </a:p>
          <a:p>
            <a:pPr lvl="1">
              <a:buClr>
                <a:schemeClr val="accent6"/>
              </a:buClr>
            </a:pPr>
            <a:r>
              <a:rPr lang="en-US" dirty="0" smtClean="0">
                <a:solidFill>
                  <a:srgbClr val="085492"/>
                </a:solidFill>
              </a:rPr>
              <a:t>Scaling of efforts for cubesats</a:t>
            </a:r>
            <a:endParaRPr lang="en-US" dirty="0" smtClean="0">
              <a:solidFill>
                <a:srgbClr val="085492"/>
              </a:solidFill>
            </a:endParaRPr>
          </a:p>
          <a:p>
            <a:pPr lvl="1">
              <a:buClr>
                <a:schemeClr val="accent6"/>
              </a:buClr>
            </a:pPr>
            <a:r>
              <a:rPr lang="en-US" dirty="0" smtClean="0">
                <a:solidFill>
                  <a:srgbClr val="085492"/>
                </a:solidFill>
              </a:rPr>
              <a:t>Building a cubesat mission success strategy from ground up</a:t>
            </a:r>
            <a:endParaRPr lang="en-US" dirty="0" smtClean="0">
              <a:solidFill>
                <a:srgbClr val="085492"/>
              </a:solidFill>
            </a:endParaRPr>
          </a:p>
          <a:p>
            <a:pPr lvl="1">
              <a:buClr>
                <a:schemeClr val="accent6"/>
              </a:buClr>
            </a:pPr>
            <a:r>
              <a:rPr lang="en-US" dirty="0" smtClean="0">
                <a:solidFill>
                  <a:srgbClr val="085492"/>
                </a:solidFill>
              </a:rPr>
              <a:t>Cubesat lifetime</a:t>
            </a:r>
          </a:p>
          <a:p>
            <a:pPr lvl="1">
              <a:buClr>
                <a:schemeClr val="accent6"/>
              </a:buClr>
            </a:pPr>
            <a:r>
              <a:rPr lang="en-US" dirty="0" smtClean="0">
                <a:solidFill>
                  <a:srgbClr val="085492"/>
                </a:solidFill>
              </a:rPr>
              <a:t>Cubesat as an inherited item</a:t>
            </a:r>
            <a:endParaRPr lang="en-US" dirty="0" smtClean="0">
              <a:solidFill>
                <a:srgbClr val="085492"/>
              </a:solidFill>
            </a:endParaRPr>
          </a:p>
          <a:p>
            <a:pPr lvl="1">
              <a:buClr>
                <a:schemeClr val="accent6"/>
              </a:buClr>
            </a:pP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544280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GSFC SMA practices</a:t>
            </a:r>
            <a:endParaRPr lang="en-US" dirty="0"/>
          </a:p>
        </p:txBody>
      </p:sp>
      <p:sp>
        <p:nvSpPr>
          <p:cNvPr id="3" name="Content Placeholder 2"/>
          <p:cNvSpPr>
            <a:spLocks noGrp="1"/>
          </p:cNvSpPr>
          <p:nvPr>
            <p:ph idx="1"/>
          </p:nvPr>
        </p:nvSpPr>
        <p:spPr/>
        <p:txBody>
          <a:bodyPr/>
          <a:lstStyle/>
          <a:p>
            <a:r>
              <a:rPr lang="en-US" dirty="0" smtClean="0"/>
              <a:t>Strongly requirements-based</a:t>
            </a:r>
          </a:p>
          <a:p>
            <a:r>
              <a:rPr lang="en-US" dirty="0" smtClean="0"/>
              <a:t>Commercial practices only by exception</a:t>
            </a:r>
          </a:p>
          <a:p>
            <a:r>
              <a:rPr lang="en-US" dirty="0" smtClean="0"/>
              <a:t>Previously-developed and build-to-print items required to meet all requirements or work through standard MRB process</a:t>
            </a:r>
          </a:p>
          <a:p>
            <a:r>
              <a:rPr lang="en-US" dirty="0" smtClean="0"/>
              <a:t>Treatment of each item as if it is the first time we’ve seen it</a:t>
            </a:r>
            <a:endParaRPr lang="en-US" dirty="0"/>
          </a:p>
        </p:txBody>
      </p:sp>
    </p:spTree>
    <p:extLst>
      <p:ext uri="{BB962C8B-B14F-4D97-AF65-F5344CB8AC3E}">
        <p14:creationId xmlns:p14="http://schemas.microsoft.com/office/powerpoint/2010/main" val="1654452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Practices/features that have caused “unease” at GSFC</a:t>
            </a:r>
            <a:endParaRPr lang="en-US" dirty="0"/>
          </a:p>
        </p:txBody>
      </p:sp>
      <p:sp>
        <p:nvSpPr>
          <p:cNvPr id="3" name="Content Placeholder 2"/>
          <p:cNvSpPr>
            <a:spLocks noGrp="1"/>
          </p:cNvSpPr>
          <p:nvPr>
            <p:ph idx="1"/>
          </p:nvPr>
        </p:nvSpPr>
        <p:spPr/>
        <p:txBody>
          <a:bodyPr/>
          <a:lstStyle/>
          <a:p>
            <a:r>
              <a:rPr lang="en-US" dirty="0" smtClean="0"/>
              <a:t>Pure </a:t>
            </a:r>
            <a:r>
              <a:rPr lang="en-US" dirty="0" err="1" smtClean="0"/>
              <a:t>Sn</a:t>
            </a:r>
            <a:r>
              <a:rPr lang="en-US" dirty="0" smtClean="0"/>
              <a:t>/insufficient Pb/prohibited materials</a:t>
            </a:r>
          </a:p>
          <a:p>
            <a:r>
              <a:rPr lang="en-US" dirty="0" smtClean="0"/>
              <a:t>Board modifications (white wires, </a:t>
            </a:r>
            <a:r>
              <a:rPr lang="en-US" dirty="0" err="1" smtClean="0"/>
              <a:t>etc</a:t>
            </a:r>
            <a:r>
              <a:rPr lang="en-US" dirty="0" smtClean="0"/>
              <a:t>)</a:t>
            </a:r>
          </a:p>
          <a:p>
            <a:r>
              <a:rPr lang="en-US" dirty="0" smtClean="0"/>
              <a:t>Level 3 or COTS parts</a:t>
            </a:r>
          </a:p>
          <a:p>
            <a:r>
              <a:rPr lang="en-US" dirty="0" smtClean="0"/>
              <a:t>Use of bare board specs outside of our common requirements </a:t>
            </a:r>
          </a:p>
          <a:p>
            <a:r>
              <a:rPr lang="en-US" dirty="0" smtClean="0"/>
              <a:t>Use of unfamiliar workmanship standards</a:t>
            </a:r>
          </a:p>
          <a:p>
            <a:r>
              <a:rPr lang="en-US" dirty="0" smtClean="0"/>
              <a:t>Use of Table 2 or Table 3 materials</a:t>
            </a:r>
          </a:p>
          <a:p>
            <a:endParaRPr lang="en-US" dirty="0" smtClean="0"/>
          </a:p>
          <a:p>
            <a:endParaRPr lang="en-US" dirty="0" smtClean="0"/>
          </a:p>
          <a:p>
            <a:endParaRPr lang="en-US" dirty="0"/>
          </a:p>
        </p:txBody>
      </p:sp>
    </p:spTree>
    <p:extLst>
      <p:ext uri="{BB962C8B-B14F-4D97-AF65-F5344CB8AC3E}">
        <p14:creationId xmlns:p14="http://schemas.microsoft.com/office/powerpoint/2010/main" val="762351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Previous approach of handling COTS/inherited/build-to-print items</a:t>
            </a:r>
            <a:endParaRPr lang="en-US" dirty="0"/>
          </a:p>
        </p:txBody>
      </p:sp>
      <p:sp>
        <p:nvSpPr>
          <p:cNvPr id="3" name="Content Placeholder 2"/>
          <p:cNvSpPr>
            <a:spLocks noGrp="1"/>
          </p:cNvSpPr>
          <p:nvPr>
            <p:ph idx="1"/>
          </p:nvPr>
        </p:nvSpPr>
        <p:spPr/>
        <p:txBody>
          <a:bodyPr>
            <a:normAutofit/>
          </a:bodyPr>
          <a:lstStyle/>
          <a:p>
            <a:r>
              <a:rPr lang="en-US" dirty="0" smtClean="0"/>
              <a:t>Generally bottoms up approach for each project</a:t>
            </a:r>
          </a:p>
          <a:p>
            <a:r>
              <a:rPr lang="en-US" dirty="0" smtClean="0"/>
              <a:t>Standard parts control board approvals</a:t>
            </a:r>
          </a:p>
          <a:p>
            <a:r>
              <a:rPr lang="en-US" dirty="0" smtClean="0"/>
              <a:t>Acceptance based on elements and processes </a:t>
            </a:r>
            <a:r>
              <a:rPr lang="en-US" dirty="0" err="1" smtClean="0"/>
              <a:t>vs</a:t>
            </a:r>
            <a:r>
              <a:rPr lang="en-US" dirty="0" smtClean="0"/>
              <a:t> component-level assessment</a:t>
            </a:r>
          </a:p>
          <a:p>
            <a:r>
              <a:rPr lang="en-US" dirty="0" smtClean="0"/>
              <a:t>Emphasis on requirements, risk generally considered when push comes to shove</a:t>
            </a:r>
          </a:p>
          <a:p>
            <a:r>
              <a:rPr lang="en-US" dirty="0" smtClean="0"/>
              <a:t>Rejection of modified boards based on </a:t>
            </a:r>
            <a:r>
              <a:rPr lang="en-US" dirty="0" smtClean="0"/>
              <a:t>quantity of modifications </a:t>
            </a:r>
            <a:r>
              <a:rPr lang="en-US" dirty="0" smtClean="0"/>
              <a:t>and appearance</a:t>
            </a:r>
          </a:p>
        </p:txBody>
      </p:sp>
      <p:sp>
        <p:nvSpPr>
          <p:cNvPr id="4" name="Rectangle 3"/>
          <p:cNvSpPr/>
          <p:nvPr/>
        </p:nvSpPr>
        <p:spPr>
          <a:xfrm>
            <a:off x="429288" y="4876800"/>
            <a:ext cx="8486112" cy="1308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These processes drive up cost and risk for larger spacecraft, would lead to demise of cubesat projects</a:t>
            </a:r>
            <a:endParaRPr lang="en-US" dirty="0"/>
          </a:p>
        </p:txBody>
      </p:sp>
    </p:spTree>
    <p:extLst>
      <p:ext uri="{BB962C8B-B14F-4D97-AF65-F5344CB8AC3E}">
        <p14:creationId xmlns:p14="http://schemas.microsoft.com/office/powerpoint/2010/main" val="953886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to Risk-based approach</a:t>
            </a:r>
            <a:endParaRPr lang="en-US" dirty="0"/>
          </a:p>
        </p:txBody>
      </p:sp>
      <p:sp>
        <p:nvSpPr>
          <p:cNvPr id="3" name="Content Placeholder 2"/>
          <p:cNvSpPr>
            <a:spLocks noGrp="1"/>
          </p:cNvSpPr>
          <p:nvPr>
            <p:ph idx="1"/>
          </p:nvPr>
        </p:nvSpPr>
        <p:spPr/>
        <p:txBody>
          <a:bodyPr>
            <a:normAutofit/>
          </a:bodyPr>
          <a:lstStyle/>
          <a:p>
            <a:r>
              <a:rPr lang="en-US" dirty="0" smtClean="0"/>
              <a:t>Early discussion about inherited items being brought to the table</a:t>
            </a:r>
          </a:p>
          <a:p>
            <a:r>
              <a:rPr lang="en-US" dirty="0" smtClean="0"/>
              <a:t>Directives for proactively handling inherited items</a:t>
            </a:r>
          </a:p>
          <a:p>
            <a:pPr lvl="1"/>
            <a:r>
              <a:rPr lang="en-US" dirty="0" smtClean="0"/>
              <a:t>Based on changes from previous developments</a:t>
            </a:r>
          </a:p>
          <a:p>
            <a:pPr lvl="2"/>
            <a:r>
              <a:rPr lang="en-US" dirty="0" smtClean="0"/>
              <a:t>Design</a:t>
            </a:r>
          </a:p>
          <a:p>
            <a:pPr lvl="2"/>
            <a:r>
              <a:rPr lang="en-US" dirty="0" smtClean="0"/>
              <a:t>Environment</a:t>
            </a:r>
          </a:p>
          <a:p>
            <a:pPr lvl="2"/>
            <a:r>
              <a:rPr lang="en-US" dirty="0" smtClean="0"/>
              <a:t>Failures and anomalies</a:t>
            </a:r>
          </a:p>
          <a:p>
            <a:pPr lvl="1"/>
            <a:r>
              <a:rPr lang="en-US" dirty="0" smtClean="0"/>
              <a:t>Based on assessment of elevated risk</a:t>
            </a:r>
          </a:p>
          <a:p>
            <a:r>
              <a:rPr lang="en-US" dirty="0" smtClean="0"/>
              <a:t>Component level qualification and history</a:t>
            </a:r>
          </a:p>
          <a:p>
            <a:r>
              <a:rPr lang="en-US" dirty="0" smtClean="0"/>
              <a:t>Use of Commodity Risk Assessment Engineer</a:t>
            </a:r>
          </a:p>
          <a:p>
            <a:r>
              <a:rPr lang="en-US" dirty="0" smtClean="0"/>
              <a:t>Focus is on “what is new” and risk areas determined from past history</a:t>
            </a:r>
          </a:p>
          <a:p>
            <a:endParaRPr lang="en-US" dirty="0" smtClean="0"/>
          </a:p>
        </p:txBody>
      </p:sp>
    </p:spTree>
    <p:extLst>
      <p:ext uri="{BB962C8B-B14F-4D97-AF65-F5344CB8AC3E}">
        <p14:creationId xmlns:p14="http://schemas.microsoft.com/office/powerpoint/2010/main" val="1002594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Components CRAE</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Center lead over all Standard Components responsible for </a:t>
            </a:r>
          </a:p>
          <a:p>
            <a:pPr lvl="1"/>
            <a:r>
              <a:rPr lang="en-US" sz="2400" dirty="0" smtClean="0"/>
              <a:t>Standard Components Commodity Usage Guidelines</a:t>
            </a:r>
          </a:p>
          <a:p>
            <a:pPr lvl="1"/>
            <a:r>
              <a:rPr lang="en-US" sz="2400" dirty="0" smtClean="0"/>
              <a:t>Capturing lessons learned for each project usage, from procurement, through development, to on-orbit experiences</a:t>
            </a:r>
          </a:p>
          <a:p>
            <a:pPr lvl="1"/>
            <a:r>
              <a:rPr lang="en-US" sz="2400" dirty="0" smtClean="0"/>
              <a:t>Interface to orgs outside of GSFC</a:t>
            </a:r>
          </a:p>
          <a:p>
            <a:pPr lvl="1"/>
            <a:r>
              <a:rPr lang="en-US" sz="2400" dirty="0" smtClean="0"/>
              <a:t>Determining risk for unusual usage, or for nonconforming or out-of-family standard components</a:t>
            </a:r>
          </a:p>
          <a:p>
            <a:pPr lvl="1"/>
            <a:r>
              <a:rPr lang="en-US" sz="2400" dirty="0" smtClean="0"/>
              <a:t>Establish testing and qualification programs as needed</a:t>
            </a:r>
          </a:p>
          <a:p>
            <a:r>
              <a:rPr lang="en-US" dirty="0" smtClean="0"/>
              <a:t>Focus on applying consistent processes across all projects, </a:t>
            </a:r>
            <a:r>
              <a:rPr lang="en-US" dirty="0" smtClean="0"/>
              <a:t>emphasizing the </a:t>
            </a:r>
            <a:r>
              <a:rPr lang="en-US" dirty="0" smtClean="0"/>
              <a:t>“deltas”,</a:t>
            </a:r>
            <a:r>
              <a:rPr lang="en-US" dirty="0"/>
              <a:t> </a:t>
            </a:r>
            <a:r>
              <a:rPr lang="en-US" dirty="0" smtClean="0"/>
              <a:t>and not repeating the same requests </a:t>
            </a:r>
          </a:p>
          <a:p>
            <a:r>
              <a:rPr lang="en-US" dirty="0" smtClean="0"/>
              <a:t>Approval in the past may not guarantee approval on current project if the risk posture, lifetime, redundancy, or environment has changed</a:t>
            </a:r>
          </a:p>
          <a:p>
            <a:pPr lvl="1"/>
            <a:endParaRPr lang="en-US" sz="2400" dirty="0"/>
          </a:p>
        </p:txBody>
      </p:sp>
    </p:spTree>
    <p:extLst>
      <p:ext uri="{BB962C8B-B14F-4D97-AF65-F5344CB8AC3E}">
        <p14:creationId xmlns:p14="http://schemas.microsoft.com/office/powerpoint/2010/main" val="1441520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Components Commodity Usage Guidelines</a:t>
            </a:r>
            <a:endParaRPr lang="en-US" dirty="0"/>
          </a:p>
        </p:txBody>
      </p:sp>
      <p:sp>
        <p:nvSpPr>
          <p:cNvPr id="3" name="Content Placeholder 2"/>
          <p:cNvSpPr>
            <a:spLocks noGrp="1"/>
          </p:cNvSpPr>
          <p:nvPr>
            <p:ph idx="1"/>
          </p:nvPr>
        </p:nvSpPr>
        <p:spPr/>
        <p:txBody>
          <a:bodyPr>
            <a:normAutofit/>
          </a:bodyPr>
          <a:lstStyle/>
          <a:p>
            <a:r>
              <a:rPr lang="en-US" dirty="0" smtClean="0"/>
              <a:t>GSFC-determined derating or usage limits for components</a:t>
            </a:r>
          </a:p>
          <a:p>
            <a:r>
              <a:rPr lang="en-US" dirty="0" smtClean="0"/>
              <a:t>History of workmanship standards applied, expectations, and ground experiences</a:t>
            </a:r>
          </a:p>
          <a:p>
            <a:r>
              <a:rPr lang="en-US" dirty="0" smtClean="0"/>
              <a:t>Known EEE parts outside of GSFC’s experience base</a:t>
            </a:r>
          </a:p>
          <a:p>
            <a:r>
              <a:rPr lang="en-US" dirty="0" smtClean="0"/>
              <a:t>Known materials outside of GSFC’s experience base</a:t>
            </a:r>
          </a:p>
          <a:p>
            <a:r>
              <a:rPr lang="en-US" dirty="0" smtClean="0"/>
              <a:t>Ground and on-orbit nonconformance, anomaly, and failure history</a:t>
            </a:r>
          </a:p>
          <a:p>
            <a:r>
              <a:rPr lang="en-US" dirty="0" smtClean="0"/>
              <a:t>Prior risk assessments</a:t>
            </a:r>
          </a:p>
          <a:p>
            <a:endParaRPr lang="en-US" dirty="0" smtClean="0"/>
          </a:p>
          <a:p>
            <a:endParaRPr lang="en-US" dirty="0"/>
          </a:p>
        </p:txBody>
      </p:sp>
    </p:spTree>
    <p:extLst>
      <p:ext uri="{BB962C8B-B14F-4D97-AF65-F5344CB8AC3E}">
        <p14:creationId xmlns:p14="http://schemas.microsoft.com/office/powerpoint/2010/main" val="1876979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Acceptance of Inherited Items</a:t>
            </a:r>
            <a:endParaRPr lang="en-US" dirty="0"/>
          </a:p>
        </p:txBody>
      </p:sp>
      <p:sp>
        <p:nvSpPr>
          <p:cNvPr id="3" name="Content Placeholder 2"/>
          <p:cNvSpPr>
            <a:spLocks noGrp="1"/>
          </p:cNvSpPr>
          <p:nvPr>
            <p:ph idx="1"/>
          </p:nvPr>
        </p:nvSpPr>
        <p:spPr/>
        <p:txBody>
          <a:bodyPr/>
          <a:lstStyle/>
          <a:p>
            <a:r>
              <a:rPr lang="en-US" dirty="0" smtClean="0"/>
              <a:t>Information provided upfront</a:t>
            </a:r>
          </a:p>
          <a:p>
            <a:r>
              <a:rPr lang="en-US" dirty="0" smtClean="0"/>
              <a:t>Review and analysis </a:t>
            </a:r>
          </a:p>
          <a:p>
            <a:r>
              <a:rPr lang="en-US" dirty="0" smtClean="0"/>
              <a:t>Risk Assessment performed</a:t>
            </a:r>
          </a:p>
          <a:p>
            <a:r>
              <a:rPr lang="en-US" dirty="0" smtClean="0"/>
              <a:t>Risk </a:t>
            </a:r>
            <a:r>
              <a:rPr lang="en-US" dirty="0" err="1" smtClean="0"/>
              <a:t>LxC</a:t>
            </a:r>
            <a:r>
              <a:rPr lang="en-US" dirty="0" smtClean="0"/>
              <a:t> and statement provided to the CSO</a:t>
            </a:r>
          </a:p>
          <a:p>
            <a:r>
              <a:rPr lang="en-US" dirty="0" smtClean="0"/>
              <a:t>CSO and Project make the call on acceptance based on risk-level</a:t>
            </a:r>
          </a:p>
          <a:p>
            <a:r>
              <a:rPr lang="en-US" dirty="0" smtClean="0"/>
              <a:t>Results are documented at the Center level</a:t>
            </a:r>
            <a:endParaRPr lang="en-US" dirty="0"/>
          </a:p>
        </p:txBody>
      </p:sp>
    </p:spTree>
    <p:extLst>
      <p:ext uri="{BB962C8B-B14F-4D97-AF65-F5344CB8AC3E}">
        <p14:creationId xmlns:p14="http://schemas.microsoft.com/office/powerpoint/2010/main" val="20115019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 Process Overview</a:t>
            </a:r>
            <a:endParaRPr lang="en-US" dirty="0"/>
          </a:p>
        </p:txBody>
      </p:sp>
      <p:sp>
        <p:nvSpPr>
          <p:cNvPr id="4" name="Right Arrow Callout 3"/>
          <p:cNvSpPr/>
          <p:nvPr/>
        </p:nvSpPr>
        <p:spPr>
          <a:xfrm>
            <a:off x="609600" y="1692876"/>
            <a:ext cx="1447800" cy="609600"/>
          </a:xfrm>
          <a:prstGeom prst="rightArrowCallout">
            <a:avLst>
              <a:gd name="adj1" fmla="val 25000"/>
              <a:gd name="adj2" fmla="val 17208"/>
              <a:gd name="adj3" fmla="val 30844"/>
              <a:gd name="adj4" fmla="val 778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Initiate Inheritance Plans</a:t>
            </a:r>
            <a:endParaRPr lang="en-US" sz="1100" dirty="0"/>
          </a:p>
        </p:txBody>
      </p:sp>
      <p:sp>
        <p:nvSpPr>
          <p:cNvPr id="5" name="Right Arrow Callout 4"/>
          <p:cNvSpPr/>
          <p:nvPr/>
        </p:nvSpPr>
        <p:spPr>
          <a:xfrm>
            <a:off x="2057400" y="1692876"/>
            <a:ext cx="1608438" cy="609600"/>
          </a:xfrm>
          <a:prstGeom prst="rightArrowCallout">
            <a:avLst>
              <a:gd name="adj1" fmla="val 25000"/>
              <a:gd name="adj2" fmla="val 25000"/>
              <a:gd name="adj3" fmla="val 25000"/>
              <a:gd name="adj4" fmla="val 800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Perform and Document Inheritance Data and Assessments</a:t>
            </a:r>
            <a:endParaRPr lang="en-US" sz="1000" dirty="0"/>
          </a:p>
        </p:txBody>
      </p:sp>
      <p:sp>
        <p:nvSpPr>
          <p:cNvPr id="6" name="Right Arrow Callout 5"/>
          <p:cNvSpPr/>
          <p:nvPr/>
        </p:nvSpPr>
        <p:spPr>
          <a:xfrm>
            <a:off x="3665838" y="1692876"/>
            <a:ext cx="1591962" cy="609600"/>
          </a:xfrm>
          <a:prstGeom prst="rightArrowCallout">
            <a:avLst>
              <a:gd name="adj1" fmla="val 25000"/>
              <a:gd name="adj2" fmla="val 25000"/>
              <a:gd name="adj3" fmla="val 25000"/>
              <a:gd name="adj4" fmla="val 773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Conduct or Support TIMS/WGs and Reviews</a:t>
            </a:r>
            <a:endParaRPr lang="en-US" sz="1000" dirty="0"/>
          </a:p>
        </p:txBody>
      </p:sp>
      <p:sp>
        <p:nvSpPr>
          <p:cNvPr id="7" name="Right Arrow Callout 6"/>
          <p:cNvSpPr/>
          <p:nvPr/>
        </p:nvSpPr>
        <p:spPr>
          <a:xfrm>
            <a:off x="5257800" y="1692876"/>
            <a:ext cx="1676400" cy="609600"/>
          </a:xfrm>
          <a:prstGeom prst="rightArrowCallout">
            <a:avLst>
              <a:gd name="adj1" fmla="val 25000"/>
              <a:gd name="adj2" fmla="val 25000"/>
              <a:gd name="adj3" fmla="val 25000"/>
              <a:gd name="adj4" fmla="val 702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Refine and Finalize Inheritance Assessments </a:t>
            </a:r>
            <a:endParaRPr lang="en-US" sz="1000" dirty="0"/>
          </a:p>
        </p:txBody>
      </p:sp>
      <p:sp>
        <p:nvSpPr>
          <p:cNvPr id="9" name="Down Arrow Callout 8"/>
          <p:cNvSpPr/>
          <p:nvPr/>
        </p:nvSpPr>
        <p:spPr>
          <a:xfrm>
            <a:off x="6934200" y="1676400"/>
            <a:ext cx="1447800" cy="8382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Obtain Final Inheritance SMA Endorsement and Risk  Assessment </a:t>
            </a:r>
            <a:endParaRPr lang="en-US" sz="1000" dirty="0"/>
          </a:p>
        </p:txBody>
      </p:sp>
      <p:sp>
        <p:nvSpPr>
          <p:cNvPr id="10" name="Rectangle 9"/>
          <p:cNvSpPr/>
          <p:nvPr/>
        </p:nvSpPr>
        <p:spPr>
          <a:xfrm>
            <a:off x="558642" y="2378676"/>
            <a:ext cx="1214058" cy="3539430"/>
          </a:xfrm>
          <a:prstGeom prst="rect">
            <a:avLst/>
          </a:prstGeom>
        </p:spPr>
        <p:txBody>
          <a:bodyPr wrap="square">
            <a:spAutoFit/>
          </a:bodyPr>
          <a:lstStyle/>
          <a:p>
            <a:r>
              <a:rPr lang="en-US" sz="800" dirty="0"/>
              <a:t>1.1 Develop </a:t>
            </a:r>
            <a:r>
              <a:rPr lang="en-US" sz="800" dirty="0" smtClean="0"/>
              <a:t>Inheritance Plan</a:t>
            </a:r>
            <a:r>
              <a:rPr lang="en-US" sz="800" dirty="0"/>
              <a:t>:</a:t>
            </a:r>
          </a:p>
          <a:p>
            <a:pPr marL="171450" indent="-171450">
              <a:buFontTx/>
              <a:buChar char="-"/>
            </a:pPr>
            <a:r>
              <a:rPr lang="en-US" sz="800" dirty="0" smtClean="0"/>
              <a:t>Identify potential components (spares, COTS, Std components, Build-to-Print)  that are </a:t>
            </a:r>
            <a:r>
              <a:rPr lang="en-US" sz="800" dirty="0"/>
              <a:t>suitable for the mission</a:t>
            </a:r>
            <a:r>
              <a:rPr lang="en-US" sz="800" dirty="0" smtClean="0"/>
              <a:t>**</a:t>
            </a:r>
          </a:p>
          <a:p>
            <a:pPr marL="171450" indent="-171450">
              <a:buFontTx/>
              <a:buChar char="-"/>
            </a:pPr>
            <a:r>
              <a:rPr lang="en-US" sz="800" dirty="0" smtClean="0"/>
              <a:t>Determine data available from SC CRAE/ vendor/previous project.</a:t>
            </a:r>
          </a:p>
          <a:p>
            <a:endParaRPr lang="en-US" sz="800" dirty="0"/>
          </a:p>
          <a:p>
            <a:r>
              <a:rPr lang="en-US" sz="800" dirty="0" smtClean="0"/>
              <a:t>1.2 </a:t>
            </a:r>
            <a:r>
              <a:rPr lang="en-US" sz="800" dirty="0"/>
              <a:t>Conduct mission </a:t>
            </a:r>
            <a:r>
              <a:rPr lang="en-US" sz="800" dirty="0" smtClean="0"/>
              <a:t>suitability Analysis</a:t>
            </a:r>
            <a:endParaRPr lang="en-US" sz="800" dirty="0"/>
          </a:p>
          <a:p>
            <a:endParaRPr lang="en-US" sz="800" dirty="0"/>
          </a:p>
          <a:p>
            <a:r>
              <a:rPr lang="en-US" sz="800" dirty="0"/>
              <a:t>Note 1: An initial </a:t>
            </a:r>
            <a:r>
              <a:rPr lang="en-US" sz="800" dirty="0" smtClean="0"/>
              <a:t>SC CRAE contact meeting may </a:t>
            </a:r>
            <a:r>
              <a:rPr lang="en-US" sz="800" dirty="0"/>
              <a:t>be </a:t>
            </a:r>
            <a:r>
              <a:rPr lang="en-US" sz="800" dirty="0" smtClean="0"/>
              <a:t>held </a:t>
            </a:r>
            <a:r>
              <a:rPr lang="en-US" sz="800" dirty="0"/>
              <a:t>to establish </a:t>
            </a:r>
            <a:r>
              <a:rPr lang="en-US" sz="800" dirty="0" smtClean="0"/>
              <a:t>project intentions and risk posture as well as inheritance options</a:t>
            </a:r>
          </a:p>
          <a:p>
            <a:endParaRPr lang="en-US" sz="800" dirty="0"/>
          </a:p>
          <a:p>
            <a:r>
              <a:rPr lang="en-US" sz="800" dirty="0" smtClean="0"/>
              <a:t>** </a:t>
            </a:r>
            <a:r>
              <a:rPr lang="en-US" sz="800" dirty="0"/>
              <a:t>H</a:t>
            </a:r>
            <a:r>
              <a:rPr lang="en-US" sz="800" dirty="0" smtClean="0"/>
              <a:t>eritage type reviews may be a source for items</a:t>
            </a:r>
            <a:endParaRPr lang="en-US" sz="800" dirty="0"/>
          </a:p>
        </p:txBody>
      </p:sp>
      <p:sp>
        <p:nvSpPr>
          <p:cNvPr id="12" name="Rectangle 11"/>
          <p:cNvSpPr/>
          <p:nvPr/>
        </p:nvSpPr>
        <p:spPr>
          <a:xfrm>
            <a:off x="3606644" y="2368039"/>
            <a:ext cx="1524000" cy="1938992"/>
          </a:xfrm>
          <a:prstGeom prst="rect">
            <a:avLst/>
          </a:prstGeom>
        </p:spPr>
        <p:txBody>
          <a:bodyPr wrap="square">
            <a:spAutoFit/>
          </a:bodyPr>
          <a:lstStyle/>
          <a:p>
            <a:r>
              <a:rPr lang="en-US" sz="800" dirty="0" smtClean="0"/>
              <a:t>3.1A Conduct Inheritance Review Panel Data Evaluations and/or Risk TIMs/WGs  to formulate Risk Assessments including workmanship assessment.</a:t>
            </a:r>
          </a:p>
          <a:p>
            <a:r>
              <a:rPr lang="en-US" sz="800" dirty="0" smtClean="0"/>
              <a:t>3.1B Conduct formal inheritance review to acquire acceptance of project risk assessments in lieu of component level PDR/CDRs.</a:t>
            </a:r>
          </a:p>
          <a:p>
            <a:r>
              <a:rPr lang="en-US" sz="800" dirty="0" smtClean="0"/>
              <a:t>3.2 </a:t>
            </a:r>
            <a:r>
              <a:rPr lang="en-US" sz="800" dirty="0"/>
              <a:t>Identify/resolve</a:t>
            </a:r>
          </a:p>
          <a:p>
            <a:r>
              <a:rPr lang="en-US" sz="800" dirty="0"/>
              <a:t>open </a:t>
            </a:r>
            <a:r>
              <a:rPr lang="en-US" sz="800" dirty="0" smtClean="0"/>
              <a:t>inheritance </a:t>
            </a:r>
            <a:r>
              <a:rPr lang="en-US" sz="800" dirty="0"/>
              <a:t>concerns,</a:t>
            </a:r>
          </a:p>
          <a:p>
            <a:r>
              <a:rPr lang="en-US" sz="800" dirty="0"/>
              <a:t>action items, and</a:t>
            </a:r>
          </a:p>
          <a:p>
            <a:r>
              <a:rPr lang="en-US" sz="800" dirty="0" smtClean="0"/>
              <a:t>Discrepancies;</a:t>
            </a:r>
            <a:endParaRPr lang="en-US" sz="800" dirty="0"/>
          </a:p>
        </p:txBody>
      </p:sp>
      <p:sp>
        <p:nvSpPr>
          <p:cNvPr id="11" name="Rectangle 10"/>
          <p:cNvSpPr/>
          <p:nvPr/>
        </p:nvSpPr>
        <p:spPr>
          <a:xfrm>
            <a:off x="1905000" y="2374211"/>
            <a:ext cx="1760838" cy="4616648"/>
          </a:xfrm>
          <a:prstGeom prst="rect">
            <a:avLst/>
          </a:prstGeom>
        </p:spPr>
        <p:txBody>
          <a:bodyPr wrap="square">
            <a:spAutoFit/>
          </a:bodyPr>
          <a:lstStyle/>
          <a:p>
            <a:r>
              <a:rPr lang="en-US" sz="800" dirty="0" smtClean="0"/>
              <a:t>2.1 Gather and Prepare Inheritance Data Package (See Note 2) for each item or group of items</a:t>
            </a:r>
            <a:endParaRPr lang="en-US" sz="800" dirty="0"/>
          </a:p>
          <a:p>
            <a:r>
              <a:rPr lang="en-US" sz="800" dirty="0" smtClean="0"/>
              <a:t>2.2 Distribute an Inheritance Data Package within 30 days of MCR/ATP </a:t>
            </a:r>
          </a:p>
          <a:p>
            <a:r>
              <a:rPr lang="en-US" sz="800" dirty="0" smtClean="0"/>
              <a:t>2.3 Convene Inheritance Review Panel (SC CRAE) even if no data supplied</a:t>
            </a:r>
          </a:p>
          <a:p>
            <a:endParaRPr lang="en-US" sz="800" dirty="0"/>
          </a:p>
          <a:p>
            <a:r>
              <a:rPr lang="en-US" sz="800" dirty="0" smtClean="0"/>
              <a:t>Note 2: Include all data specified in GPR 8730.5 but at a minimum: </a:t>
            </a:r>
          </a:p>
          <a:p>
            <a:endParaRPr lang="en-US" sz="800" dirty="0" smtClean="0"/>
          </a:p>
          <a:p>
            <a:pPr marL="228600" lvl="0" indent="-228600">
              <a:buAutoNum type="alphaLcParenR"/>
            </a:pPr>
            <a:r>
              <a:rPr lang="en-US" sz="700" dirty="0" smtClean="0"/>
              <a:t>List </a:t>
            </a:r>
            <a:r>
              <a:rPr lang="en-US" sz="700" dirty="0"/>
              <a:t>of inherited items and statement of </a:t>
            </a:r>
            <a:r>
              <a:rPr lang="en-US" sz="700" dirty="0" smtClean="0"/>
              <a:t>approach;</a:t>
            </a:r>
          </a:p>
          <a:p>
            <a:pPr marL="228600" lvl="0" indent="-228600">
              <a:buFont typeface="+mj-lt"/>
              <a:buAutoNum type="alphaLcParenR" startAt="3"/>
            </a:pPr>
            <a:r>
              <a:rPr lang="en-US" sz="700" dirty="0" smtClean="0"/>
              <a:t>Summary results </a:t>
            </a:r>
            <a:r>
              <a:rPr lang="en-US" sz="700" dirty="0"/>
              <a:t>of qualification, acceptance, and/or </a:t>
            </a:r>
            <a:r>
              <a:rPr lang="en-US" sz="700" dirty="0" smtClean="0"/>
              <a:t>testing </a:t>
            </a:r>
            <a:r>
              <a:rPr lang="en-US" sz="700" dirty="0"/>
              <a:t>completed, </a:t>
            </a:r>
            <a:r>
              <a:rPr lang="en-US" sz="700" dirty="0" smtClean="0"/>
              <a:t>and comparison </a:t>
            </a:r>
            <a:r>
              <a:rPr lang="en-US" sz="700" dirty="0"/>
              <a:t>of </a:t>
            </a:r>
            <a:r>
              <a:rPr lang="en-US" sz="700" dirty="0" smtClean="0"/>
              <a:t>current requirements;</a:t>
            </a:r>
          </a:p>
          <a:p>
            <a:pPr marL="228600" indent="-228600">
              <a:buFont typeface="+mj-lt"/>
              <a:buAutoNum type="alphaLcParenR" startAt="3"/>
            </a:pPr>
            <a:r>
              <a:rPr lang="en-US" sz="700" dirty="0" smtClean="0"/>
              <a:t>Storage and/or Flight </a:t>
            </a:r>
            <a:r>
              <a:rPr lang="en-US" sz="700" dirty="0"/>
              <a:t>history of the items and specific attributes for each flight, including </a:t>
            </a:r>
            <a:r>
              <a:rPr lang="en-US" sz="700" dirty="0" smtClean="0"/>
              <a:t>environments;</a:t>
            </a:r>
            <a:endParaRPr lang="en-US" sz="700" dirty="0"/>
          </a:p>
          <a:p>
            <a:pPr marL="228600" indent="-228600">
              <a:buFont typeface="+mj-lt"/>
              <a:buAutoNum type="alphaLcParenR" startAt="3"/>
            </a:pPr>
            <a:r>
              <a:rPr lang="en-US" sz="700" dirty="0"/>
              <a:t>Ground and on-orbit </a:t>
            </a:r>
            <a:r>
              <a:rPr lang="en-US" sz="700" dirty="0" smtClean="0"/>
              <a:t>performance violations anomaly </a:t>
            </a:r>
            <a:r>
              <a:rPr lang="en-US" sz="700" dirty="0"/>
              <a:t>and failure history including the determination of root </a:t>
            </a:r>
            <a:r>
              <a:rPr lang="en-US" sz="700" dirty="0" smtClean="0"/>
              <a:t>causes;</a:t>
            </a:r>
          </a:p>
          <a:p>
            <a:pPr marL="228600" indent="-228600">
              <a:buFont typeface="+mj-lt"/>
              <a:buAutoNum type="alphaLcParenR" startAt="11"/>
            </a:pPr>
            <a:r>
              <a:rPr lang="en-US" sz="700" dirty="0" smtClean="0"/>
              <a:t>The </a:t>
            </a:r>
            <a:r>
              <a:rPr lang="en-US" sz="700" dirty="0"/>
              <a:t>reliability analyses performed for the most recent version of the product. </a:t>
            </a:r>
            <a:endParaRPr lang="en-US" sz="700" dirty="0" smtClean="0"/>
          </a:p>
          <a:p>
            <a:pPr marL="228600" indent="-228600">
              <a:buFont typeface="+mj-lt"/>
              <a:buAutoNum type="alphaLcParenR" startAt="11"/>
            </a:pPr>
            <a:r>
              <a:rPr lang="en-US" sz="800" dirty="0"/>
              <a:t>Identification of significant changes </a:t>
            </a:r>
            <a:r>
              <a:rPr lang="en-US" sz="800" dirty="0" smtClean="0"/>
              <a:t> in design, facility, </a:t>
            </a:r>
            <a:r>
              <a:rPr lang="en-US" sz="800" dirty="0"/>
              <a:t>process, </a:t>
            </a:r>
            <a:r>
              <a:rPr lang="en-US" sz="800" dirty="0" err="1"/>
              <a:t>subtier</a:t>
            </a:r>
            <a:r>
              <a:rPr lang="en-US" sz="800" dirty="0"/>
              <a:t> supplier, testing changes, company change of ownership, </a:t>
            </a:r>
            <a:r>
              <a:rPr lang="en-US" sz="800" dirty="0" smtClean="0"/>
              <a:t>or any change from </a:t>
            </a:r>
            <a:r>
              <a:rPr lang="en-US" sz="800" dirty="0"/>
              <a:t>qualified unit to current unit  </a:t>
            </a:r>
            <a:endParaRPr lang="en-US" sz="700" dirty="0" smtClean="0"/>
          </a:p>
          <a:p>
            <a:endParaRPr lang="en-US" sz="600" dirty="0"/>
          </a:p>
          <a:p>
            <a:r>
              <a:rPr lang="en-US" sz="800" dirty="0" smtClean="0"/>
              <a:t>See GPR 8730.5 Section 4.7 for Software.</a:t>
            </a:r>
            <a:endParaRPr lang="en-US" sz="800" dirty="0"/>
          </a:p>
          <a:p>
            <a:pPr lvl="0"/>
            <a:endParaRPr lang="en-US" sz="800" dirty="0"/>
          </a:p>
          <a:p>
            <a:endParaRPr lang="en-US" sz="800" dirty="0"/>
          </a:p>
        </p:txBody>
      </p:sp>
      <p:sp>
        <p:nvSpPr>
          <p:cNvPr id="13" name="Rectangle 12"/>
          <p:cNvSpPr/>
          <p:nvPr/>
        </p:nvSpPr>
        <p:spPr>
          <a:xfrm>
            <a:off x="5181600" y="2358576"/>
            <a:ext cx="1447800" cy="3416320"/>
          </a:xfrm>
          <a:prstGeom prst="rect">
            <a:avLst/>
          </a:prstGeom>
        </p:spPr>
        <p:txBody>
          <a:bodyPr wrap="square">
            <a:spAutoFit/>
          </a:bodyPr>
          <a:lstStyle/>
          <a:p>
            <a:r>
              <a:rPr lang="en-US" sz="800" dirty="0" smtClean="0"/>
              <a:t>4.1 Prepare and Distribute Final Inheritance Data Package </a:t>
            </a:r>
          </a:p>
          <a:p>
            <a:r>
              <a:rPr lang="en-US" sz="800" dirty="0" smtClean="0"/>
              <a:t>4.2 Obtain Final Risk Assessments from SC CRAE  and Inheritance Review Panel/SMEs. (See Note 3)</a:t>
            </a:r>
          </a:p>
          <a:p>
            <a:r>
              <a:rPr lang="en-US" sz="800" dirty="0" smtClean="0"/>
              <a:t>4.3 Update CUG with Inherited Item data gathered. (SC CRAE)</a:t>
            </a:r>
          </a:p>
          <a:p>
            <a:endParaRPr lang="en-US" sz="800" dirty="0" smtClean="0"/>
          </a:p>
          <a:p>
            <a:endParaRPr lang="en-US" sz="800" dirty="0"/>
          </a:p>
          <a:p>
            <a:r>
              <a:rPr lang="en-US" sz="800" dirty="0" smtClean="0"/>
              <a:t>Note 3: The SC CRAE risk assessment will include resulting  risk statement(s) with </a:t>
            </a:r>
            <a:r>
              <a:rPr lang="en-US" sz="800" dirty="0"/>
              <a:t>a likelihood and consequence in the standard GSFC 5x5 </a:t>
            </a:r>
            <a:r>
              <a:rPr lang="en-US" sz="800" dirty="0" smtClean="0"/>
              <a:t>format with mitigation </a:t>
            </a:r>
            <a:r>
              <a:rPr lang="en-US" sz="800" dirty="0"/>
              <a:t>options  </a:t>
            </a:r>
            <a:r>
              <a:rPr lang="en-US" sz="800" dirty="0" smtClean="0"/>
              <a:t>or a </a:t>
            </a:r>
            <a:r>
              <a:rPr lang="en-US" sz="800" dirty="0"/>
              <a:t>statement that there is no elevated risk associated with use of the </a:t>
            </a:r>
            <a:r>
              <a:rPr lang="en-US" sz="800" dirty="0" smtClean="0"/>
              <a:t>item I and in </a:t>
            </a:r>
            <a:r>
              <a:rPr lang="en-US" sz="800" dirty="0"/>
              <a:t>either cases </a:t>
            </a:r>
            <a:r>
              <a:rPr lang="en-US" sz="800" dirty="0" smtClean="0"/>
              <a:t>a requirement </a:t>
            </a:r>
            <a:r>
              <a:rPr lang="en-US" sz="800" dirty="0"/>
              <a:t>tailoring </a:t>
            </a:r>
            <a:r>
              <a:rPr lang="en-US" sz="800" dirty="0" smtClean="0"/>
              <a:t>recommendation. This will be in the form of a cover letter /memo for the final Inheritance Data Package.</a:t>
            </a:r>
            <a:endParaRPr lang="en-US" sz="800" dirty="0"/>
          </a:p>
        </p:txBody>
      </p:sp>
      <p:sp>
        <p:nvSpPr>
          <p:cNvPr id="15" name="Rectangle 14"/>
          <p:cNvSpPr/>
          <p:nvPr/>
        </p:nvSpPr>
        <p:spPr>
          <a:xfrm>
            <a:off x="6934200" y="2604797"/>
            <a:ext cx="1600200" cy="954107"/>
          </a:xfrm>
          <a:prstGeom prst="rect">
            <a:avLst/>
          </a:prstGeom>
        </p:spPr>
        <p:txBody>
          <a:bodyPr wrap="square">
            <a:spAutoFit/>
          </a:bodyPr>
          <a:lstStyle/>
          <a:p>
            <a:pPr lvl="0"/>
            <a:r>
              <a:rPr lang="en-US" sz="800" dirty="0" smtClean="0">
                <a:solidFill>
                  <a:prstClr val="black"/>
                </a:solidFill>
              </a:rPr>
              <a:t>5.1 Accept final </a:t>
            </a:r>
            <a:r>
              <a:rPr lang="en-US" sz="800" dirty="0">
                <a:solidFill>
                  <a:prstClr val="black"/>
                </a:solidFill>
              </a:rPr>
              <a:t>SMA endorsement and Risk Assessment from SC </a:t>
            </a:r>
            <a:r>
              <a:rPr lang="en-US" sz="800" dirty="0" smtClean="0">
                <a:solidFill>
                  <a:prstClr val="black"/>
                </a:solidFill>
              </a:rPr>
              <a:t>CRAE/SMA</a:t>
            </a:r>
          </a:p>
          <a:p>
            <a:pPr lvl="0"/>
            <a:r>
              <a:rPr lang="en-US" sz="800" dirty="0" smtClean="0">
                <a:solidFill>
                  <a:prstClr val="black"/>
                </a:solidFill>
              </a:rPr>
              <a:t>5.2 Include Inherited Item Risk Assessment results in upper-level milestone reviews.</a:t>
            </a:r>
          </a:p>
          <a:p>
            <a:pPr lvl="0"/>
            <a:r>
              <a:rPr lang="en-US" sz="800" dirty="0" smtClean="0">
                <a:solidFill>
                  <a:prstClr val="black"/>
                </a:solidFill>
              </a:rPr>
              <a:t>5.2 Manage Risks Identified </a:t>
            </a:r>
            <a:endParaRPr lang="en-US" sz="800" dirty="0">
              <a:solidFill>
                <a:prstClr val="black"/>
              </a:solidFill>
            </a:endParaRPr>
          </a:p>
        </p:txBody>
      </p:sp>
    </p:spTree>
    <p:extLst>
      <p:ext uri="{BB962C8B-B14F-4D97-AF65-F5344CB8AC3E}">
        <p14:creationId xmlns:p14="http://schemas.microsoft.com/office/powerpoint/2010/main" val="1711856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Inherited </a:t>
            </a:r>
            <a:r>
              <a:rPr lang="en-US" dirty="0" smtClean="0"/>
              <a:t>items for cubesats</a:t>
            </a:r>
            <a:endParaRPr lang="en-US" dirty="0"/>
          </a:p>
        </p:txBody>
      </p:sp>
      <p:sp>
        <p:nvSpPr>
          <p:cNvPr id="3" name="Content Placeholder 2"/>
          <p:cNvSpPr>
            <a:spLocks noGrp="1"/>
          </p:cNvSpPr>
          <p:nvPr>
            <p:ph idx="1"/>
          </p:nvPr>
        </p:nvSpPr>
        <p:spPr/>
        <p:txBody>
          <a:bodyPr/>
          <a:lstStyle/>
          <a:p>
            <a:r>
              <a:rPr lang="en-US" dirty="0" smtClean="0"/>
              <a:t>Many standard </a:t>
            </a:r>
            <a:r>
              <a:rPr lang="en-US" dirty="0" err="1" smtClean="0"/>
              <a:t>CubeSat</a:t>
            </a:r>
            <a:r>
              <a:rPr lang="en-US" dirty="0" smtClean="0"/>
              <a:t> components now exist</a:t>
            </a:r>
          </a:p>
          <a:p>
            <a:r>
              <a:rPr lang="en-US" dirty="0" smtClean="0"/>
              <a:t>Substantial reliability benefits </a:t>
            </a:r>
            <a:r>
              <a:rPr lang="en-US" dirty="0" smtClean="0"/>
              <a:t>for using </a:t>
            </a:r>
            <a:r>
              <a:rPr lang="en-US" dirty="0" smtClean="0"/>
              <a:t>previously qualified items</a:t>
            </a:r>
          </a:p>
          <a:p>
            <a:r>
              <a:rPr lang="en-US" dirty="0" smtClean="0"/>
              <a:t>However, these give rise to constraints that </a:t>
            </a:r>
            <a:r>
              <a:rPr lang="en-US" dirty="0" smtClean="0"/>
              <a:t>may </a:t>
            </a:r>
            <a:r>
              <a:rPr lang="en-US" dirty="0" smtClean="0"/>
              <a:t>increase the system design challenge</a:t>
            </a:r>
          </a:p>
          <a:p>
            <a:r>
              <a:rPr lang="en-US" b="1" dirty="0" smtClean="0"/>
              <a:t>In general, </a:t>
            </a:r>
            <a:r>
              <a:rPr lang="en-US" b="1" dirty="0" smtClean="0"/>
              <a:t>it may be desirable to </a:t>
            </a:r>
            <a:r>
              <a:rPr lang="en-US" b="1" dirty="0" smtClean="0"/>
              <a:t>treat the cubesat itself as an “inherited” or COTS </a:t>
            </a:r>
            <a:r>
              <a:rPr lang="en-US" b="1" dirty="0" smtClean="0"/>
              <a:t>item</a:t>
            </a:r>
          </a:p>
          <a:p>
            <a:pPr lvl="1"/>
            <a:r>
              <a:rPr lang="en-US" b="1" dirty="0" smtClean="0"/>
              <a:t>Ensure mission success and reliability through holistic assessment, rather than piece parts approvals (alternate approach)</a:t>
            </a:r>
            <a:endParaRPr lang="en-US" b="1" dirty="0" smtClean="0"/>
          </a:p>
          <a:p>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28</a:t>
            </a:fld>
            <a:endParaRPr lang="en-US"/>
          </a:p>
        </p:txBody>
      </p:sp>
    </p:spTree>
    <p:extLst>
      <p:ext uri="{BB962C8B-B14F-4D97-AF65-F5344CB8AC3E}">
        <p14:creationId xmlns:p14="http://schemas.microsoft.com/office/powerpoint/2010/main" val="4834686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Cubesats demand a unique approach due to a unique set of constraints</a:t>
            </a:r>
          </a:p>
          <a:p>
            <a:r>
              <a:rPr lang="en-US" dirty="0" smtClean="0"/>
              <a:t>Two approaches are suggested here</a:t>
            </a:r>
          </a:p>
          <a:p>
            <a:pPr lvl="1"/>
            <a:r>
              <a:rPr lang="en-US" dirty="0" smtClean="0"/>
              <a:t>Prioritizing mission success activities by ratios of programmatic risk to technical risk and programmatic resources to technical risk</a:t>
            </a:r>
          </a:p>
          <a:p>
            <a:pPr lvl="1"/>
            <a:r>
              <a:rPr lang="en-US" dirty="0" smtClean="0"/>
              <a:t>Holistic assessment of the cubesats, where piece parts are secondary contributing elements</a:t>
            </a:r>
          </a:p>
          <a:p>
            <a:pPr lvl="1"/>
            <a:endParaRPr lang="en-US" dirty="0" smtClean="0"/>
          </a:p>
          <a:p>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29</a:t>
            </a:fld>
            <a:endParaRPr lang="en-US"/>
          </a:p>
        </p:txBody>
      </p:sp>
    </p:spTree>
    <p:extLst>
      <p:ext uri="{BB962C8B-B14F-4D97-AF65-F5344CB8AC3E}">
        <p14:creationId xmlns:p14="http://schemas.microsoft.com/office/powerpoint/2010/main" val="370855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Cubesat philosophy</a:t>
            </a:r>
            <a:endParaRPr lang="en-US" dirty="0"/>
          </a:p>
        </p:txBody>
      </p:sp>
      <p:sp>
        <p:nvSpPr>
          <p:cNvPr id="3" name="Content Placeholder 2"/>
          <p:cNvSpPr>
            <a:spLocks noGrp="1"/>
          </p:cNvSpPr>
          <p:nvPr>
            <p:ph idx="1"/>
          </p:nvPr>
        </p:nvSpPr>
        <p:spPr>
          <a:xfrm>
            <a:off x="429288" y="1543317"/>
            <a:ext cx="8229600" cy="3849682"/>
          </a:xfrm>
        </p:spPr>
        <p:txBody>
          <a:bodyPr>
            <a:normAutofit fontScale="62500" lnSpcReduction="20000"/>
          </a:bodyPr>
          <a:lstStyle/>
          <a:p>
            <a:r>
              <a:rPr lang="en-US" dirty="0" smtClean="0"/>
              <a:t>Understand the constraints</a:t>
            </a:r>
          </a:p>
          <a:p>
            <a:pPr lvl="1"/>
            <a:r>
              <a:rPr lang="en-US" dirty="0" smtClean="0"/>
              <a:t>Size (space limitations)</a:t>
            </a:r>
            <a:endParaRPr lang="en-US" dirty="0" smtClean="0"/>
          </a:p>
          <a:p>
            <a:pPr lvl="1"/>
            <a:r>
              <a:rPr lang="en-US" dirty="0" smtClean="0"/>
              <a:t>Proximity of elements</a:t>
            </a:r>
          </a:p>
          <a:p>
            <a:pPr lvl="1"/>
            <a:r>
              <a:rPr lang="en-US" dirty="0" smtClean="0"/>
              <a:t>Cost and schedule resources</a:t>
            </a:r>
            <a:endParaRPr lang="en-US" dirty="0" smtClean="0"/>
          </a:p>
          <a:p>
            <a:r>
              <a:rPr lang="en-US" dirty="0" smtClean="0"/>
              <a:t>Recognize the limited reliability history </a:t>
            </a:r>
          </a:p>
          <a:p>
            <a:pPr lvl="1"/>
            <a:r>
              <a:rPr lang="en-US" dirty="0" smtClean="0"/>
              <a:t>Cubesat level – few developments using “high reliability” approach</a:t>
            </a:r>
          </a:p>
          <a:p>
            <a:pPr lvl="1"/>
            <a:r>
              <a:rPr lang="en-US" dirty="0" smtClean="0"/>
              <a:t>Cubesat components – very little reliability basis</a:t>
            </a:r>
            <a:endParaRPr lang="en-US" dirty="0" smtClean="0"/>
          </a:p>
          <a:p>
            <a:r>
              <a:rPr lang="en-US" dirty="0"/>
              <a:t>Develop new approach for establishing reliability</a:t>
            </a:r>
          </a:p>
          <a:p>
            <a:pPr lvl="1"/>
            <a:r>
              <a:rPr lang="en-US" dirty="0"/>
              <a:t>Will require time to accumulate on-orbit </a:t>
            </a:r>
            <a:r>
              <a:rPr lang="en-US" dirty="0" smtClean="0"/>
              <a:t>data for system reliability</a:t>
            </a:r>
          </a:p>
          <a:p>
            <a:pPr lvl="1"/>
            <a:r>
              <a:rPr lang="en-US" dirty="0" smtClean="0"/>
              <a:t>Apply proven component-level accelerated testing approaches</a:t>
            </a:r>
          </a:p>
          <a:p>
            <a:pPr lvl="2"/>
            <a:r>
              <a:rPr lang="en-US" dirty="0" smtClean="0"/>
              <a:t>Ensure accelerated testing is validated against actual product reliability experiences (based on product failures in a relevant environment)  - be wary of “non-TAYF” </a:t>
            </a:r>
            <a:r>
              <a:rPr lang="en-US" dirty="0" err="1" smtClean="0"/>
              <a:t>lifetesting</a:t>
            </a:r>
            <a:endParaRPr lang="en-US" dirty="0" smtClean="0"/>
          </a:p>
          <a:p>
            <a:pPr lvl="2"/>
            <a:r>
              <a:rPr lang="en-US" dirty="0" smtClean="0"/>
              <a:t>Overly conservative approach will be a showstopper</a:t>
            </a:r>
          </a:p>
          <a:p>
            <a:pPr lvl="1"/>
            <a:r>
              <a:rPr lang="en-US" dirty="0" smtClean="0"/>
              <a:t>Explore means for accelerated testing at system-level</a:t>
            </a:r>
          </a:p>
          <a:p>
            <a:pPr lvl="1"/>
            <a:r>
              <a:rPr lang="en-US" b="1" dirty="0" smtClean="0"/>
              <a:t>This </a:t>
            </a:r>
            <a:r>
              <a:rPr lang="en-US" b="1" dirty="0"/>
              <a:t>is a ripe environment for model-based systems engineering and model-based mission </a:t>
            </a:r>
            <a:r>
              <a:rPr lang="en-US" b="1" dirty="0" smtClean="0"/>
              <a:t>assurance</a:t>
            </a:r>
            <a:endParaRPr lang="en-US" dirty="0"/>
          </a:p>
          <a:p>
            <a:r>
              <a:rPr lang="en-US" dirty="0" smtClean="0"/>
              <a:t>Determine efforts that provide the best bang for the buck</a:t>
            </a:r>
          </a:p>
          <a:p>
            <a:pPr lvl="1"/>
            <a:r>
              <a:rPr lang="en-US" dirty="0" smtClean="0"/>
              <a:t>Will not be able to afford typical minimum mission success activities for larger spacecraft</a:t>
            </a:r>
          </a:p>
          <a:p>
            <a:r>
              <a:rPr lang="en-US" dirty="0" smtClean="0"/>
              <a:t>At time of launch – be sure cubesat was thoroughly tested in environment and functions properly</a:t>
            </a:r>
          </a:p>
          <a:p>
            <a:pPr lvl="1"/>
            <a:r>
              <a:rPr lang="en-US" dirty="0" smtClean="0"/>
              <a:t>Open questions (unresolved anomalies) and limited system testing time are reliability threats </a:t>
            </a:r>
          </a:p>
          <a:p>
            <a:r>
              <a:rPr lang="en-US" dirty="0" smtClean="0"/>
              <a:t>When possible, target constellation-level reliability</a:t>
            </a:r>
          </a:p>
          <a:p>
            <a:pPr lvl="1"/>
            <a:r>
              <a:rPr lang="en-US" dirty="0" smtClean="0"/>
              <a:t>Never at the expense of the debris environment or threats to people or property on the ground</a:t>
            </a:r>
          </a:p>
        </p:txBody>
      </p:sp>
      <p:sp>
        <p:nvSpPr>
          <p:cNvPr id="4" name="Slide Number Placeholder 3"/>
          <p:cNvSpPr>
            <a:spLocks noGrp="1"/>
          </p:cNvSpPr>
          <p:nvPr>
            <p:ph type="sldNum" sz="quarter" idx="4294967295"/>
          </p:nvPr>
        </p:nvSpPr>
        <p:spPr>
          <a:xfrm>
            <a:off x="6553200" y="5624514"/>
            <a:ext cx="2133600" cy="273844"/>
          </a:xfrm>
          <a:prstGeom prst="rect">
            <a:avLst/>
          </a:prstGeom>
        </p:spPr>
        <p:txBody>
          <a:bodyPr/>
          <a:lstStyle/>
          <a:p>
            <a:fld id="{641FB1AC-02D1-9846-8E42-69528F42F281}" type="slidenum">
              <a:rPr lang="en-US" smtClean="0"/>
              <a:pPr/>
              <a:t>3</a:t>
            </a:fld>
            <a:endParaRPr lang="en-US"/>
          </a:p>
        </p:txBody>
      </p:sp>
      <p:sp>
        <p:nvSpPr>
          <p:cNvPr id="5" name="Rectangle 4"/>
          <p:cNvSpPr/>
          <p:nvPr/>
        </p:nvSpPr>
        <p:spPr>
          <a:xfrm>
            <a:off x="257175" y="5624514"/>
            <a:ext cx="8886825" cy="7191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How do we best apply the available programmatic risk commodity and cost and schedule resources to make technical risk as low as possible?</a:t>
            </a:r>
            <a:endParaRPr lang="en-US" dirty="0"/>
          </a:p>
        </p:txBody>
      </p:sp>
    </p:spTree>
    <p:extLst>
      <p:ext uri="{BB962C8B-B14F-4D97-AF65-F5344CB8AC3E}">
        <p14:creationId xmlns:p14="http://schemas.microsoft.com/office/powerpoint/2010/main" val="1551492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risk classification?</a:t>
            </a:r>
            <a:endParaRPr lang="en-US" dirty="0"/>
          </a:p>
        </p:txBody>
      </p:sp>
      <p:sp>
        <p:nvSpPr>
          <p:cNvPr id="3" name="Content Placeholder 2"/>
          <p:cNvSpPr>
            <a:spLocks noGrp="1"/>
          </p:cNvSpPr>
          <p:nvPr>
            <p:ph idx="1"/>
          </p:nvPr>
        </p:nvSpPr>
        <p:spPr>
          <a:xfrm>
            <a:off x="457200" y="1925408"/>
            <a:ext cx="8229600" cy="3849682"/>
          </a:xfrm>
        </p:spPr>
        <p:txBody>
          <a:bodyPr>
            <a:normAutofit fontScale="92500" lnSpcReduction="20000"/>
          </a:bodyPr>
          <a:lstStyle/>
          <a:p>
            <a:r>
              <a:rPr lang="en-US" dirty="0" smtClean="0"/>
              <a:t>Establishment of the level of risk tolerance from the stakeholder, with some independence from the cost</a:t>
            </a:r>
          </a:p>
          <a:p>
            <a:pPr lvl="1"/>
            <a:r>
              <a:rPr lang="en-US" dirty="0" smtClean="0"/>
              <a:t>Cost is covered through NPR 7120.5 Categories</a:t>
            </a:r>
          </a:p>
          <a:p>
            <a:r>
              <a:rPr lang="en-US" dirty="0" smtClean="0"/>
              <a:t>If we were to try to quantify the risk classification, it would be based on a ratio of programmatic risk tolerance to technical risk tolerance </a:t>
            </a:r>
          </a:p>
          <a:p>
            <a:pPr lvl="1"/>
            <a:r>
              <a:rPr lang="en-US" dirty="0" smtClean="0"/>
              <a:t>For Class A, we take on enormous levels of programmatic risk in order to make technical risk as close to 0 as possible.  The assumption is that there are many options for trades and the fact is that there must be tolerance for overruns.  </a:t>
            </a:r>
          </a:p>
          <a:p>
            <a:pPr lvl="1"/>
            <a:r>
              <a:rPr lang="en-US" dirty="0" smtClean="0"/>
              <a:t>For Class D, there will be minimal tolerance for overruns and a greater need to be competitive, so there is a much smaller programmatic risk “commodity” to bring to the table</a:t>
            </a:r>
          </a:p>
          <a:p>
            <a:r>
              <a:rPr lang="en-US" dirty="0" smtClean="0"/>
              <a:t>The reality is that the differences between different classifications are more psychological (individual thoughts) and cultural (longstanding team beliefs and practices) than quantitative</a:t>
            </a:r>
          </a:p>
          <a:p>
            <a:r>
              <a:rPr lang="en-US" dirty="0" smtClean="0"/>
              <a:t>There is one technical requirement from HQ associated with risk classification:  single point failures on Class A missions require waiver</a:t>
            </a:r>
            <a:endParaRPr lang="en-US" dirty="0"/>
          </a:p>
        </p:txBody>
      </p:sp>
      <p:sp>
        <p:nvSpPr>
          <p:cNvPr id="4" name="Slide Number Placeholder 3"/>
          <p:cNvSpPr>
            <a:spLocks noGrp="1"/>
          </p:cNvSpPr>
          <p:nvPr>
            <p:ph type="sldNum" sz="quarter" idx="4294967295"/>
          </p:nvPr>
        </p:nvSpPr>
        <p:spPr>
          <a:xfrm>
            <a:off x="6553200" y="5624514"/>
            <a:ext cx="2133600" cy="273844"/>
          </a:xfrm>
          <a:prstGeom prst="rect">
            <a:avLst/>
          </a:prstGeom>
        </p:spPr>
        <p:txBody>
          <a:bodyPr/>
          <a:lstStyle/>
          <a:p>
            <a:fld id="{641FB1AC-02D1-9846-8E42-69528F42F281}" type="slidenum">
              <a:rPr lang="en-US" smtClean="0"/>
              <a:pPr/>
              <a:t>4</a:t>
            </a:fld>
            <a:endParaRPr lang="en-US"/>
          </a:p>
        </p:txBody>
      </p:sp>
    </p:spTree>
    <p:extLst>
      <p:ext uri="{BB962C8B-B14F-4D97-AF65-F5344CB8AC3E}">
        <p14:creationId xmlns:p14="http://schemas.microsoft.com/office/powerpoint/2010/main" val="1215424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904367"/>
            <a:ext cx="8229600" cy="656987"/>
          </a:xfrm>
        </p:spPr>
        <p:txBody>
          <a:bodyPr>
            <a:noAutofit/>
          </a:bodyPr>
          <a:lstStyle/>
          <a:p>
            <a:r>
              <a:rPr lang="en-US" sz="2400" dirty="0"/>
              <a:t>Risk Classification</a:t>
            </a:r>
            <a:br>
              <a:rPr lang="en-US" sz="2400" dirty="0"/>
            </a:br>
            <a:endParaRPr lang="en-US" sz="2000" dirty="0"/>
          </a:p>
        </p:txBody>
      </p:sp>
      <p:sp>
        <p:nvSpPr>
          <p:cNvPr id="3" name="Content Placeholder 2"/>
          <p:cNvSpPr>
            <a:spLocks noGrp="1"/>
          </p:cNvSpPr>
          <p:nvPr>
            <p:ph idx="1"/>
          </p:nvPr>
        </p:nvSpPr>
        <p:spPr>
          <a:xfrm>
            <a:off x="396240" y="1749882"/>
            <a:ext cx="8420100" cy="4450893"/>
          </a:xfrm>
        </p:spPr>
        <p:txBody>
          <a:bodyPr>
            <a:noAutofit/>
          </a:bodyPr>
          <a:lstStyle/>
          <a:p>
            <a:pPr>
              <a:spcBef>
                <a:spcPts val="900"/>
              </a:spcBef>
            </a:pPr>
            <a:r>
              <a:rPr lang="en-US" sz="1200" b="1" u="sng" dirty="0" smtClean="0"/>
              <a:t>NPR 7120.5 Class </a:t>
            </a:r>
            <a:r>
              <a:rPr lang="en-US" sz="1200" b="1" u="sng" dirty="0"/>
              <a:t>C</a:t>
            </a:r>
            <a:r>
              <a:rPr lang="en-US" sz="1200" b="1" dirty="0"/>
              <a:t>:  </a:t>
            </a:r>
            <a:r>
              <a:rPr lang="en-US" sz="1200" b="1" dirty="0">
                <a:solidFill>
                  <a:schemeClr val="tx2"/>
                </a:solidFill>
              </a:rPr>
              <a:t>Moderate risk </a:t>
            </a:r>
            <a:r>
              <a:rPr lang="en-US" sz="1200" b="1" dirty="0">
                <a:solidFill>
                  <a:schemeClr val="tx2"/>
                </a:solidFill>
              </a:rPr>
              <a:t>posture</a:t>
            </a:r>
          </a:p>
          <a:p>
            <a:pPr lvl="1">
              <a:spcBef>
                <a:spcPts val="600"/>
              </a:spcBef>
            </a:pPr>
            <a:r>
              <a:rPr lang="en-US" sz="1100" dirty="0"/>
              <a:t>Represents an </a:t>
            </a:r>
            <a:r>
              <a:rPr lang="en-US" sz="1100" dirty="0"/>
              <a:t>instrument or spacecraft whose loss would result in a loss or delay of some key national science </a:t>
            </a:r>
            <a:r>
              <a:rPr lang="en-US" sz="1100" dirty="0"/>
              <a:t>objectives.</a:t>
            </a:r>
          </a:p>
          <a:p>
            <a:pPr lvl="1">
              <a:spcBef>
                <a:spcPts val="300"/>
              </a:spcBef>
            </a:pPr>
            <a:r>
              <a:rPr lang="en-US" sz="1100" dirty="0"/>
              <a:t>Examples</a:t>
            </a:r>
            <a:r>
              <a:rPr lang="en-US" sz="1100" dirty="0"/>
              <a:t>:  LRO, MMS, TESS, and </a:t>
            </a:r>
            <a:r>
              <a:rPr lang="en-US" sz="1100" dirty="0"/>
              <a:t>ICON</a:t>
            </a:r>
            <a:endParaRPr lang="en-US" sz="1100" dirty="0"/>
          </a:p>
          <a:p>
            <a:pPr>
              <a:spcBef>
                <a:spcPts val="900"/>
              </a:spcBef>
            </a:pPr>
            <a:r>
              <a:rPr lang="en-US" sz="1200" b="1" u="sng" dirty="0" smtClean="0"/>
              <a:t>NPR 7120.5 Class </a:t>
            </a:r>
            <a:r>
              <a:rPr lang="en-US" sz="1200" b="1" u="sng" dirty="0"/>
              <a:t>D</a:t>
            </a:r>
            <a:r>
              <a:rPr lang="en-US" sz="1200" b="1" dirty="0"/>
              <a:t>:  </a:t>
            </a:r>
            <a:r>
              <a:rPr lang="en-US" sz="1200" b="1" dirty="0">
                <a:solidFill>
                  <a:schemeClr val="tx2"/>
                </a:solidFill>
              </a:rPr>
              <a:t>Cost/schedule </a:t>
            </a:r>
            <a:r>
              <a:rPr lang="en-US" sz="1200" b="1" dirty="0">
                <a:solidFill>
                  <a:schemeClr val="tx2"/>
                </a:solidFill>
              </a:rPr>
              <a:t>are </a:t>
            </a:r>
            <a:r>
              <a:rPr lang="en-US" sz="1200" b="1" dirty="0">
                <a:solidFill>
                  <a:schemeClr val="tx2"/>
                </a:solidFill>
              </a:rPr>
              <a:t>equal </a:t>
            </a:r>
            <a:r>
              <a:rPr lang="en-US" sz="1200" b="1" dirty="0">
                <a:solidFill>
                  <a:schemeClr val="tx2"/>
                </a:solidFill>
              </a:rPr>
              <a:t>or greater considerations compared to mission success </a:t>
            </a:r>
            <a:r>
              <a:rPr lang="en-US" sz="1200" b="1" dirty="0">
                <a:solidFill>
                  <a:schemeClr val="tx2"/>
                </a:solidFill>
              </a:rPr>
              <a:t>risks</a:t>
            </a:r>
            <a:endParaRPr lang="en-US" sz="1200" dirty="0"/>
          </a:p>
          <a:p>
            <a:pPr lvl="1">
              <a:spcBef>
                <a:spcPts val="600"/>
              </a:spcBef>
            </a:pPr>
            <a:r>
              <a:rPr lang="en-US" sz="1100" dirty="0" smtClean="0"/>
              <a:t>Allowable technical </a:t>
            </a:r>
            <a:r>
              <a:rPr lang="en-US" sz="1100" dirty="0"/>
              <a:t>risk is medium by design (may be dominated by yellow risks).  </a:t>
            </a:r>
            <a:endParaRPr lang="en-US" sz="1100" dirty="0"/>
          </a:p>
          <a:p>
            <a:pPr lvl="1">
              <a:spcBef>
                <a:spcPts val="600"/>
              </a:spcBef>
            </a:pPr>
            <a:r>
              <a:rPr lang="en-US" sz="1100" dirty="0"/>
              <a:t>Many </a:t>
            </a:r>
            <a:r>
              <a:rPr lang="en-US" sz="1100" dirty="0"/>
              <a:t>credible mission failure mechanisms may exist.  A failure to meet Level 1 requirements prior to minimum lifetime would be treated as a </a:t>
            </a:r>
            <a:r>
              <a:rPr lang="en-US" sz="1100" dirty="0"/>
              <a:t>mishap.</a:t>
            </a:r>
          </a:p>
          <a:p>
            <a:pPr lvl="1">
              <a:spcBef>
                <a:spcPts val="300"/>
              </a:spcBef>
            </a:pPr>
            <a:r>
              <a:rPr lang="en-US" sz="1100" dirty="0"/>
              <a:t>Examples</a:t>
            </a:r>
            <a:r>
              <a:rPr lang="en-US" sz="1100" dirty="0"/>
              <a:t>:  LADEE, IRIS, NICER, and </a:t>
            </a:r>
            <a:r>
              <a:rPr lang="en-US" sz="1100" dirty="0" smtClean="0"/>
              <a:t>DSCOVR</a:t>
            </a:r>
          </a:p>
          <a:p>
            <a:r>
              <a:rPr lang="en-US" sz="1100" b="1" u="sng" dirty="0"/>
              <a:t>NPR 7120.8 </a:t>
            </a:r>
            <a:r>
              <a:rPr lang="en-US" sz="1100" b="1" u="sng" dirty="0" smtClean="0"/>
              <a:t>“Class</a:t>
            </a:r>
            <a:r>
              <a:rPr lang="en-US" sz="1100" b="1" u="sng" dirty="0"/>
              <a:t>” </a:t>
            </a:r>
            <a:r>
              <a:rPr lang="en-US" sz="1100" b="1" dirty="0"/>
              <a:t>– </a:t>
            </a:r>
            <a:r>
              <a:rPr lang="en-US" sz="1100" b="1" dirty="0" smtClean="0"/>
              <a:t>Allowable technical </a:t>
            </a:r>
            <a:r>
              <a:rPr lang="en-US" sz="1100" b="1" dirty="0"/>
              <a:t>risk is high </a:t>
            </a:r>
          </a:p>
          <a:p>
            <a:pPr lvl="1"/>
            <a:r>
              <a:rPr lang="en-US" sz="1050" dirty="0"/>
              <a:t>Some level of failure at the project level is expected; but at a higher level (e.g., program level), there would normally be an acceptable failure rate of individual projects, such as 15%.   </a:t>
            </a:r>
          </a:p>
          <a:p>
            <a:pPr lvl="1"/>
            <a:r>
              <a:rPr lang="en-US" sz="1050" dirty="0"/>
              <a:t>Life expectancy is generally very short, although instances of opportunities in space with longer desired lifetimes are appearing.  </a:t>
            </a:r>
          </a:p>
          <a:p>
            <a:pPr lvl="1"/>
            <a:r>
              <a:rPr lang="en-US" sz="1050" dirty="0"/>
              <a:t>Failure of an individual project prior to mission lifetime is considered as an accepted risk and would not constitute a mishap.  (Example:  ISS-CREAM)</a:t>
            </a:r>
          </a:p>
          <a:p>
            <a:pPr>
              <a:spcBef>
                <a:spcPts val="1200"/>
              </a:spcBef>
            </a:pPr>
            <a:r>
              <a:rPr lang="en-US" sz="1100" b="1" i="1" u="sng" dirty="0"/>
              <a:t>“Do No Harm” </a:t>
            </a:r>
            <a:r>
              <a:rPr lang="en-US" sz="1100" b="1" i="1" dirty="0"/>
              <a:t>Projects</a:t>
            </a:r>
            <a:r>
              <a:rPr lang="en-US" sz="1100" b="1" dirty="0"/>
              <a:t> – </a:t>
            </a:r>
            <a:r>
              <a:rPr lang="en-US" sz="1100" dirty="0"/>
              <a:t>If not governed by NPR 7120.5 or 7120.8, we classify these as “Do No Harm”, unless another requirements document is specified </a:t>
            </a:r>
          </a:p>
          <a:p>
            <a:pPr lvl="1">
              <a:spcBef>
                <a:spcPts val="600"/>
              </a:spcBef>
            </a:pPr>
            <a:r>
              <a:rPr lang="en-US" sz="1050" dirty="0"/>
              <a:t>Allowable technical risk is very high.  </a:t>
            </a:r>
          </a:p>
          <a:p>
            <a:pPr lvl="1">
              <a:spcBef>
                <a:spcPts val="600"/>
              </a:spcBef>
            </a:pPr>
            <a:r>
              <a:rPr lang="en-US" sz="1050" dirty="0"/>
              <a:t>There are no requirements to last any amount of time, only a requirement not to harm the host platform (ISS, host spacecraft, etc.).  </a:t>
            </a:r>
          </a:p>
          <a:p>
            <a:pPr lvl="1">
              <a:spcBef>
                <a:spcPts val="600"/>
              </a:spcBef>
            </a:pPr>
            <a:r>
              <a:rPr lang="en-US" sz="1050" dirty="0"/>
              <a:t>No mishap would be declared if the payload doesn’t function.   (Note: Some payloads that may be self-described as Class D actually belong in this category.)  (Example:  CATS, RRM)</a:t>
            </a:r>
          </a:p>
          <a:p>
            <a:pPr lvl="1">
              <a:spcBef>
                <a:spcPts val="300"/>
              </a:spcBef>
            </a:pPr>
            <a:endParaRPr lang="en-US" sz="1100" dirty="0"/>
          </a:p>
        </p:txBody>
      </p:sp>
      <p:sp>
        <p:nvSpPr>
          <p:cNvPr id="4" name="Slide Number Placeholder 3"/>
          <p:cNvSpPr>
            <a:spLocks noGrp="1"/>
          </p:cNvSpPr>
          <p:nvPr>
            <p:ph type="sldNum" sz="quarter" idx="4294967295"/>
          </p:nvPr>
        </p:nvSpPr>
        <p:spPr>
          <a:xfrm>
            <a:off x="6553200" y="5624514"/>
            <a:ext cx="2133600" cy="273844"/>
          </a:xfrm>
          <a:prstGeom prst="rect">
            <a:avLst/>
          </a:prstGeom>
        </p:spPr>
        <p:txBody>
          <a:bodyPr/>
          <a:lstStyle/>
          <a:p>
            <a:fld id="{641FB1AC-02D1-9846-8E42-69528F42F281}" type="slidenum">
              <a:rPr lang="en-US" smtClean="0"/>
              <a:pPr/>
              <a:t>5</a:t>
            </a:fld>
            <a:endParaRPr lang="en-US"/>
          </a:p>
        </p:txBody>
      </p:sp>
      <p:cxnSp>
        <p:nvCxnSpPr>
          <p:cNvPr id="5" name="Straight Connector 6"/>
          <p:cNvCxnSpPr/>
          <p:nvPr/>
        </p:nvCxnSpPr>
        <p:spPr>
          <a:xfrm>
            <a:off x="463550" y="1571077"/>
            <a:ext cx="82169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8341766"/>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extBox 143"/>
          <p:cNvSpPr txBox="1"/>
          <p:nvPr/>
        </p:nvSpPr>
        <p:spPr>
          <a:xfrm>
            <a:off x="411883" y="1357211"/>
            <a:ext cx="8409262" cy="483722"/>
          </a:xfrm>
          <a:prstGeom prst="rect">
            <a:avLst/>
          </a:prstGeom>
          <a:noFill/>
        </p:spPr>
        <p:txBody>
          <a:bodyPr wrap="square" rtlCol="0">
            <a:spAutoFit/>
          </a:bodyPr>
          <a:lstStyle/>
          <a:p>
            <a:pPr algn="ctr">
              <a:lnSpc>
                <a:spcPct val="90000"/>
              </a:lnSpc>
            </a:pPr>
            <a:r>
              <a:rPr lang="en-US" sz="1400" b="1" dirty="0" smtClean="0">
                <a:solidFill>
                  <a:srgbClr val="154C9C"/>
                </a:solidFill>
                <a:latin typeface="Arial"/>
                <a:cs typeface="Arial"/>
              </a:rPr>
              <a:t>Risk can be characterized by number of defects that affect performance or reliability</a:t>
            </a:r>
          </a:p>
          <a:p>
            <a:pPr algn="ctr">
              <a:lnSpc>
                <a:spcPct val="90000"/>
              </a:lnSpc>
            </a:pPr>
            <a:r>
              <a:rPr lang="en-US" sz="1400" b="1" dirty="0" smtClean="0">
                <a:solidFill>
                  <a:srgbClr val="154C9C"/>
                </a:solidFill>
                <a:latin typeface="Arial"/>
                <a:cs typeface="Arial"/>
              </a:rPr>
              <a:t>and the impact of each. Defects are generally of design or workmanship. </a:t>
            </a:r>
            <a:endParaRPr lang="en-US" sz="1400" b="1" dirty="0">
              <a:solidFill>
                <a:srgbClr val="154C9C"/>
              </a:solidFill>
              <a:latin typeface="Arial"/>
              <a:cs typeface="Arial"/>
            </a:endParaRPr>
          </a:p>
        </p:txBody>
      </p:sp>
      <p:sp>
        <p:nvSpPr>
          <p:cNvPr id="81" name="TextBox 80"/>
          <p:cNvSpPr txBox="1"/>
          <p:nvPr/>
        </p:nvSpPr>
        <p:spPr>
          <a:xfrm>
            <a:off x="139701" y="5950301"/>
            <a:ext cx="8837368" cy="246221"/>
          </a:xfrm>
          <a:prstGeom prst="rect">
            <a:avLst/>
          </a:prstGeom>
          <a:noFill/>
        </p:spPr>
        <p:txBody>
          <a:bodyPr wrap="square" rtlCol="0">
            <a:spAutoFit/>
          </a:bodyPr>
          <a:lstStyle/>
          <a:p>
            <a:pPr algn="ctr"/>
            <a:r>
              <a:rPr lang="en-US" sz="1000" dirty="0" smtClean="0">
                <a:solidFill>
                  <a:srgbClr val="154C9C"/>
                </a:solidFill>
                <a:latin typeface="Arial"/>
                <a:cs typeface="Arial"/>
              </a:rPr>
              <a:t>Note: A thorough environmental test program will ensure most risks are programmatic (cost/schedule) until very late, when time and money run out.</a:t>
            </a:r>
            <a:endParaRPr lang="en-US" sz="1000" dirty="0">
              <a:solidFill>
                <a:srgbClr val="154C9C"/>
              </a:solidFill>
              <a:latin typeface="Arial"/>
              <a:cs typeface="Arial"/>
            </a:endParaRPr>
          </a:p>
        </p:txBody>
      </p:sp>
      <p:sp>
        <p:nvSpPr>
          <p:cNvPr id="7" name="Title 6"/>
          <p:cNvSpPr>
            <a:spLocks noGrp="1"/>
          </p:cNvSpPr>
          <p:nvPr>
            <p:ph type="title"/>
          </p:nvPr>
        </p:nvSpPr>
        <p:spPr/>
        <p:txBody>
          <a:bodyPr>
            <a:normAutofit/>
          </a:bodyPr>
          <a:lstStyle/>
          <a:p>
            <a:r>
              <a:rPr lang="en-US" dirty="0" smtClean="0"/>
              <a:t>Defects vs Mission Success</a:t>
            </a:r>
            <a:endParaRPr lang="en-US" dirty="0">
              <a:solidFill>
                <a:srgbClr val="FFFF00"/>
              </a:solidFill>
            </a:endParaRPr>
          </a:p>
        </p:txBody>
      </p:sp>
      <p:sp>
        <p:nvSpPr>
          <p:cNvPr id="2" name="Slide Number Placeholder 1"/>
          <p:cNvSpPr>
            <a:spLocks noGrp="1"/>
          </p:cNvSpPr>
          <p:nvPr>
            <p:ph type="sldNum" sz="quarter" idx="4"/>
          </p:nvPr>
        </p:nvSpPr>
        <p:spPr>
          <a:prstGeom prst="rect">
            <a:avLst/>
          </a:prstGeom>
        </p:spPr>
        <p:txBody>
          <a:bodyPr/>
          <a:lstStyle/>
          <a:p>
            <a:fld id="{641FB1AC-02D1-9846-8E42-69528F42F281}" type="slidenum">
              <a:rPr lang="en-US" smtClean="0"/>
              <a:pPr/>
              <a:t>6</a:t>
            </a:fld>
            <a:endParaRPr lang="en-US" dirty="0"/>
          </a:p>
        </p:txBody>
      </p:sp>
      <p:sp>
        <p:nvSpPr>
          <p:cNvPr id="26" name="TextBox 25"/>
          <p:cNvSpPr txBox="1"/>
          <p:nvPr/>
        </p:nvSpPr>
        <p:spPr>
          <a:xfrm rot="16200000">
            <a:off x="950636" y="2135759"/>
            <a:ext cx="638028" cy="184666"/>
          </a:xfrm>
          <a:prstGeom prst="rect">
            <a:avLst/>
          </a:prstGeom>
          <a:noFill/>
        </p:spPr>
        <p:txBody>
          <a:bodyPr wrap="none" rtlCol="0">
            <a:spAutoFit/>
          </a:bodyPr>
          <a:lstStyle/>
          <a:p>
            <a:r>
              <a:rPr lang="en-US" sz="600" dirty="0" smtClean="0">
                <a:solidFill>
                  <a:srgbClr val="154C9C"/>
                </a:solidFill>
                <a:latin typeface="Arial"/>
                <a:cs typeface="Arial"/>
              </a:rPr>
              <a:t>Random vibe</a:t>
            </a:r>
            <a:endParaRPr lang="en-US" sz="600" dirty="0">
              <a:solidFill>
                <a:srgbClr val="154C9C"/>
              </a:solidFill>
              <a:latin typeface="Arial"/>
              <a:cs typeface="Arial"/>
            </a:endParaRPr>
          </a:p>
        </p:txBody>
      </p:sp>
      <p:grpSp>
        <p:nvGrpSpPr>
          <p:cNvPr id="23" name="Group 22"/>
          <p:cNvGrpSpPr/>
          <p:nvPr/>
        </p:nvGrpSpPr>
        <p:grpSpPr>
          <a:xfrm>
            <a:off x="1259453" y="2769874"/>
            <a:ext cx="6964025" cy="2852537"/>
            <a:chOff x="1227703" y="2583523"/>
            <a:chExt cx="6964025" cy="2852537"/>
          </a:xfrm>
        </p:grpSpPr>
        <p:cxnSp>
          <p:nvCxnSpPr>
            <p:cNvPr id="114" name="Straight Connector 113"/>
            <p:cNvCxnSpPr/>
            <p:nvPr/>
          </p:nvCxnSpPr>
          <p:spPr>
            <a:xfrm flipV="1">
              <a:off x="5447439" y="2882055"/>
              <a:ext cx="24352" cy="2554005"/>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15" name="Straight Connector 114"/>
            <p:cNvCxnSpPr/>
            <p:nvPr/>
          </p:nvCxnSpPr>
          <p:spPr>
            <a:xfrm flipV="1">
              <a:off x="5558170" y="3108646"/>
              <a:ext cx="24352" cy="2327414"/>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17" name="Straight Connector 116"/>
            <p:cNvCxnSpPr/>
            <p:nvPr/>
          </p:nvCxnSpPr>
          <p:spPr>
            <a:xfrm flipV="1">
              <a:off x="7123082" y="4639112"/>
              <a:ext cx="5138" cy="796948"/>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18" name="Straight Connector 117"/>
            <p:cNvCxnSpPr/>
            <p:nvPr/>
          </p:nvCxnSpPr>
          <p:spPr>
            <a:xfrm flipV="1">
              <a:off x="5806442" y="3587035"/>
              <a:ext cx="24352" cy="1849025"/>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19" name="Straight Connector 118"/>
            <p:cNvCxnSpPr/>
            <p:nvPr/>
          </p:nvCxnSpPr>
          <p:spPr>
            <a:xfrm flipV="1">
              <a:off x="5898393" y="3702078"/>
              <a:ext cx="24352" cy="1733982"/>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20" name="Straight Connector 119"/>
            <p:cNvCxnSpPr/>
            <p:nvPr/>
          </p:nvCxnSpPr>
          <p:spPr>
            <a:xfrm flipV="1">
              <a:off x="5990345" y="3842164"/>
              <a:ext cx="6798" cy="1593896"/>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21" name="Straight Connector 120"/>
            <p:cNvCxnSpPr>
              <a:endCxn id="91" idx="1"/>
            </p:cNvCxnSpPr>
            <p:nvPr/>
          </p:nvCxnSpPr>
          <p:spPr>
            <a:xfrm flipV="1">
              <a:off x="7739691" y="4970627"/>
              <a:ext cx="0" cy="426621"/>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22" name="Straight Connector 121"/>
            <p:cNvCxnSpPr/>
            <p:nvPr/>
          </p:nvCxnSpPr>
          <p:spPr>
            <a:xfrm flipV="1">
              <a:off x="6270829" y="4125576"/>
              <a:ext cx="0" cy="1310484"/>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25" name="Straight Connector 124"/>
            <p:cNvCxnSpPr/>
            <p:nvPr/>
          </p:nvCxnSpPr>
          <p:spPr>
            <a:xfrm flipV="1">
              <a:off x="6616222" y="4413022"/>
              <a:ext cx="0" cy="1023038"/>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26" name="Straight Connector 125"/>
            <p:cNvCxnSpPr/>
            <p:nvPr/>
          </p:nvCxnSpPr>
          <p:spPr>
            <a:xfrm flipV="1">
              <a:off x="6731353" y="4491997"/>
              <a:ext cx="0" cy="944063"/>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27" name="Straight Connector 126"/>
            <p:cNvCxnSpPr/>
            <p:nvPr/>
          </p:nvCxnSpPr>
          <p:spPr>
            <a:xfrm flipV="1">
              <a:off x="6858074" y="4534352"/>
              <a:ext cx="0" cy="901708"/>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31" name="Straight Connector 130"/>
            <p:cNvCxnSpPr/>
            <p:nvPr/>
          </p:nvCxnSpPr>
          <p:spPr>
            <a:xfrm flipH="1" flipV="1">
              <a:off x="7327032" y="4794500"/>
              <a:ext cx="3156" cy="641560"/>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32" name="Straight Connector 131"/>
            <p:cNvCxnSpPr/>
            <p:nvPr/>
          </p:nvCxnSpPr>
          <p:spPr>
            <a:xfrm flipV="1">
              <a:off x="7472361" y="4882981"/>
              <a:ext cx="0" cy="553079"/>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34" name="Straight Connector 133"/>
            <p:cNvCxnSpPr/>
            <p:nvPr/>
          </p:nvCxnSpPr>
          <p:spPr>
            <a:xfrm flipV="1">
              <a:off x="7946014" y="5042761"/>
              <a:ext cx="0" cy="393299"/>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136" name="Straight Connector 135"/>
            <p:cNvCxnSpPr/>
            <p:nvPr/>
          </p:nvCxnSpPr>
          <p:spPr>
            <a:xfrm flipH="1" flipV="1">
              <a:off x="8189935" y="5173854"/>
              <a:ext cx="1793" cy="262206"/>
            </a:xfrm>
            <a:prstGeom prst="line">
              <a:avLst/>
            </a:prstGeom>
            <a:ln w="15875" cap="rnd">
              <a:solidFill>
                <a:srgbClr val="377FC4"/>
              </a:solidFill>
              <a:prstDash val="dot"/>
            </a:ln>
            <a:effectLst/>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a:xfrm flipV="1">
              <a:off x="1227703" y="2583523"/>
              <a:ext cx="24352" cy="2830312"/>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flipV="1">
              <a:off x="1536715" y="3249772"/>
              <a:ext cx="24352" cy="2164063"/>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a:xfrm flipV="1">
              <a:off x="1617076" y="3419455"/>
              <a:ext cx="24352" cy="1994380"/>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flipV="1">
              <a:off x="1697437" y="3564810"/>
              <a:ext cx="24352" cy="1849025"/>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a:xfrm flipV="1">
              <a:off x="1789387" y="3679853"/>
              <a:ext cx="24352" cy="1733982"/>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a:xfrm flipV="1">
              <a:off x="1881340" y="3819939"/>
              <a:ext cx="6798" cy="1593896"/>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a:xfrm flipV="1">
              <a:off x="2269227" y="4202601"/>
              <a:ext cx="0" cy="1211234"/>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a:xfrm flipV="1">
              <a:off x="2388222" y="4304703"/>
              <a:ext cx="0" cy="1109132"/>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a:xfrm flipV="1">
              <a:off x="2878347" y="4586765"/>
              <a:ext cx="0" cy="827070"/>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a:xfrm flipV="1">
              <a:off x="3006373" y="4672600"/>
              <a:ext cx="0" cy="741235"/>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a:xfrm flipV="1">
              <a:off x="3098324" y="4705076"/>
              <a:ext cx="0" cy="708759"/>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flipV="1">
              <a:off x="3509394" y="4886670"/>
              <a:ext cx="0" cy="527165"/>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a:xfrm flipV="1">
              <a:off x="3837009" y="5020536"/>
              <a:ext cx="0" cy="393299"/>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71" name="Straight Connector 70"/>
            <p:cNvCxnSpPr/>
            <p:nvPr/>
          </p:nvCxnSpPr>
          <p:spPr>
            <a:xfrm flipV="1">
              <a:off x="3979183" y="5107496"/>
              <a:ext cx="0" cy="306339"/>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73" name="Straight Connector 72"/>
            <p:cNvCxnSpPr/>
            <p:nvPr/>
          </p:nvCxnSpPr>
          <p:spPr>
            <a:xfrm flipV="1">
              <a:off x="4191507" y="5222520"/>
              <a:ext cx="0" cy="191315"/>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138" name="Straight Connector 137"/>
            <p:cNvCxnSpPr/>
            <p:nvPr/>
          </p:nvCxnSpPr>
          <p:spPr>
            <a:xfrm flipV="1">
              <a:off x="1998270" y="3892153"/>
              <a:ext cx="0" cy="1521682"/>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142" name="Straight Connector 141"/>
            <p:cNvCxnSpPr/>
            <p:nvPr/>
          </p:nvCxnSpPr>
          <p:spPr>
            <a:xfrm flipV="1">
              <a:off x="2534755" y="4391642"/>
              <a:ext cx="0" cy="1022193"/>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cxnSp>
          <p:nvCxnSpPr>
            <p:cNvPr id="84" name="Straight Connector 83"/>
            <p:cNvCxnSpPr/>
            <p:nvPr/>
          </p:nvCxnSpPr>
          <p:spPr>
            <a:xfrm flipV="1">
              <a:off x="1392726" y="2962301"/>
              <a:ext cx="0" cy="2451534"/>
            </a:xfrm>
            <a:prstGeom prst="line">
              <a:avLst/>
            </a:prstGeom>
            <a:ln w="15875" cap="rnd">
              <a:solidFill>
                <a:srgbClr val="377FC4"/>
              </a:solidFill>
              <a:prstDash val="dot"/>
              <a:round/>
            </a:ln>
            <a:effectLst/>
          </p:spPr>
          <p:style>
            <a:lnRef idx="2">
              <a:schemeClr val="dk1"/>
            </a:lnRef>
            <a:fillRef idx="0">
              <a:schemeClr val="dk1"/>
            </a:fillRef>
            <a:effectRef idx="1">
              <a:schemeClr val="dk1"/>
            </a:effectRef>
            <a:fontRef idx="minor">
              <a:schemeClr val="tx1"/>
            </a:fontRef>
          </p:style>
        </p:cxnSp>
      </p:grpSp>
      <p:sp>
        <p:nvSpPr>
          <p:cNvPr id="97" name="TextBox 96"/>
          <p:cNvSpPr txBox="1"/>
          <p:nvPr/>
        </p:nvSpPr>
        <p:spPr>
          <a:xfrm rot="16200000">
            <a:off x="5442708" y="3190026"/>
            <a:ext cx="1031577" cy="184666"/>
          </a:xfrm>
          <a:prstGeom prst="rect">
            <a:avLst/>
          </a:prstGeom>
          <a:noFill/>
        </p:spPr>
        <p:txBody>
          <a:bodyPr wrap="none" rtlCol="0">
            <a:spAutoFit/>
          </a:bodyPr>
          <a:lstStyle/>
          <a:p>
            <a:r>
              <a:rPr lang="en-US" sz="600" dirty="0" smtClean="0">
                <a:solidFill>
                  <a:srgbClr val="154C9C"/>
                </a:solidFill>
                <a:latin typeface="Arial"/>
                <a:cs typeface="Arial"/>
              </a:rPr>
              <a:t>S/W engineering and QA</a:t>
            </a:r>
            <a:endParaRPr lang="en-US" sz="600" dirty="0">
              <a:solidFill>
                <a:srgbClr val="154C9C"/>
              </a:solidFill>
              <a:latin typeface="Arial"/>
              <a:cs typeface="Arial"/>
            </a:endParaRPr>
          </a:p>
        </p:txBody>
      </p:sp>
      <p:cxnSp>
        <p:nvCxnSpPr>
          <p:cNvPr id="12" name="Straight Arrow Connector 11"/>
          <p:cNvCxnSpPr/>
          <p:nvPr/>
        </p:nvCxnSpPr>
        <p:spPr>
          <a:xfrm flipV="1">
            <a:off x="981298" y="2234643"/>
            <a:ext cx="25858" cy="3365556"/>
          </a:xfrm>
          <a:prstGeom prst="straightConnector1">
            <a:avLst/>
          </a:prstGeom>
          <a:ln cap="rnd">
            <a:solidFill>
              <a:srgbClr val="0D3369"/>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14" name="Freeform 13"/>
          <p:cNvSpPr/>
          <p:nvPr/>
        </p:nvSpPr>
        <p:spPr>
          <a:xfrm>
            <a:off x="1081295" y="2179763"/>
            <a:ext cx="3313363" cy="3209320"/>
          </a:xfrm>
          <a:custGeom>
            <a:avLst/>
            <a:gdLst>
              <a:gd name="connsiteX0" fmla="*/ 0 w 5176353"/>
              <a:gd name="connsiteY0" fmla="*/ 0 h 3062822"/>
              <a:gd name="connsiteX1" fmla="*/ 1771700 w 5176353"/>
              <a:gd name="connsiteY1" fmla="*/ 1974293 h 3062822"/>
              <a:gd name="connsiteX2" fmla="*/ 5176353 w 5176353"/>
              <a:gd name="connsiteY2" fmla="*/ 3062822 h 3062822"/>
            </a:gdLst>
            <a:ahLst/>
            <a:cxnLst>
              <a:cxn ang="0">
                <a:pos x="connsiteX0" y="connsiteY0"/>
              </a:cxn>
              <a:cxn ang="0">
                <a:pos x="connsiteX1" y="connsiteY1"/>
              </a:cxn>
              <a:cxn ang="0">
                <a:pos x="connsiteX2" y="connsiteY2"/>
              </a:cxn>
            </a:cxnLst>
            <a:rect l="l" t="t" r="r" b="b"/>
            <a:pathLst>
              <a:path w="5176353" h="3062822">
                <a:moveTo>
                  <a:pt x="0" y="0"/>
                </a:moveTo>
                <a:cubicBezTo>
                  <a:pt x="454487" y="731911"/>
                  <a:pt x="908975" y="1463823"/>
                  <a:pt x="1771700" y="1974293"/>
                </a:cubicBezTo>
                <a:cubicBezTo>
                  <a:pt x="2634425" y="2484763"/>
                  <a:pt x="5176353" y="3062822"/>
                  <a:pt x="5176353" y="3062822"/>
                </a:cubicBezTo>
              </a:path>
            </a:pathLst>
          </a:custGeom>
          <a:ln w="50800" cap="rnd">
            <a:solidFill>
              <a:srgbClr val="E34D20"/>
            </a:solidFill>
            <a:headEnd type="stealth" w="med" len="lg"/>
            <a:tailEnd type="stealth" w="med"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200" dirty="0">
              <a:solidFill>
                <a:srgbClr val="154C9C"/>
              </a:solidFill>
              <a:latin typeface="Arial"/>
              <a:cs typeface="Arial"/>
            </a:endParaRPr>
          </a:p>
        </p:txBody>
      </p:sp>
      <p:cxnSp>
        <p:nvCxnSpPr>
          <p:cNvPr id="76" name="Straight Arrow Connector 75"/>
          <p:cNvCxnSpPr/>
          <p:nvPr/>
        </p:nvCxnSpPr>
        <p:spPr>
          <a:xfrm flipV="1">
            <a:off x="5090304" y="2261321"/>
            <a:ext cx="25858" cy="3365556"/>
          </a:xfrm>
          <a:prstGeom prst="straightConnector1">
            <a:avLst/>
          </a:prstGeom>
          <a:ln cap="rnd">
            <a:solidFill>
              <a:srgbClr val="0D3369"/>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78" name="Freeform 77"/>
          <p:cNvSpPr/>
          <p:nvPr/>
        </p:nvSpPr>
        <p:spPr>
          <a:xfrm>
            <a:off x="5190302" y="2206443"/>
            <a:ext cx="3313362" cy="3209320"/>
          </a:xfrm>
          <a:custGeom>
            <a:avLst/>
            <a:gdLst>
              <a:gd name="connsiteX0" fmla="*/ 0 w 5176353"/>
              <a:gd name="connsiteY0" fmla="*/ 0 h 3062822"/>
              <a:gd name="connsiteX1" fmla="*/ 1771700 w 5176353"/>
              <a:gd name="connsiteY1" fmla="*/ 1974293 h 3062822"/>
              <a:gd name="connsiteX2" fmla="*/ 5176353 w 5176353"/>
              <a:gd name="connsiteY2" fmla="*/ 3062822 h 3062822"/>
            </a:gdLst>
            <a:ahLst/>
            <a:cxnLst>
              <a:cxn ang="0">
                <a:pos x="connsiteX0" y="connsiteY0"/>
              </a:cxn>
              <a:cxn ang="0">
                <a:pos x="connsiteX1" y="connsiteY1"/>
              </a:cxn>
              <a:cxn ang="0">
                <a:pos x="connsiteX2" y="connsiteY2"/>
              </a:cxn>
            </a:cxnLst>
            <a:rect l="l" t="t" r="r" b="b"/>
            <a:pathLst>
              <a:path w="5176353" h="3062822">
                <a:moveTo>
                  <a:pt x="0" y="0"/>
                </a:moveTo>
                <a:cubicBezTo>
                  <a:pt x="454487" y="731911"/>
                  <a:pt x="908975" y="1463823"/>
                  <a:pt x="1771700" y="1974293"/>
                </a:cubicBezTo>
                <a:cubicBezTo>
                  <a:pt x="2634425" y="2484763"/>
                  <a:pt x="5176353" y="3062822"/>
                  <a:pt x="5176353" y="3062822"/>
                </a:cubicBezTo>
              </a:path>
            </a:pathLst>
          </a:custGeom>
          <a:ln w="50800" cap="rnd">
            <a:solidFill>
              <a:srgbClr val="E34D20"/>
            </a:solidFill>
            <a:headEnd type="stealth" w="med" len="lg"/>
            <a:tailEnd type="stealth" w="med"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200" dirty="0">
              <a:solidFill>
                <a:srgbClr val="154C9C"/>
              </a:solidFill>
              <a:latin typeface="Arial"/>
              <a:cs typeface="Arial"/>
            </a:endParaRPr>
          </a:p>
        </p:txBody>
      </p:sp>
      <p:cxnSp>
        <p:nvCxnSpPr>
          <p:cNvPr id="13" name="Straight Arrow Connector 12"/>
          <p:cNvCxnSpPr/>
          <p:nvPr/>
        </p:nvCxnSpPr>
        <p:spPr>
          <a:xfrm>
            <a:off x="981300" y="5600198"/>
            <a:ext cx="3413360" cy="0"/>
          </a:xfrm>
          <a:prstGeom prst="straightConnector1">
            <a:avLst/>
          </a:prstGeom>
          <a:ln cap="rnd">
            <a:solidFill>
              <a:srgbClr val="0D3369"/>
            </a:solidFill>
            <a:tailEnd type="stealth" w="lg" len="lg"/>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rot="16200000">
            <a:off x="-897183" y="3793105"/>
            <a:ext cx="3378531" cy="261610"/>
          </a:xfrm>
          <a:prstGeom prst="rect">
            <a:avLst/>
          </a:prstGeom>
          <a:noFill/>
        </p:spPr>
        <p:txBody>
          <a:bodyPr wrap="square" rtlCol="0">
            <a:spAutoFit/>
          </a:bodyPr>
          <a:lstStyle/>
          <a:p>
            <a:pPr algn="ctr"/>
            <a:r>
              <a:rPr lang="en-US" sz="1100" b="1" dirty="0" smtClean="0">
                <a:solidFill>
                  <a:srgbClr val="154C9C"/>
                </a:solidFill>
                <a:latin typeface="Arial"/>
                <a:cs typeface="Arial"/>
              </a:rPr>
              <a:t>Number of Residual Design Defects</a:t>
            </a:r>
            <a:endParaRPr lang="en-US" sz="1100" b="1" dirty="0">
              <a:solidFill>
                <a:srgbClr val="154C9C"/>
              </a:solidFill>
              <a:latin typeface="Arial"/>
              <a:cs typeface="Arial"/>
            </a:endParaRPr>
          </a:p>
        </p:txBody>
      </p:sp>
      <p:sp>
        <p:nvSpPr>
          <p:cNvPr id="16" name="TextBox 15"/>
          <p:cNvSpPr txBox="1"/>
          <p:nvPr/>
        </p:nvSpPr>
        <p:spPr>
          <a:xfrm>
            <a:off x="1199562" y="5612169"/>
            <a:ext cx="3372404" cy="261610"/>
          </a:xfrm>
          <a:prstGeom prst="rect">
            <a:avLst/>
          </a:prstGeom>
          <a:noFill/>
        </p:spPr>
        <p:txBody>
          <a:bodyPr wrap="square" rtlCol="0">
            <a:spAutoFit/>
          </a:bodyPr>
          <a:lstStyle/>
          <a:p>
            <a:pPr algn="ctr"/>
            <a:r>
              <a:rPr lang="en-US" sz="1100" b="1" dirty="0" smtClean="0">
                <a:solidFill>
                  <a:srgbClr val="154C9C"/>
                </a:solidFill>
                <a:latin typeface="Arial"/>
                <a:cs typeface="Arial"/>
              </a:rPr>
              <a:t>Mission Success Activities</a:t>
            </a:r>
            <a:endParaRPr lang="en-US" sz="1100" b="1" dirty="0">
              <a:solidFill>
                <a:srgbClr val="154C9C"/>
              </a:solidFill>
              <a:latin typeface="Arial"/>
              <a:cs typeface="Arial"/>
            </a:endParaRPr>
          </a:p>
        </p:txBody>
      </p:sp>
      <p:sp>
        <p:nvSpPr>
          <p:cNvPr id="17" name="TextBox 16"/>
          <p:cNvSpPr txBox="1"/>
          <p:nvPr/>
        </p:nvSpPr>
        <p:spPr>
          <a:xfrm rot="16200000">
            <a:off x="1374288" y="3076589"/>
            <a:ext cx="595035" cy="184666"/>
          </a:xfrm>
          <a:prstGeom prst="rect">
            <a:avLst/>
          </a:prstGeom>
          <a:noFill/>
        </p:spPr>
        <p:txBody>
          <a:bodyPr wrap="none" rtlCol="0">
            <a:spAutoFit/>
          </a:bodyPr>
          <a:lstStyle/>
          <a:p>
            <a:r>
              <a:rPr lang="en-US" sz="600" dirty="0" smtClean="0">
                <a:solidFill>
                  <a:srgbClr val="154C9C"/>
                </a:solidFill>
                <a:latin typeface="Arial"/>
                <a:cs typeface="Arial"/>
              </a:rPr>
              <a:t>GOLD rules</a:t>
            </a:r>
            <a:endParaRPr lang="en-US" sz="600" dirty="0">
              <a:solidFill>
                <a:srgbClr val="154C9C"/>
              </a:solidFill>
              <a:latin typeface="Arial"/>
              <a:cs typeface="Arial"/>
            </a:endParaRPr>
          </a:p>
        </p:txBody>
      </p:sp>
      <p:sp>
        <p:nvSpPr>
          <p:cNvPr id="18" name="TextBox 17"/>
          <p:cNvSpPr txBox="1"/>
          <p:nvPr/>
        </p:nvSpPr>
        <p:spPr>
          <a:xfrm rot="16200000">
            <a:off x="1385354" y="3154507"/>
            <a:ext cx="723275" cy="184666"/>
          </a:xfrm>
          <a:prstGeom prst="rect">
            <a:avLst/>
          </a:prstGeom>
          <a:noFill/>
        </p:spPr>
        <p:txBody>
          <a:bodyPr wrap="none" rtlCol="0">
            <a:spAutoFit/>
          </a:bodyPr>
          <a:lstStyle/>
          <a:p>
            <a:r>
              <a:rPr lang="en-US" sz="600" dirty="0" smtClean="0">
                <a:solidFill>
                  <a:srgbClr val="154C9C"/>
                </a:solidFill>
                <a:latin typeface="Arial"/>
                <a:cs typeface="Arial"/>
              </a:rPr>
              <a:t>Internal review</a:t>
            </a:r>
            <a:endParaRPr lang="en-US" sz="600" dirty="0">
              <a:solidFill>
                <a:srgbClr val="154C9C"/>
              </a:solidFill>
              <a:latin typeface="Arial"/>
              <a:cs typeface="Arial"/>
            </a:endParaRPr>
          </a:p>
        </p:txBody>
      </p:sp>
      <p:sp>
        <p:nvSpPr>
          <p:cNvPr id="19" name="TextBox 18"/>
          <p:cNvSpPr txBox="1"/>
          <p:nvPr/>
        </p:nvSpPr>
        <p:spPr>
          <a:xfrm rot="16200000">
            <a:off x="2433806" y="4157414"/>
            <a:ext cx="950388" cy="184666"/>
          </a:xfrm>
          <a:prstGeom prst="rect">
            <a:avLst/>
          </a:prstGeom>
          <a:noFill/>
        </p:spPr>
        <p:txBody>
          <a:bodyPr wrap="none" rtlCol="0">
            <a:spAutoFit/>
          </a:bodyPr>
          <a:lstStyle/>
          <a:p>
            <a:r>
              <a:rPr lang="en-US" sz="600" dirty="0" smtClean="0">
                <a:solidFill>
                  <a:srgbClr val="154C9C"/>
                </a:solidFill>
                <a:latin typeface="Arial"/>
                <a:cs typeface="Arial"/>
              </a:rPr>
              <a:t>Independent review 1</a:t>
            </a:r>
            <a:endParaRPr lang="en-US" sz="600" dirty="0">
              <a:solidFill>
                <a:srgbClr val="154C9C"/>
              </a:solidFill>
              <a:latin typeface="Arial"/>
              <a:cs typeface="Arial"/>
            </a:endParaRPr>
          </a:p>
        </p:txBody>
      </p:sp>
      <p:sp>
        <p:nvSpPr>
          <p:cNvPr id="20" name="TextBox 19"/>
          <p:cNvSpPr txBox="1"/>
          <p:nvPr/>
        </p:nvSpPr>
        <p:spPr>
          <a:xfrm rot="16200000">
            <a:off x="3542298" y="4698833"/>
            <a:ext cx="920444" cy="184666"/>
          </a:xfrm>
          <a:prstGeom prst="rect">
            <a:avLst/>
          </a:prstGeom>
          <a:noFill/>
        </p:spPr>
        <p:txBody>
          <a:bodyPr wrap="none" rtlCol="0">
            <a:spAutoFit/>
          </a:bodyPr>
          <a:lstStyle/>
          <a:p>
            <a:r>
              <a:rPr lang="en-US" sz="600" dirty="0" smtClean="0">
                <a:solidFill>
                  <a:srgbClr val="154C9C"/>
                </a:solidFill>
                <a:latin typeface="Arial"/>
                <a:cs typeface="Arial"/>
              </a:rPr>
              <a:t>Independent review 2</a:t>
            </a:r>
            <a:endParaRPr lang="en-US" sz="600" dirty="0">
              <a:solidFill>
                <a:srgbClr val="154C9C"/>
              </a:solidFill>
              <a:latin typeface="Arial"/>
              <a:cs typeface="Arial"/>
            </a:endParaRPr>
          </a:p>
        </p:txBody>
      </p:sp>
      <p:sp>
        <p:nvSpPr>
          <p:cNvPr id="24" name="TextBox 23"/>
          <p:cNvSpPr txBox="1"/>
          <p:nvPr/>
        </p:nvSpPr>
        <p:spPr>
          <a:xfrm rot="16200000">
            <a:off x="1316343" y="2945365"/>
            <a:ext cx="530915" cy="184666"/>
          </a:xfrm>
          <a:prstGeom prst="rect">
            <a:avLst/>
          </a:prstGeom>
          <a:noFill/>
        </p:spPr>
        <p:txBody>
          <a:bodyPr wrap="none" rtlCol="0">
            <a:spAutoFit/>
          </a:bodyPr>
          <a:lstStyle/>
          <a:p>
            <a:r>
              <a:rPr lang="en-US" sz="600" dirty="0" smtClean="0">
                <a:solidFill>
                  <a:srgbClr val="154C9C"/>
                </a:solidFill>
                <a:latin typeface="Arial"/>
                <a:cs typeface="Arial"/>
              </a:rPr>
              <a:t>4 T cycles</a:t>
            </a:r>
            <a:endParaRPr lang="en-US" sz="600" dirty="0">
              <a:solidFill>
                <a:srgbClr val="154C9C"/>
              </a:solidFill>
              <a:latin typeface="Arial"/>
              <a:cs typeface="Arial"/>
            </a:endParaRPr>
          </a:p>
        </p:txBody>
      </p:sp>
      <p:sp>
        <p:nvSpPr>
          <p:cNvPr id="27" name="TextBox 26"/>
          <p:cNvSpPr txBox="1"/>
          <p:nvPr/>
        </p:nvSpPr>
        <p:spPr>
          <a:xfrm rot="16200000">
            <a:off x="1580023" y="3683360"/>
            <a:ext cx="914033" cy="184666"/>
          </a:xfrm>
          <a:prstGeom prst="rect">
            <a:avLst/>
          </a:prstGeom>
          <a:noFill/>
        </p:spPr>
        <p:txBody>
          <a:bodyPr wrap="none" rtlCol="0">
            <a:spAutoFit/>
          </a:bodyPr>
          <a:lstStyle/>
          <a:p>
            <a:r>
              <a:rPr lang="en-US" sz="600" dirty="0" smtClean="0">
                <a:solidFill>
                  <a:srgbClr val="154C9C"/>
                </a:solidFill>
                <a:latin typeface="Arial"/>
                <a:cs typeface="Arial"/>
              </a:rPr>
              <a:t>EMI self-compatibility</a:t>
            </a:r>
            <a:endParaRPr lang="en-US" sz="600" dirty="0">
              <a:solidFill>
                <a:srgbClr val="154C9C"/>
              </a:solidFill>
              <a:latin typeface="Arial"/>
              <a:cs typeface="Arial"/>
            </a:endParaRPr>
          </a:p>
        </p:txBody>
      </p:sp>
      <p:sp>
        <p:nvSpPr>
          <p:cNvPr id="28" name="TextBox 27"/>
          <p:cNvSpPr txBox="1"/>
          <p:nvPr/>
        </p:nvSpPr>
        <p:spPr>
          <a:xfrm rot="16200000">
            <a:off x="2138865" y="4035131"/>
            <a:ext cx="582461" cy="184666"/>
          </a:xfrm>
          <a:prstGeom prst="rect">
            <a:avLst/>
          </a:prstGeom>
          <a:noFill/>
        </p:spPr>
        <p:txBody>
          <a:bodyPr wrap="none" rtlCol="0">
            <a:spAutoFit/>
          </a:bodyPr>
          <a:lstStyle/>
          <a:p>
            <a:r>
              <a:rPr lang="en-US" sz="600" dirty="0" smtClean="0">
                <a:solidFill>
                  <a:srgbClr val="154C9C"/>
                </a:solidFill>
                <a:latin typeface="Arial"/>
                <a:cs typeface="Arial"/>
              </a:rPr>
              <a:t>Sine sweep</a:t>
            </a:r>
            <a:endParaRPr lang="en-US" sz="600" dirty="0">
              <a:solidFill>
                <a:srgbClr val="154C9C"/>
              </a:solidFill>
              <a:latin typeface="Arial"/>
              <a:cs typeface="Arial"/>
            </a:endParaRPr>
          </a:p>
        </p:txBody>
      </p:sp>
      <p:sp>
        <p:nvSpPr>
          <p:cNvPr id="29" name="TextBox 28"/>
          <p:cNvSpPr txBox="1"/>
          <p:nvPr/>
        </p:nvSpPr>
        <p:spPr>
          <a:xfrm rot="16200000">
            <a:off x="2895496" y="4524653"/>
            <a:ext cx="479618" cy="184666"/>
          </a:xfrm>
          <a:prstGeom prst="rect">
            <a:avLst/>
          </a:prstGeom>
          <a:noFill/>
        </p:spPr>
        <p:txBody>
          <a:bodyPr wrap="none" rtlCol="0">
            <a:spAutoFit/>
          </a:bodyPr>
          <a:lstStyle/>
          <a:p>
            <a:r>
              <a:rPr lang="en-US" sz="600" dirty="0" smtClean="0">
                <a:solidFill>
                  <a:srgbClr val="154C9C"/>
                </a:solidFill>
                <a:latin typeface="Arial"/>
                <a:cs typeface="Arial"/>
              </a:rPr>
              <a:t>Acoustic</a:t>
            </a:r>
            <a:endParaRPr lang="en-US" sz="600" dirty="0">
              <a:solidFill>
                <a:srgbClr val="154C9C"/>
              </a:solidFill>
              <a:latin typeface="Arial"/>
              <a:cs typeface="Arial"/>
            </a:endParaRPr>
          </a:p>
        </p:txBody>
      </p:sp>
      <p:sp>
        <p:nvSpPr>
          <p:cNvPr id="30" name="TextBox 29"/>
          <p:cNvSpPr txBox="1"/>
          <p:nvPr/>
        </p:nvSpPr>
        <p:spPr>
          <a:xfrm rot="16200000">
            <a:off x="1412284" y="3502201"/>
            <a:ext cx="1026243" cy="184666"/>
          </a:xfrm>
          <a:prstGeom prst="rect">
            <a:avLst/>
          </a:prstGeom>
          <a:noFill/>
        </p:spPr>
        <p:txBody>
          <a:bodyPr wrap="none" rtlCol="0">
            <a:spAutoFit/>
          </a:bodyPr>
          <a:lstStyle/>
          <a:p>
            <a:r>
              <a:rPr lang="en-US" sz="600" dirty="0" smtClean="0">
                <a:solidFill>
                  <a:srgbClr val="154C9C"/>
                </a:solidFill>
                <a:latin typeface="Arial"/>
                <a:cs typeface="Arial"/>
              </a:rPr>
              <a:t>Strength testing/analysis</a:t>
            </a:r>
            <a:endParaRPr lang="en-US" sz="600" dirty="0">
              <a:solidFill>
                <a:srgbClr val="154C9C"/>
              </a:solidFill>
              <a:latin typeface="Arial"/>
              <a:cs typeface="Arial"/>
            </a:endParaRPr>
          </a:p>
        </p:txBody>
      </p:sp>
      <p:sp>
        <p:nvSpPr>
          <p:cNvPr id="31" name="TextBox 30"/>
          <p:cNvSpPr txBox="1"/>
          <p:nvPr/>
        </p:nvSpPr>
        <p:spPr>
          <a:xfrm rot="16200000">
            <a:off x="2868809" y="4521014"/>
            <a:ext cx="355649" cy="184666"/>
          </a:xfrm>
          <a:prstGeom prst="rect">
            <a:avLst/>
          </a:prstGeom>
          <a:noFill/>
        </p:spPr>
        <p:txBody>
          <a:bodyPr wrap="none" rtlCol="0">
            <a:spAutoFit/>
          </a:bodyPr>
          <a:lstStyle/>
          <a:p>
            <a:r>
              <a:rPr lang="en-US" sz="600" dirty="0" smtClean="0">
                <a:solidFill>
                  <a:srgbClr val="154C9C"/>
                </a:solidFill>
                <a:latin typeface="Arial"/>
                <a:cs typeface="Arial"/>
              </a:rPr>
              <a:t>EMC</a:t>
            </a:r>
            <a:endParaRPr lang="en-US" sz="600" dirty="0">
              <a:solidFill>
                <a:srgbClr val="154C9C"/>
              </a:solidFill>
              <a:latin typeface="Arial"/>
              <a:cs typeface="Arial"/>
            </a:endParaRPr>
          </a:p>
        </p:txBody>
      </p:sp>
      <p:sp>
        <p:nvSpPr>
          <p:cNvPr id="32" name="TextBox 31"/>
          <p:cNvSpPr txBox="1"/>
          <p:nvPr/>
        </p:nvSpPr>
        <p:spPr>
          <a:xfrm rot="16200000">
            <a:off x="3542346" y="4771872"/>
            <a:ext cx="659180" cy="184666"/>
          </a:xfrm>
          <a:prstGeom prst="rect">
            <a:avLst/>
          </a:prstGeom>
          <a:noFill/>
        </p:spPr>
        <p:txBody>
          <a:bodyPr wrap="none" rtlCol="0">
            <a:spAutoFit/>
          </a:bodyPr>
          <a:lstStyle/>
          <a:p>
            <a:r>
              <a:rPr lang="en-US" sz="600" dirty="0" smtClean="0">
                <a:solidFill>
                  <a:srgbClr val="154C9C"/>
                </a:solidFill>
                <a:latin typeface="Arial"/>
                <a:cs typeface="Arial"/>
              </a:rPr>
              <a:t>Full EMI/EMC</a:t>
            </a:r>
            <a:endParaRPr lang="en-US" sz="600" dirty="0">
              <a:solidFill>
                <a:srgbClr val="154C9C"/>
              </a:solidFill>
              <a:latin typeface="Arial"/>
              <a:cs typeface="Arial"/>
            </a:endParaRPr>
          </a:p>
        </p:txBody>
      </p:sp>
      <p:sp>
        <p:nvSpPr>
          <p:cNvPr id="33" name="TextBox 32"/>
          <p:cNvSpPr txBox="1"/>
          <p:nvPr/>
        </p:nvSpPr>
        <p:spPr>
          <a:xfrm rot="16200000">
            <a:off x="1327350" y="3156291"/>
            <a:ext cx="1031577" cy="184666"/>
          </a:xfrm>
          <a:prstGeom prst="rect">
            <a:avLst/>
          </a:prstGeom>
          <a:noFill/>
        </p:spPr>
        <p:txBody>
          <a:bodyPr wrap="none" rtlCol="0">
            <a:spAutoFit/>
          </a:bodyPr>
          <a:lstStyle/>
          <a:p>
            <a:r>
              <a:rPr lang="en-US" sz="600" dirty="0" smtClean="0">
                <a:solidFill>
                  <a:srgbClr val="154C9C"/>
                </a:solidFill>
                <a:latin typeface="Arial"/>
                <a:cs typeface="Arial"/>
              </a:rPr>
              <a:t>S/W engineering and QA</a:t>
            </a:r>
            <a:endParaRPr lang="en-US" sz="600" dirty="0">
              <a:solidFill>
                <a:srgbClr val="154C9C"/>
              </a:solidFill>
              <a:latin typeface="Arial"/>
              <a:cs typeface="Arial"/>
            </a:endParaRPr>
          </a:p>
        </p:txBody>
      </p:sp>
      <p:sp>
        <p:nvSpPr>
          <p:cNvPr id="34" name="TextBox 33"/>
          <p:cNvSpPr txBox="1"/>
          <p:nvPr/>
        </p:nvSpPr>
        <p:spPr>
          <a:xfrm rot="16200000">
            <a:off x="1878501" y="3780896"/>
            <a:ext cx="864339" cy="184666"/>
          </a:xfrm>
          <a:prstGeom prst="rect">
            <a:avLst/>
          </a:prstGeom>
          <a:noFill/>
        </p:spPr>
        <p:txBody>
          <a:bodyPr wrap="none" rtlCol="0">
            <a:spAutoFit/>
          </a:bodyPr>
          <a:lstStyle/>
          <a:p>
            <a:r>
              <a:rPr lang="en-US" sz="600" dirty="0" smtClean="0">
                <a:solidFill>
                  <a:srgbClr val="154C9C"/>
                </a:solidFill>
                <a:latin typeface="Arial"/>
                <a:cs typeface="Arial"/>
              </a:rPr>
              <a:t>FPGA requirements</a:t>
            </a:r>
            <a:endParaRPr lang="en-US" sz="600" dirty="0">
              <a:solidFill>
                <a:srgbClr val="154C9C"/>
              </a:solidFill>
              <a:latin typeface="Arial"/>
              <a:cs typeface="Arial"/>
            </a:endParaRPr>
          </a:p>
        </p:txBody>
      </p:sp>
      <p:sp>
        <p:nvSpPr>
          <p:cNvPr id="36" name="TextBox 35"/>
          <p:cNvSpPr txBox="1"/>
          <p:nvPr/>
        </p:nvSpPr>
        <p:spPr>
          <a:xfrm rot="16200000">
            <a:off x="3073128" y="4476456"/>
            <a:ext cx="954107" cy="184666"/>
          </a:xfrm>
          <a:prstGeom prst="rect">
            <a:avLst/>
          </a:prstGeom>
          <a:noFill/>
        </p:spPr>
        <p:txBody>
          <a:bodyPr wrap="none" rtlCol="0">
            <a:spAutoFit/>
          </a:bodyPr>
          <a:lstStyle/>
          <a:p>
            <a:r>
              <a:rPr lang="en-US" sz="600" dirty="0" smtClean="0">
                <a:solidFill>
                  <a:srgbClr val="154C9C"/>
                </a:solidFill>
                <a:latin typeface="Arial"/>
                <a:cs typeface="Arial"/>
              </a:rPr>
              <a:t>Detailed design FMEA</a:t>
            </a:r>
            <a:endParaRPr lang="en-US" sz="600" dirty="0">
              <a:solidFill>
                <a:srgbClr val="154C9C"/>
              </a:solidFill>
              <a:latin typeface="Arial"/>
              <a:cs typeface="Arial"/>
            </a:endParaRPr>
          </a:p>
        </p:txBody>
      </p:sp>
      <p:sp>
        <p:nvSpPr>
          <p:cNvPr id="37" name="TextBox 36"/>
          <p:cNvSpPr txBox="1"/>
          <p:nvPr/>
        </p:nvSpPr>
        <p:spPr>
          <a:xfrm rot="16200000">
            <a:off x="3963255" y="4950635"/>
            <a:ext cx="492443" cy="184666"/>
          </a:xfrm>
          <a:prstGeom prst="rect">
            <a:avLst/>
          </a:prstGeom>
          <a:noFill/>
        </p:spPr>
        <p:txBody>
          <a:bodyPr wrap="none" rtlCol="0">
            <a:spAutoFit/>
          </a:bodyPr>
          <a:lstStyle/>
          <a:p>
            <a:r>
              <a:rPr lang="en-US" sz="600" dirty="0" smtClean="0">
                <a:solidFill>
                  <a:srgbClr val="154C9C"/>
                </a:solidFill>
                <a:latin typeface="Arial"/>
                <a:cs typeface="Arial"/>
              </a:rPr>
              <a:t>Full PRA</a:t>
            </a:r>
            <a:endParaRPr lang="en-US" sz="600" dirty="0">
              <a:solidFill>
                <a:srgbClr val="154C9C"/>
              </a:solidFill>
              <a:latin typeface="Arial"/>
              <a:cs typeface="Arial"/>
            </a:endParaRPr>
          </a:p>
        </p:txBody>
      </p:sp>
      <p:sp>
        <p:nvSpPr>
          <p:cNvPr id="79" name="TextBox 78"/>
          <p:cNvSpPr txBox="1"/>
          <p:nvPr/>
        </p:nvSpPr>
        <p:spPr>
          <a:xfrm rot="16200000">
            <a:off x="3239906" y="3816323"/>
            <a:ext cx="3384318" cy="261610"/>
          </a:xfrm>
          <a:prstGeom prst="rect">
            <a:avLst/>
          </a:prstGeom>
          <a:noFill/>
        </p:spPr>
        <p:txBody>
          <a:bodyPr wrap="square" rtlCol="0">
            <a:spAutoFit/>
          </a:bodyPr>
          <a:lstStyle/>
          <a:p>
            <a:pPr algn="ctr"/>
            <a:r>
              <a:rPr lang="en-US" sz="1100" b="1" dirty="0" smtClean="0">
                <a:solidFill>
                  <a:srgbClr val="154C9C"/>
                </a:solidFill>
                <a:latin typeface="Arial"/>
                <a:cs typeface="Arial"/>
              </a:rPr>
              <a:t>Number of Residual Workmanship Defects</a:t>
            </a:r>
            <a:endParaRPr lang="en-US" sz="1100" b="1" dirty="0">
              <a:solidFill>
                <a:srgbClr val="154C9C"/>
              </a:solidFill>
              <a:latin typeface="Arial"/>
              <a:cs typeface="Arial"/>
            </a:endParaRPr>
          </a:p>
        </p:txBody>
      </p:sp>
      <p:sp>
        <p:nvSpPr>
          <p:cNvPr id="80" name="TextBox 79"/>
          <p:cNvSpPr txBox="1"/>
          <p:nvPr/>
        </p:nvSpPr>
        <p:spPr>
          <a:xfrm>
            <a:off x="5078623" y="5612169"/>
            <a:ext cx="3372404" cy="261610"/>
          </a:xfrm>
          <a:prstGeom prst="rect">
            <a:avLst/>
          </a:prstGeom>
          <a:noFill/>
        </p:spPr>
        <p:txBody>
          <a:bodyPr wrap="square" rtlCol="0">
            <a:spAutoFit/>
          </a:bodyPr>
          <a:lstStyle/>
          <a:p>
            <a:pPr algn="ctr"/>
            <a:r>
              <a:rPr lang="en-US" sz="1100" b="1" dirty="0" smtClean="0">
                <a:solidFill>
                  <a:srgbClr val="154C9C"/>
                </a:solidFill>
                <a:latin typeface="Arial"/>
                <a:cs typeface="Arial"/>
              </a:rPr>
              <a:t>Mission Success Activities</a:t>
            </a:r>
            <a:endParaRPr lang="en-US" sz="1100" b="1" dirty="0">
              <a:solidFill>
                <a:srgbClr val="154C9C"/>
              </a:solidFill>
              <a:latin typeface="Arial"/>
              <a:cs typeface="Arial"/>
            </a:endParaRPr>
          </a:p>
        </p:txBody>
      </p:sp>
      <p:sp>
        <p:nvSpPr>
          <p:cNvPr id="85" name="TextBox 84"/>
          <p:cNvSpPr txBox="1"/>
          <p:nvPr/>
        </p:nvSpPr>
        <p:spPr>
          <a:xfrm rot="16200000">
            <a:off x="5588572" y="3281477"/>
            <a:ext cx="543876" cy="184666"/>
          </a:xfrm>
          <a:prstGeom prst="rect">
            <a:avLst/>
          </a:prstGeom>
          <a:noFill/>
        </p:spPr>
        <p:txBody>
          <a:bodyPr wrap="none" rtlCol="0">
            <a:spAutoFit/>
          </a:bodyPr>
          <a:lstStyle/>
          <a:p>
            <a:r>
              <a:rPr lang="en-US" sz="600" dirty="0" smtClean="0">
                <a:solidFill>
                  <a:srgbClr val="154C9C"/>
                </a:solidFill>
                <a:latin typeface="Arial"/>
                <a:cs typeface="Arial"/>
              </a:rPr>
              <a:t>1st tier QA </a:t>
            </a:r>
            <a:endParaRPr lang="en-US" sz="600" dirty="0">
              <a:solidFill>
                <a:srgbClr val="154C9C"/>
              </a:solidFill>
              <a:latin typeface="Arial"/>
              <a:cs typeface="Arial"/>
            </a:endParaRPr>
          </a:p>
        </p:txBody>
      </p:sp>
      <p:sp>
        <p:nvSpPr>
          <p:cNvPr id="86" name="TextBox 85"/>
          <p:cNvSpPr txBox="1"/>
          <p:nvPr/>
        </p:nvSpPr>
        <p:spPr>
          <a:xfrm rot="16200000">
            <a:off x="6369782" y="4154434"/>
            <a:ext cx="569612" cy="184666"/>
          </a:xfrm>
          <a:prstGeom prst="rect">
            <a:avLst/>
          </a:prstGeom>
          <a:noFill/>
        </p:spPr>
        <p:txBody>
          <a:bodyPr wrap="none" rtlCol="0">
            <a:spAutoFit/>
          </a:bodyPr>
          <a:lstStyle/>
          <a:p>
            <a:r>
              <a:rPr lang="en-US" sz="600" dirty="0" smtClean="0">
                <a:solidFill>
                  <a:srgbClr val="154C9C"/>
                </a:solidFill>
                <a:latin typeface="Arial"/>
                <a:cs typeface="Arial"/>
              </a:rPr>
              <a:t>2nd tier QA</a:t>
            </a:r>
            <a:endParaRPr lang="en-US" sz="600" dirty="0">
              <a:solidFill>
                <a:srgbClr val="154C9C"/>
              </a:solidFill>
              <a:latin typeface="Arial"/>
              <a:cs typeface="Arial"/>
            </a:endParaRPr>
          </a:p>
        </p:txBody>
      </p:sp>
      <p:sp>
        <p:nvSpPr>
          <p:cNvPr id="87" name="TextBox 86"/>
          <p:cNvSpPr txBox="1"/>
          <p:nvPr/>
        </p:nvSpPr>
        <p:spPr>
          <a:xfrm rot="16200000">
            <a:off x="7950660" y="4935658"/>
            <a:ext cx="556563" cy="184666"/>
          </a:xfrm>
          <a:prstGeom prst="rect">
            <a:avLst/>
          </a:prstGeom>
          <a:noFill/>
        </p:spPr>
        <p:txBody>
          <a:bodyPr wrap="none" rtlCol="0">
            <a:spAutoFit/>
          </a:bodyPr>
          <a:lstStyle/>
          <a:p>
            <a:r>
              <a:rPr lang="en-US" sz="600" dirty="0" smtClean="0">
                <a:solidFill>
                  <a:srgbClr val="154C9C"/>
                </a:solidFill>
                <a:latin typeface="Arial"/>
                <a:cs typeface="Arial"/>
              </a:rPr>
              <a:t>3rd tier QA</a:t>
            </a:r>
            <a:endParaRPr lang="en-US" sz="600" dirty="0">
              <a:solidFill>
                <a:srgbClr val="154C9C"/>
              </a:solidFill>
              <a:latin typeface="Arial"/>
              <a:cs typeface="Arial"/>
            </a:endParaRPr>
          </a:p>
        </p:txBody>
      </p:sp>
      <p:sp>
        <p:nvSpPr>
          <p:cNvPr id="88" name="TextBox 87"/>
          <p:cNvSpPr txBox="1"/>
          <p:nvPr/>
        </p:nvSpPr>
        <p:spPr>
          <a:xfrm rot="16200000">
            <a:off x="5233324" y="2471077"/>
            <a:ext cx="530915" cy="184666"/>
          </a:xfrm>
          <a:prstGeom prst="rect">
            <a:avLst/>
          </a:prstGeom>
          <a:noFill/>
        </p:spPr>
        <p:txBody>
          <a:bodyPr wrap="none" rtlCol="0">
            <a:spAutoFit/>
          </a:bodyPr>
          <a:lstStyle/>
          <a:p>
            <a:r>
              <a:rPr lang="en-US" sz="600" dirty="0" smtClean="0">
                <a:solidFill>
                  <a:srgbClr val="154C9C"/>
                </a:solidFill>
                <a:latin typeface="Arial"/>
                <a:cs typeface="Arial"/>
              </a:rPr>
              <a:t>4 T cycles</a:t>
            </a:r>
            <a:endParaRPr lang="en-US" sz="600" dirty="0">
              <a:solidFill>
                <a:srgbClr val="154C9C"/>
              </a:solidFill>
              <a:latin typeface="Arial"/>
              <a:cs typeface="Arial"/>
            </a:endParaRPr>
          </a:p>
        </p:txBody>
      </p:sp>
      <p:sp>
        <p:nvSpPr>
          <p:cNvPr id="89" name="TextBox 88"/>
          <p:cNvSpPr txBox="1"/>
          <p:nvPr/>
        </p:nvSpPr>
        <p:spPr>
          <a:xfrm rot="16200000">
            <a:off x="7147305" y="4546695"/>
            <a:ext cx="724890" cy="184666"/>
          </a:xfrm>
          <a:prstGeom prst="rect">
            <a:avLst/>
          </a:prstGeom>
          <a:noFill/>
        </p:spPr>
        <p:txBody>
          <a:bodyPr wrap="none" rtlCol="0">
            <a:spAutoFit/>
          </a:bodyPr>
          <a:lstStyle/>
          <a:p>
            <a:r>
              <a:rPr lang="en-US" sz="600" dirty="0" smtClean="0">
                <a:solidFill>
                  <a:srgbClr val="154C9C"/>
                </a:solidFill>
                <a:latin typeface="Arial"/>
                <a:cs typeface="Arial"/>
              </a:rPr>
              <a:t>4 more T cycles</a:t>
            </a:r>
            <a:endParaRPr lang="en-US" sz="600" dirty="0">
              <a:solidFill>
                <a:srgbClr val="154C9C"/>
              </a:solidFill>
              <a:latin typeface="Arial"/>
              <a:cs typeface="Arial"/>
            </a:endParaRPr>
          </a:p>
        </p:txBody>
      </p:sp>
      <p:sp>
        <p:nvSpPr>
          <p:cNvPr id="90" name="TextBox 89"/>
          <p:cNvSpPr txBox="1"/>
          <p:nvPr/>
        </p:nvSpPr>
        <p:spPr>
          <a:xfrm rot="16200000">
            <a:off x="5301792" y="2751801"/>
            <a:ext cx="638028" cy="184666"/>
          </a:xfrm>
          <a:prstGeom prst="rect">
            <a:avLst/>
          </a:prstGeom>
          <a:noFill/>
        </p:spPr>
        <p:txBody>
          <a:bodyPr wrap="none" rtlCol="0">
            <a:spAutoFit/>
          </a:bodyPr>
          <a:lstStyle/>
          <a:p>
            <a:r>
              <a:rPr lang="en-US" sz="600" dirty="0" smtClean="0">
                <a:solidFill>
                  <a:srgbClr val="154C9C"/>
                </a:solidFill>
                <a:latin typeface="Arial"/>
                <a:cs typeface="Arial"/>
              </a:rPr>
              <a:t>Random vibe</a:t>
            </a:r>
            <a:endParaRPr lang="en-US" sz="600" dirty="0">
              <a:solidFill>
                <a:srgbClr val="154C9C"/>
              </a:solidFill>
              <a:latin typeface="Arial"/>
              <a:cs typeface="Arial"/>
            </a:endParaRPr>
          </a:p>
        </p:txBody>
      </p:sp>
      <p:sp>
        <p:nvSpPr>
          <p:cNvPr id="91" name="TextBox 90"/>
          <p:cNvSpPr txBox="1"/>
          <p:nvPr/>
        </p:nvSpPr>
        <p:spPr>
          <a:xfrm rot="16200000">
            <a:off x="7505890" y="4799094"/>
            <a:ext cx="531102" cy="184666"/>
          </a:xfrm>
          <a:prstGeom prst="rect">
            <a:avLst/>
          </a:prstGeom>
          <a:noFill/>
        </p:spPr>
        <p:txBody>
          <a:bodyPr wrap="none" rtlCol="0">
            <a:spAutoFit/>
          </a:bodyPr>
          <a:lstStyle/>
          <a:p>
            <a:r>
              <a:rPr lang="en-US" sz="600" dirty="0" smtClean="0">
                <a:solidFill>
                  <a:srgbClr val="154C9C"/>
                </a:solidFill>
                <a:latin typeface="Arial"/>
                <a:cs typeface="Arial"/>
              </a:rPr>
              <a:t>Sine burst</a:t>
            </a:r>
            <a:endParaRPr lang="en-US" sz="600" dirty="0">
              <a:solidFill>
                <a:srgbClr val="154C9C"/>
              </a:solidFill>
              <a:latin typeface="Arial"/>
              <a:cs typeface="Arial"/>
            </a:endParaRPr>
          </a:p>
        </p:txBody>
      </p:sp>
      <p:sp>
        <p:nvSpPr>
          <p:cNvPr id="94" name="TextBox 93"/>
          <p:cNvSpPr txBox="1"/>
          <p:nvPr/>
        </p:nvSpPr>
        <p:spPr>
          <a:xfrm rot="16200000">
            <a:off x="5583744" y="3446521"/>
            <a:ext cx="914033" cy="184666"/>
          </a:xfrm>
          <a:prstGeom prst="rect">
            <a:avLst/>
          </a:prstGeom>
          <a:noFill/>
        </p:spPr>
        <p:txBody>
          <a:bodyPr wrap="none" rtlCol="0">
            <a:spAutoFit/>
          </a:bodyPr>
          <a:lstStyle/>
          <a:p>
            <a:r>
              <a:rPr lang="en-US" sz="600" smtClean="0">
                <a:solidFill>
                  <a:srgbClr val="154C9C"/>
                </a:solidFill>
                <a:latin typeface="Arial"/>
                <a:cs typeface="Arial"/>
              </a:rPr>
              <a:t>EMI self-compatibility</a:t>
            </a:r>
            <a:endParaRPr lang="en-US" sz="600" dirty="0">
              <a:solidFill>
                <a:srgbClr val="154C9C"/>
              </a:solidFill>
              <a:latin typeface="Arial"/>
              <a:cs typeface="Arial"/>
            </a:endParaRPr>
          </a:p>
        </p:txBody>
      </p:sp>
      <p:sp>
        <p:nvSpPr>
          <p:cNvPr id="96" name="TextBox 95"/>
          <p:cNvSpPr txBox="1"/>
          <p:nvPr/>
        </p:nvSpPr>
        <p:spPr>
          <a:xfrm rot="16200000">
            <a:off x="7657704" y="4789100"/>
            <a:ext cx="659180" cy="184666"/>
          </a:xfrm>
          <a:prstGeom prst="rect">
            <a:avLst/>
          </a:prstGeom>
          <a:noFill/>
        </p:spPr>
        <p:txBody>
          <a:bodyPr wrap="none" rtlCol="0">
            <a:spAutoFit/>
          </a:bodyPr>
          <a:lstStyle/>
          <a:p>
            <a:r>
              <a:rPr lang="en-US" sz="600" dirty="0" smtClean="0">
                <a:solidFill>
                  <a:srgbClr val="154C9C"/>
                </a:solidFill>
                <a:latin typeface="Arial"/>
                <a:cs typeface="Arial"/>
              </a:rPr>
              <a:t>Full EMI/EMC</a:t>
            </a:r>
            <a:endParaRPr lang="en-US" sz="600" dirty="0">
              <a:solidFill>
                <a:srgbClr val="154C9C"/>
              </a:solidFill>
              <a:latin typeface="Arial"/>
              <a:cs typeface="Arial"/>
            </a:endParaRPr>
          </a:p>
        </p:txBody>
      </p:sp>
      <p:sp>
        <p:nvSpPr>
          <p:cNvPr id="99" name="TextBox 98"/>
          <p:cNvSpPr txBox="1"/>
          <p:nvPr/>
        </p:nvSpPr>
        <p:spPr>
          <a:xfrm rot="16200000">
            <a:off x="6976320" y="4442417"/>
            <a:ext cx="779104" cy="184666"/>
          </a:xfrm>
          <a:prstGeom prst="rect">
            <a:avLst/>
          </a:prstGeom>
          <a:noFill/>
        </p:spPr>
        <p:txBody>
          <a:bodyPr wrap="none" rtlCol="0">
            <a:spAutoFit/>
          </a:bodyPr>
          <a:lstStyle/>
          <a:p>
            <a:r>
              <a:rPr lang="en-US" sz="600" dirty="0" smtClean="0">
                <a:solidFill>
                  <a:srgbClr val="154C9C"/>
                </a:solidFill>
                <a:latin typeface="Arial"/>
                <a:cs typeface="Arial"/>
              </a:rPr>
              <a:t>Fastener integrity</a:t>
            </a:r>
            <a:endParaRPr lang="en-US" sz="600" dirty="0">
              <a:solidFill>
                <a:srgbClr val="154C9C"/>
              </a:solidFill>
              <a:latin typeface="Arial"/>
              <a:cs typeface="Arial"/>
            </a:endParaRPr>
          </a:p>
        </p:txBody>
      </p:sp>
      <p:sp>
        <p:nvSpPr>
          <p:cNvPr id="102" name="TextBox 101"/>
          <p:cNvSpPr txBox="1"/>
          <p:nvPr/>
        </p:nvSpPr>
        <p:spPr>
          <a:xfrm rot="16200000">
            <a:off x="5757060" y="3541722"/>
            <a:ext cx="1114408" cy="184666"/>
          </a:xfrm>
          <a:prstGeom prst="rect">
            <a:avLst/>
          </a:prstGeom>
          <a:noFill/>
        </p:spPr>
        <p:txBody>
          <a:bodyPr wrap="none" rtlCol="0">
            <a:spAutoFit/>
          </a:bodyPr>
          <a:lstStyle/>
          <a:p>
            <a:r>
              <a:rPr lang="en-US" sz="600" dirty="0" smtClean="0">
                <a:solidFill>
                  <a:srgbClr val="154C9C"/>
                </a:solidFill>
                <a:latin typeface="Arial"/>
                <a:cs typeface="Arial"/>
              </a:rPr>
              <a:t>GIDEP broad assessments</a:t>
            </a:r>
            <a:endParaRPr lang="en-US" sz="600" dirty="0">
              <a:solidFill>
                <a:srgbClr val="154C9C"/>
              </a:solidFill>
              <a:latin typeface="Arial"/>
              <a:cs typeface="Arial"/>
            </a:endParaRPr>
          </a:p>
        </p:txBody>
      </p:sp>
      <p:sp>
        <p:nvSpPr>
          <p:cNvPr id="103" name="TextBox 102"/>
          <p:cNvSpPr txBox="1"/>
          <p:nvPr/>
        </p:nvSpPr>
        <p:spPr>
          <a:xfrm rot="16200000">
            <a:off x="6903328" y="4484932"/>
            <a:ext cx="530915" cy="184666"/>
          </a:xfrm>
          <a:prstGeom prst="rect">
            <a:avLst/>
          </a:prstGeom>
          <a:noFill/>
        </p:spPr>
        <p:txBody>
          <a:bodyPr wrap="none" rtlCol="0">
            <a:spAutoFit/>
          </a:bodyPr>
          <a:lstStyle/>
          <a:p>
            <a:r>
              <a:rPr lang="en-US" sz="600" dirty="0" smtClean="0">
                <a:solidFill>
                  <a:srgbClr val="154C9C"/>
                </a:solidFill>
                <a:latin typeface="Arial"/>
                <a:cs typeface="Arial"/>
              </a:rPr>
              <a:t>QPL parts</a:t>
            </a:r>
            <a:endParaRPr lang="en-US" sz="600" dirty="0">
              <a:solidFill>
                <a:srgbClr val="154C9C"/>
              </a:solidFill>
              <a:latin typeface="Arial"/>
              <a:cs typeface="Arial"/>
            </a:endParaRPr>
          </a:p>
        </p:txBody>
      </p:sp>
      <p:sp>
        <p:nvSpPr>
          <p:cNvPr id="108" name="TextBox 107"/>
          <p:cNvSpPr txBox="1"/>
          <p:nvPr/>
        </p:nvSpPr>
        <p:spPr>
          <a:xfrm rot="16200000">
            <a:off x="6327101" y="4013746"/>
            <a:ext cx="1124038" cy="184666"/>
          </a:xfrm>
          <a:prstGeom prst="rect">
            <a:avLst/>
          </a:prstGeom>
          <a:noFill/>
        </p:spPr>
        <p:txBody>
          <a:bodyPr wrap="none" rtlCol="0">
            <a:spAutoFit/>
          </a:bodyPr>
          <a:lstStyle/>
          <a:p>
            <a:r>
              <a:rPr lang="en-US" sz="600" dirty="0" smtClean="0">
                <a:solidFill>
                  <a:srgbClr val="154C9C"/>
                </a:solidFill>
                <a:latin typeface="Arial"/>
                <a:cs typeface="Arial"/>
              </a:rPr>
              <a:t>Workmanship requirements</a:t>
            </a:r>
            <a:endParaRPr lang="en-US" sz="600" dirty="0">
              <a:solidFill>
                <a:srgbClr val="154C9C"/>
              </a:solidFill>
              <a:latin typeface="Arial"/>
              <a:cs typeface="Arial"/>
            </a:endParaRPr>
          </a:p>
        </p:txBody>
      </p:sp>
      <p:sp>
        <p:nvSpPr>
          <p:cNvPr id="109" name="TextBox 108"/>
          <p:cNvSpPr txBox="1"/>
          <p:nvPr/>
        </p:nvSpPr>
        <p:spPr>
          <a:xfrm rot="16200000">
            <a:off x="6345884" y="4083114"/>
            <a:ext cx="864652" cy="184666"/>
          </a:xfrm>
          <a:prstGeom prst="rect">
            <a:avLst/>
          </a:prstGeom>
          <a:noFill/>
        </p:spPr>
        <p:txBody>
          <a:bodyPr wrap="none" rtlCol="0">
            <a:spAutoFit/>
          </a:bodyPr>
          <a:lstStyle/>
          <a:p>
            <a:r>
              <a:rPr lang="en-US" sz="600" dirty="0" smtClean="0">
                <a:solidFill>
                  <a:srgbClr val="154C9C"/>
                </a:solidFill>
                <a:latin typeface="Arial"/>
                <a:cs typeface="Arial"/>
              </a:rPr>
              <a:t>Prohibited materials</a:t>
            </a:r>
            <a:endParaRPr lang="en-US" sz="600" dirty="0">
              <a:solidFill>
                <a:srgbClr val="154C9C"/>
              </a:solidFill>
              <a:latin typeface="Arial"/>
              <a:cs typeface="Arial"/>
            </a:endParaRPr>
          </a:p>
        </p:txBody>
      </p:sp>
      <p:sp>
        <p:nvSpPr>
          <p:cNvPr id="141" name="TextBox 140"/>
          <p:cNvSpPr txBox="1"/>
          <p:nvPr/>
        </p:nvSpPr>
        <p:spPr>
          <a:xfrm rot="16200000">
            <a:off x="2337680" y="4200122"/>
            <a:ext cx="483914" cy="184666"/>
          </a:xfrm>
          <a:prstGeom prst="rect">
            <a:avLst/>
          </a:prstGeom>
          <a:noFill/>
        </p:spPr>
        <p:txBody>
          <a:bodyPr wrap="none" rtlCol="0">
            <a:spAutoFit/>
          </a:bodyPr>
          <a:lstStyle/>
          <a:p>
            <a:r>
              <a:rPr lang="en-US" sz="600" dirty="0" smtClean="0">
                <a:solidFill>
                  <a:srgbClr val="154C9C"/>
                </a:solidFill>
                <a:latin typeface="Arial"/>
                <a:cs typeface="Arial"/>
              </a:rPr>
              <a:t>EM work</a:t>
            </a:r>
            <a:endParaRPr lang="en-US" sz="600" dirty="0">
              <a:solidFill>
                <a:srgbClr val="154C9C"/>
              </a:solidFill>
              <a:latin typeface="Arial"/>
              <a:cs typeface="Arial"/>
            </a:endParaRPr>
          </a:p>
        </p:txBody>
      </p:sp>
      <p:sp>
        <p:nvSpPr>
          <p:cNvPr id="83" name="TextBox 82"/>
          <p:cNvSpPr txBox="1"/>
          <p:nvPr/>
        </p:nvSpPr>
        <p:spPr>
          <a:xfrm rot="16200000">
            <a:off x="1046227" y="2444429"/>
            <a:ext cx="774571" cy="184666"/>
          </a:xfrm>
          <a:prstGeom prst="rect">
            <a:avLst/>
          </a:prstGeom>
          <a:noFill/>
        </p:spPr>
        <p:txBody>
          <a:bodyPr wrap="none" rtlCol="0">
            <a:spAutoFit/>
          </a:bodyPr>
          <a:lstStyle/>
          <a:p>
            <a:r>
              <a:rPr lang="en-US" sz="600" dirty="0" smtClean="0">
                <a:solidFill>
                  <a:srgbClr val="154C9C"/>
                </a:solidFill>
                <a:latin typeface="Arial"/>
                <a:cs typeface="Arial"/>
              </a:rPr>
              <a:t>Functional FMEA</a:t>
            </a:r>
            <a:endParaRPr lang="en-US" sz="600" dirty="0">
              <a:solidFill>
                <a:srgbClr val="154C9C"/>
              </a:solidFill>
              <a:latin typeface="Arial"/>
              <a:cs typeface="Arial"/>
            </a:endParaRPr>
          </a:p>
        </p:txBody>
      </p:sp>
      <p:cxnSp>
        <p:nvCxnSpPr>
          <p:cNvPr id="77" name="Straight Arrow Connector 76"/>
          <p:cNvCxnSpPr/>
          <p:nvPr/>
        </p:nvCxnSpPr>
        <p:spPr>
          <a:xfrm>
            <a:off x="5090305" y="5619477"/>
            <a:ext cx="3413360" cy="0"/>
          </a:xfrm>
          <a:prstGeom prst="straightConnector1">
            <a:avLst/>
          </a:prstGeom>
          <a:ln cap="rnd">
            <a:solidFill>
              <a:srgbClr val="0D3369"/>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5222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Box 73"/>
          <p:cNvSpPr txBox="1"/>
          <p:nvPr/>
        </p:nvSpPr>
        <p:spPr>
          <a:xfrm>
            <a:off x="411883" y="1357211"/>
            <a:ext cx="8409262" cy="483722"/>
          </a:xfrm>
          <a:prstGeom prst="rect">
            <a:avLst/>
          </a:prstGeom>
          <a:noFill/>
        </p:spPr>
        <p:txBody>
          <a:bodyPr wrap="square" rtlCol="0">
            <a:spAutoFit/>
          </a:bodyPr>
          <a:lstStyle/>
          <a:p>
            <a:pPr algn="ctr">
              <a:lnSpc>
                <a:spcPct val="90000"/>
              </a:lnSpc>
            </a:pPr>
            <a:r>
              <a:rPr lang="en-US" sz="1400" b="1" dirty="0" smtClean="0">
                <a:solidFill>
                  <a:srgbClr val="154C9C"/>
                </a:solidFill>
                <a:latin typeface="Arial"/>
                <a:cs typeface="Arial"/>
              </a:rPr>
              <a:t>Generally-representative example, prioritization may vary by mission attributes </a:t>
            </a:r>
            <a:br>
              <a:rPr lang="en-US" sz="1400" b="1" dirty="0" smtClean="0">
                <a:solidFill>
                  <a:srgbClr val="154C9C"/>
                </a:solidFill>
                <a:latin typeface="Arial"/>
                <a:cs typeface="Arial"/>
              </a:rPr>
            </a:br>
            <a:r>
              <a:rPr lang="en-US" sz="1400" b="1" dirty="0" smtClean="0">
                <a:solidFill>
                  <a:srgbClr val="154C9C"/>
                </a:solidFill>
                <a:latin typeface="Arial"/>
                <a:cs typeface="Arial"/>
              </a:rPr>
              <a:t>or personal preference or experience.</a:t>
            </a:r>
            <a:endParaRPr lang="en-US" sz="1400" b="1" dirty="0">
              <a:solidFill>
                <a:srgbClr val="154C9C"/>
              </a:solidFill>
              <a:latin typeface="Arial"/>
              <a:cs typeface="Arial"/>
            </a:endParaRPr>
          </a:p>
        </p:txBody>
      </p:sp>
      <p:sp>
        <p:nvSpPr>
          <p:cNvPr id="20" name="TextBox 19"/>
          <p:cNvSpPr txBox="1"/>
          <p:nvPr/>
        </p:nvSpPr>
        <p:spPr>
          <a:xfrm>
            <a:off x="1962727" y="5975957"/>
            <a:ext cx="5435023" cy="261610"/>
          </a:xfrm>
          <a:prstGeom prst="rect">
            <a:avLst/>
          </a:prstGeom>
          <a:noFill/>
        </p:spPr>
        <p:txBody>
          <a:bodyPr wrap="square" rtlCol="0">
            <a:spAutoFit/>
          </a:bodyPr>
          <a:lstStyle/>
          <a:p>
            <a:pPr algn="ctr"/>
            <a:r>
              <a:rPr lang="en-US" sz="1100" b="1" dirty="0" smtClean="0">
                <a:solidFill>
                  <a:srgbClr val="154C9C"/>
                </a:solidFill>
                <a:latin typeface="Arial"/>
                <a:cs typeface="Arial"/>
              </a:rPr>
              <a:t>Mission Success Activities</a:t>
            </a:r>
            <a:endParaRPr lang="en-US" sz="1100" b="1" dirty="0">
              <a:solidFill>
                <a:srgbClr val="154C9C"/>
              </a:solidFill>
              <a:latin typeface="Arial"/>
              <a:cs typeface="Arial"/>
            </a:endParaRPr>
          </a:p>
        </p:txBody>
      </p:sp>
      <p:sp>
        <p:nvSpPr>
          <p:cNvPr id="42" name="TextBox 41"/>
          <p:cNvSpPr txBox="1"/>
          <p:nvPr/>
        </p:nvSpPr>
        <p:spPr>
          <a:xfrm rot="16200000">
            <a:off x="5601450" y="4522341"/>
            <a:ext cx="1326004" cy="192360"/>
          </a:xfrm>
          <a:prstGeom prst="rect">
            <a:avLst/>
          </a:prstGeom>
          <a:noFill/>
        </p:spPr>
        <p:txBody>
          <a:bodyPr wrap="none" rtlCol="0">
            <a:spAutoFit/>
          </a:bodyPr>
          <a:lstStyle/>
          <a:p>
            <a:r>
              <a:rPr lang="en-US" sz="650" dirty="0" smtClean="0">
                <a:solidFill>
                  <a:srgbClr val="154C9C"/>
                </a:solidFill>
                <a:latin typeface="Arial"/>
                <a:cs typeface="Arial"/>
              </a:rPr>
              <a:t>Closed Loop GIDEP and alerts</a:t>
            </a:r>
            <a:endParaRPr lang="en-US" sz="650" dirty="0">
              <a:solidFill>
                <a:srgbClr val="154C9C"/>
              </a:solidFill>
              <a:latin typeface="Arial"/>
              <a:cs typeface="Arial"/>
            </a:endParaRPr>
          </a:p>
        </p:txBody>
      </p:sp>
      <p:sp>
        <p:nvSpPr>
          <p:cNvPr id="49" name="TextBox 48"/>
          <p:cNvSpPr txBox="1"/>
          <p:nvPr/>
        </p:nvSpPr>
        <p:spPr>
          <a:xfrm rot="16200000">
            <a:off x="1698386" y="2197215"/>
            <a:ext cx="1910008" cy="192360"/>
          </a:xfrm>
          <a:prstGeom prst="rect">
            <a:avLst/>
          </a:prstGeom>
          <a:noFill/>
        </p:spPr>
        <p:txBody>
          <a:bodyPr wrap="square" rtlCol="0">
            <a:spAutoFit/>
          </a:bodyPr>
          <a:lstStyle/>
          <a:p>
            <a:r>
              <a:rPr lang="en-US" sz="650" smtClean="0">
                <a:solidFill>
                  <a:srgbClr val="154C9C"/>
                </a:solidFill>
                <a:latin typeface="Arial"/>
                <a:cs typeface="Arial"/>
              </a:rPr>
              <a:t>Workmanship-trained techs</a:t>
            </a:r>
            <a:endParaRPr lang="en-US" sz="650" dirty="0">
              <a:solidFill>
                <a:srgbClr val="154C9C"/>
              </a:solidFill>
              <a:latin typeface="Arial"/>
              <a:cs typeface="Arial"/>
            </a:endParaRPr>
          </a:p>
        </p:txBody>
      </p:sp>
      <p:sp>
        <p:nvSpPr>
          <p:cNvPr id="2" name="Slide Number Placeholder 1"/>
          <p:cNvSpPr>
            <a:spLocks noGrp="1"/>
          </p:cNvSpPr>
          <p:nvPr>
            <p:ph type="sldNum" sz="quarter" idx="4294967295"/>
          </p:nvPr>
        </p:nvSpPr>
        <p:spPr>
          <a:xfrm>
            <a:off x="6553200" y="6356351"/>
            <a:ext cx="2133600" cy="365125"/>
          </a:xfrm>
          <a:prstGeom prst="rect">
            <a:avLst/>
          </a:prstGeom>
        </p:spPr>
        <p:txBody>
          <a:bodyPr/>
          <a:lstStyle/>
          <a:p>
            <a:fld id="{641FB1AC-02D1-9846-8E42-69528F42F281}" type="slidenum">
              <a:rPr lang="en-US" smtClean="0">
                <a:solidFill>
                  <a:srgbClr val="154C9C"/>
                </a:solidFill>
              </a:rPr>
              <a:pPr/>
              <a:t>7</a:t>
            </a:fld>
            <a:endParaRPr lang="en-US" dirty="0">
              <a:solidFill>
                <a:srgbClr val="154C9C"/>
              </a:solidFill>
            </a:endParaRPr>
          </a:p>
        </p:txBody>
      </p:sp>
      <p:cxnSp>
        <p:nvCxnSpPr>
          <p:cNvPr id="5" name="Straight Arrow Connector 4"/>
          <p:cNvCxnSpPr/>
          <p:nvPr/>
        </p:nvCxnSpPr>
        <p:spPr>
          <a:xfrm flipV="1">
            <a:off x="1960124" y="1870363"/>
            <a:ext cx="41303" cy="3941157"/>
          </a:xfrm>
          <a:prstGeom prst="straightConnector1">
            <a:avLst/>
          </a:prstGeom>
          <a:ln w="25400" cap="rnd">
            <a:solidFill>
              <a:srgbClr val="0D3369"/>
            </a:solidFill>
            <a:headEnd type="none" w="lg" len="lg"/>
            <a:tailEnd type="stealth" w="lg" len="lg"/>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rot="16200000">
            <a:off x="-172689" y="3709983"/>
            <a:ext cx="3925457" cy="261610"/>
          </a:xfrm>
          <a:prstGeom prst="rect">
            <a:avLst/>
          </a:prstGeom>
          <a:noFill/>
        </p:spPr>
        <p:txBody>
          <a:bodyPr wrap="square" rtlCol="0">
            <a:spAutoFit/>
          </a:bodyPr>
          <a:lstStyle/>
          <a:p>
            <a:pPr algn="ctr"/>
            <a:r>
              <a:rPr lang="en-US" sz="1100" b="1" dirty="0" smtClean="0">
                <a:solidFill>
                  <a:srgbClr val="154C9C"/>
                </a:solidFill>
                <a:latin typeface="Arial"/>
                <a:cs typeface="Arial"/>
              </a:rPr>
              <a:t>Number of Residual Defects</a:t>
            </a:r>
            <a:endParaRPr lang="en-US" sz="1100" b="1" dirty="0">
              <a:solidFill>
                <a:srgbClr val="154C9C"/>
              </a:solidFill>
              <a:latin typeface="Arial"/>
              <a:cs typeface="Arial"/>
            </a:endParaRPr>
          </a:p>
        </p:txBody>
      </p:sp>
      <p:sp>
        <p:nvSpPr>
          <p:cNvPr id="21" name="TextBox 20"/>
          <p:cNvSpPr txBox="1"/>
          <p:nvPr/>
        </p:nvSpPr>
        <p:spPr>
          <a:xfrm rot="16200000">
            <a:off x="2779999" y="3069353"/>
            <a:ext cx="609034" cy="187528"/>
          </a:xfrm>
          <a:prstGeom prst="rect">
            <a:avLst/>
          </a:prstGeom>
          <a:noFill/>
        </p:spPr>
        <p:txBody>
          <a:bodyPr wrap="none" rtlCol="0">
            <a:spAutoFit/>
          </a:bodyPr>
          <a:lstStyle/>
          <a:p>
            <a:r>
              <a:rPr lang="en-US" sz="650" dirty="0" smtClean="0">
                <a:solidFill>
                  <a:srgbClr val="154C9C"/>
                </a:solidFill>
                <a:latin typeface="Arial"/>
                <a:cs typeface="Arial"/>
              </a:rPr>
              <a:t>GOLD rules</a:t>
            </a:r>
            <a:endParaRPr lang="en-US" sz="650" dirty="0">
              <a:solidFill>
                <a:srgbClr val="154C9C"/>
              </a:solidFill>
              <a:latin typeface="Arial"/>
              <a:cs typeface="Arial"/>
            </a:endParaRPr>
          </a:p>
        </p:txBody>
      </p:sp>
      <p:sp>
        <p:nvSpPr>
          <p:cNvPr id="35" name="TextBox 34"/>
          <p:cNvSpPr txBox="1"/>
          <p:nvPr/>
        </p:nvSpPr>
        <p:spPr>
          <a:xfrm rot="16200000">
            <a:off x="5059128" y="4674700"/>
            <a:ext cx="367555" cy="187528"/>
          </a:xfrm>
          <a:prstGeom prst="rect">
            <a:avLst/>
          </a:prstGeom>
          <a:noFill/>
        </p:spPr>
        <p:txBody>
          <a:bodyPr wrap="none" rtlCol="0">
            <a:spAutoFit/>
          </a:bodyPr>
          <a:lstStyle/>
          <a:p>
            <a:r>
              <a:rPr lang="en-US" sz="650" dirty="0" smtClean="0">
                <a:solidFill>
                  <a:srgbClr val="154C9C"/>
                </a:solidFill>
                <a:latin typeface="Arial"/>
                <a:cs typeface="Arial"/>
              </a:rPr>
              <a:t>EMC</a:t>
            </a:r>
            <a:endParaRPr lang="en-US" sz="650" dirty="0">
              <a:solidFill>
                <a:srgbClr val="154C9C"/>
              </a:solidFill>
              <a:latin typeface="Arial"/>
              <a:cs typeface="Arial"/>
            </a:endParaRPr>
          </a:p>
        </p:txBody>
      </p:sp>
      <p:sp>
        <p:nvSpPr>
          <p:cNvPr id="44" name="TextBox 43"/>
          <p:cNvSpPr txBox="1"/>
          <p:nvPr/>
        </p:nvSpPr>
        <p:spPr>
          <a:xfrm>
            <a:off x="3124200" y="5794245"/>
            <a:ext cx="635000" cy="230832"/>
          </a:xfrm>
          <a:prstGeom prst="rect">
            <a:avLst/>
          </a:prstGeom>
          <a:noFill/>
        </p:spPr>
        <p:txBody>
          <a:bodyPr wrap="square" rtlCol="0">
            <a:spAutoFit/>
          </a:bodyPr>
          <a:lstStyle/>
          <a:p>
            <a:pPr algn="ctr"/>
            <a:r>
              <a:rPr lang="en-US" sz="900" i="1" dirty="0" smtClean="0">
                <a:solidFill>
                  <a:srgbClr val="154C9C"/>
                </a:solidFill>
                <a:latin typeface="Arial"/>
                <a:cs typeface="Arial"/>
              </a:rPr>
              <a:t>Class D</a:t>
            </a:r>
            <a:endParaRPr lang="en-US" sz="900" i="1" dirty="0">
              <a:solidFill>
                <a:srgbClr val="154C9C"/>
              </a:solidFill>
              <a:latin typeface="Arial"/>
              <a:cs typeface="Arial"/>
            </a:endParaRPr>
          </a:p>
        </p:txBody>
      </p:sp>
      <p:sp>
        <p:nvSpPr>
          <p:cNvPr id="46" name="TextBox 45"/>
          <p:cNvSpPr txBox="1"/>
          <p:nvPr/>
        </p:nvSpPr>
        <p:spPr>
          <a:xfrm>
            <a:off x="4013200" y="5794245"/>
            <a:ext cx="673100" cy="230832"/>
          </a:xfrm>
          <a:prstGeom prst="rect">
            <a:avLst/>
          </a:prstGeom>
          <a:noFill/>
        </p:spPr>
        <p:txBody>
          <a:bodyPr wrap="square" rtlCol="0">
            <a:spAutoFit/>
          </a:bodyPr>
          <a:lstStyle/>
          <a:p>
            <a:pPr algn="ctr"/>
            <a:r>
              <a:rPr lang="en-US" sz="900" i="1" dirty="0" smtClean="0">
                <a:solidFill>
                  <a:srgbClr val="154C9C"/>
                </a:solidFill>
                <a:latin typeface="Arial"/>
                <a:cs typeface="Arial"/>
              </a:rPr>
              <a:t>Class C</a:t>
            </a:r>
            <a:endParaRPr lang="en-US" sz="900" i="1" dirty="0">
              <a:solidFill>
                <a:srgbClr val="154C9C"/>
              </a:solidFill>
              <a:latin typeface="Arial"/>
              <a:cs typeface="Arial"/>
            </a:endParaRPr>
          </a:p>
        </p:txBody>
      </p:sp>
      <p:sp>
        <p:nvSpPr>
          <p:cNvPr id="47" name="TextBox 46"/>
          <p:cNvSpPr txBox="1"/>
          <p:nvPr/>
        </p:nvSpPr>
        <p:spPr>
          <a:xfrm>
            <a:off x="4944629" y="5794245"/>
            <a:ext cx="609513" cy="230832"/>
          </a:xfrm>
          <a:prstGeom prst="rect">
            <a:avLst/>
          </a:prstGeom>
          <a:noFill/>
        </p:spPr>
        <p:txBody>
          <a:bodyPr wrap="none" rtlCol="0">
            <a:spAutoFit/>
          </a:bodyPr>
          <a:lstStyle/>
          <a:p>
            <a:pPr algn="ctr"/>
            <a:r>
              <a:rPr lang="en-US" sz="900" i="1" dirty="0" smtClean="0">
                <a:solidFill>
                  <a:srgbClr val="154C9C"/>
                </a:solidFill>
                <a:latin typeface="Arial"/>
                <a:cs typeface="Arial"/>
              </a:rPr>
              <a:t>Class B</a:t>
            </a:r>
            <a:endParaRPr lang="en-US" sz="900" i="1" dirty="0">
              <a:solidFill>
                <a:srgbClr val="154C9C"/>
              </a:solidFill>
              <a:latin typeface="Arial"/>
              <a:cs typeface="Arial"/>
            </a:endParaRPr>
          </a:p>
        </p:txBody>
      </p:sp>
      <p:sp>
        <p:nvSpPr>
          <p:cNvPr id="48" name="TextBox 47"/>
          <p:cNvSpPr txBox="1"/>
          <p:nvPr/>
        </p:nvSpPr>
        <p:spPr>
          <a:xfrm>
            <a:off x="6382527" y="5794245"/>
            <a:ext cx="600947" cy="230832"/>
          </a:xfrm>
          <a:prstGeom prst="rect">
            <a:avLst/>
          </a:prstGeom>
          <a:noFill/>
        </p:spPr>
        <p:txBody>
          <a:bodyPr wrap="none" rtlCol="0">
            <a:spAutoFit/>
          </a:bodyPr>
          <a:lstStyle/>
          <a:p>
            <a:pPr algn="ctr"/>
            <a:r>
              <a:rPr lang="en-US" sz="900" i="1" dirty="0" smtClean="0">
                <a:solidFill>
                  <a:srgbClr val="154C9C"/>
                </a:solidFill>
                <a:latin typeface="Arial"/>
                <a:cs typeface="Arial"/>
              </a:rPr>
              <a:t>Class A</a:t>
            </a:r>
            <a:endParaRPr lang="en-US" sz="900" i="1" dirty="0">
              <a:solidFill>
                <a:srgbClr val="154C9C"/>
              </a:solidFill>
              <a:latin typeface="Arial"/>
              <a:cs typeface="Arial"/>
            </a:endParaRPr>
          </a:p>
        </p:txBody>
      </p:sp>
      <p:cxnSp>
        <p:nvCxnSpPr>
          <p:cNvPr id="53" name="Straight Connector 52"/>
          <p:cNvCxnSpPr/>
          <p:nvPr/>
        </p:nvCxnSpPr>
        <p:spPr>
          <a:xfrm flipV="1">
            <a:off x="3639537" y="4059402"/>
            <a:ext cx="0" cy="1738074"/>
          </a:xfrm>
          <a:prstGeom prst="line">
            <a:avLst/>
          </a:prstGeom>
          <a:ln w="28575" cap="rnd" cmpd="sng">
            <a:solidFill>
              <a:srgbClr val="377FC4"/>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V="1">
            <a:off x="5021424" y="4867481"/>
            <a:ext cx="0" cy="949045"/>
          </a:xfrm>
          <a:prstGeom prst="line">
            <a:avLst/>
          </a:prstGeom>
          <a:ln w="15875" cap="rnd" cmpd="sng">
            <a:solidFill>
              <a:srgbClr val="377FC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flipV="1">
            <a:off x="6266752" y="5297504"/>
            <a:ext cx="0" cy="499972"/>
          </a:xfrm>
          <a:prstGeom prst="line">
            <a:avLst/>
          </a:prstGeom>
          <a:ln w="28575" cap="rnd" cmpd="sng">
            <a:solidFill>
              <a:srgbClr val="377FC4"/>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flipV="1">
            <a:off x="2202131" y="2251518"/>
            <a:ext cx="35906" cy="3565009"/>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61" name="Straight Connector 60"/>
          <p:cNvCxnSpPr>
            <a:endCxn id="30" idx="1"/>
          </p:cNvCxnSpPr>
          <p:nvPr/>
        </p:nvCxnSpPr>
        <p:spPr>
          <a:xfrm flipV="1">
            <a:off x="2382569" y="2387843"/>
            <a:ext cx="51552" cy="3428684"/>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a:xfrm flipV="1">
            <a:off x="2758146" y="3091061"/>
            <a:ext cx="38897" cy="2725465"/>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a:xfrm flipV="1">
            <a:off x="2897988" y="3282350"/>
            <a:ext cx="38897" cy="2534176"/>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flipV="1">
            <a:off x="3026346" y="3481054"/>
            <a:ext cx="38897" cy="2335472"/>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71" name="Straight Connector 70"/>
          <p:cNvCxnSpPr/>
          <p:nvPr/>
        </p:nvCxnSpPr>
        <p:spPr>
          <a:xfrm flipV="1">
            <a:off x="3154703" y="3651268"/>
            <a:ext cx="38897" cy="2165258"/>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73" name="Straight Connector 72"/>
          <p:cNvCxnSpPr/>
          <p:nvPr/>
        </p:nvCxnSpPr>
        <p:spPr>
          <a:xfrm flipV="1">
            <a:off x="3293020" y="3771900"/>
            <a:ext cx="15330" cy="2044626"/>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75" name="Straight Connector 74"/>
          <p:cNvCxnSpPr/>
          <p:nvPr/>
        </p:nvCxnSpPr>
        <p:spPr>
          <a:xfrm flipV="1">
            <a:off x="3448445" y="3950030"/>
            <a:ext cx="10859" cy="1866496"/>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77" name="Straight Connector 76"/>
          <p:cNvCxnSpPr/>
          <p:nvPr/>
        </p:nvCxnSpPr>
        <p:spPr>
          <a:xfrm flipV="1">
            <a:off x="3595314" y="4073445"/>
            <a:ext cx="0" cy="1743081"/>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82" name="Straight Connector 81"/>
          <p:cNvCxnSpPr/>
          <p:nvPr/>
        </p:nvCxnSpPr>
        <p:spPr>
          <a:xfrm flipV="1">
            <a:off x="3896454" y="4281915"/>
            <a:ext cx="0" cy="1534611"/>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84" name="Straight Connector 83"/>
          <p:cNvCxnSpPr/>
          <p:nvPr/>
        </p:nvCxnSpPr>
        <p:spPr>
          <a:xfrm flipV="1">
            <a:off x="4068007" y="4398138"/>
            <a:ext cx="0" cy="1418389"/>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86" name="Straight Connector 85"/>
          <p:cNvCxnSpPr/>
          <p:nvPr/>
        </p:nvCxnSpPr>
        <p:spPr>
          <a:xfrm flipV="1">
            <a:off x="4258073" y="4517703"/>
            <a:ext cx="0" cy="1298823"/>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88" name="Straight Connector 87"/>
          <p:cNvCxnSpPr/>
          <p:nvPr/>
        </p:nvCxnSpPr>
        <p:spPr>
          <a:xfrm flipV="1">
            <a:off x="4448140" y="4618521"/>
            <a:ext cx="0" cy="1198005"/>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94" name="Straight Connector 93"/>
          <p:cNvCxnSpPr/>
          <p:nvPr/>
        </p:nvCxnSpPr>
        <p:spPr>
          <a:xfrm flipV="1">
            <a:off x="4632035" y="4711003"/>
            <a:ext cx="0" cy="1105524"/>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101" name="Straight Connector 100"/>
          <p:cNvCxnSpPr/>
          <p:nvPr/>
        </p:nvCxnSpPr>
        <p:spPr>
          <a:xfrm flipV="1">
            <a:off x="4834442" y="4760603"/>
            <a:ext cx="0" cy="1055923"/>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103" name="Straight Connector 102"/>
          <p:cNvCxnSpPr/>
          <p:nvPr/>
        </p:nvCxnSpPr>
        <p:spPr>
          <a:xfrm flipV="1">
            <a:off x="4993654" y="4828956"/>
            <a:ext cx="0" cy="968520"/>
          </a:xfrm>
          <a:prstGeom prst="line">
            <a:avLst/>
          </a:prstGeom>
          <a:ln w="28575" cap="rnd" cmpd="sng">
            <a:solidFill>
              <a:srgbClr val="377FC4"/>
            </a:solidFill>
            <a:prstDash val="sysDash"/>
          </a:ln>
          <a:effectLst/>
        </p:spPr>
        <p:style>
          <a:lnRef idx="2">
            <a:schemeClr val="dk1"/>
          </a:lnRef>
          <a:fillRef idx="0">
            <a:schemeClr val="dk1"/>
          </a:fillRef>
          <a:effectRef idx="1">
            <a:schemeClr val="dk1"/>
          </a:effectRef>
          <a:fontRef idx="minor">
            <a:schemeClr val="tx1"/>
          </a:fontRef>
        </p:style>
      </p:cxnSp>
      <p:cxnSp>
        <p:nvCxnSpPr>
          <p:cNvPr id="105" name="Straight Connector 104"/>
          <p:cNvCxnSpPr/>
          <p:nvPr/>
        </p:nvCxnSpPr>
        <p:spPr>
          <a:xfrm flipV="1">
            <a:off x="5245428" y="4948521"/>
            <a:ext cx="0" cy="868005"/>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107" name="Straight Connector 106"/>
          <p:cNvCxnSpPr/>
          <p:nvPr/>
        </p:nvCxnSpPr>
        <p:spPr>
          <a:xfrm flipV="1">
            <a:off x="5392298" y="4986550"/>
            <a:ext cx="0" cy="829976"/>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109" name="Straight Connector 108"/>
          <p:cNvCxnSpPr/>
          <p:nvPr/>
        </p:nvCxnSpPr>
        <p:spPr>
          <a:xfrm flipH="1" flipV="1">
            <a:off x="5577144" y="5046193"/>
            <a:ext cx="5042" cy="751283"/>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111" name="Straight Connector 110"/>
          <p:cNvCxnSpPr/>
          <p:nvPr/>
        </p:nvCxnSpPr>
        <p:spPr>
          <a:xfrm flipV="1">
            <a:off x="5910876" y="5162505"/>
            <a:ext cx="0" cy="647671"/>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114" name="Straight Connector 113"/>
          <p:cNvCxnSpPr/>
          <p:nvPr/>
        </p:nvCxnSpPr>
        <p:spPr>
          <a:xfrm flipV="1">
            <a:off x="6048888" y="5199201"/>
            <a:ext cx="0" cy="617325"/>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118" name="Straight Connector 117"/>
          <p:cNvCxnSpPr/>
          <p:nvPr/>
        </p:nvCxnSpPr>
        <p:spPr>
          <a:xfrm flipV="1">
            <a:off x="6572177" y="5355962"/>
            <a:ext cx="0" cy="460564"/>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124" name="Straight Connector 123"/>
          <p:cNvCxnSpPr/>
          <p:nvPr/>
        </p:nvCxnSpPr>
        <p:spPr>
          <a:xfrm flipV="1">
            <a:off x="6799268" y="5457796"/>
            <a:ext cx="0" cy="358731"/>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126" name="Straight Connector 125"/>
          <p:cNvCxnSpPr/>
          <p:nvPr/>
        </p:nvCxnSpPr>
        <p:spPr>
          <a:xfrm flipH="1" flipV="1">
            <a:off x="6961787" y="5509476"/>
            <a:ext cx="2865" cy="307051"/>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128" name="Straight Connector 127"/>
          <p:cNvCxnSpPr/>
          <p:nvPr/>
        </p:nvCxnSpPr>
        <p:spPr>
          <a:xfrm flipV="1">
            <a:off x="7138408" y="5592491"/>
            <a:ext cx="0" cy="224035"/>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135" name="Straight Connector 134"/>
          <p:cNvCxnSpPr/>
          <p:nvPr/>
        </p:nvCxnSpPr>
        <p:spPr>
          <a:xfrm flipV="1">
            <a:off x="5145465" y="4904207"/>
            <a:ext cx="0" cy="912319"/>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sp>
        <p:nvSpPr>
          <p:cNvPr id="67" name="TextBox 66"/>
          <p:cNvSpPr txBox="1"/>
          <p:nvPr/>
        </p:nvSpPr>
        <p:spPr>
          <a:xfrm>
            <a:off x="2178051" y="5794245"/>
            <a:ext cx="1035049" cy="230832"/>
          </a:xfrm>
          <a:prstGeom prst="rect">
            <a:avLst/>
          </a:prstGeom>
          <a:noFill/>
        </p:spPr>
        <p:txBody>
          <a:bodyPr wrap="square" rtlCol="0">
            <a:spAutoFit/>
          </a:bodyPr>
          <a:lstStyle/>
          <a:p>
            <a:pPr algn="ctr"/>
            <a:r>
              <a:rPr lang="en-US" sz="900" i="1" dirty="0" smtClean="0">
                <a:solidFill>
                  <a:srgbClr val="154C9C"/>
                </a:solidFill>
                <a:latin typeface="Arial"/>
                <a:cs typeface="Arial"/>
              </a:rPr>
              <a:t>DNH   7120.8</a:t>
            </a:r>
            <a:endParaRPr lang="en-US" sz="900" i="1" dirty="0">
              <a:solidFill>
                <a:srgbClr val="154C9C"/>
              </a:solidFill>
              <a:latin typeface="Arial"/>
              <a:cs typeface="Arial"/>
            </a:endParaRPr>
          </a:p>
        </p:txBody>
      </p:sp>
      <p:cxnSp>
        <p:nvCxnSpPr>
          <p:cNvPr id="72" name="Straight Connector 71"/>
          <p:cNvCxnSpPr/>
          <p:nvPr/>
        </p:nvCxnSpPr>
        <p:spPr>
          <a:xfrm flipV="1">
            <a:off x="2529356" y="2635493"/>
            <a:ext cx="945" cy="3181033"/>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sp>
        <p:nvSpPr>
          <p:cNvPr id="76" name="Title 6"/>
          <p:cNvSpPr>
            <a:spLocks noGrp="1"/>
          </p:cNvSpPr>
          <p:nvPr>
            <p:ph type="title"/>
          </p:nvPr>
        </p:nvSpPr>
        <p:spPr>
          <a:xfrm>
            <a:off x="457200" y="121767"/>
            <a:ext cx="8229600" cy="1072975"/>
          </a:xfrm>
        </p:spPr>
        <p:txBody>
          <a:bodyPr>
            <a:normAutofit fontScale="90000"/>
          </a:bodyPr>
          <a:lstStyle/>
          <a:p>
            <a:r>
              <a:rPr lang="en-US" dirty="0" smtClean="0"/>
              <a:t>Defects vs Mission Success as a function of risk classification</a:t>
            </a:r>
            <a:endParaRPr lang="en-US" dirty="0"/>
          </a:p>
        </p:txBody>
      </p:sp>
      <p:cxnSp>
        <p:nvCxnSpPr>
          <p:cNvPr id="7" name="Straight Arrow Connector 6"/>
          <p:cNvCxnSpPr/>
          <p:nvPr/>
        </p:nvCxnSpPr>
        <p:spPr>
          <a:xfrm>
            <a:off x="1960124" y="5811519"/>
            <a:ext cx="5452058" cy="0"/>
          </a:xfrm>
          <a:prstGeom prst="straightConnector1">
            <a:avLst/>
          </a:prstGeom>
          <a:ln w="25400" cap="rnd">
            <a:solidFill>
              <a:srgbClr val="0D3369"/>
            </a:solidFill>
            <a:headEnd type="none" w="lg" len="lg"/>
            <a:tailEnd type="stealth" w="lg" len="lg"/>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rot="16200000">
            <a:off x="2907985" y="3300366"/>
            <a:ext cx="1141659" cy="192360"/>
          </a:xfrm>
          <a:prstGeom prst="rect">
            <a:avLst/>
          </a:prstGeom>
          <a:noFill/>
        </p:spPr>
        <p:txBody>
          <a:bodyPr wrap="none" rtlCol="0">
            <a:spAutoFit/>
          </a:bodyPr>
          <a:lstStyle/>
          <a:p>
            <a:r>
              <a:rPr lang="en-US" sz="650" smtClean="0">
                <a:solidFill>
                  <a:srgbClr val="154C9C"/>
                </a:solidFill>
                <a:latin typeface="Arial"/>
                <a:cs typeface="Arial"/>
              </a:rPr>
              <a:t>Graybeard Internal </a:t>
            </a:r>
            <a:r>
              <a:rPr lang="en-US" sz="650" dirty="0" smtClean="0">
                <a:solidFill>
                  <a:srgbClr val="154C9C"/>
                </a:solidFill>
                <a:latin typeface="Arial"/>
                <a:cs typeface="Arial"/>
              </a:rPr>
              <a:t>review</a:t>
            </a:r>
            <a:endParaRPr lang="en-US" sz="650" dirty="0">
              <a:solidFill>
                <a:srgbClr val="154C9C"/>
              </a:solidFill>
              <a:latin typeface="Arial"/>
              <a:cs typeface="Arial"/>
            </a:endParaRPr>
          </a:p>
        </p:txBody>
      </p:sp>
      <p:sp>
        <p:nvSpPr>
          <p:cNvPr id="23" name="TextBox 22"/>
          <p:cNvSpPr txBox="1"/>
          <p:nvPr/>
        </p:nvSpPr>
        <p:spPr>
          <a:xfrm rot="16200000">
            <a:off x="4521949" y="4248364"/>
            <a:ext cx="981759" cy="192360"/>
          </a:xfrm>
          <a:prstGeom prst="rect">
            <a:avLst/>
          </a:prstGeom>
          <a:noFill/>
        </p:spPr>
        <p:txBody>
          <a:bodyPr wrap="none" rtlCol="0">
            <a:spAutoFit/>
          </a:bodyPr>
          <a:lstStyle/>
          <a:p>
            <a:r>
              <a:rPr lang="en-US" sz="650" dirty="0" smtClean="0">
                <a:solidFill>
                  <a:srgbClr val="154C9C"/>
                </a:solidFill>
                <a:latin typeface="Arial"/>
                <a:cs typeface="Arial"/>
              </a:rPr>
              <a:t>Independent review 1</a:t>
            </a:r>
            <a:endParaRPr lang="en-US" sz="650" dirty="0">
              <a:solidFill>
                <a:srgbClr val="154C9C"/>
              </a:solidFill>
              <a:latin typeface="Arial"/>
              <a:cs typeface="Arial"/>
            </a:endParaRPr>
          </a:p>
        </p:txBody>
      </p:sp>
      <p:sp>
        <p:nvSpPr>
          <p:cNvPr id="24" name="TextBox 23"/>
          <p:cNvSpPr txBox="1"/>
          <p:nvPr/>
        </p:nvSpPr>
        <p:spPr>
          <a:xfrm rot="16200000">
            <a:off x="6289787" y="4875001"/>
            <a:ext cx="992579" cy="192360"/>
          </a:xfrm>
          <a:prstGeom prst="rect">
            <a:avLst/>
          </a:prstGeom>
          <a:noFill/>
        </p:spPr>
        <p:txBody>
          <a:bodyPr wrap="none" rtlCol="0">
            <a:spAutoFit/>
          </a:bodyPr>
          <a:lstStyle/>
          <a:p>
            <a:r>
              <a:rPr lang="en-US" sz="650" dirty="0" smtClean="0">
                <a:solidFill>
                  <a:srgbClr val="154C9C"/>
                </a:solidFill>
                <a:latin typeface="Arial"/>
                <a:cs typeface="Arial"/>
              </a:rPr>
              <a:t>Independent review 2</a:t>
            </a:r>
            <a:endParaRPr lang="en-US" sz="650" dirty="0">
              <a:solidFill>
                <a:srgbClr val="154C9C"/>
              </a:solidFill>
              <a:latin typeface="Arial"/>
              <a:cs typeface="Arial"/>
            </a:endParaRPr>
          </a:p>
        </p:txBody>
      </p:sp>
      <p:sp>
        <p:nvSpPr>
          <p:cNvPr id="25" name="TextBox 24"/>
          <p:cNvSpPr txBox="1"/>
          <p:nvPr/>
        </p:nvSpPr>
        <p:spPr>
          <a:xfrm rot="16200000">
            <a:off x="2871169" y="3286842"/>
            <a:ext cx="941283" cy="192360"/>
          </a:xfrm>
          <a:prstGeom prst="rect">
            <a:avLst/>
          </a:prstGeom>
          <a:noFill/>
        </p:spPr>
        <p:txBody>
          <a:bodyPr wrap="none" rtlCol="0">
            <a:spAutoFit/>
          </a:bodyPr>
          <a:lstStyle/>
          <a:p>
            <a:r>
              <a:rPr lang="en-US" sz="650" smtClean="0">
                <a:solidFill>
                  <a:srgbClr val="154C9C"/>
                </a:solidFill>
                <a:latin typeface="Arial"/>
                <a:cs typeface="Arial"/>
              </a:rPr>
              <a:t>Close-out inspection</a:t>
            </a:r>
            <a:endParaRPr lang="en-US" sz="650" dirty="0">
              <a:solidFill>
                <a:srgbClr val="154C9C"/>
              </a:solidFill>
              <a:latin typeface="Arial"/>
              <a:cs typeface="Arial"/>
            </a:endParaRPr>
          </a:p>
        </p:txBody>
      </p:sp>
      <p:sp>
        <p:nvSpPr>
          <p:cNvPr id="26" name="TextBox 25"/>
          <p:cNvSpPr txBox="1"/>
          <p:nvPr/>
        </p:nvSpPr>
        <p:spPr>
          <a:xfrm rot="16200000">
            <a:off x="4149021" y="4203370"/>
            <a:ext cx="620683" cy="192360"/>
          </a:xfrm>
          <a:prstGeom prst="rect">
            <a:avLst/>
          </a:prstGeom>
          <a:noFill/>
        </p:spPr>
        <p:txBody>
          <a:bodyPr wrap="none" rtlCol="0">
            <a:spAutoFit/>
          </a:bodyPr>
          <a:lstStyle/>
          <a:p>
            <a:r>
              <a:rPr lang="en-US" sz="650" dirty="0" smtClean="0">
                <a:solidFill>
                  <a:srgbClr val="154C9C"/>
                </a:solidFill>
                <a:latin typeface="Arial"/>
                <a:cs typeface="Arial"/>
              </a:rPr>
              <a:t>2nd tier QA</a:t>
            </a:r>
            <a:endParaRPr lang="en-US" sz="650" dirty="0">
              <a:solidFill>
                <a:srgbClr val="154C9C"/>
              </a:solidFill>
              <a:latin typeface="Arial"/>
              <a:cs typeface="Arial"/>
            </a:endParaRPr>
          </a:p>
        </p:txBody>
      </p:sp>
      <p:sp>
        <p:nvSpPr>
          <p:cNvPr id="27" name="TextBox 26"/>
          <p:cNvSpPr txBox="1"/>
          <p:nvPr/>
        </p:nvSpPr>
        <p:spPr>
          <a:xfrm rot="16200000">
            <a:off x="6670917" y="5136670"/>
            <a:ext cx="595035" cy="192360"/>
          </a:xfrm>
          <a:prstGeom prst="rect">
            <a:avLst/>
          </a:prstGeom>
          <a:noFill/>
        </p:spPr>
        <p:txBody>
          <a:bodyPr wrap="none" rtlCol="0">
            <a:spAutoFit/>
          </a:bodyPr>
          <a:lstStyle/>
          <a:p>
            <a:r>
              <a:rPr lang="en-US" sz="650" dirty="0" smtClean="0">
                <a:solidFill>
                  <a:srgbClr val="154C9C"/>
                </a:solidFill>
                <a:latin typeface="Arial"/>
                <a:cs typeface="Arial"/>
              </a:rPr>
              <a:t>3rd tier QA</a:t>
            </a:r>
            <a:endParaRPr lang="en-US" sz="650" dirty="0">
              <a:solidFill>
                <a:srgbClr val="154C9C"/>
              </a:solidFill>
              <a:latin typeface="Arial"/>
              <a:cs typeface="Arial"/>
            </a:endParaRPr>
          </a:p>
        </p:txBody>
      </p:sp>
      <p:sp>
        <p:nvSpPr>
          <p:cNvPr id="28" name="TextBox 27"/>
          <p:cNvSpPr txBox="1"/>
          <p:nvPr/>
        </p:nvSpPr>
        <p:spPr>
          <a:xfrm rot="16200000">
            <a:off x="2019077" y="1689468"/>
            <a:ext cx="416256" cy="255711"/>
          </a:xfrm>
          <a:prstGeom prst="rect">
            <a:avLst/>
          </a:prstGeom>
          <a:noFill/>
        </p:spPr>
        <p:txBody>
          <a:bodyPr wrap="none" rtlCol="0">
            <a:spAutoFit/>
          </a:bodyPr>
          <a:lstStyle/>
          <a:p>
            <a:pPr algn="ctr">
              <a:lnSpc>
                <a:spcPct val="80000"/>
              </a:lnSpc>
            </a:pPr>
            <a:r>
              <a:rPr lang="en-US" sz="650" dirty="0" smtClean="0">
                <a:solidFill>
                  <a:srgbClr val="154C9C"/>
                </a:solidFill>
                <a:latin typeface="Arial"/>
                <a:cs typeface="Arial"/>
              </a:rPr>
              <a:t>4 T</a:t>
            </a:r>
          </a:p>
          <a:p>
            <a:pPr algn="ctr">
              <a:lnSpc>
                <a:spcPct val="80000"/>
              </a:lnSpc>
            </a:pPr>
            <a:r>
              <a:rPr lang="en-US" sz="650" dirty="0" smtClean="0">
                <a:solidFill>
                  <a:srgbClr val="154C9C"/>
                </a:solidFill>
                <a:latin typeface="Arial"/>
                <a:cs typeface="Arial"/>
              </a:rPr>
              <a:t>cycles</a:t>
            </a:r>
            <a:endParaRPr lang="en-US" sz="650" dirty="0">
              <a:solidFill>
                <a:srgbClr val="154C9C"/>
              </a:solidFill>
              <a:latin typeface="Arial"/>
              <a:cs typeface="Arial"/>
            </a:endParaRPr>
          </a:p>
        </p:txBody>
      </p:sp>
      <p:sp>
        <p:nvSpPr>
          <p:cNvPr id="29" name="TextBox 28"/>
          <p:cNvSpPr txBox="1"/>
          <p:nvPr/>
        </p:nvSpPr>
        <p:spPr>
          <a:xfrm rot="16200000">
            <a:off x="5535086" y="4675308"/>
            <a:ext cx="769909" cy="192360"/>
          </a:xfrm>
          <a:prstGeom prst="rect">
            <a:avLst/>
          </a:prstGeom>
          <a:noFill/>
        </p:spPr>
        <p:txBody>
          <a:bodyPr wrap="none" rtlCol="0">
            <a:spAutoFit/>
          </a:bodyPr>
          <a:lstStyle/>
          <a:p>
            <a:r>
              <a:rPr lang="en-US" sz="650" dirty="0" smtClean="0">
                <a:solidFill>
                  <a:srgbClr val="154C9C"/>
                </a:solidFill>
                <a:latin typeface="Arial"/>
                <a:cs typeface="Arial"/>
              </a:rPr>
              <a:t>4 more T cycles</a:t>
            </a:r>
            <a:endParaRPr lang="en-US" sz="650" dirty="0">
              <a:solidFill>
                <a:srgbClr val="154C9C"/>
              </a:solidFill>
              <a:latin typeface="Arial"/>
              <a:cs typeface="Arial"/>
            </a:endParaRPr>
          </a:p>
        </p:txBody>
      </p:sp>
      <p:sp>
        <p:nvSpPr>
          <p:cNvPr id="30" name="TextBox 29"/>
          <p:cNvSpPr txBox="1"/>
          <p:nvPr/>
        </p:nvSpPr>
        <p:spPr>
          <a:xfrm rot="16200000">
            <a:off x="2091719" y="1949261"/>
            <a:ext cx="684803" cy="192360"/>
          </a:xfrm>
          <a:prstGeom prst="rect">
            <a:avLst/>
          </a:prstGeom>
          <a:noFill/>
        </p:spPr>
        <p:txBody>
          <a:bodyPr wrap="none" rtlCol="0">
            <a:spAutoFit/>
          </a:bodyPr>
          <a:lstStyle/>
          <a:p>
            <a:r>
              <a:rPr lang="en-US" sz="650" dirty="0" smtClean="0">
                <a:solidFill>
                  <a:srgbClr val="154C9C"/>
                </a:solidFill>
                <a:latin typeface="Arial"/>
                <a:cs typeface="Arial"/>
              </a:rPr>
              <a:t>Random vibe</a:t>
            </a:r>
            <a:endParaRPr lang="en-US" sz="650" dirty="0">
              <a:solidFill>
                <a:srgbClr val="154C9C"/>
              </a:solidFill>
              <a:latin typeface="Arial"/>
              <a:cs typeface="Arial"/>
            </a:endParaRPr>
          </a:p>
        </p:txBody>
      </p:sp>
      <p:sp>
        <p:nvSpPr>
          <p:cNvPr id="31" name="TextBox 30"/>
          <p:cNvSpPr txBox="1"/>
          <p:nvPr/>
        </p:nvSpPr>
        <p:spPr>
          <a:xfrm rot="16200000">
            <a:off x="2312780" y="2705819"/>
            <a:ext cx="970137" cy="192360"/>
          </a:xfrm>
          <a:prstGeom prst="rect">
            <a:avLst/>
          </a:prstGeom>
          <a:noFill/>
        </p:spPr>
        <p:txBody>
          <a:bodyPr wrap="none" rtlCol="0">
            <a:spAutoFit/>
          </a:bodyPr>
          <a:lstStyle/>
          <a:p>
            <a:r>
              <a:rPr lang="en-US" sz="650" dirty="0" smtClean="0">
                <a:solidFill>
                  <a:srgbClr val="154C9C"/>
                </a:solidFill>
                <a:latin typeface="Arial"/>
                <a:cs typeface="Arial"/>
              </a:rPr>
              <a:t>150 failure free hours</a:t>
            </a:r>
            <a:endParaRPr lang="en-US" sz="650" dirty="0">
              <a:solidFill>
                <a:srgbClr val="154C9C"/>
              </a:solidFill>
              <a:latin typeface="Arial"/>
              <a:cs typeface="Arial"/>
            </a:endParaRPr>
          </a:p>
        </p:txBody>
      </p:sp>
      <p:sp>
        <p:nvSpPr>
          <p:cNvPr id="32" name="TextBox 31"/>
          <p:cNvSpPr txBox="1"/>
          <p:nvPr/>
        </p:nvSpPr>
        <p:spPr>
          <a:xfrm rot="16200000">
            <a:off x="3945502" y="4102221"/>
            <a:ext cx="620683" cy="192360"/>
          </a:xfrm>
          <a:prstGeom prst="rect">
            <a:avLst/>
          </a:prstGeom>
          <a:noFill/>
        </p:spPr>
        <p:txBody>
          <a:bodyPr wrap="none" rtlCol="0">
            <a:spAutoFit/>
          </a:bodyPr>
          <a:lstStyle/>
          <a:p>
            <a:r>
              <a:rPr lang="en-US" sz="650" dirty="0" smtClean="0">
                <a:solidFill>
                  <a:srgbClr val="154C9C"/>
                </a:solidFill>
                <a:latin typeface="Arial"/>
                <a:cs typeface="Arial"/>
              </a:rPr>
              <a:t>Sine sweep</a:t>
            </a:r>
            <a:endParaRPr lang="en-US" sz="650" dirty="0">
              <a:solidFill>
                <a:srgbClr val="154C9C"/>
              </a:solidFill>
              <a:latin typeface="Arial"/>
              <a:cs typeface="Arial"/>
            </a:endParaRPr>
          </a:p>
        </p:txBody>
      </p:sp>
      <p:sp>
        <p:nvSpPr>
          <p:cNvPr id="33" name="TextBox 32"/>
          <p:cNvSpPr txBox="1"/>
          <p:nvPr/>
        </p:nvSpPr>
        <p:spPr>
          <a:xfrm rot="16200000">
            <a:off x="5125619" y="4655229"/>
            <a:ext cx="505267" cy="192360"/>
          </a:xfrm>
          <a:prstGeom prst="rect">
            <a:avLst/>
          </a:prstGeom>
          <a:noFill/>
        </p:spPr>
        <p:txBody>
          <a:bodyPr wrap="none" rtlCol="0">
            <a:spAutoFit/>
          </a:bodyPr>
          <a:lstStyle/>
          <a:p>
            <a:r>
              <a:rPr lang="en-US" sz="650" dirty="0" smtClean="0">
                <a:solidFill>
                  <a:srgbClr val="154C9C"/>
                </a:solidFill>
                <a:latin typeface="Arial"/>
                <a:cs typeface="Arial"/>
              </a:rPr>
              <a:t>Acoustic</a:t>
            </a:r>
            <a:endParaRPr lang="en-US" sz="650" dirty="0">
              <a:solidFill>
                <a:srgbClr val="154C9C"/>
              </a:solidFill>
              <a:latin typeface="Arial"/>
              <a:cs typeface="Arial"/>
            </a:endParaRPr>
          </a:p>
        </p:txBody>
      </p:sp>
      <p:sp>
        <p:nvSpPr>
          <p:cNvPr id="34" name="TextBox 33"/>
          <p:cNvSpPr txBox="1"/>
          <p:nvPr/>
        </p:nvSpPr>
        <p:spPr>
          <a:xfrm rot="16200000">
            <a:off x="2463518" y="2692645"/>
            <a:ext cx="971741" cy="192360"/>
          </a:xfrm>
          <a:prstGeom prst="rect">
            <a:avLst/>
          </a:prstGeom>
          <a:noFill/>
        </p:spPr>
        <p:txBody>
          <a:bodyPr wrap="none" rtlCol="0">
            <a:spAutoFit/>
          </a:bodyPr>
          <a:lstStyle/>
          <a:p>
            <a:r>
              <a:rPr lang="en-US" sz="650" smtClean="0">
                <a:solidFill>
                  <a:srgbClr val="154C9C"/>
                </a:solidFill>
                <a:latin typeface="Arial"/>
                <a:cs typeface="Arial"/>
              </a:rPr>
              <a:t>EMI self-compatibility</a:t>
            </a:r>
            <a:endParaRPr lang="en-US" sz="650" dirty="0">
              <a:solidFill>
                <a:srgbClr val="154C9C"/>
              </a:solidFill>
              <a:latin typeface="Arial"/>
              <a:cs typeface="Arial"/>
            </a:endParaRPr>
          </a:p>
        </p:txBody>
      </p:sp>
      <p:sp>
        <p:nvSpPr>
          <p:cNvPr id="37" name="TextBox 36"/>
          <p:cNvSpPr txBox="1"/>
          <p:nvPr/>
        </p:nvSpPr>
        <p:spPr>
          <a:xfrm rot="16200000">
            <a:off x="3193443" y="3369553"/>
            <a:ext cx="801823" cy="192360"/>
          </a:xfrm>
          <a:prstGeom prst="rect">
            <a:avLst/>
          </a:prstGeom>
          <a:noFill/>
        </p:spPr>
        <p:txBody>
          <a:bodyPr wrap="none" rtlCol="0">
            <a:spAutoFit/>
          </a:bodyPr>
          <a:lstStyle/>
          <a:p>
            <a:r>
              <a:rPr lang="en-US" sz="650" dirty="0" smtClean="0">
                <a:solidFill>
                  <a:srgbClr val="154C9C"/>
                </a:solidFill>
                <a:latin typeface="Arial"/>
                <a:cs typeface="Arial"/>
              </a:rPr>
              <a:t>S/W </a:t>
            </a:r>
            <a:r>
              <a:rPr lang="en-US" sz="650" dirty="0" smtClean="0">
                <a:solidFill>
                  <a:srgbClr val="154C9C"/>
                </a:solidFill>
                <a:latin typeface="Arial"/>
                <a:cs typeface="Arial"/>
              </a:rPr>
              <a:t>engineering</a:t>
            </a:r>
            <a:endParaRPr lang="en-US" sz="650" dirty="0">
              <a:solidFill>
                <a:srgbClr val="154C9C"/>
              </a:solidFill>
              <a:latin typeface="Arial"/>
              <a:cs typeface="Arial"/>
            </a:endParaRPr>
          </a:p>
        </p:txBody>
      </p:sp>
      <p:sp>
        <p:nvSpPr>
          <p:cNvPr id="38" name="TextBox 37"/>
          <p:cNvSpPr txBox="1"/>
          <p:nvPr/>
        </p:nvSpPr>
        <p:spPr>
          <a:xfrm rot="16200000">
            <a:off x="3618725" y="3846294"/>
            <a:ext cx="916637" cy="192360"/>
          </a:xfrm>
          <a:prstGeom prst="rect">
            <a:avLst/>
          </a:prstGeom>
          <a:noFill/>
        </p:spPr>
        <p:txBody>
          <a:bodyPr wrap="none" rtlCol="0">
            <a:spAutoFit/>
          </a:bodyPr>
          <a:lstStyle/>
          <a:p>
            <a:r>
              <a:rPr lang="en-US" sz="650" dirty="0" smtClean="0">
                <a:solidFill>
                  <a:srgbClr val="154C9C"/>
                </a:solidFill>
                <a:latin typeface="Arial"/>
                <a:cs typeface="Arial"/>
              </a:rPr>
              <a:t>FPGA requirements</a:t>
            </a:r>
            <a:endParaRPr lang="en-US" sz="650" dirty="0">
              <a:solidFill>
                <a:srgbClr val="154C9C"/>
              </a:solidFill>
              <a:latin typeface="Arial"/>
              <a:cs typeface="Arial"/>
            </a:endParaRPr>
          </a:p>
        </p:txBody>
      </p:sp>
      <p:sp>
        <p:nvSpPr>
          <p:cNvPr id="39" name="TextBox 38"/>
          <p:cNvSpPr txBox="1"/>
          <p:nvPr/>
        </p:nvSpPr>
        <p:spPr>
          <a:xfrm rot="16200000">
            <a:off x="5165085" y="4552017"/>
            <a:ext cx="838691" cy="192360"/>
          </a:xfrm>
          <a:prstGeom prst="rect">
            <a:avLst/>
          </a:prstGeom>
          <a:noFill/>
        </p:spPr>
        <p:txBody>
          <a:bodyPr wrap="none" rtlCol="0">
            <a:spAutoFit/>
          </a:bodyPr>
          <a:lstStyle/>
          <a:p>
            <a:r>
              <a:rPr lang="en-US" sz="650" dirty="0" smtClean="0">
                <a:solidFill>
                  <a:srgbClr val="154C9C"/>
                </a:solidFill>
                <a:latin typeface="Arial"/>
                <a:cs typeface="Arial"/>
              </a:rPr>
              <a:t>Fastener integrity</a:t>
            </a:r>
            <a:endParaRPr lang="en-US" sz="650" dirty="0">
              <a:solidFill>
                <a:srgbClr val="154C9C"/>
              </a:solidFill>
              <a:latin typeface="Arial"/>
              <a:cs typeface="Arial"/>
            </a:endParaRPr>
          </a:p>
        </p:txBody>
      </p:sp>
      <p:sp>
        <p:nvSpPr>
          <p:cNvPr id="40" name="TextBox 39"/>
          <p:cNvSpPr txBox="1"/>
          <p:nvPr/>
        </p:nvSpPr>
        <p:spPr>
          <a:xfrm rot="16200000">
            <a:off x="5616443" y="4710581"/>
            <a:ext cx="877163" cy="192360"/>
          </a:xfrm>
          <a:prstGeom prst="rect">
            <a:avLst/>
          </a:prstGeom>
          <a:noFill/>
        </p:spPr>
        <p:txBody>
          <a:bodyPr wrap="none" rtlCol="0">
            <a:spAutoFit/>
          </a:bodyPr>
          <a:lstStyle/>
          <a:p>
            <a:r>
              <a:rPr lang="en-US" sz="650" dirty="0" smtClean="0">
                <a:solidFill>
                  <a:srgbClr val="154C9C"/>
                </a:solidFill>
                <a:latin typeface="Arial"/>
                <a:cs typeface="Arial"/>
              </a:rPr>
              <a:t>Design FMEA/FTA</a:t>
            </a:r>
            <a:endParaRPr lang="en-US" sz="650" dirty="0">
              <a:solidFill>
                <a:srgbClr val="154C9C"/>
              </a:solidFill>
              <a:latin typeface="Arial"/>
              <a:cs typeface="Arial"/>
            </a:endParaRPr>
          </a:p>
        </p:txBody>
      </p:sp>
      <p:sp>
        <p:nvSpPr>
          <p:cNvPr id="41" name="TextBox 40"/>
          <p:cNvSpPr txBox="1"/>
          <p:nvPr/>
        </p:nvSpPr>
        <p:spPr>
          <a:xfrm rot="16200000">
            <a:off x="6870212" y="5207617"/>
            <a:ext cx="518091" cy="192360"/>
          </a:xfrm>
          <a:prstGeom prst="rect">
            <a:avLst/>
          </a:prstGeom>
          <a:noFill/>
        </p:spPr>
        <p:txBody>
          <a:bodyPr wrap="none" rtlCol="0">
            <a:spAutoFit/>
          </a:bodyPr>
          <a:lstStyle/>
          <a:p>
            <a:r>
              <a:rPr lang="en-US" sz="650" dirty="0" smtClean="0">
                <a:solidFill>
                  <a:srgbClr val="154C9C"/>
                </a:solidFill>
                <a:latin typeface="Arial"/>
                <a:cs typeface="Arial"/>
              </a:rPr>
              <a:t>Full PRA</a:t>
            </a:r>
            <a:endParaRPr lang="en-US" sz="650" dirty="0">
              <a:solidFill>
                <a:srgbClr val="154C9C"/>
              </a:solidFill>
              <a:latin typeface="Arial"/>
              <a:cs typeface="Arial"/>
            </a:endParaRPr>
          </a:p>
        </p:txBody>
      </p:sp>
      <p:sp>
        <p:nvSpPr>
          <p:cNvPr id="43" name="TextBox 42"/>
          <p:cNvSpPr txBox="1"/>
          <p:nvPr/>
        </p:nvSpPr>
        <p:spPr>
          <a:xfrm rot="16200000">
            <a:off x="4874425" y="4520217"/>
            <a:ext cx="556838" cy="192360"/>
          </a:xfrm>
          <a:prstGeom prst="rect">
            <a:avLst/>
          </a:prstGeom>
          <a:noFill/>
        </p:spPr>
        <p:txBody>
          <a:bodyPr wrap="none" rtlCol="0">
            <a:spAutoFit/>
          </a:bodyPr>
          <a:lstStyle/>
          <a:p>
            <a:r>
              <a:rPr lang="en-US" sz="650" dirty="0" smtClean="0">
                <a:solidFill>
                  <a:srgbClr val="154C9C"/>
                </a:solidFill>
                <a:latin typeface="Arial"/>
                <a:cs typeface="Arial"/>
              </a:rPr>
              <a:t>QPL parts</a:t>
            </a:r>
            <a:endParaRPr lang="en-US" sz="650" dirty="0">
              <a:solidFill>
                <a:srgbClr val="154C9C"/>
              </a:solidFill>
              <a:latin typeface="Arial"/>
              <a:cs typeface="Arial"/>
            </a:endParaRPr>
          </a:p>
        </p:txBody>
      </p:sp>
      <p:sp>
        <p:nvSpPr>
          <p:cNvPr id="50" name="TextBox 49"/>
          <p:cNvSpPr txBox="1"/>
          <p:nvPr/>
        </p:nvSpPr>
        <p:spPr>
          <a:xfrm rot="16200000">
            <a:off x="4178809" y="4136054"/>
            <a:ext cx="921318" cy="192360"/>
          </a:xfrm>
          <a:prstGeom prst="rect">
            <a:avLst/>
          </a:prstGeom>
          <a:noFill/>
        </p:spPr>
        <p:txBody>
          <a:bodyPr wrap="none" rtlCol="0">
            <a:spAutoFit/>
          </a:bodyPr>
          <a:lstStyle/>
          <a:p>
            <a:r>
              <a:rPr lang="en-US" sz="650" dirty="0" smtClean="0">
                <a:solidFill>
                  <a:srgbClr val="154C9C"/>
                </a:solidFill>
                <a:latin typeface="Arial"/>
                <a:cs typeface="Arial"/>
              </a:rPr>
              <a:t>Prohibited materials</a:t>
            </a:r>
            <a:endParaRPr lang="en-US" sz="650" dirty="0">
              <a:solidFill>
                <a:srgbClr val="154C9C"/>
              </a:solidFill>
              <a:latin typeface="Arial"/>
              <a:cs typeface="Arial"/>
            </a:endParaRPr>
          </a:p>
        </p:txBody>
      </p:sp>
      <p:sp>
        <p:nvSpPr>
          <p:cNvPr id="134" name="TextBox 133"/>
          <p:cNvSpPr txBox="1"/>
          <p:nvPr/>
        </p:nvSpPr>
        <p:spPr>
          <a:xfrm rot="16200000">
            <a:off x="2954055" y="3260936"/>
            <a:ext cx="518091" cy="192360"/>
          </a:xfrm>
          <a:prstGeom prst="rect">
            <a:avLst/>
          </a:prstGeom>
          <a:noFill/>
        </p:spPr>
        <p:txBody>
          <a:bodyPr wrap="none" rtlCol="0">
            <a:spAutoFit/>
          </a:bodyPr>
          <a:lstStyle/>
          <a:p>
            <a:r>
              <a:rPr lang="en-US" sz="650" dirty="0" smtClean="0">
                <a:solidFill>
                  <a:srgbClr val="154C9C"/>
                </a:solidFill>
                <a:latin typeface="Arial"/>
                <a:cs typeface="Arial"/>
              </a:rPr>
              <a:t>EM work</a:t>
            </a:r>
            <a:endParaRPr lang="en-US" sz="650" dirty="0">
              <a:solidFill>
                <a:srgbClr val="154C9C"/>
              </a:solidFill>
              <a:latin typeface="Arial"/>
              <a:cs typeface="Arial"/>
            </a:endParaRPr>
          </a:p>
        </p:txBody>
      </p:sp>
      <p:sp>
        <p:nvSpPr>
          <p:cNvPr id="70" name="TextBox 69"/>
          <p:cNvSpPr txBox="1"/>
          <p:nvPr/>
        </p:nvSpPr>
        <p:spPr>
          <a:xfrm rot="16200000">
            <a:off x="2140963" y="2119967"/>
            <a:ext cx="838691" cy="192360"/>
          </a:xfrm>
          <a:prstGeom prst="rect">
            <a:avLst/>
          </a:prstGeom>
          <a:noFill/>
        </p:spPr>
        <p:txBody>
          <a:bodyPr wrap="none" rtlCol="0">
            <a:spAutoFit/>
          </a:bodyPr>
          <a:lstStyle/>
          <a:p>
            <a:r>
              <a:rPr lang="en-US" sz="650" dirty="0" smtClean="0">
                <a:solidFill>
                  <a:srgbClr val="154C9C"/>
                </a:solidFill>
                <a:latin typeface="Arial"/>
                <a:cs typeface="Arial"/>
              </a:rPr>
              <a:t>Functional FMEA</a:t>
            </a:r>
            <a:endParaRPr lang="en-US" sz="650" dirty="0">
              <a:solidFill>
                <a:srgbClr val="154C9C"/>
              </a:solidFill>
              <a:latin typeface="Arial"/>
              <a:cs typeface="Arial"/>
            </a:endParaRPr>
          </a:p>
        </p:txBody>
      </p:sp>
      <p:sp>
        <p:nvSpPr>
          <p:cNvPr id="14" name="Freeform 13"/>
          <p:cNvSpPr/>
          <p:nvPr/>
        </p:nvSpPr>
        <p:spPr>
          <a:xfrm>
            <a:off x="2119846" y="1870364"/>
            <a:ext cx="5292335" cy="3758200"/>
          </a:xfrm>
          <a:custGeom>
            <a:avLst/>
            <a:gdLst>
              <a:gd name="connsiteX0" fmla="*/ 0 w 5176353"/>
              <a:gd name="connsiteY0" fmla="*/ 0 h 3062822"/>
              <a:gd name="connsiteX1" fmla="*/ 1771700 w 5176353"/>
              <a:gd name="connsiteY1" fmla="*/ 1974293 h 3062822"/>
              <a:gd name="connsiteX2" fmla="*/ 5176353 w 5176353"/>
              <a:gd name="connsiteY2" fmla="*/ 3062822 h 3062822"/>
            </a:gdLst>
            <a:ahLst/>
            <a:cxnLst>
              <a:cxn ang="0">
                <a:pos x="connsiteX0" y="connsiteY0"/>
              </a:cxn>
              <a:cxn ang="0">
                <a:pos x="connsiteX1" y="connsiteY1"/>
              </a:cxn>
              <a:cxn ang="0">
                <a:pos x="connsiteX2" y="connsiteY2"/>
              </a:cxn>
            </a:cxnLst>
            <a:rect l="l" t="t" r="r" b="b"/>
            <a:pathLst>
              <a:path w="5176353" h="3062822">
                <a:moveTo>
                  <a:pt x="0" y="0"/>
                </a:moveTo>
                <a:cubicBezTo>
                  <a:pt x="454487" y="731911"/>
                  <a:pt x="908975" y="1463823"/>
                  <a:pt x="1771700" y="1974293"/>
                </a:cubicBezTo>
                <a:cubicBezTo>
                  <a:pt x="2634425" y="2484763"/>
                  <a:pt x="5176353" y="3062822"/>
                  <a:pt x="5176353" y="3062822"/>
                </a:cubicBezTo>
              </a:path>
            </a:pathLst>
          </a:custGeom>
          <a:ln w="50800" cap="rnd">
            <a:solidFill>
              <a:srgbClr val="E34D20"/>
            </a:solidFill>
            <a:headEnd type="stealth" w="lg" len="lg"/>
            <a:tailEnd type="stealth"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200" dirty="0">
              <a:latin typeface="Arial"/>
              <a:cs typeface="Arial"/>
            </a:endParaRPr>
          </a:p>
        </p:txBody>
      </p:sp>
      <p:sp>
        <p:nvSpPr>
          <p:cNvPr id="78" name="TextBox 77"/>
          <p:cNvSpPr txBox="1"/>
          <p:nvPr/>
        </p:nvSpPr>
        <p:spPr>
          <a:xfrm rot="16200000">
            <a:off x="3319605" y="3516094"/>
            <a:ext cx="1159292" cy="192360"/>
          </a:xfrm>
          <a:prstGeom prst="rect">
            <a:avLst/>
          </a:prstGeom>
          <a:noFill/>
        </p:spPr>
        <p:txBody>
          <a:bodyPr wrap="none" rtlCol="0">
            <a:spAutoFit/>
          </a:bodyPr>
          <a:lstStyle/>
          <a:p>
            <a:r>
              <a:rPr lang="en-US" sz="650" dirty="0" smtClean="0">
                <a:solidFill>
                  <a:srgbClr val="154C9C"/>
                </a:solidFill>
                <a:latin typeface="Arial"/>
                <a:cs typeface="Arial"/>
              </a:rPr>
              <a:t>GIDEP internal disposition</a:t>
            </a:r>
            <a:endParaRPr lang="en-US" sz="650" dirty="0">
              <a:solidFill>
                <a:srgbClr val="154C9C"/>
              </a:solidFill>
              <a:latin typeface="Arial"/>
              <a:cs typeface="Arial"/>
            </a:endParaRPr>
          </a:p>
        </p:txBody>
      </p:sp>
      <p:sp>
        <p:nvSpPr>
          <p:cNvPr id="79" name="TextBox 78"/>
          <p:cNvSpPr txBox="1"/>
          <p:nvPr/>
        </p:nvSpPr>
        <p:spPr>
          <a:xfrm rot="16200000">
            <a:off x="6227287" y="4964901"/>
            <a:ext cx="698723" cy="192360"/>
          </a:xfrm>
          <a:prstGeom prst="rect">
            <a:avLst/>
          </a:prstGeom>
          <a:noFill/>
        </p:spPr>
        <p:txBody>
          <a:bodyPr wrap="none" rtlCol="0">
            <a:spAutoFit/>
          </a:bodyPr>
          <a:lstStyle/>
          <a:p>
            <a:r>
              <a:rPr lang="en-US" sz="650" dirty="0" smtClean="0">
                <a:solidFill>
                  <a:srgbClr val="154C9C"/>
                </a:solidFill>
                <a:latin typeface="Arial"/>
                <a:cs typeface="Arial"/>
              </a:rPr>
              <a:t>Full EMI/EMC</a:t>
            </a:r>
            <a:endParaRPr lang="en-US" sz="650" dirty="0">
              <a:solidFill>
                <a:srgbClr val="154C9C"/>
              </a:solidFill>
              <a:latin typeface="Arial"/>
              <a:cs typeface="Arial"/>
            </a:endParaRPr>
          </a:p>
        </p:txBody>
      </p:sp>
      <p:sp>
        <p:nvSpPr>
          <p:cNvPr id="80" name="TextBox 79"/>
          <p:cNvSpPr txBox="1"/>
          <p:nvPr/>
        </p:nvSpPr>
        <p:spPr>
          <a:xfrm rot="16200000">
            <a:off x="4222894" y="4063201"/>
            <a:ext cx="1202319" cy="192360"/>
          </a:xfrm>
          <a:prstGeom prst="rect">
            <a:avLst/>
          </a:prstGeom>
          <a:noFill/>
        </p:spPr>
        <p:txBody>
          <a:bodyPr wrap="none" rtlCol="0">
            <a:spAutoFit/>
          </a:bodyPr>
          <a:lstStyle/>
          <a:p>
            <a:r>
              <a:rPr lang="en-US" sz="650" dirty="0" smtClean="0">
                <a:solidFill>
                  <a:srgbClr val="154C9C"/>
                </a:solidFill>
                <a:latin typeface="Arial"/>
                <a:cs typeface="Arial"/>
              </a:rPr>
              <a:t>Workmanship requirements</a:t>
            </a:r>
            <a:endParaRPr lang="en-US" sz="650" dirty="0">
              <a:solidFill>
                <a:srgbClr val="154C9C"/>
              </a:solidFill>
              <a:latin typeface="Arial"/>
              <a:cs typeface="Arial"/>
            </a:endParaRPr>
          </a:p>
        </p:txBody>
      </p:sp>
      <p:cxnSp>
        <p:nvCxnSpPr>
          <p:cNvPr id="81" name="Straight Connector 80"/>
          <p:cNvCxnSpPr/>
          <p:nvPr/>
        </p:nvCxnSpPr>
        <p:spPr>
          <a:xfrm flipV="1">
            <a:off x="2293669" y="2302954"/>
            <a:ext cx="44271" cy="3513573"/>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cxnSp>
        <p:nvCxnSpPr>
          <p:cNvPr id="83" name="Straight Connector 82"/>
          <p:cNvCxnSpPr>
            <a:endCxn id="49" idx="1"/>
          </p:cNvCxnSpPr>
          <p:nvPr/>
        </p:nvCxnSpPr>
        <p:spPr>
          <a:xfrm flipV="1">
            <a:off x="2618316" y="3248399"/>
            <a:ext cx="35074" cy="2563122"/>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sp>
        <p:nvSpPr>
          <p:cNvPr id="85" name="TextBox 84"/>
          <p:cNvSpPr txBox="1"/>
          <p:nvPr/>
        </p:nvSpPr>
        <p:spPr>
          <a:xfrm rot="16200000">
            <a:off x="1876245" y="1866711"/>
            <a:ext cx="925253" cy="192360"/>
          </a:xfrm>
          <a:prstGeom prst="rect">
            <a:avLst/>
          </a:prstGeom>
          <a:noFill/>
        </p:spPr>
        <p:txBody>
          <a:bodyPr wrap="none" rtlCol="0">
            <a:spAutoFit/>
          </a:bodyPr>
          <a:lstStyle/>
          <a:p>
            <a:r>
              <a:rPr lang="en-US" sz="650" dirty="0" smtClean="0">
                <a:solidFill>
                  <a:srgbClr val="154C9C"/>
                </a:solidFill>
                <a:latin typeface="Arial"/>
                <a:cs typeface="Arial"/>
              </a:rPr>
              <a:t>500 operating hours</a:t>
            </a:r>
            <a:endParaRPr lang="en-US" sz="650" dirty="0">
              <a:solidFill>
                <a:srgbClr val="154C9C"/>
              </a:solidFill>
              <a:latin typeface="Arial"/>
              <a:cs typeface="Arial"/>
            </a:endParaRPr>
          </a:p>
        </p:txBody>
      </p:sp>
      <p:cxnSp>
        <p:nvCxnSpPr>
          <p:cNvPr id="87" name="Straight Connector 86"/>
          <p:cNvCxnSpPr/>
          <p:nvPr/>
        </p:nvCxnSpPr>
        <p:spPr>
          <a:xfrm flipV="1">
            <a:off x="5771176" y="5149805"/>
            <a:ext cx="0" cy="647671"/>
          </a:xfrm>
          <a:prstGeom prst="line">
            <a:avLst/>
          </a:prstGeom>
          <a:ln w="15875" cap="rnd" cmpd="sng">
            <a:solidFill>
              <a:srgbClr val="377FC4"/>
            </a:solidFill>
            <a:prstDash val="sysDot"/>
          </a:ln>
          <a:effectLst/>
        </p:spPr>
        <p:style>
          <a:lnRef idx="2">
            <a:schemeClr val="dk1"/>
          </a:lnRef>
          <a:fillRef idx="0">
            <a:schemeClr val="dk1"/>
          </a:fillRef>
          <a:effectRef idx="1">
            <a:schemeClr val="dk1"/>
          </a:effectRef>
          <a:fontRef idx="minor">
            <a:schemeClr val="tx1"/>
          </a:fontRef>
        </p:style>
      </p:cxnSp>
      <p:sp>
        <p:nvSpPr>
          <p:cNvPr id="89" name="TextBox 88"/>
          <p:cNvSpPr txBox="1"/>
          <p:nvPr/>
        </p:nvSpPr>
        <p:spPr>
          <a:xfrm rot="16200000">
            <a:off x="5211918" y="4484808"/>
            <a:ext cx="1136850" cy="192360"/>
          </a:xfrm>
          <a:prstGeom prst="rect">
            <a:avLst/>
          </a:prstGeom>
          <a:noFill/>
        </p:spPr>
        <p:txBody>
          <a:bodyPr wrap="none" rtlCol="0">
            <a:spAutoFit/>
          </a:bodyPr>
          <a:lstStyle/>
          <a:p>
            <a:r>
              <a:rPr lang="en-US" sz="650" dirty="0" smtClean="0">
                <a:solidFill>
                  <a:srgbClr val="154C9C"/>
                </a:solidFill>
                <a:latin typeface="Arial"/>
                <a:cs typeface="Arial"/>
              </a:rPr>
              <a:t>500 </a:t>
            </a:r>
            <a:r>
              <a:rPr lang="en-US" sz="650" smtClean="0">
                <a:solidFill>
                  <a:srgbClr val="154C9C"/>
                </a:solidFill>
                <a:latin typeface="Arial"/>
                <a:cs typeface="Arial"/>
              </a:rPr>
              <a:t>more operating hours</a:t>
            </a:r>
            <a:endParaRPr lang="en-US" sz="650" dirty="0">
              <a:solidFill>
                <a:srgbClr val="154C9C"/>
              </a:solidFill>
              <a:latin typeface="Arial"/>
              <a:cs typeface="Arial"/>
            </a:endParaRPr>
          </a:p>
        </p:txBody>
      </p:sp>
    </p:spTree>
    <p:extLst>
      <p:ext uri="{BB962C8B-B14F-4D97-AF65-F5344CB8AC3E}">
        <p14:creationId xmlns:p14="http://schemas.microsoft.com/office/powerpoint/2010/main" val="817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6"/>
          <p:cNvCxnSpPr/>
          <p:nvPr/>
        </p:nvCxnSpPr>
        <p:spPr>
          <a:xfrm>
            <a:off x="463550" y="1976848"/>
            <a:ext cx="82169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671388" y="2105667"/>
            <a:ext cx="16787" cy="38670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672359" y="5964339"/>
            <a:ext cx="824441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rot="16200000">
            <a:off x="-1099877" y="4051843"/>
            <a:ext cx="3044423" cy="369332"/>
          </a:xfrm>
          <a:prstGeom prst="rect">
            <a:avLst/>
          </a:prstGeom>
          <a:noFill/>
        </p:spPr>
        <p:txBody>
          <a:bodyPr wrap="none" rtlCol="0">
            <a:spAutoFit/>
          </a:bodyPr>
          <a:lstStyle/>
          <a:p>
            <a:r>
              <a:rPr lang="en-US" dirty="0"/>
              <a:t>Cost to remove a </a:t>
            </a:r>
            <a:r>
              <a:rPr lang="en-US" b="1" dirty="0"/>
              <a:t>single</a:t>
            </a:r>
            <a:r>
              <a:rPr lang="en-US" dirty="0"/>
              <a:t> defect</a:t>
            </a:r>
            <a:endParaRPr lang="en-US" dirty="0"/>
          </a:p>
        </p:txBody>
      </p:sp>
      <p:sp>
        <p:nvSpPr>
          <p:cNvPr id="20" name="TextBox 19"/>
          <p:cNvSpPr txBox="1"/>
          <p:nvPr/>
        </p:nvSpPr>
        <p:spPr>
          <a:xfrm>
            <a:off x="4504703" y="5942431"/>
            <a:ext cx="2834432" cy="338554"/>
          </a:xfrm>
          <a:prstGeom prst="rect">
            <a:avLst/>
          </a:prstGeom>
          <a:noFill/>
        </p:spPr>
        <p:txBody>
          <a:bodyPr wrap="square" rtlCol="0">
            <a:spAutoFit/>
          </a:bodyPr>
          <a:lstStyle/>
          <a:p>
            <a:r>
              <a:rPr lang="en-US" sz="1600" b="1" dirty="0"/>
              <a:t>Time at which defect is caught</a:t>
            </a:r>
            <a:endParaRPr lang="en-US" sz="1600" b="1" dirty="0"/>
          </a:p>
        </p:txBody>
      </p:sp>
      <p:sp>
        <p:nvSpPr>
          <p:cNvPr id="137" name="TextBox 136"/>
          <p:cNvSpPr txBox="1"/>
          <p:nvPr/>
        </p:nvSpPr>
        <p:spPr>
          <a:xfrm>
            <a:off x="1367790" y="2504578"/>
            <a:ext cx="6408420" cy="1077218"/>
          </a:xfrm>
          <a:prstGeom prst="rect">
            <a:avLst/>
          </a:prstGeom>
          <a:noFill/>
        </p:spPr>
        <p:txBody>
          <a:bodyPr wrap="square" rtlCol="0">
            <a:spAutoFit/>
          </a:bodyPr>
          <a:lstStyle/>
          <a:p>
            <a:pPr>
              <a:spcBef>
                <a:spcPts val="600"/>
              </a:spcBef>
            </a:pPr>
            <a:r>
              <a:rPr lang="en-US" sz="1600" dirty="0"/>
              <a:t>The more layers that are removed, the later defects are likely to be caught </a:t>
            </a:r>
            <a:r>
              <a:rPr lang="en-US" sz="1600" i="1" dirty="0"/>
              <a:t>(if they are caught)</a:t>
            </a:r>
            <a:r>
              <a:rPr lang="en-US" sz="1600" dirty="0"/>
              <a:t>, the more work that has to be “undone”, the more testing that has to be redone, and the more likely the project is to suffer severe programmatic impact and/or to fly with added residual risk.  </a:t>
            </a:r>
          </a:p>
        </p:txBody>
      </p:sp>
      <p:sp>
        <p:nvSpPr>
          <p:cNvPr id="67" name="TextBox 66"/>
          <p:cNvSpPr txBox="1"/>
          <p:nvPr/>
        </p:nvSpPr>
        <p:spPr>
          <a:xfrm>
            <a:off x="7936962" y="5941479"/>
            <a:ext cx="628600" cy="415498"/>
          </a:xfrm>
          <a:prstGeom prst="rect">
            <a:avLst/>
          </a:prstGeom>
          <a:noFill/>
        </p:spPr>
        <p:txBody>
          <a:bodyPr wrap="square" rtlCol="0">
            <a:spAutoFit/>
          </a:bodyPr>
          <a:lstStyle/>
          <a:p>
            <a:pPr algn="ctr"/>
            <a:r>
              <a:rPr lang="en-US" sz="1050" b="1" dirty="0"/>
              <a:t>Launch </a:t>
            </a:r>
          </a:p>
          <a:p>
            <a:pPr algn="ctr"/>
            <a:r>
              <a:rPr lang="en-US" sz="1050" b="1" dirty="0"/>
              <a:t>date</a:t>
            </a:r>
            <a:endParaRPr lang="en-US" sz="1050" b="1" dirty="0"/>
          </a:p>
        </p:txBody>
      </p:sp>
      <p:sp>
        <p:nvSpPr>
          <p:cNvPr id="68" name="TextBox 67"/>
          <p:cNvSpPr txBox="1"/>
          <p:nvPr/>
        </p:nvSpPr>
        <p:spPr>
          <a:xfrm>
            <a:off x="93889" y="2181416"/>
            <a:ext cx="692910" cy="430887"/>
          </a:xfrm>
          <a:prstGeom prst="rect">
            <a:avLst/>
          </a:prstGeom>
          <a:noFill/>
        </p:spPr>
        <p:txBody>
          <a:bodyPr wrap="square" rtlCol="0">
            <a:spAutoFit/>
          </a:bodyPr>
          <a:lstStyle/>
          <a:p>
            <a:pPr algn="ctr"/>
            <a:r>
              <a:rPr lang="en-US" sz="1100" b="1" dirty="0"/>
              <a:t>Mission </a:t>
            </a:r>
          </a:p>
          <a:p>
            <a:pPr algn="ctr"/>
            <a:r>
              <a:rPr lang="en-US" sz="1100" b="1" dirty="0"/>
              <a:t>Cost +</a:t>
            </a:r>
            <a:endParaRPr lang="en-US" sz="1100" b="1" dirty="0"/>
          </a:p>
        </p:txBody>
      </p:sp>
      <p:cxnSp>
        <p:nvCxnSpPr>
          <p:cNvPr id="3" name="Straight Connector 2"/>
          <p:cNvCxnSpPr/>
          <p:nvPr/>
        </p:nvCxnSpPr>
        <p:spPr>
          <a:xfrm>
            <a:off x="671382" y="1671689"/>
            <a:ext cx="12448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8242495" y="5867409"/>
            <a:ext cx="0" cy="119158"/>
          </a:xfrm>
          <a:prstGeom prst="line">
            <a:avLst/>
          </a:prstGeom>
        </p:spPr>
        <p:style>
          <a:lnRef idx="2">
            <a:schemeClr val="accent1"/>
          </a:lnRef>
          <a:fillRef idx="0">
            <a:schemeClr val="accent1"/>
          </a:fillRef>
          <a:effectRef idx="1">
            <a:schemeClr val="accent1"/>
          </a:effectRef>
          <a:fontRef idx="minor">
            <a:schemeClr val="tx1"/>
          </a:fontRef>
        </p:style>
      </p:cxnSp>
      <p:sp>
        <p:nvSpPr>
          <p:cNvPr id="6" name="Freeform 5"/>
          <p:cNvSpPr/>
          <p:nvPr/>
        </p:nvSpPr>
        <p:spPr>
          <a:xfrm>
            <a:off x="960120" y="2028832"/>
            <a:ext cx="7459980" cy="3850640"/>
          </a:xfrm>
          <a:custGeom>
            <a:avLst/>
            <a:gdLst>
              <a:gd name="connsiteX0" fmla="*/ 0 w 7594600"/>
              <a:gd name="connsiteY0" fmla="*/ 4986867 h 4986867"/>
              <a:gd name="connsiteX1" fmla="*/ 3395133 w 7594600"/>
              <a:gd name="connsiteY1" fmla="*/ 4699000 h 4986867"/>
              <a:gd name="connsiteX2" fmla="*/ 5122333 w 7594600"/>
              <a:gd name="connsiteY2" fmla="*/ 4326467 h 4986867"/>
              <a:gd name="connsiteX3" fmla="*/ 6697133 w 7594600"/>
              <a:gd name="connsiteY3" fmla="*/ 3505200 h 4986867"/>
              <a:gd name="connsiteX4" fmla="*/ 7357533 w 7594600"/>
              <a:gd name="connsiteY4" fmla="*/ 2641600 h 4986867"/>
              <a:gd name="connsiteX5" fmla="*/ 7594600 w 7594600"/>
              <a:gd name="connsiteY5" fmla="*/ 0 h 4986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4600" h="4986867">
                <a:moveTo>
                  <a:pt x="0" y="4986867"/>
                </a:moveTo>
                <a:cubicBezTo>
                  <a:pt x="1270705" y="4897967"/>
                  <a:pt x="2541411" y="4809067"/>
                  <a:pt x="3395133" y="4699000"/>
                </a:cubicBezTo>
                <a:cubicBezTo>
                  <a:pt x="4248855" y="4588933"/>
                  <a:pt x="4572000" y="4525434"/>
                  <a:pt x="5122333" y="4326467"/>
                </a:cubicBezTo>
                <a:cubicBezTo>
                  <a:pt x="5672666" y="4127500"/>
                  <a:pt x="6324600" y="3786011"/>
                  <a:pt x="6697133" y="3505200"/>
                </a:cubicBezTo>
                <a:cubicBezTo>
                  <a:pt x="7069666" y="3224389"/>
                  <a:pt x="7207955" y="3225800"/>
                  <a:pt x="7357533" y="2641600"/>
                </a:cubicBezTo>
                <a:cubicBezTo>
                  <a:pt x="7507111" y="2057400"/>
                  <a:pt x="7594600" y="0"/>
                  <a:pt x="7594600"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Slide Number Placeholder 1"/>
          <p:cNvSpPr>
            <a:spLocks noGrp="1"/>
          </p:cNvSpPr>
          <p:nvPr>
            <p:ph type="sldNum" sz="quarter" idx="4294967295"/>
          </p:nvPr>
        </p:nvSpPr>
        <p:spPr>
          <a:xfrm>
            <a:off x="6553200" y="6138870"/>
            <a:ext cx="2133600" cy="273844"/>
          </a:xfrm>
          <a:prstGeom prst="rect">
            <a:avLst/>
          </a:prstGeom>
        </p:spPr>
        <p:txBody>
          <a:bodyPr/>
          <a:lstStyle/>
          <a:p>
            <a:fld id="{641FB1AC-02D1-9846-8E42-69528F42F281}" type="slidenum">
              <a:rPr lang="en-US" smtClean="0"/>
              <a:pPr/>
              <a:t>8</a:t>
            </a:fld>
            <a:endParaRPr lang="en-US"/>
          </a:p>
        </p:txBody>
      </p:sp>
      <p:sp>
        <p:nvSpPr>
          <p:cNvPr id="21" name="Title 1"/>
          <p:cNvSpPr txBox="1">
            <a:spLocks/>
          </p:cNvSpPr>
          <p:nvPr/>
        </p:nvSpPr>
        <p:spPr>
          <a:xfrm>
            <a:off x="457200" y="1426510"/>
            <a:ext cx="8229600" cy="56007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800" b="1" dirty="0"/>
              <a:t>Removing layers results in some defects not being caught, </a:t>
            </a:r>
          </a:p>
          <a:p>
            <a:r>
              <a:rPr lang="en-US" sz="1800" b="1" dirty="0"/>
              <a:t>and some being caught later</a:t>
            </a:r>
            <a:endParaRPr lang="en-US" sz="1800" b="1" dirty="0"/>
          </a:p>
        </p:txBody>
      </p:sp>
      <p:pic>
        <p:nvPicPr>
          <p:cNvPr id="22" name="Picture 21" descr="NASA insigniaCMYK"/>
          <p:cNvPicPr preferRelativeResize="0">
            <a:picLocks noChangeAspect="1" noChangeArrowheads="1"/>
          </p:cNvPicPr>
          <p:nvPr/>
        </p:nvPicPr>
        <p:blipFill>
          <a:blip r:embed="rId2" cstate="print"/>
          <a:srcRect/>
          <a:stretch>
            <a:fillRect/>
          </a:stretch>
        </p:blipFill>
        <p:spPr bwMode="ltGray">
          <a:xfrm>
            <a:off x="234943" y="333381"/>
            <a:ext cx="906463" cy="776483"/>
          </a:xfrm>
          <a:prstGeom prst="rect">
            <a:avLst/>
          </a:prstGeom>
          <a:noFill/>
          <a:ln w="9525">
            <a:noFill/>
            <a:miter lim="800000"/>
            <a:headEnd/>
            <a:tailEnd/>
          </a:ln>
        </p:spPr>
      </p:pic>
      <p:sp>
        <p:nvSpPr>
          <p:cNvPr id="16" name="Title 6"/>
          <p:cNvSpPr>
            <a:spLocks noGrp="1"/>
          </p:cNvSpPr>
          <p:nvPr>
            <p:ph type="title"/>
          </p:nvPr>
        </p:nvSpPr>
        <p:spPr>
          <a:xfrm>
            <a:off x="914400" y="234448"/>
            <a:ext cx="8229600" cy="1072975"/>
          </a:xfrm>
        </p:spPr>
        <p:txBody>
          <a:bodyPr>
            <a:normAutofit/>
          </a:bodyPr>
          <a:lstStyle/>
          <a:p>
            <a:r>
              <a:rPr lang="en-US" smtClean="0"/>
              <a:t>Programmatic risk of reduced efforts</a:t>
            </a:r>
            <a:endParaRPr lang="en-US" dirty="0"/>
          </a:p>
        </p:txBody>
      </p:sp>
    </p:spTree>
    <p:extLst>
      <p:ext uri="{BB962C8B-B14F-4D97-AF65-F5344CB8AC3E}">
        <p14:creationId xmlns:p14="http://schemas.microsoft.com/office/powerpoint/2010/main" val="98308372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058"/>
            <a:ext cx="8229600" cy="677131"/>
          </a:xfrm>
        </p:spPr>
        <p:txBody>
          <a:bodyPr>
            <a:normAutofit/>
          </a:bodyPr>
          <a:lstStyle/>
          <a:p>
            <a:r>
              <a:rPr lang="en-US" sz="3600" b="1" dirty="0" smtClean="0"/>
              <a:t>What is Risk-Based SMA?</a:t>
            </a:r>
            <a:endParaRPr lang="en-US" sz="3600" b="1" dirty="0"/>
          </a:p>
        </p:txBody>
      </p:sp>
      <p:sp>
        <p:nvSpPr>
          <p:cNvPr id="3" name="Content Placeholder 2"/>
          <p:cNvSpPr>
            <a:spLocks noGrp="1"/>
          </p:cNvSpPr>
          <p:nvPr>
            <p:ph idx="1"/>
          </p:nvPr>
        </p:nvSpPr>
        <p:spPr>
          <a:xfrm>
            <a:off x="457200" y="1615440"/>
            <a:ext cx="8229600" cy="4419283"/>
          </a:xfrm>
        </p:spPr>
        <p:txBody>
          <a:bodyPr>
            <a:normAutofit/>
          </a:bodyPr>
          <a:lstStyle/>
          <a:p>
            <a:pPr marL="0" indent="0" algn="ctr">
              <a:buNone/>
            </a:pPr>
            <a:r>
              <a:rPr lang="en-US" dirty="0" smtClean="0"/>
              <a:t>The process of applying limited resources to maximize the chance for safety &amp; mission success by focusing on mitigating specific risks that are applicable to the project vs. simply enforcing a set of requirements because they have always worked</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41FB1AC-02D1-9846-8E42-69528F42F281}" type="slidenum">
              <a:rPr lang="en-US" smtClean="0"/>
              <a:pPr/>
              <a:t>9</a:t>
            </a:fld>
            <a:endParaRPr lang="en-US"/>
          </a:p>
        </p:txBody>
      </p:sp>
      <p:cxnSp>
        <p:nvCxnSpPr>
          <p:cNvPr id="5" name="Straight Connector 6"/>
          <p:cNvCxnSpPr/>
          <p:nvPr/>
        </p:nvCxnSpPr>
        <p:spPr>
          <a:xfrm>
            <a:off x="463550" y="951769"/>
            <a:ext cx="82169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3472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52019</TotalTime>
  <Words>3349</Words>
  <Application>Microsoft Macintosh PowerPoint</Application>
  <PresentationFormat>On-screen Show (4:3)</PresentationFormat>
  <Paragraphs>432</Paragraphs>
  <Slides>29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Times New Roman</vt:lpstr>
      <vt:lpstr>ヒラギノ角ゴ Pro W3</vt:lpstr>
      <vt:lpstr>Arial</vt:lpstr>
      <vt:lpstr>Office Theme</vt:lpstr>
      <vt:lpstr>Risk-based SMA for cubesats</vt:lpstr>
      <vt:lpstr>Outline</vt:lpstr>
      <vt:lpstr>Cubesat philosophy</vt:lpstr>
      <vt:lpstr>What is risk classification?</vt:lpstr>
      <vt:lpstr>Risk Classification </vt:lpstr>
      <vt:lpstr>Defects vs Mission Success</vt:lpstr>
      <vt:lpstr>Defects vs Mission Success as a function of risk classification</vt:lpstr>
      <vt:lpstr>Programmatic risk of reduced efforts</vt:lpstr>
      <vt:lpstr>What is Risk-Based SMA?</vt:lpstr>
      <vt:lpstr>Risk-based SMA</vt:lpstr>
      <vt:lpstr>Attributes of Risk-Based SMA</vt:lpstr>
      <vt:lpstr>Scaling of efforts for cubesats</vt:lpstr>
      <vt:lpstr>Building an SMA approach from the ground up</vt:lpstr>
      <vt:lpstr>Sample from Tables (Mission Success lower tiers)</vt:lpstr>
      <vt:lpstr>Sample from Tables (Risk Tolerance)</vt:lpstr>
      <vt:lpstr>Expected lifetime</vt:lpstr>
      <vt:lpstr>Other Processes</vt:lpstr>
      <vt:lpstr>Inherited Items Process</vt:lpstr>
      <vt:lpstr>Example Standard Components</vt:lpstr>
      <vt:lpstr>“Traditional” GSFC SMA practices</vt:lpstr>
      <vt:lpstr>Practices/features that have caused “unease” at GSFC</vt:lpstr>
      <vt:lpstr>Previous approach of handling COTS/inherited/build-to-print items</vt:lpstr>
      <vt:lpstr>Transition to Risk-based approach</vt:lpstr>
      <vt:lpstr>Standard Components CRAE</vt:lpstr>
      <vt:lpstr>Standard Components Commodity Usage Guidelines</vt:lpstr>
      <vt:lpstr>Acceptance of Inherited Items</vt:lpstr>
      <vt:lpstr>Inheritance Process Overview</vt:lpstr>
      <vt:lpstr>Inherited items for cubesats</vt:lpstr>
      <vt:lpstr>Summary</vt:lpstr>
    </vt:vector>
  </TitlesOfParts>
  <Company>NASA/GSFC</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Employees Since January 2010</dc:title>
  <dc:creator>NASA ODIN</dc:creator>
  <cp:lastModifiedBy>Microsoft Office User</cp:lastModifiedBy>
  <cp:revision>539</cp:revision>
  <cp:lastPrinted>2016-12-15T12:42:54Z</cp:lastPrinted>
  <dcterms:created xsi:type="dcterms:W3CDTF">2013-01-29T13:50:35Z</dcterms:created>
  <dcterms:modified xsi:type="dcterms:W3CDTF">2017-01-04T16:17:26Z</dcterms:modified>
</cp:coreProperties>
</file>