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6"/>
  </p:notesMasterIdLst>
  <p:sldIdLst>
    <p:sldId id="271" r:id="rId2"/>
    <p:sldId id="273" r:id="rId3"/>
    <p:sldId id="274" r:id="rId4"/>
    <p:sldId id="27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09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7583F-595E-4AB9-8D27-A3514844C12D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5245B-4F96-4D48-B272-8A0A4467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514600"/>
            <a:ext cx="9144000" cy="76200"/>
          </a:xfrm>
          <a:prstGeom prst="rect">
            <a:avLst/>
          </a:prstGeom>
          <a:solidFill>
            <a:srgbClr val="BACD32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 rot="16200000">
            <a:off x="4191000" y="-2438400"/>
            <a:ext cx="762000" cy="9144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6"/>
          <p:cNvSpPr txBox="1">
            <a:spLocks/>
          </p:cNvSpPr>
          <p:nvPr/>
        </p:nvSpPr>
        <p:spPr>
          <a:xfrm>
            <a:off x="152400" y="304800"/>
            <a:ext cx="3124200" cy="304800"/>
          </a:xfrm>
          <a:prstGeom prst="rect">
            <a:avLst/>
          </a:prstGeom>
        </p:spPr>
        <p:txBody>
          <a:bodyPr vert="horz" anchor="ctr"/>
          <a:lstStyle>
            <a:lvl1pPr>
              <a:defRPr dirty="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33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National Aeronautics and Space Administration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52333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828800"/>
            <a:ext cx="86868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BACD32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590800"/>
            <a:ext cx="8686800" cy="3048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Rectangle 4"/>
          <p:cNvSpPr>
            <a:spLocks noGrp="1"/>
          </p:cNvSpPr>
          <p:nvPr>
            <p:ph type="dt" sz="half" idx="14"/>
          </p:nvPr>
        </p:nvSpPr>
        <p:spPr>
          <a:xfrm>
            <a:off x="228600" y="2895600"/>
            <a:ext cx="1066800" cy="228600"/>
          </a:xfrm>
          <a:prstGeom prst="rect">
            <a:avLst/>
          </a:prstGeom>
        </p:spPr>
        <p:txBody>
          <a:bodyPr/>
          <a:lstStyle>
            <a:lvl1pPr algn="l">
              <a:defRPr sz="10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D2B73CC9-3C89-4362-8B25-70F8B3C651EE}" type="datetimeFigureOut">
              <a:rPr lang="en-US" smtClean="0"/>
              <a:t>3/28/2016</a:t>
            </a:fld>
            <a:endParaRPr lang="en-US"/>
          </a:p>
        </p:txBody>
      </p:sp>
      <p:pic>
        <p:nvPicPr>
          <p:cNvPr id="4" name="Picture 3" descr="NASA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204669"/>
            <a:ext cx="6096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62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solidFill>
            <a:srgbClr val="152335"/>
          </a:solidFill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1208-1162-4A6C-99A7-288A7CB9DF73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NASA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204669"/>
            <a:ext cx="6096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216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7606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6801547" cy="762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7089732" y="6581001"/>
            <a:ext cx="1866378" cy="261598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prstClr val="black"/>
                </a:solidFill>
                <a:latin typeface="Arial" pitchFamily="34" charset="0"/>
              </a:rPr>
              <a:t>Page </a:t>
            </a:r>
            <a:fld id="{EBC7F15F-A697-4D89-B81F-97AD2AB625A1}" type="slidenum">
              <a:rPr lang="en-US" sz="1100" b="1" i="1">
                <a:solidFill>
                  <a:prstClr val="black"/>
                </a:solidFill>
                <a:latin typeface="Arial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100" b="1" i="1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26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6801547" cy="762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7089732" y="6581001"/>
            <a:ext cx="1866378" cy="261598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prstClr val="black"/>
                </a:solidFill>
                <a:latin typeface="Arial" pitchFamily="34" charset="0"/>
              </a:rPr>
              <a:t>Page </a:t>
            </a:r>
            <a:fld id="{EBC7F15F-A697-4D89-B81F-97AD2AB625A1}" type="slidenum">
              <a:rPr lang="en-US" sz="1100" b="1" i="1">
                <a:solidFill>
                  <a:prstClr val="black"/>
                </a:solidFill>
                <a:latin typeface="Arial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100" b="1" i="1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929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315200" cy="609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914400"/>
            <a:ext cx="8839200" cy="5410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632577"/>
            <a:ext cx="1905000" cy="225425"/>
          </a:xfrm>
        </p:spPr>
        <p:txBody>
          <a:bodyPr/>
          <a:lstStyle>
            <a:lvl1pPr>
              <a:defRPr/>
            </a:lvl1pPr>
          </a:lstStyle>
          <a:p>
            <a:fld id="{93841082-7168-4135-9494-787F1EC4B1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07540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"/>
          <p:cNvSpPr/>
          <p:nvPr/>
        </p:nvSpPr>
        <p:spPr>
          <a:xfrm>
            <a:off x="0" y="838200"/>
            <a:ext cx="8610600" cy="27432"/>
          </a:xfrm>
          <a:prstGeom prst="rect">
            <a:avLst/>
          </a:prstGeom>
          <a:solidFill>
            <a:srgbClr val="BACD32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10"/>
          <p:cNvSpPr/>
          <p:nvPr/>
        </p:nvSpPr>
        <p:spPr>
          <a:xfrm rot="16200000">
            <a:off x="4152900" y="-4152900"/>
            <a:ext cx="838200" cy="9144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1000" y="6340475"/>
            <a:ext cx="609600" cy="365125"/>
          </a:xfrm>
        </p:spPr>
        <p:txBody>
          <a:bodyPr/>
          <a:lstStyle/>
          <a:p>
            <a:fld id="{24461208-1162-4A6C-99A7-288A7CB9DF7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01000" cy="35083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001000" cy="5135563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Bef>
                <a:spcPts val="432"/>
              </a:spcBef>
              <a:buClr>
                <a:srgbClr val="152335"/>
              </a:buClr>
              <a:buFont typeface="Wingdings" pitchFamily="2" charset="2"/>
              <a:buChar char="§"/>
              <a:defRPr sz="1800">
                <a:solidFill>
                  <a:srgbClr val="152335"/>
                </a:solidFill>
              </a:defRPr>
            </a:lvl1pPr>
            <a:lvl2pPr marL="742950" marR="0" indent="-285750" algn="l" defTabSz="914400" rtl="0" eaLnBrk="1" fontAlgn="base" latinLnBrk="0" hangingPunct="1">
              <a:lnSpc>
                <a:spcPct val="130000"/>
              </a:lnSpc>
              <a:spcBef>
                <a:spcPts val="432"/>
              </a:spcBef>
              <a:spcAft>
                <a:spcPct val="0"/>
              </a:spcAft>
              <a:buClr>
                <a:srgbClr val="152335"/>
              </a:buClr>
              <a:buSzTx/>
              <a:buFont typeface="Arial" pitchFamily="34" charset="0"/>
              <a:buChar char="–"/>
              <a:tabLst/>
              <a:defRPr sz="1600">
                <a:solidFill>
                  <a:srgbClr val="152335"/>
                </a:solidFill>
              </a:defRPr>
            </a:lvl2pPr>
            <a:lvl3pPr>
              <a:lnSpc>
                <a:spcPct val="130000"/>
              </a:lnSpc>
              <a:spcBef>
                <a:spcPts val="432"/>
              </a:spcBef>
              <a:buClr>
                <a:srgbClr val="152335"/>
              </a:buClr>
              <a:buFont typeface="Arial" pitchFamily="34" charset="0"/>
              <a:buChar char="•"/>
              <a:defRPr sz="1400">
                <a:solidFill>
                  <a:srgbClr val="152335"/>
                </a:solidFill>
              </a:defRPr>
            </a:lvl3pPr>
            <a:lvl4pPr>
              <a:lnSpc>
                <a:spcPct val="130000"/>
              </a:lnSpc>
              <a:spcBef>
                <a:spcPts val="432"/>
              </a:spcBef>
              <a:buClr>
                <a:srgbClr val="152335"/>
              </a:buClr>
              <a:buFont typeface="Courier New" pitchFamily="49" charset="0"/>
              <a:buChar char="o"/>
              <a:defRPr sz="1200">
                <a:solidFill>
                  <a:srgbClr val="152335"/>
                </a:solidFill>
              </a:defRPr>
            </a:lvl4pPr>
            <a:lvl5pPr marL="20574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>
                <a:solidFill>
                  <a:srgbClr val="55778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Rectangle 10"/>
          <p:cNvSpPr/>
          <p:nvPr/>
        </p:nvSpPr>
        <p:spPr>
          <a:xfrm>
            <a:off x="0" y="0"/>
            <a:ext cx="45720" cy="6858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pic>
        <p:nvPicPr>
          <p:cNvPr id="8" name="Picture 2" descr="C:\Users\ckrajci\Desktop\NSC Knowledge Management Concepts\NAS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6482" y="228600"/>
            <a:ext cx="518763" cy="45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810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2514600"/>
            <a:ext cx="9144000" cy="76200"/>
          </a:xfrm>
          <a:prstGeom prst="rect">
            <a:avLst/>
          </a:prstGeom>
          <a:solidFill>
            <a:srgbClr val="BACD32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6200000">
            <a:off x="4152900" y="-2476500"/>
            <a:ext cx="838200" cy="9144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28600" y="1981200"/>
            <a:ext cx="8305800" cy="4794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BACD3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28600" y="2590800"/>
            <a:ext cx="8305800" cy="3048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461208-1162-4A6C-99A7-288A7CB9DF7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NASA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204669"/>
            <a:ext cx="6096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94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0"/>
          <p:cNvSpPr/>
          <p:nvPr/>
        </p:nvSpPr>
        <p:spPr>
          <a:xfrm>
            <a:off x="0" y="838200"/>
            <a:ext cx="8610600" cy="27432"/>
          </a:xfrm>
          <a:prstGeom prst="rect">
            <a:avLst/>
          </a:prstGeom>
          <a:solidFill>
            <a:srgbClr val="BACD32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46" name="Rectangle 10"/>
          <p:cNvSpPr/>
          <p:nvPr/>
        </p:nvSpPr>
        <p:spPr>
          <a:xfrm rot="16200000">
            <a:off x="4152900" y="-4152900"/>
            <a:ext cx="838200" cy="9144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48" name="Rectangle 10"/>
          <p:cNvSpPr/>
          <p:nvPr/>
        </p:nvSpPr>
        <p:spPr>
          <a:xfrm>
            <a:off x="0" y="0"/>
            <a:ext cx="45720" cy="6858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43" name="Rectangle 37"/>
          <p:cNvSpPr>
            <a:spLocks noGrp="1"/>
          </p:cNvSpPr>
          <p:nvPr>
            <p:ph type="body" sz="quarter" idx="15"/>
          </p:nvPr>
        </p:nvSpPr>
        <p:spPr>
          <a:xfrm>
            <a:off x="304800" y="990600"/>
            <a:ext cx="7391400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Rectangle 37"/>
          <p:cNvSpPr>
            <a:spLocks noGrp="1"/>
          </p:cNvSpPr>
          <p:nvPr>
            <p:ph type="body" sz="quarter" idx="17"/>
          </p:nvPr>
        </p:nvSpPr>
        <p:spPr>
          <a:xfrm>
            <a:off x="310896" y="1433945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5" name="Rectangle 37"/>
          <p:cNvSpPr>
            <a:spLocks noGrp="1"/>
          </p:cNvSpPr>
          <p:nvPr>
            <p:ph type="body" sz="quarter" idx="19"/>
          </p:nvPr>
        </p:nvSpPr>
        <p:spPr>
          <a:xfrm>
            <a:off x="310896" y="1877290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 baseline="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7" name="Rectangle 37"/>
          <p:cNvSpPr>
            <a:spLocks noGrp="1"/>
          </p:cNvSpPr>
          <p:nvPr>
            <p:ph type="body" sz="quarter" idx="21"/>
          </p:nvPr>
        </p:nvSpPr>
        <p:spPr>
          <a:xfrm>
            <a:off x="310896" y="2320635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 baseline="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9" name="Rectangle 37"/>
          <p:cNvSpPr>
            <a:spLocks noGrp="1"/>
          </p:cNvSpPr>
          <p:nvPr>
            <p:ph type="body" sz="quarter" idx="23"/>
          </p:nvPr>
        </p:nvSpPr>
        <p:spPr>
          <a:xfrm>
            <a:off x="310896" y="2763980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1" name="Rectangle 37"/>
          <p:cNvSpPr>
            <a:spLocks noGrp="1"/>
          </p:cNvSpPr>
          <p:nvPr>
            <p:ph type="body" sz="quarter" idx="25"/>
          </p:nvPr>
        </p:nvSpPr>
        <p:spPr>
          <a:xfrm>
            <a:off x="310896" y="3207325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3" name="Rectangle 37"/>
          <p:cNvSpPr>
            <a:spLocks noGrp="1"/>
          </p:cNvSpPr>
          <p:nvPr>
            <p:ph type="body" sz="quarter" idx="27"/>
          </p:nvPr>
        </p:nvSpPr>
        <p:spPr>
          <a:xfrm>
            <a:off x="310896" y="3650670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5" name="Rectangle 37"/>
          <p:cNvSpPr>
            <a:spLocks noGrp="1"/>
          </p:cNvSpPr>
          <p:nvPr>
            <p:ph type="body" sz="quarter" idx="29"/>
          </p:nvPr>
        </p:nvSpPr>
        <p:spPr>
          <a:xfrm>
            <a:off x="310896" y="4094015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 baseline="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7" name="Rectangle 37"/>
          <p:cNvSpPr>
            <a:spLocks noGrp="1"/>
          </p:cNvSpPr>
          <p:nvPr>
            <p:ph type="body" sz="quarter" idx="31"/>
          </p:nvPr>
        </p:nvSpPr>
        <p:spPr>
          <a:xfrm>
            <a:off x="310896" y="4537360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Rectangle 37"/>
          <p:cNvSpPr>
            <a:spLocks noGrp="1"/>
          </p:cNvSpPr>
          <p:nvPr>
            <p:ph type="body" sz="quarter" idx="33"/>
          </p:nvPr>
        </p:nvSpPr>
        <p:spPr>
          <a:xfrm>
            <a:off x="310896" y="4980705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Rectangle 37"/>
          <p:cNvSpPr>
            <a:spLocks noGrp="1"/>
          </p:cNvSpPr>
          <p:nvPr>
            <p:ph type="body" sz="quarter" idx="35"/>
          </p:nvPr>
        </p:nvSpPr>
        <p:spPr>
          <a:xfrm>
            <a:off x="310896" y="5424050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Rectangle 37"/>
          <p:cNvSpPr>
            <a:spLocks noGrp="1"/>
          </p:cNvSpPr>
          <p:nvPr>
            <p:ph type="body" sz="quarter" idx="37"/>
          </p:nvPr>
        </p:nvSpPr>
        <p:spPr>
          <a:xfrm>
            <a:off x="310896" y="5867400"/>
            <a:ext cx="7385304" cy="22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1000" y="6324600"/>
            <a:ext cx="609600" cy="365125"/>
          </a:xfrm>
        </p:spPr>
        <p:txBody>
          <a:bodyPr/>
          <a:lstStyle/>
          <a:p>
            <a:fld id="{24461208-1162-4A6C-99A7-288A7CB9DF73}" type="slidenum">
              <a:rPr lang="en-US" smtClean="0"/>
              <a:t>‹#›</a:t>
            </a:fld>
            <a:endParaRPr lang="en-US"/>
          </a:p>
        </p:txBody>
      </p:sp>
      <p:sp>
        <p:nvSpPr>
          <p:cNvPr id="63" name="Rectangle 37"/>
          <p:cNvSpPr>
            <a:spLocks noGrp="1"/>
          </p:cNvSpPr>
          <p:nvPr>
            <p:ph type="body" sz="quarter" idx="14" hasCustomPrompt="1"/>
          </p:nvPr>
        </p:nvSpPr>
        <p:spPr>
          <a:xfrm>
            <a:off x="7696200" y="990600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65" name="Rectangle 37"/>
          <p:cNvSpPr>
            <a:spLocks noGrp="1"/>
          </p:cNvSpPr>
          <p:nvPr>
            <p:ph type="body" sz="quarter" idx="39" hasCustomPrompt="1"/>
          </p:nvPr>
        </p:nvSpPr>
        <p:spPr>
          <a:xfrm>
            <a:off x="7696200" y="1433945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66" name="Rectangle 37"/>
          <p:cNvSpPr>
            <a:spLocks noGrp="1"/>
          </p:cNvSpPr>
          <p:nvPr>
            <p:ph type="body" sz="quarter" idx="40" hasCustomPrompt="1"/>
          </p:nvPr>
        </p:nvSpPr>
        <p:spPr>
          <a:xfrm>
            <a:off x="7696200" y="1877290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67" name="Rectangle 37"/>
          <p:cNvSpPr>
            <a:spLocks noGrp="1"/>
          </p:cNvSpPr>
          <p:nvPr>
            <p:ph type="body" sz="quarter" idx="41" hasCustomPrompt="1"/>
          </p:nvPr>
        </p:nvSpPr>
        <p:spPr>
          <a:xfrm>
            <a:off x="7696200" y="2320635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68" name="Rectangle 37"/>
          <p:cNvSpPr>
            <a:spLocks noGrp="1"/>
          </p:cNvSpPr>
          <p:nvPr>
            <p:ph type="body" sz="quarter" idx="42" hasCustomPrompt="1"/>
          </p:nvPr>
        </p:nvSpPr>
        <p:spPr>
          <a:xfrm>
            <a:off x="7696200" y="2763980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69" name="Rectangle 37"/>
          <p:cNvSpPr>
            <a:spLocks noGrp="1"/>
          </p:cNvSpPr>
          <p:nvPr>
            <p:ph type="body" sz="quarter" idx="43" hasCustomPrompt="1"/>
          </p:nvPr>
        </p:nvSpPr>
        <p:spPr>
          <a:xfrm>
            <a:off x="7696200" y="3207325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70" name="Rectangle 37"/>
          <p:cNvSpPr>
            <a:spLocks noGrp="1"/>
          </p:cNvSpPr>
          <p:nvPr>
            <p:ph type="body" sz="quarter" idx="44" hasCustomPrompt="1"/>
          </p:nvPr>
        </p:nvSpPr>
        <p:spPr>
          <a:xfrm>
            <a:off x="7696200" y="3650670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71" name="Rectangle 37"/>
          <p:cNvSpPr>
            <a:spLocks noGrp="1"/>
          </p:cNvSpPr>
          <p:nvPr>
            <p:ph type="body" sz="quarter" idx="45" hasCustomPrompt="1"/>
          </p:nvPr>
        </p:nvSpPr>
        <p:spPr>
          <a:xfrm>
            <a:off x="7696200" y="4094015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72" name="Rectangle 37"/>
          <p:cNvSpPr>
            <a:spLocks noGrp="1"/>
          </p:cNvSpPr>
          <p:nvPr>
            <p:ph type="body" sz="quarter" idx="46" hasCustomPrompt="1"/>
          </p:nvPr>
        </p:nvSpPr>
        <p:spPr>
          <a:xfrm>
            <a:off x="7696200" y="4537360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73" name="Rectangle 37"/>
          <p:cNvSpPr>
            <a:spLocks noGrp="1"/>
          </p:cNvSpPr>
          <p:nvPr>
            <p:ph type="body" sz="quarter" idx="47" hasCustomPrompt="1"/>
          </p:nvPr>
        </p:nvSpPr>
        <p:spPr>
          <a:xfrm>
            <a:off x="7696200" y="4980705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74" name="Rectangle 37"/>
          <p:cNvSpPr>
            <a:spLocks noGrp="1"/>
          </p:cNvSpPr>
          <p:nvPr>
            <p:ph type="body" sz="quarter" idx="48" hasCustomPrompt="1"/>
          </p:nvPr>
        </p:nvSpPr>
        <p:spPr>
          <a:xfrm>
            <a:off x="7696200" y="5424050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75" name="Rectangle 37"/>
          <p:cNvSpPr>
            <a:spLocks noGrp="1"/>
          </p:cNvSpPr>
          <p:nvPr>
            <p:ph type="body" sz="quarter" idx="49" hasCustomPrompt="1"/>
          </p:nvPr>
        </p:nvSpPr>
        <p:spPr>
          <a:xfrm>
            <a:off x="7696200" y="5867400"/>
            <a:ext cx="609600" cy="228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#</a:t>
            </a: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01000" cy="35083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31" name="Picture 2" descr="C:\Users\ckrajci\Desktop\NSC Knowledge Management Concepts\NAS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6482" y="228600"/>
            <a:ext cx="518763" cy="45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979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0"/>
          <p:cNvSpPr/>
          <p:nvPr/>
        </p:nvSpPr>
        <p:spPr>
          <a:xfrm rot="16200000">
            <a:off x="4152900" y="-4152900"/>
            <a:ext cx="838200" cy="9144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304800" y="990600"/>
            <a:ext cx="3886200" cy="5135563"/>
          </a:xfrm>
          <a:prstGeom prst="rect">
            <a:avLst/>
          </a:prstGeom>
        </p:spPr>
        <p:txBody>
          <a:bodyPr/>
          <a:lstStyle>
            <a:lvl1pPr>
              <a:buClr>
                <a:srgbClr val="152335"/>
              </a:buClr>
              <a:buFont typeface="Wingdings" pitchFamily="2" charset="2"/>
              <a:buChar char="§"/>
              <a:defRPr sz="2400">
                <a:solidFill>
                  <a:srgbClr val="152335"/>
                </a:solidFill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152335"/>
              </a:buClr>
              <a:buSzTx/>
              <a:buFont typeface="Arial" pitchFamily="34" charset="0"/>
              <a:buChar char="–"/>
              <a:tabLst/>
              <a:defRPr sz="2000">
                <a:solidFill>
                  <a:srgbClr val="152335"/>
                </a:solidFill>
              </a:defRPr>
            </a:lvl2pPr>
            <a:lvl3pPr>
              <a:buClr>
                <a:srgbClr val="152335"/>
              </a:buClr>
              <a:buFont typeface="Arial" pitchFamily="34" charset="0"/>
              <a:buChar char="•"/>
              <a:defRPr sz="1800">
                <a:solidFill>
                  <a:srgbClr val="152335"/>
                </a:solidFill>
              </a:defRPr>
            </a:lvl3pPr>
            <a:lvl4pPr>
              <a:buClr>
                <a:srgbClr val="152335"/>
              </a:buClr>
              <a:buFont typeface="Courier New" pitchFamily="49" charset="0"/>
              <a:buChar char="o"/>
              <a:defRPr sz="1600">
                <a:solidFill>
                  <a:srgbClr val="152335"/>
                </a:solidFill>
              </a:defRPr>
            </a:lvl4pPr>
            <a:lvl5pPr marL="20574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>
                <a:solidFill>
                  <a:srgbClr val="55778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1208-1162-4A6C-99A7-288A7CB9DF7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4419600" y="990600"/>
            <a:ext cx="3886200" cy="5135563"/>
          </a:xfrm>
          <a:prstGeom prst="rect">
            <a:avLst/>
          </a:prstGeom>
        </p:spPr>
        <p:txBody>
          <a:bodyPr/>
          <a:lstStyle>
            <a:lvl1pPr>
              <a:buClr>
                <a:srgbClr val="152335"/>
              </a:buClr>
              <a:buFont typeface="Wingdings" pitchFamily="2" charset="2"/>
              <a:buChar char="§"/>
              <a:defRPr sz="2400">
                <a:solidFill>
                  <a:srgbClr val="152335"/>
                </a:solidFill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152335"/>
              </a:buClr>
              <a:buSzTx/>
              <a:buFont typeface="Arial" pitchFamily="34" charset="0"/>
              <a:buChar char="–"/>
              <a:tabLst/>
              <a:defRPr sz="2000">
                <a:solidFill>
                  <a:srgbClr val="152335"/>
                </a:solidFill>
              </a:defRPr>
            </a:lvl2pPr>
            <a:lvl3pPr>
              <a:buClr>
                <a:srgbClr val="152335"/>
              </a:buClr>
              <a:buFont typeface="Arial" pitchFamily="34" charset="0"/>
              <a:buChar char="•"/>
              <a:defRPr sz="1800">
                <a:solidFill>
                  <a:srgbClr val="152335"/>
                </a:solidFill>
              </a:defRPr>
            </a:lvl3pPr>
            <a:lvl4pPr>
              <a:buClr>
                <a:srgbClr val="152335"/>
              </a:buClr>
              <a:buFont typeface="Courier New" pitchFamily="49" charset="0"/>
              <a:buChar char="o"/>
              <a:defRPr sz="1600">
                <a:solidFill>
                  <a:srgbClr val="152335"/>
                </a:solidFill>
              </a:defRPr>
            </a:lvl4pPr>
            <a:lvl5pPr marL="20574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>
                <a:solidFill>
                  <a:srgbClr val="55778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01000" cy="35083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Rectangle 10"/>
          <p:cNvSpPr/>
          <p:nvPr/>
        </p:nvSpPr>
        <p:spPr>
          <a:xfrm>
            <a:off x="0" y="838200"/>
            <a:ext cx="8610600" cy="27432"/>
          </a:xfrm>
          <a:prstGeom prst="rect">
            <a:avLst/>
          </a:prstGeom>
          <a:solidFill>
            <a:srgbClr val="BACD32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8" name="Rectangle 10"/>
          <p:cNvSpPr/>
          <p:nvPr/>
        </p:nvSpPr>
        <p:spPr>
          <a:xfrm>
            <a:off x="0" y="0"/>
            <a:ext cx="45720" cy="6858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pic>
        <p:nvPicPr>
          <p:cNvPr id="9" name="Picture 2" descr="C:\Users\ckrajci\Desktop\NSC Knowledge Management Concepts\NAS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6482" y="228600"/>
            <a:ext cx="518763" cy="45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02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0"/>
          <p:cNvSpPr/>
          <p:nvPr/>
        </p:nvSpPr>
        <p:spPr>
          <a:xfrm rot="16200000">
            <a:off x="4152900" y="-4152900"/>
            <a:ext cx="838200" cy="9144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10"/>
          <p:cNvSpPr/>
          <p:nvPr/>
        </p:nvSpPr>
        <p:spPr>
          <a:xfrm>
            <a:off x="0" y="838200"/>
            <a:ext cx="8610600" cy="27432"/>
          </a:xfrm>
          <a:prstGeom prst="rect">
            <a:avLst/>
          </a:prstGeom>
          <a:solidFill>
            <a:srgbClr val="BACD32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10"/>
          <p:cNvSpPr/>
          <p:nvPr/>
        </p:nvSpPr>
        <p:spPr>
          <a:xfrm>
            <a:off x="0" y="0"/>
            <a:ext cx="45720" cy="6858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990600"/>
            <a:ext cx="3886200" cy="589808"/>
          </a:xfrm>
          <a:prstGeom prst="rect">
            <a:avLst/>
          </a:prstGeom>
          <a:solidFill>
            <a:srgbClr val="BACD32"/>
          </a:solidFill>
        </p:spPr>
        <p:txBody>
          <a:bodyPr anchor="b"/>
          <a:lstStyle>
            <a:lvl1pPr marL="0" indent="0">
              <a:buNone/>
              <a:defRPr sz="2000" b="1">
                <a:solidFill>
                  <a:srgbClr val="F5F9D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1" y="990600"/>
            <a:ext cx="3886200" cy="589808"/>
          </a:xfrm>
          <a:prstGeom prst="rect">
            <a:avLst/>
          </a:prstGeom>
          <a:solidFill>
            <a:srgbClr val="BACD32"/>
          </a:solidFill>
        </p:spPr>
        <p:txBody>
          <a:bodyPr anchor="b"/>
          <a:lstStyle>
            <a:lvl1pPr marL="0" indent="0">
              <a:buNone/>
              <a:defRPr sz="2000" b="1">
                <a:solidFill>
                  <a:srgbClr val="F5F9D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1208-1162-4A6C-99A7-288A7CB9DF7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idx="13"/>
          </p:nvPr>
        </p:nvSpPr>
        <p:spPr>
          <a:xfrm>
            <a:off x="304800" y="1600200"/>
            <a:ext cx="3886200" cy="4572000"/>
          </a:xfrm>
          <a:prstGeom prst="rect">
            <a:avLst/>
          </a:prstGeom>
        </p:spPr>
        <p:txBody>
          <a:bodyPr/>
          <a:lstStyle>
            <a:lvl1pPr>
              <a:buClr>
                <a:srgbClr val="152335"/>
              </a:buClr>
              <a:buFont typeface="Wingdings" pitchFamily="2" charset="2"/>
              <a:buChar char="§"/>
              <a:defRPr sz="1800">
                <a:solidFill>
                  <a:srgbClr val="152335"/>
                </a:solidFill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152335"/>
              </a:buClr>
              <a:buSzTx/>
              <a:buFont typeface="Arial" pitchFamily="34" charset="0"/>
              <a:buChar char="–"/>
              <a:tabLst/>
              <a:defRPr sz="1600">
                <a:solidFill>
                  <a:srgbClr val="152335"/>
                </a:solidFill>
              </a:defRPr>
            </a:lvl2pPr>
            <a:lvl3pPr>
              <a:buClr>
                <a:srgbClr val="152335"/>
              </a:buClr>
              <a:buFont typeface="Arial" pitchFamily="34" charset="0"/>
              <a:buChar char="•"/>
              <a:defRPr sz="1400">
                <a:solidFill>
                  <a:srgbClr val="152335"/>
                </a:solidFill>
              </a:defRPr>
            </a:lvl3pPr>
            <a:lvl4pPr>
              <a:buClr>
                <a:srgbClr val="152335"/>
              </a:buClr>
              <a:buFont typeface="Courier New" pitchFamily="49" charset="0"/>
              <a:buChar char="o"/>
              <a:defRPr sz="1200">
                <a:solidFill>
                  <a:srgbClr val="152335"/>
                </a:solidFill>
              </a:defRPr>
            </a:lvl4pPr>
            <a:lvl5pPr marL="20574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>
                <a:solidFill>
                  <a:srgbClr val="55778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4"/>
          </p:nvPr>
        </p:nvSpPr>
        <p:spPr>
          <a:xfrm>
            <a:off x="4419600" y="1600200"/>
            <a:ext cx="3886200" cy="4572000"/>
          </a:xfrm>
          <a:prstGeom prst="rect">
            <a:avLst/>
          </a:prstGeom>
        </p:spPr>
        <p:txBody>
          <a:bodyPr/>
          <a:lstStyle>
            <a:lvl1pPr>
              <a:buClr>
                <a:srgbClr val="152335"/>
              </a:buClr>
              <a:buFont typeface="Wingdings" pitchFamily="2" charset="2"/>
              <a:buChar char="§"/>
              <a:defRPr sz="1800">
                <a:solidFill>
                  <a:srgbClr val="152335"/>
                </a:solidFill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152335"/>
              </a:buClr>
              <a:buSzTx/>
              <a:buFont typeface="Arial" pitchFamily="34" charset="0"/>
              <a:buChar char="–"/>
              <a:tabLst/>
              <a:defRPr sz="1600">
                <a:solidFill>
                  <a:srgbClr val="152335"/>
                </a:solidFill>
              </a:defRPr>
            </a:lvl2pPr>
            <a:lvl3pPr>
              <a:buClr>
                <a:srgbClr val="152335"/>
              </a:buClr>
              <a:buFont typeface="Arial" pitchFamily="34" charset="0"/>
              <a:buChar char="•"/>
              <a:defRPr sz="1400">
                <a:solidFill>
                  <a:srgbClr val="152335"/>
                </a:solidFill>
              </a:defRPr>
            </a:lvl3pPr>
            <a:lvl4pPr>
              <a:buClr>
                <a:srgbClr val="152335"/>
              </a:buClr>
              <a:buFont typeface="Courier New" pitchFamily="49" charset="0"/>
              <a:buChar char="o"/>
              <a:defRPr sz="1200">
                <a:solidFill>
                  <a:srgbClr val="152335"/>
                </a:solidFill>
              </a:defRPr>
            </a:lvl4pPr>
            <a:lvl5pPr marL="20574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>
                <a:solidFill>
                  <a:srgbClr val="55778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01000" cy="35083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2" descr="C:\Users\ckrajci\Desktop\NSC Knowledge Management Concepts\NAS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6482" y="228600"/>
            <a:ext cx="518763" cy="45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349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4152900" y="-4152900"/>
            <a:ext cx="838200" cy="9144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0"/>
          <p:cNvSpPr/>
          <p:nvPr/>
        </p:nvSpPr>
        <p:spPr>
          <a:xfrm>
            <a:off x="0" y="838200"/>
            <a:ext cx="8610600" cy="27432"/>
          </a:xfrm>
          <a:prstGeom prst="rect">
            <a:avLst/>
          </a:prstGeom>
          <a:solidFill>
            <a:srgbClr val="BACD32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0"/>
          <p:cNvSpPr/>
          <p:nvPr/>
        </p:nvSpPr>
        <p:spPr>
          <a:xfrm>
            <a:off x="0" y="0"/>
            <a:ext cx="45720" cy="68580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1208-1162-4A6C-99A7-288A7CB9DF7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01000" cy="35083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2" descr="C:\Users\ckrajci\Desktop\NSC Knowledge Management Concepts\NAS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6482" y="228600"/>
            <a:ext cx="518763" cy="45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0405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1208-1162-4A6C-99A7-288A7CB9DF73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 descr="NASA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204669"/>
            <a:ext cx="6096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752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3050"/>
            <a:ext cx="3008313" cy="1162050"/>
          </a:xfrm>
          <a:prstGeom prst="rect">
            <a:avLst/>
          </a:prstGeom>
          <a:solidFill>
            <a:srgbClr val="152335"/>
          </a:solidFill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1208-1162-4A6C-99A7-288A7CB9DF7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3405069" y="273050"/>
            <a:ext cx="4953000" cy="5863254"/>
          </a:xfrm>
          <a:prstGeom prst="rect">
            <a:avLst/>
          </a:prstGeom>
        </p:spPr>
        <p:txBody>
          <a:bodyPr/>
          <a:lstStyle>
            <a:lvl1pPr>
              <a:buClr>
                <a:srgbClr val="152335"/>
              </a:buClr>
              <a:buFont typeface="Wingdings" pitchFamily="2" charset="2"/>
              <a:buChar char="§"/>
              <a:defRPr sz="2400">
                <a:solidFill>
                  <a:srgbClr val="152335"/>
                </a:solidFill>
              </a:defRPr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152335"/>
              </a:buClr>
              <a:buSzTx/>
              <a:buFont typeface="Arial" pitchFamily="34" charset="0"/>
              <a:buChar char="–"/>
              <a:tabLst/>
              <a:defRPr sz="2000">
                <a:solidFill>
                  <a:srgbClr val="152335"/>
                </a:solidFill>
              </a:defRPr>
            </a:lvl2pPr>
            <a:lvl3pPr>
              <a:buClr>
                <a:srgbClr val="152335"/>
              </a:buClr>
              <a:buFont typeface="Arial" pitchFamily="34" charset="0"/>
              <a:buChar char="•"/>
              <a:defRPr sz="1800">
                <a:solidFill>
                  <a:srgbClr val="152335"/>
                </a:solidFill>
              </a:defRPr>
            </a:lvl3pPr>
            <a:lvl4pPr>
              <a:buClr>
                <a:srgbClr val="152335"/>
              </a:buClr>
              <a:buFont typeface="Courier New" pitchFamily="49" charset="0"/>
              <a:buChar char="o"/>
              <a:defRPr sz="1600">
                <a:solidFill>
                  <a:srgbClr val="152335"/>
                </a:solidFill>
              </a:defRPr>
            </a:lvl4pPr>
            <a:lvl5pPr marL="20574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>
                <a:solidFill>
                  <a:srgbClr val="55778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pic>
        <p:nvPicPr>
          <p:cNvPr id="6" name="Picture 5" descr="NASA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204669"/>
            <a:ext cx="6096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8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>
                    <a:lumMod val="85000"/>
                  </a:schemeClr>
                </a:solidFill>
                <a:latin typeface="Arial Black" pitchFamily="34" charset="0"/>
              </a:defRPr>
            </a:lvl1pPr>
          </a:lstStyle>
          <a:p>
            <a:fld id="{24461208-1162-4A6C-99A7-288A7CB9DF7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10"/>
          <p:cNvSpPr/>
          <p:nvPr/>
        </p:nvSpPr>
        <p:spPr>
          <a:xfrm rot="16200000">
            <a:off x="4191000" y="1905000"/>
            <a:ext cx="838200" cy="9220200"/>
          </a:xfrm>
          <a:prstGeom prst="rect">
            <a:avLst/>
          </a:prstGeom>
          <a:solidFill>
            <a:srgbClr val="152335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9" name="Rectangle 12"/>
          <p:cNvSpPr txBox="1">
            <a:spLocks/>
          </p:cNvSpPr>
          <p:nvPr/>
        </p:nvSpPr>
        <p:spPr>
          <a:xfrm>
            <a:off x="3429000" y="6324600"/>
            <a:ext cx="2286000" cy="304800"/>
          </a:xfrm>
          <a:prstGeom prst="rect">
            <a:avLst/>
          </a:prstGeom>
        </p:spPr>
        <p:txBody>
          <a:bodyPr vert="horz" anchor="ctr"/>
          <a:lstStyle>
            <a:lvl1pPr algn="ctr">
              <a:defRPr sz="800" dirty="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 err="1" smtClean="0">
                <a:solidFill>
                  <a:srgbClr val="BACD32"/>
                </a:solidFill>
              </a:rPr>
              <a:t>sma</a:t>
            </a:r>
            <a:r>
              <a:rPr lang="en-US" sz="1050" b="1" dirty="0" err="1" smtClean="0">
                <a:solidFill>
                  <a:srgbClr val="F5F9D9"/>
                </a:solidFill>
              </a:rPr>
              <a:t>.nasa.gov</a:t>
            </a:r>
            <a:endParaRPr lang="en-US" sz="700" b="1" dirty="0" smtClean="0">
              <a:solidFill>
                <a:srgbClr val="F5F9D9"/>
              </a:solidFill>
            </a:endParaRPr>
          </a:p>
        </p:txBody>
      </p:sp>
      <p:pic>
        <p:nvPicPr>
          <p:cNvPr id="11" name="Picture 10" descr="OSMALogo.p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324600"/>
            <a:ext cx="1722121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4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72" r:id="rId12"/>
    <p:sldLayoutId id="2147483685" r:id="rId13"/>
    <p:sldLayoutId id="2147483698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714244"/>
            <a:ext cx="8534400" cy="1790700"/>
          </a:xfrm>
        </p:spPr>
        <p:txBody>
          <a:bodyPr>
            <a:normAutofit/>
          </a:bodyPr>
          <a:lstStyle/>
          <a:p>
            <a:r>
              <a:rPr lang="en-US" dirty="0" smtClean="0"/>
              <a:t>Small Spacecraft Reliability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06" y="6161855"/>
            <a:ext cx="6858000" cy="914934"/>
          </a:xfrm>
        </p:spPr>
        <p:txBody>
          <a:bodyPr/>
          <a:lstStyle/>
          <a:p>
            <a:r>
              <a:rPr lang="en-US" dirty="0" smtClean="0"/>
              <a:t>March 28,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</p:spPr>
        <p:txBody>
          <a:bodyPr/>
          <a:lstStyle/>
          <a:p>
            <a:fld id="{25C75491-E372-4C03-9E4B-5A6EF8EDFB9D}" type="slidenum">
              <a:rPr lang="en-US" smtClean="0"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29200" y="4454086"/>
            <a:ext cx="30476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/>
              <a:t>John W. </a:t>
            </a:r>
            <a:r>
              <a:rPr lang="en-US" sz="1500" dirty="0" err="1" smtClean="0"/>
              <a:t>Evans</a:t>
            </a:r>
            <a:r>
              <a:rPr lang="en-US" sz="1500" dirty="0" err="1"/>
              <a:t>,</a:t>
            </a:r>
            <a:r>
              <a:rPr lang="en-US" sz="1500" dirty="0"/>
              <a:t> NASA </a:t>
            </a:r>
            <a:r>
              <a:rPr lang="en-US" sz="1500" dirty="0" smtClean="0"/>
              <a:t>OSMA</a:t>
            </a:r>
          </a:p>
          <a:p>
            <a:r>
              <a:rPr lang="en-US" sz="1500" dirty="0" smtClean="0"/>
              <a:t>Tony </a:t>
            </a:r>
            <a:r>
              <a:rPr lang="en-US" sz="1500" dirty="0" err="1" smtClean="0"/>
              <a:t>DiVenti</a:t>
            </a:r>
            <a:r>
              <a:rPr lang="en-US" sz="1500" dirty="0" smtClean="0"/>
              <a:t>, NASA, GSFC, SMA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70525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5491-E372-4C03-9E4B-5A6EF8EDFB9D}" type="slidenum">
              <a:rPr lang="en-US" smtClean="0"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/>
              <a:t>NASA Diverse Challenges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12088" y="6401593"/>
            <a:ext cx="3086100" cy="274637"/>
          </a:xfrm>
          <a:prstGeom prst="rect">
            <a:avLst/>
          </a:prstGeom>
        </p:spPr>
        <p:txBody>
          <a:bodyPr/>
          <a:lstStyle/>
          <a:p>
            <a:r>
              <a:rPr lang="en-US" sz="1100" dirty="0" smtClean="0">
                <a:solidFill>
                  <a:schemeClr val="bg1"/>
                </a:solidFill>
              </a:rPr>
              <a:t>March 28, 2016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4" name="Picture 2" descr="http://upload.wikimedia.org/wikipedia/commons/thumb/0/05/CubeSat_in_hand.jpg/220px-CubeSat_in_han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52101">
            <a:off x="1497805" y="2044282"/>
            <a:ext cx="1935162" cy="1451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www.thingsnerdslike.com/wp-content/uploads/2012/05/dragon-capsul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188" y="1519438"/>
            <a:ext cx="1647029" cy="197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0084">
            <a:off x="5505964" y="2208571"/>
            <a:ext cx="2234450" cy="1768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04753" y="3673961"/>
            <a:ext cx="9429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Small </a:t>
            </a:r>
            <a:r>
              <a:rPr lang="en-US" sz="1350" dirty="0" err="1"/>
              <a:t>Sats</a:t>
            </a:r>
            <a:endParaRPr lang="en-US" sz="1350" dirty="0"/>
          </a:p>
        </p:txBody>
      </p:sp>
      <p:sp>
        <p:nvSpPr>
          <p:cNvPr id="9" name="TextBox 8"/>
          <p:cNvSpPr txBox="1"/>
          <p:nvPr/>
        </p:nvSpPr>
        <p:spPr>
          <a:xfrm>
            <a:off x="4021576" y="3489892"/>
            <a:ext cx="12001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/>
              <a:t>Commercial Crew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57850" y="4160925"/>
            <a:ext cx="10477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/>
              <a:t>Mars</a:t>
            </a:r>
          </a:p>
        </p:txBody>
      </p:sp>
      <p:pic>
        <p:nvPicPr>
          <p:cNvPr id="1026" name="Picture 2" descr="http://www.jpl.nasa.gov/missions/web/europa_hab_ac-fu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260" y="3902189"/>
            <a:ext cx="1263179" cy="149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311129" y="4711870"/>
            <a:ext cx="182258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Europa and Beyond</a:t>
            </a:r>
          </a:p>
        </p:txBody>
      </p:sp>
    </p:spTree>
    <p:extLst>
      <p:ext uri="{BB962C8B-B14F-4D97-AF65-F5344CB8AC3E}">
        <p14:creationId xmlns:p14="http://schemas.microsoft.com/office/powerpoint/2010/main" val="47415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NASA OSMA Small Spacecraft Reliability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Tracking and Analysis</a:t>
            </a:r>
          </a:p>
          <a:p>
            <a:pPr lvl="1"/>
            <a:r>
              <a:rPr lang="en-US" dirty="0" smtClean="0"/>
              <a:t>Trends</a:t>
            </a:r>
          </a:p>
          <a:p>
            <a:pPr lvl="1"/>
            <a:r>
              <a:rPr lang="en-US" dirty="0" smtClean="0"/>
              <a:t>Probability of Mission Success</a:t>
            </a:r>
          </a:p>
          <a:p>
            <a:pPr lvl="1"/>
            <a:r>
              <a:rPr lang="en-US" dirty="0" smtClean="0"/>
              <a:t>Root Cause Analysis</a:t>
            </a:r>
          </a:p>
          <a:p>
            <a:r>
              <a:rPr lang="en-US" dirty="0" smtClean="0"/>
              <a:t>COTS Systems and Parts Assessments</a:t>
            </a:r>
          </a:p>
          <a:p>
            <a:pPr lvl="1"/>
            <a:r>
              <a:rPr lang="en-US" dirty="0" smtClean="0"/>
              <a:t>Radiation Effects</a:t>
            </a:r>
          </a:p>
          <a:p>
            <a:pPr lvl="1"/>
            <a:r>
              <a:rPr lang="en-US" dirty="0" smtClean="0"/>
              <a:t>Test and Evaluation</a:t>
            </a:r>
          </a:p>
          <a:p>
            <a:r>
              <a:rPr lang="en-US" dirty="0" smtClean="0"/>
              <a:t>Reliability of Designs</a:t>
            </a:r>
          </a:p>
          <a:p>
            <a:pPr lvl="1"/>
            <a:r>
              <a:rPr lang="en-US" dirty="0" smtClean="0"/>
              <a:t>Model Based Mission </a:t>
            </a:r>
            <a:r>
              <a:rPr lang="en-US" dirty="0" smtClean="0"/>
              <a:t>Assurance</a:t>
            </a:r>
          </a:p>
          <a:p>
            <a:pPr lvl="1"/>
            <a:r>
              <a:rPr lang="en-US" dirty="0" smtClean="0"/>
              <a:t>Assurance Case and Applications of Goal Structuring Notation (GSN)</a:t>
            </a:r>
            <a:endParaRPr lang="en-US" dirty="0" smtClean="0"/>
          </a:p>
          <a:p>
            <a:pPr lvl="1"/>
            <a:r>
              <a:rPr lang="en-US" dirty="0" smtClean="0"/>
              <a:t>Physics of Failure </a:t>
            </a:r>
            <a:r>
              <a:rPr lang="en-US" dirty="0" smtClean="0"/>
              <a:t>Simulations </a:t>
            </a:r>
          </a:p>
          <a:p>
            <a:r>
              <a:rPr lang="en-US" dirty="0" smtClean="0"/>
              <a:t>New </a:t>
            </a:r>
            <a:r>
              <a:rPr lang="en-US" dirty="0" err="1" smtClean="0"/>
              <a:t>Tailorable</a:t>
            </a:r>
            <a:r>
              <a:rPr lang="en-US" dirty="0" smtClean="0"/>
              <a:t> Standard for R &amp; 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964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Collection</a:t>
            </a:r>
            <a:r>
              <a:rPr lang="en-US" dirty="0"/>
              <a:t>: Mission Success in </a:t>
            </a:r>
            <a:r>
              <a:rPr lang="en-US" dirty="0" err="1" smtClean="0"/>
              <a:t>CubeSats</a:t>
            </a:r>
            <a:r>
              <a:rPr lang="en-US" dirty="0" smtClean="0"/>
              <a:t>: Improving </a:t>
            </a:r>
            <a:r>
              <a:rPr lang="en-US" dirty="0"/>
              <a:t>the Data </a:t>
            </a:r>
            <a:r>
              <a:rPr lang="en-US" dirty="0" smtClean="0"/>
              <a:t>Collection, Professor Michael Swartwout, St Louis University</a:t>
            </a:r>
          </a:p>
          <a:p>
            <a:r>
              <a:rPr lang="en-US" dirty="0" smtClean="0"/>
              <a:t>Data Analysis</a:t>
            </a:r>
            <a:r>
              <a:rPr lang="en-US" dirty="0"/>
              <a:t>: </a:t>
            </a:r>
            <a:r>
              <a:rPr lang="en-US" dirty="0" err="1"/>
              <a:t>CubeSat</a:t>
            </a:r>
            <a:r>
              <a:rPr lang="en-US" dirty="0"/>
              <a:t> Reliability Data </a:t>
            </a:r>
            <a:r>
              <a:rPr lang="en-US" dirty="0" smtClean="0"/>
              <a:t>Analysis, Dr. Mark Kaminskiy, ARES, GSFC</a:t>
            </a:r>
          </a:p>
          <a:p>
            <a:r>
              <a:rPr lang="en-US" dirty="0" smtClean="0"/>
              <a:t>Physics of Failure Implementation: Future </a:t>
            </a:r>
            <a:r>
              <a:rPr lang="en-US" dirty="0"/>
              <a:t>Directions in Reliability Analysis of </a:t>
            </a:r>
            <a:r>
              <a:rPr lang="en-US" dirty="0" err="1"/>
              <a:t>CubeSAT</a:t>
            </a:r>
            <a:r>
              <a:rPr lang="en-US" dirty="0"/>
              <a:t> </a:t>
            </a:r>
            <a:r>
              <a:rPr lang="en-US" dirty="0" smtClean="0"/>
              <a:t>Electronics, Mr. </a:t>
            </a:r>
            <a:r>
              <a:rPr lang="en-US" dirty="0" err="1" smtClean="0"/>
              <a:t>Bhanu</a:t>
            </a:r>
            <a:r>
              <a:rPr lang="en-US" dirty="0" smtClean="0"/>
              <a:t> </a:t>
            </a:r>
            <a:r>
              <a:rPr lang="en-US" dirty="0" err="1" smtClean="0"/>
              <a:t>Sood</a:t>
            </a:r>
            <a:r>
              <a:rPr lang="en-US" dirty="0" smtClean="0"/>
              <a:t>, NASA GSFC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721679"/>
      </p:ext>
    </p:extLst>
  </p:cSld>
  <p:clrMapOvr>
    <a:masterClrMapping/>
  </p:clrMapOvr>
</p:sld>
</file>

<file path=ppt/theme/theme1.xml><?xml version="1.0" encoding="utf-8"?>
<a:theme xmlns:a="http://schemas.openxmlformats.org/drawingml/2006/main" name="OSMA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155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Calibri</vt:lpstr>
      <vt:lpstr>Courier New</vt:lpstr>
      <vt:lpstr>Wingdings</vt:lpstr>
      <vt:lpstr>OSMA template</vt:lpstr>
      <vt:lpstr>Small Spacecraft Reliability </vt:lpstr>
      <vt:lpstr>NASA Diverse Challenges</vt:lpstr>
      <vt:lpstr>NASA OSMA Small Spacecraft Reliability Efforts</vt:lpstr>
      <vt:lpstr>Today’s Agenda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TRISMAC</dc:title>
  <dc:creator>John Evans</dc:creator>
  <cp:lastModifiedBy>EVANS, JOHN W (HQ-GD000)</cp:lastModifiedBy>
  <cp:revision>30</cp:revision>
  <dcterms:created xsi:type="dcterms:W3CDTF">2014-10-10T12:36:48Z</dcterms:created>
  <dcterms:modified xsi:type="dcterms:W3CDTF">2016-03-28T15:23:54Z</dcterms:modified>
</cp:coreProperties>
</file>