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4"/>
    <p:sldMasterId id="2147484207" r:id="rId5"/>
    <p:sldMasterId id="2147484212" r:id="rId6"/>
    <p:sldMasterId id="2147484217" r:id="rId7"/>
    <p:sldMasterId id="2147484222" r:id="rId8"/>
    <p:sldMasterId id="2147484560" r:id="rId9"/>
    <p:sldMasterId id="2147484603" r:id="rId10"/>
    <p:sldMasterId id="2147484615" r:id="rId11"/>
    <p:sldMasterId id="2147484655" r:id="rId12"/>
    <p:sldMasterId id="2147484673" r:id="rId13"/>
    <p:sldMasterId id="2147484683" r:id="rId14"/>
    <p:sldMasterId id="2147484693" r:id="rId15"/>
  </p:sldMasterIdLst>
  <p:notesMasterIdLst>
    <p:notesMasterId r:id="rId38"/>
  </p:notesMasterIdLst>
  <p:handoutMasterIdLst>
    <p:handoutMasterId r:id="rId39"/>
  </p:handoutMasterIdLst>
  <p:sldIdLst>
    <p:sldId id="2919" r:id="rId16"/>
    <p:sldId id="2920" r:id="rId17"/>
    <p:sldId id="2922" r:id="rId18"/>
    <p:sldId id="2921" r:id="rId19"/>
    <p:sldId id="2935" r:id="rId20"/>
    <p:sldId id="2912" r:id="rId21"/>
    <p:sldId id="2913" r:id="rId22"/>
    <p:sldId id="2914" r:id="rId23"/>
    <p:sldId id="2915" r:id="rId24"/>
    <p:sldId id="2924" r:id="rId25"/>
    <p:sldId id="2925" r:id="rId26"/>
    <p:sldId id="2926" r:id="rId27"/>
    <p:sldId id="2927" r:id="rId28"/>
    <p:sldId id="2928" r:id="rId29"/>
    <p:sldId id="2929" r:id="rId30"/>
    <p:sldId id="2930" r:id="rId31"/>
    <p:sldId id="2933" r:id="rId32"/>
    <p:sldId id="2936" r:id="rId33"/>
    <p:sldId id="2937" r:id="rId34"/>
    <p:sldId id="2938" r:id="rId35"/>
    <p:sldId id="2908" r:id="rId36"/>
    <p:sldId id="2898" r:id="rId37"/>
  </p:sldIdLst>
  <p:sldSz cx="9144000" cy="6858000" type="screen4x3"/>
  <p:notesSz cx="9283700" cy="6985000"/>
  <p:defaultTextStyle>
    <a:defPPr>
      <a:defRPr lang="en-US"/>
    </a:defPPr>
    <a:lvl1pPr algn="l" rtl="0" fontAlgn="base">
      <a:spcBef>
        <a:spcPct val="0"/>
      </a:spcBef>
      <a:spcAft>
        <a:spcPct val="0"/>
      </a:spcAft>
      <a:defRPr sz="1200" b="1" kern="1200">
        <a:solidFill>
          <a:schemeClr val="tx1"/>
        </a:solidFill>
        <a:latin typeface="Arial" charset="0"/>
        <a:ea typeface="+mn-ea"/>
        <a:cs typeface="Arial" charset="0"/>
      </a:defRPr>
    </a:lvl1pPr>
    <a:lvl2pPr marL="457200" algn="l" rtl="0" fontAlgn="base">
      <a:spcBef>
        <a:spcPct val="0"/>
      </a:spcBef>
      <a:spcAft>
        <a:spcPct val="0"/>
      </a:spcAft>
      <a:defRPr sz="1200" b="1" kern="1200">
        <a:solidFill>
          <a:schemeClr val="tx1"/>
        </a:solidFill>
        <a:latin typeface="Arial" charset="0"/>
        <a:ea typeface="+mn-ea"/>
        <a:cs typeface="Arial" charset="0"/>
      </a:defRPr>
    </a:lvl2pPr>
    <a:lvl3pPr marL="914400" algn="l" rtl="0" fontAlgn="base">
      <a:spcBef>
        <a:spcPct val="0"/>
      </a:spcBef>
      <a:spcAft>
        <a:spcPct val="0"/>
      </a:spcAft>
      <a:defRPr sz="1200" b="1" kern="1200">
        <a:solidFill>
          <a:schemeClr val="tx1"/>
        </a:solidFill>
        <a:latin typeface="Arial" charset="0"/>
        <a:ea typeface="+mn-ea"/>
        <a:cs typeface="Arial" charset="0"/>
      </a:defRPr>
    </a:lvl3pPr>
    <a:lvl4pPr marL="1371600" algn="l" rtl="0" fontAlgn="base">
      <a:spcBef>
        <a:spcPct val="0"/>
      </a:spcBef>
      <a:spcAft>
        <a:spcPct val="0"/>
      </a:spcAft>
      <a:defRPr sz="1200" b="1" kern="1200">
        <a:solidFill>
          <a:schemeClr val="tx1"/>
        </a:solidFill>
        <a:latin typeface="Arial" charset="0"/>
        <a:ea typeface="+mn-ea"/>
        <a:cs typeface="Arial" charset="0"/>
      </a:defRPr>
    </a:lvl4pPr>
    <a:lvl5pPr marL="1828800" algn="l" rtl="0" fontAlgn="base">
      <a:spcBef>
        <a:spcPct val="0"/>
      </a:spcBef>
      <a:spcAft>
        <a:spcPct val="0"/>
      </a:spcAft>
      <a:defRPr sz="1200" b="1" kern="1200">
        <a:solidFill>
          <a:schemeClr val="tx1"/>
        </a:solidFill>
        <a:latin typeface="Arial" charset="0"/>
        <a:ea typeface="+mn-ea"/>
        <a:cs typeface="Arial" charset="0"/>
      </a:defRPr>
    </a:lvl5pPr>
    <a:lvl6pPr marL="2286000" algn="l" defTabSz="914400" rtl="0" eaLnBrk="1" latinLnBrk="0" hangingPunct="1">
      <a:defRPr sz="1200" b="1" kern="1200">
        <a:solidFill>
          <a:schemeClr val="tx1"/>
        </a:solidFill>
        <a:latin typeface="Arial" charset="0"/>
        <a:ea typeface="+mn-ea"/>
        <a:cs typeface="Arial" charset="0"/>
      </a:defRPr>
    </a:lvl6pPr>
    <a:lvl7pPr marL="2743200" algn="l" defTabSz="914400" rtl="0" eaLnBrk="1" latinLnBrk="0" hangingPunct="1">
      <a:defRPr sz="1200" b="1" kern="1200">
        <a:solidFill>
          <a:schemeClr val="tx1"/>
        </a:solidFill>
        <a:latin typeface="Arial" charset="0"/>
        <a:ea typeface="+mn-ea"/>
        <a:cs typeface="Arial" charset="0"/>
      </a:defRPr>
    </a:lvl7pPr>
    <a:lvl8pPr marL="3200400" algn="l" defTabSz="914400" rtl="0" eaLnBrk="1" latinLnBrk="0" hangingPunct="1">
      <a:defRPr sz="1200" b="1" kern="1200">
        <a:solidFill>
          <a:schemeClr val="tx1"/>
        </a:solidFill>
        <a:latin typeface="Arial" charset="0"/>
        <a:ea typeface="+mn-ea"/>
        <a:cs typeface="Arial" charset="0"/>
      </a:defRPr>
    </a:lvl8pPr>
    <a:lvl9pPr marL="3657600" algn="l" defTabSz="914400" rtl="0" eaLnBrk="1" latinLnBrk="0" hangingPunct="1">
      <a:defRPr sz="12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1" userDrawn="1">
          <p15:clr>
            <a:srgbClr val="A4A3A4"/>
          </p15:clr>
        </p15:guide>
        <p15:guide id="2" pos="29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E4FF"/>
    <a:srgbClr val="0033CC"/>
    <a:srgbClr val="2CFF20"/>
    <a:srgbClr val="0000FF"/>
    <a:srgbClr val="FFFF99"/>
    <a:srgbClr val="0066FF"/>
    <a:srgbClr val="000000"/>
    <a:srgbClr val="0000CC"/>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84540" autoAdjust="0"/>
  </p:normalViewPr>
  <p:slideViewPr>
    <p:cSldViewPr snapToGrid="0">
      <p:cViewPr varScale="1">
        <p:scale>
          <a:sx n="81" d="100"/>
          <a:sy n="81" d="100"/>
        </p:scale>
        <p:origin x="1618" y="72"/>
      </p:cViewPr>
      <p:guideLst>
        <p:guide orient="horz" pos="2160"/>
        <p:guide pos="2880"/>
      </p:guideLst>
    </p:cSldViewPr>
  </p:slideViewPr>
  <p:outlineViewPr>
    <p:cViewPr>
      <p:scale>
        <a:sx n="33" d="100"/>
        <a:sy n="33" d="100"/>
      </p:scale>
      <p:origin x="0" y="420"/>
    </p:cViewPr>
  </p:outlineViewPr>
  <p:notesTextViewPr>
    <p:cViewPr>
      <p:scale>
        <a:sx n="66" d="100"/>
        <a:sy n="66" d="100"/>
      </p:scale>
      <p:origin x="0" y="0"/>
    </p:cViewPr>
  </p:notesTextViewPr>
  <p:sorterViewPr>
    <p:cViewPr>
      <p:scale>
        <a:sx n="163" d="100"/>
        <a:sy n="163" d="100"/>
      </p:scale>
      <p:origin x="0" y="0"/>
    </p:cViewPr>
  </p:sorterViewPr>
  <p:notesViewPr>
    <p:cSldViewPr snapToGrid="0">
      <p:cViewPr>
        <p:scale>
          <a:sx n="100" d="100"/>
          <a:sy n="100" d="100"/>
        </p:scale>
        <p:origin x="-2352" y="1920"/>
      </p:cViewPr>
      <p:guideLst>
        <p:guide orient="horz" pos="2201"/>
        <p:guide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618" name="Rectangle 2"/>
          <p:cNvSpPr>
            <a:spLocks noGrp="1" noChangeArrowheads="1"/>
          </p:cNvSpPr>
          <p:nvPr>
            <p:ph type="hdr" sz="quarter"/>
          </p:nvPr>
        </p:nvSpPr>
        <p:spPr bwMode="auto">
          <a:xfrm>
            <a:off x="3" y="0"/>
            <a:ext cx="4024008" cy="349489"/>
          </a:xfrm>
          <a:prstGeom prst="rect">
            <a:avLst/>
          </a:prstGeom>
          <a:noFill/>
          <a:ln w="9525">
            <a:noFill/>
            <a:miter lim="800000"/>
            <a:headEnd/>
            <a:tailEnd/>
          </a:ln>
          <a:effectLst/>
        </p:spPr>
        <p:txBody>
          <a:bodyPr vert="horz" wrap="square" lIns="92015" tIns="46005" rIns="92015" bIns="46005" numCol="1" anchor="t" anchorCtr="0" compatLnSpc="1">
            <a:prstTxWarp prst="textNoShape">
              <a:avLst/>
            </a:prstTxWarp>
          </a:bodyPr>
          <a:lstStyle>
            <a:lvl1pPr>
              <a:defRPr b="0">
                <a:latin typeface="Arial" charset="0"/>
                <a:ea typeface="+mn-ea"/>
                <a:cs typeface="+mn-cs"/>
              </a:defRPr>
            </a:lvl1pPr>
          </a:lstStyle>
          <a:p>
            <a:pPr>
              <a:defRPr/>
            </a:pPr>
            <a:endParaRPr lang="en-US" dirty="0"/>
          </a:p>
        </p:txBody>
      </p:sp>
      <p:sp>
        <p:nvSpPr>
          <p:cNvPr id="495619" name="Rectangle 3"/>
          <p:cNvSpPr>
            <a:spLocks noGrp="1" noChangeArrowheads="1"/>
          </p:cNvSpPr>
          <p:nvPr>
            <p:ph type="dt" sz="quarter" idx="1"/>
          </p:nvPr>
        </p:nvSpPr>
        <p:spPr bwMode="auto">
          <a:xfrm>
            <a:off x="5257551" y="0"/>
            <a:ext cx="4024006" cy="349489"/>
          </a:xfrm>
          <a:prstGeom prst="rect">
            <a:avLst/>
          </a:prstGeom>
          <a:noFill/>
          <a:ln w="9525">
            <a:noFill/>
            <a:miter lim="800000"/>
            <a:headEnd/>
            <a:tailEnd/>
          </a:ln>
          <a:effectLst/>
        </p:spPr>
        <p:txBody>
          <a:bodyPr vert="horz" wrap="square" lIns="92015" tIns="46005" rIns="92015" bIns="46005" numCol="1" anchor="t" anchorCtr="0" compatLnSpc="1">
            <a:prstTxWarp prst="textNoShape">
              <a:avLst/>
            </a:prstTxWarp>
          </a:bodyPr>
          <a:lstStyle>
            <a:lvl1pPr algn="r">
              <a:defRPr b="0">
                <a:latin typeface="Arial" charset="0"/>
                <a:ea typeface="+mn-ea"/>
                <a:cs typeface="+mn-cs"/>
              </a:defRPr>
            </a:lvl1pPr>
          </a:lstStyle>
          <a:p>
            <a:pPr>
              <a:defRPr/>
            </a:pPr>
            <a:endParaRPr lang="en-US" dirty="0"/>
          </a:p>
        </p:txBody>
      </p:sp>
      <p:sp>
        <p:nvSpPr>
          <p:cNvPr id="495620" name="Rectangle 4"/>
          <p:cNvSpPr>
            <a:spLocks noGrp="1" noChangeArrowheads="1"/>
          </p:cNvSpPr>
          <p:nvPr>
            <p:ph type="ftr" sz="quarter" idx="2"/>
          </p:nvPr>
        </p:nvSpPr>
        <p:spPr bwMode="auto">
          <a:xfrm>
            <a:off x="3" y="6634318"/>
            <a:ext cx="4024008" cy="349489"/>
          </a:xfrm>
          <a:prstGeom prst="rect">
            <a:avLst/>
          </a:prstGeom>
          <a:noFill/>
          <a:ln w="9525">
            <a:noFill/>
            <a:miter lim="800000"/>
            <a:headEnd/>
            <a:tailEnd/>
          </a:ln>
          <a:effectLst/>
        </p:spPr>
        <p:txBody>
          <a:bodyPr vert="horz" wrap="square" lIns="92015" tIns="46005" rIns="92015" bIns="46005" numCol="1" anchor="b" anchorCtr="0" compatLnSpc="1">
            <a:prstTxWarp prst="textNoShape">
              <a:avLst/>
            </a:prstTxWarp>
          </a:bodyPr>
          <a:lstStyle>
            <a:lvl1pPr>
              <a:defRPr b="0">
                <a:latin typeface="Arial" charset="0"/>
                <a:ea typeface="+mn-ea"/>
                <a:cs typeface="+mn-cs"/>
              </a:defRPr>
            </a:lvl1pPr>
          </a:lstStyle>
          <a:p>
            <a:pPr>
              <a:defRPr/>
            </a:pPr>
            <a:endParaRPr lang="en-US" dirty="0"/>
          </a:p>
        </p:txBody>
      </p:sp>
      <p:sp>
        <p:nvSpPr>
          <p:cNvPr id="495621" name="Rectangle 5"/>
          <p:cNvSpPr>
            <a:spLocks noGrp="1" noChangeArrowheads="1"/>
          </p:cNvSpPr>
          <p:nvPr>
            <p:ph type="sldNum" sz="quarter" idx="3"/>
          </p:nvPr>
        </p:nvSpPr>
        <p:spPr bwMode="auto">
          <a:xfrm>
            <a:off x="5257551" y="6634318"/>
            <a:ext cx="4024006" cy="349489"/>
          </a:xfrm>
          <a:prstGeom prst="rect">
            <a:avLst/>
          </a:prstGeom>
          <a:noFill/>
          <a:ln w="9525">
            <a:noFill/>
            <a:miter lim="800000"/>
            <a:headEnd/>
            <a:tailEnd/>
          </a:ln>
          <a:effectLst/>
        </p:spPr>
        <p:txBody>
          <a:bodyPr vert="horz" wrap="square" lIns="92015" tIns="46005" rIns="92015" bIns="46005" numCol="1" anchor="b" anchorCtr="0" compatLnSpc="1">
            <a:prstTxWarp prst="textNoShape">
              <a:avLst/>
            </a:prstTxWarp>
          </a:bodyPr>
          <a:lstStyle>
            <a:lvl1pPr algn="r">
              <a:defRPr b="0"/>
            </a:lvl1pPr>
          </a:lstStyle>
          <a:p>
            <a:pPr>
              <a:defRPr/>
            </a:pPr>
            <a:fld id="{97F5E1C5-5D78-43BB-A2EE-B2FEE3CC4577}" type="slidenum">
              <a:rPr lang="en-US"/>
              <a:pPr>
                <a:defRPr/>
              </a:pPr>
              <a:t>‹#›</a:t>
            </a:fld>
            <a:endParaRPr lang="en-US" dirty="0"/>
          </a:p>
        </p:txBody>
      </p:sp>
    </p:spTree>
    <p:extLst>
      <p:ext uri="{BB962C8B-B14F-4D97-AF65-F5344CB8AC3E}">
        <p14:creationId xmlns:p14="http://schemas.microsoft.com/office/powerpoint/2010/main" val="32573499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3" y="0"/>
            <a:ext cx="4024008" cy="349489"/>
          </a:xfrm>
          <a:prstGeom prst="rect">
            <a:avLst/>
          </a:prstGeom>
          <a:noFill/>
          <a:ln w="9525">
            <a:noFill/>
            <a:miter lim="800000"/>
            <a:headEnd/>
            <a:tailEnd/>
          </a:ln>
          <a:effectLst/>
        </p:spPr>
        <p:txBody>
          <a:bodyPr vert="horz" wrap="square" lIns="93763" tIns="46883" rIns="93763" bIns="46883" numCol="1" anchor="t" anchorCtr="0" compatLnSpc="1">
            <a:prstTxWarp prst="textNoShape">
              <a:avLst/>
            </a:prstTxWarp>
          </a:bodyPr>
          <a:lstStyle>
            <a:lvl1pPr defTabSz="937810">
              <a:defRPr b="0">
                <a:latin typeface="Arial" charset="0"/>
                <a:ea typeface="+mn-ea"/>
                <a:cs typeface="+mn-cs"/>
              </a:defRPr>
            </a:lvl1pPr>
          </a:lstStyle>
          <a:p>
            <a:pPr>
              <a:defRPr/>
            </a:pPr>
            <a:endParaRPr lang="en-US" dirty="0"/>
          </a:p>
        </p:txBody>
      </p:sp>
      <p:sp>
        <p:nvSpPr>
          <p:cNvPr id="91139" name="Rectangle 3"/>
          <p:cNvSpPr>
            <a:spLocks noGrp="1" noChangeArrowheads="1"/>
          </p:cNvSpPr>
          <p:nvPr>
            <p:ph type="dt" idx="1"/>
          </p:nvPr>
        </p:nvSpPr>
        <p:spPr bwMode="auto">
          <a:xfrm>
            <a:off x="5257551" y="0"/>
            <a:ext cx="4024006" cy="349489"/>
          </a:xfrm>
          <a:prstGeom prst="rect">
            <a:avLst/>
          </a:prstGeom>
          <a:noFill/>
          <a:ln w="9525">
            <a:noFill/>
            <a:miter lim="800000"/>
            <a:headEnd/>
            <a:tailEnd/>
          </a:ln>
          <a:effectLst/>
        </p:spPr>
        <p:txBody>
          <a:bodyPr vert="horz" wrap="square" lIns="93763" tIns="46883" rIns="93763" bIns="46883" numCol="1" anchor="t" anchorCtr="0" compatLnSpc="1">
            <a:prstTxWarp prst="textNoShape">
              <a:avLst/>
            </a:prstTxWarp>
          </a:bodyPr>
          <a:lstStyle>
            <a:lvl1pPr algn="r" defTabSz="937810">
              <a:defRPr b="0">
                <a:latin typeface="Arial" charset="0"/>
                <a:ea typeface="+mn-ea"/>
                <a:cs typeface="+mn-cs"/>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2897188" y="523875"/>
            <a:ext cx="3492500" cy="2619375"/>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929441" y="3318353"/>
            <a:ext cx="7424819" cy="3143012"/>
          </a:xfrm>
          <a:prstGeom prst="rect">
            <a:avLst/>
          </a:prstGeom>
          <a:noFill/>
          <a:ln w="9525">
            <a:noFill/>
            <a:miter lim="800000"/>
            <a:headEnd/>
            <a:tailEnd/>
          </a:ln>
          <a:effectLst/>
        </p:spPr>
        <p:txBody>
          <a:bodyPr vert="horz" wrap="square" lIns="93763" tIns="46883" rIns="93763" bIns="468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3" y="6634318"/>
            <a:ext cx="4024008" cy="349489"/>
          </a:xfrm>
          <a:prstGeom prst="rect">
            <a:avLst/>
          </a:prstGeom>
          <a:noFill/>
          <a:ln w="9525">
            <a:noFill/>
            <a:miter lim="800000"/>
            <a:headEnd/>
            <a:tailEnd/>
          </a:ln>
          <a:effectLst/>
        </p:spPr>
        <p:txBody>
          <a:bodyPr vert="horz" wrap="square" lIns="93763" tIns="46883" rIns="93763" bIns="46883" numCol="1" anchor="b" anchorCtr="0" compatLnSpc="1">
            <a:prstTxWarp prst="textNoShape">
              <a:avLst/>
            </a:prstTxWarp>
          </a:bodyPr>
          <a:lstStyle>
            <a:lvl1pPr defTabSz="937810">
              <a:defRPr b="0">
                <a:latin typeface="Arial" charset="0"/>
                <a:ea typeface="+mn-ea"/>
                <a:cs typeface="+mn-cs"/>
              </a:defRPr>
            </a:lvl1pPr>
          </a:lstStyle>
          <a:p>
            <a:pPr>
              <a:defRPr/>
            </a:pPr>
            <a:endParaRPr lang="en-US" dirty="0"/>
          </a:p>
        </p:txBody>
      </p:sp>
      <p:sp>
        <p:nvSpPr>
          <p:cNvPr id="91143" name="Rectangle 7"/>
          <p:cNvSpPr>
            <a:spLocks noGrp="1" noChangeArrowheads="1"/>
          </p:cNvSpPr>
          <p:nvPr>
            <p:ph type="sldNum" sz="quarter" idx="5"/>
          </p:nvPr>
        </p:nvSpPr>
        <p:spPr bwMode="auto">
          <a:xfrm>
            <a:off x="5257551" y="6634318"/>
            <a:ext cx="4024006" cy="349489"/>
          </a:xfrm>
          <a:prstGeom prst="rect">
            <a:avLst/>
          </a:prstGeom>
          <a:noFill/>
          <a:ln w="9525">
            <a:noFill/>
            <a:miter lim="800000"/>
            <a:headEnd/>
            <a:tailEnd/>
          </a:ln>
          <a:effectLst/>
        </p:spPr>
        <p:txBody>
          <a:bodyPr vert="horz" wrap="square" lIns="93763" tIns="46883" rIns="93763" bIns="46883" numCol="1" anchor="b" anchorCtr="0" compatLnSpc="1">
            <a:prstTxWarp prst="textNoShape">
              <a:avLst/>
            </a:prstTxWarp>
          </a:bodyPr>
          <a:lstStyle>
            <a:lvl1pPr algn="r" defTabSz="936929">
              <a:defRPr b="0"/>
            </a:lvl1pPr>
          </a:lstStyle>
          <a:p>
            <a:pPr>
              <a:defRPr/>
            </a:pPr>
            <a:fld id="{E29FE62D-BF6B-4C24-AB83-8D17F301AF40}" type="slidenum">
              <a:rPr lang="en-US"/>
              <a:pPr>
                <a:defRPr/>
              </a:pPr>
              <a:t>‹#›</a:t>
            </a:fld>
            <a:endParaRPr lang="en-US" dirty="0"/>
          </a:p>
        </p:txBody>
      </p:sp>
    </p:spTree>
    <p:extLst>
      <p:ext uri="{BB962C8B-B14F-4D97-AF65-F5344CB8AC3E}">
        <p14:creationId xmlns:p14="http://schemas.microsoft.com/office/powerpoint/2010/main" val="18969064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03608-0855-41C8-B2B8-AC8F59116A9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7873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10,000 = 92.07%</a:t>
            </a:r>
          </a:p>
          <a:p>
            <a:r>
              <a:rPr lang="en-US" dirty="0" smtClean="0"/>
              <a:t>20,000 = 99.20%</a:t>
            </a:r>
          </a:p>
          <a:p>
            <a:r>
              <a:rPr lang="en-US" dirty="0" smtClean="0"/>
              <a:t>22,000 = 99.53%</a:t>
            </a:r>
          </a:p>
          <a:p>
            <a:r>
              <a:rPr lang="en-US" dirty="0" smtClean="0"/>
              <a:t>22,500 = 99.59%</a:t>
            </a:r>
          </a:p>
          <a:p>
            <a:r>
              <a:rPr lang="en-US" dirty="0" smtClean="0"/>
              <a:t>25,000 = 99.80%</a:t>
            </a:r>
          </a:p>
          <a:p>
            <a:r>
              <a:rPr lang="en-US" dirty="0" smtClean="0"/>
              <a:t>27,000 = 99.90%</a:t>
            </a:r>
          </a:p>
          <a:p>
            <a:r>
              <a:rPr lang="en-US" dirty="0" smtClean="0"/>
              <a:t>29,000 = 99.96%</a:t>
            </a:r>
          </a:p>
          <a:p>
            <a:r>
              <a:rPr lang="en-US" dirty="0" smtClean="0"/>
              <a:t>30,000 = 99.96%</a:t>
            </a:r>
          </a:p>
          <a:p>
            <a:r>
              <a:rPr lang="en-US" dirty="0" smtClean="0"/>
              <a:t>32,000 = 99.99%</a:t>
            </a:r>
          </a:p>
          <a:p>
            <a:r>
              <a:rPr lang="en-US" dirty="0" smtClean="0"/>
              <a:t>33,000 = 99.99%</a:t>
            </a:r>
          </a:p>
          <a:p>
            <a:r>
              <a:rPr lang="en-US" dirty="0" smtClean="0"/>
              <a:t>34,000 = 100%</a:t>
            </a:r>
          </a:p>
          <a:p>
            <a:r>
              <a:rPr lang="en-US" dirty="0" smtClean="0"/>
              <a:t>35,000 = 100%</a:t>
            </a:r>
          </a:p>
          <a:p>
            <a:endParaRPr lang="en-US" dirty="0"/>
          </a:p>
        </p:txBody>
      </p:sp>
      <p:sp>
        <p:nvSpPr>
          <p:cNvPr id="4" name="Slide Number Placeholder 3"/>
          <p:cNvSpPr>
            <a:spLocks noGrp="1"/>
          </p:cNvSpPr>
          <p:nvPr>
            <p:ph type="sldNum" sz="quarter" idx="10"/>
          </p:nvPr>
        </p:nvSpPr>
        <p:spPr/>
        <p:txBody>
          <a:bodyPr/>
          <a:lstStyle/>
          <a:p>
            <a:fld id="{8BC1DE87-4C92-4165-B648-8AFD8C6CF6EC}" type="slidenum">
              <a:rPr lang="en-US" smtClean="0"/>
              <a:pPr/>
              <a:t>12</a:t>
            </a:fld>
            <a:endParaRPr lang="en-US" dirty="0"/>
          </a:p>
        </p:txBody>
      </p:sp>
    </p:spTree>
    <p:extLst>
      <p:ext uri="{BB962C8B-B14F-4D97-AF65-F5344CB8AC3E}">
        <p14:creationId xmlns:p14="http://schemas.microsoft.com/office/powerpoint/2010/main" val="1904126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 0.5 degrees = 1.5</a:t>
            </a:r>
            <a:endParaRPr lang="en-US" dirty="0"/>
          </a:p>
        </p:txBody>
      </p:sp>
      <p:sp>
        <p:nvSpPr>
          <p:cNvPr id="4" name="Slide Number Placeholder 3"/>
          <p:cNvSpPr>
            <a:spLocks noGrp="1"/>
          </p:cNvSpPr>
          <p:nvPr>
            <p:ph type="sldNum" sz="quarter" idx="10"/>
          </p:nvPr>
        </p:nvSpPr>
        <p:spPr/>
        <p:txBody>
          <a:bodyPr/>
          <a:lstStyle/>
          <a:p>
            <a:fld id="{8BC1DE87-4C92-4165-B648-8AFD8C6CF6EC}" type="slidenum">
              <a:rPr lang="en-US" smtClean="0"/>
              <a:pPr/>
              <a:t>13</a:t>
            </a:fld>
            <a:endParaRPr lang="en-US" dirty="0"/>
          </a:p>
        </p:txBody>
      </p:sp>
    </p:spTree>
    <p:extLst>
      <p:ext uri="{BB962C8B-B14F-4D97-AF65-F5344CB8AC3E}">
        <p14:creationId xmlns:p14="http://schemas.microsoft.com/office/powerpoint/2010/main" val="268584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C1DE87-4C92-4165-B648-8AFD8C6CF6EC}" type="slidenum">
              <a:rPr lang="en-US" smtClean="0"/>
              <a:pPr/>
              <a:t>17</a:t>
            </a:fld>
            <a:endParaRPr lang="en-US" dirty="0"/>
          </a:p>
        </p:txBody>
      </p:sp>
    </p:spTree>
    <p:extLst>
      <p:ext uri="{BB962C8B-B14F-4D97-AF65-F5344CB8AC3E}">
        <p14:creationId xmlns:p14="http://schemas.microsoft.com/office/powerpoint/2010/main" val="209822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591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001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03608-0855-41C8-B2B8-AC8F59116A9B}" type="slidenum">
              <a:rPr lang="en-US" smtClean="0"/>
              <a:t>4</a:t>
            </a:fld>
            <a:endParaRPr lang="en-US"/>
          </a:p>
        </p:txBody>
      </p:sp>
    </p:spTree>
    <p:extLst>
      <p:ext uri="{BB962C8B-B14F-4D97-AF65-F5344CB8AC3E}">
        <p14:creationId xmlns:p14="http://schemas.microsoft.com/office/powerpoint/2010/main" val="85863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FF88B-6DE0-4D9E-89B6-FC52BCFCF71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1514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85F0387-F621-4B18-B5F3-7FE26A321A98}" type="slidenum">
              <a:rPr lang="en-US" smtClean="0"/>
              <a:t>6</a:t>
            </a:fld>
            <a:endParaRPr lang="en-US"/>
          </a:p>
        </p:txBody>
      </p:sp>
    </p:spTree>
    <p:extLst>
      <p:ext uri="{BB962C8B-B14F-4D97-AF65-F5344CB8AC3E}">
        <p14:creationId xmlns:p14="http://schemas.microsoft.com/office/powerpoint/2010/main" val="3640857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985F0387-F621-4B18-B5F3-7FE26A321A98}" type="slidenum">
              <a:rPr lang="en-US" smtClean="0"/>
              <a:t>7</a:t>
            </a:fld>
            <a:endParaRPr lang="en-US"/>
          </a:p>
        </p:txBody>
      </p:sp>
    </p:spTree>
    <p:extLst>
      <p:ext uri="{BB962C8B-B14F-4D97-AF65-F5344CB8AC3E}">
        <p14:creationId xmlns:p14="http://schemas.microsoft.com/office/powerpoint/2010/main" val="54609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985F0387-F621-4B18-B5F3-7FE26A321A98}" type="slidenum">
              <a:rPr lang="en-US" smtClean="0"/>
              <a:t>8</a:t>
            </a:fld>
            <a:endParaRPr lang="en-US"/>
          </a:p>
        </p:txBody>
      </p:sp>
    </p:spTree>
    <p:extLst>
      <p:ext uri="{BB962C8B-B14F-4D97-AF65-F5344CB8AC3E}">
        <p14:creationId xmlns:p14="http://schemas.microsoft.com/office/powerpoint/2010/main" val="354524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p:txBody>
      </p:sp>
      <p:sp>
        <p:nvSpPr>
          <p:cNvPr id="4" name="Slide Number Placeholder 3"/>
          <p:cNvSpPr>
            <a:spLocks noGrp="1"/>
          </p:cNvSpPr>
          <p:nvPr>
            <p:ph type="sldNum" sz="quarter" idx="10"/>
          </p:nvPr>
        </p:nvSpPr>
        <p:spPr/>
        <p:txBody>
          <a:bodyPr/>
          <a:lstStyle/>
          <a:p>
            <a:fld id="{985F0387-F621-4B18-B5F3-7FE26A321A98}" type="slidenum">
              <a:rPr lang="en-US" smtClean="0"/>
              <a:t>9</a:t>
            </a:fld>
            <a:endParaRPr lang="en-US"/>
          </a:p>
        </p:txBody>
      </p:sp>
    </p:spTree>
    <p:extLst>
      <p:ext uri="{BB962C8B-B14F-4D97-AF65-F5344CB8AC3E}">
        <p14:creationId xmlns:p14="http://schemas.microsoft.com/office/powerpoint/2010/main" val="110760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1DE87-4C92-4165-B648-8AFD8C6CF6EC}" type="slidenum">
              <a:rPr lang="en-US" smtClean="0"/>
              <a:pPr/>
              <a:t>10</a:t>
            </a:fld>
            <a:endParaRPr lang="en-US" dirty="0"/>
          </a:p>
        </p:txBody>
      </p:sp>
    </p:spTree>
    <p:extLst>
      <p:ext uri="{BB962C8B-B14F-4D97-AF65-F5344CB8AC3E}">
        <p14:creationId xmlns:p14="http://schemas.microsoft.com/office/powerpoint/2010/main" val="73644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C1DE87-4C92-4165-B648-8AFD8C6CF6EC}" type="slidenum">
              <a:rPr lang="en-US" smtClean="0"/>
              <a:pPr/>
              <a:t>11</a:t>
            </a:fld>
            <a:endParaRPr lang="en-US" dirty="0"/>
          </a:p>
        </p:txBody>
      </p:sp>
    </p:spTree>
    <p:extLst>
      <p:ext uri="{BB962C8B-B14F-4D97-AF65-F5344CB8AC3E}">
        <p14:creationId xmlns:p14="http://schemas.microsoft.com/office/powerpoint/2010/main" val="301996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45E542-5F8A-4E93-B1FF-3678BF5BE2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DF43C2-A3C7-4C00-8737-1884C36ED486}"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roject Schedule Performance Summar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Schedule Performance Summary</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graphicFrame>
        <p:nvGraphicFramePr>
          <p:cNvPr id="11" name="Table Placeholder 7"/>
          <p:cNvGraphicFramePr>
            <a:graphicFrameLocks/>
          </p:cNvGraphicFramePr>
          <p:nvPr userDrawn="1">
            <p:extLst/>
          </p:nvPr>
        </p:nvGraphicFramePr>
        <p:xfrm>
          <a:off x="125366" y="989823"/>
          <a:ext cx="8918770" cy="5489156"/>
        </p:xfrm>
        <a:graphic>
          <a:graphicData uri="http://schemas.openxmlformats.org/drawingml/2006/table">
            <a:tbl>
              <a:tblPr firstRow="1" bandRow="1">
                <a:tableStyleId>{2D5ABB26-0587-4C30-8999-92F81FD0307C}</a:tableStyleId>
              </a:tblPr>
              <a:tblGrid>
                <a:gridCol w="4459385"/>
                <a:gridCol w="4459385"/>
              </a:tblGrid>
              <a:tr h="2744578">
                <a:tc>
                  <a:txBody>
                    <a:bodyPr/>
                    <a:lstStyle/>
                    <a:p>
                      <a:pPr marL="285750" indent="-285750">
                        <a:buFont typeface="Arial" panose="020B0604020202020204" pitchFamily="34" charset="0"/>
                        <a:buChar char="•"/>
                      </a:pP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4578">
                <a:tc>
                  <a:txBody>
                    <a:bodyPr/>
                    <a:lstStyle/>
                    <a:p>
                      <a:endParaRPr lang="en-US"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baseline="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2" name="Chart Placeholder 2"/>
          <p:cNvSpPr>
            <a:spLocks noGrp="1"/>
          </p:cNvSpPr>
          <p:nvPr>
            <p:ph type="chart" sz="quarter" idx="18"/>
          </p:nvPr>
        </p:nvSpPr>
        <p:spPr>
          <a:xfrm>
            <a:off x="0" y="3716860"/>
            <a:ext cx="4591871" cy="2762119"/>
          </a:xfrm>
          <a:prstGeom prst="rect">
            <a:avLst/>
          </a:prstGeom>
        </p:spPr>
        <p:txBody>
          <a:bodyPr/>
          <a:lstStyle/>
          <a:p>
            <a:r>
              <a:rPr lang="en-US" smtClean="0"/>
              <a:t>Click icon to add chart</a:t>
            </a:r>
            <a:endParaRPr lang="en-US"/>
          </a:p>
        </p:txBody>
      </p:sp>
      <p:sp>
        <p:nvSpPr>
          <p:cNvPr id="13" name="Chart Placeholder 2"/>
          <p:cNvSpPr>
            <a:spLocks noGrp="1"/>
          </p:cNvSpPr>
          <p:nvPr>
            <p:ph type="chart" sz="quarter" idx="19"/>
          </p:nvPr>
        </p:nvSpPr>
        <p:spPr>
          <a:xfrm>
            <a:off x="-1" y="1001954"/>
            <a:ext cx="4584751" cy="2702775"/>
          </a:xfrm>
          <a:prstGeom prst="rect">
            <a:avLst/>
          </a:prstGeom>
        </p:spPr>
        <p:txBody>
          <a:bodyPr/>
          <a:lstStyle/>
          <a:p>
            <a:r>
              <a:rPr lang="en-US" smtClean="0"/>
              <a:t>Click icon to add chart</a:t>
            </a:r>
            <a:endParaRPr lang="en-US" dirty="0"/>
          </a:p>
        </p:txBody>
      </p:sp>
      <p:sp>
        <p:nvSpPr>
          <p:cNvPr id="14" name="Chart Placeholder 2"/>
          <p:cNvSpPr>
            <a:spLocks noGrp="1"/>
          </p:cNvSpPr>
          <p:nvPr>
            <p:ph type="chart" sz="quarter" idx="20"/>
          </p:nvPr>
        </p:nvSpPr>
        <p:spPr>
          <a:xfrm>
            <a:off x="4591871" y="3743055"/>
            <a:ext cx="4483914" cy="2709729"/>
          </a:xfrm>
          <a:prstGeom prst="rect">
            <a:avLst/>
          </a:prstGeom>
        </p:spPr>
        <p:txBody>
          <a:bodyPr/>
          <a:lstStyle/>
          <a:p>
            <a:r>
              <a:rPr lang="en-US" smtClean="0"/>
              <a:t>Click icon to add chart</a:t>
            </a:r>
            <a:endParaRPr lang="en-US"/>
          </a:p>
        </p:txBody>
      </p:sp>
      <p:sp>
        <p:nvSpPr>
          <p:cNvPr id="15" name="Text Placeholder 2"/>
          <p:cNvSpPr>
            <a:spLocks noGrp="1"/>
          </p:cNvSpPr>
          <p:nvPr>
            <p:ph type="body" sz="quarter" idx="21" hasCustomPrompt="1"/>
          </p:nvPr>
        </p:nvSpPr>
        <p:spPr>
          <a:xfrm>
            <a:off x="4592638" y="990600"/>
            <a:ext cx="4483100" cy="2725738"/>
          </a:xfrm>
          <a:prstGeom prst="rect">
            <a:avLst/>
          </a:prstGeom>
        </p:spPr>
        <p:txBody>
          <a:bodyPr>
            <a:normAutofit/>
          </a:bodyPr>
          <a:lstStyle>
            <a:lvl1pPr marL="0" indent="0">
              <a:buNone/>
              <a:defRPr sz="1200" baseline="0"/>
            </a:lvl1pPr>
          </a:lstStyle>
          <a:p>
            <a:pPr lvl="0"/>
            <a:r>
              <a:rPr lang="en-US" dirty="0" smtClean="0"/>
              <a:t>Project Managers Assessment</a:t>
            </a:r>
            <a:endParaRPr lang="en-US" dirty="0"/>
          </a:p>
        </p:txBody>
      </p:sp>
    </p:spTree>
    <p:extLst>
      <p:ext uri="{BB962C8B-B14F-4D97-AF65-F5344CB8AC3E}">
        <p14:creationId xmlns:p14="http://schemas.microsoft.com/office/powerpoint/2010/main" val="1986361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ject Critical Mileston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Critical Milestones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6" name="Table Placeholder 3"/>
          <p:cNvSpPr>
            <a:spLocks noGrp="1"/>
          </p:cNvSpPr>
          <p:nvPr>
            <p:ph type="tbl" sz="quarter" idx="15"/>
          </p:nvPr>
        </p:nvSpPr>
        <p:spPr>
          <a:xfrm>
            <a:off x="0" y="930275"/>
            <a:ext cx="9144000" cy="4826713"/>
          </a:xfrm>
          <a:prstGeom prst="rect">
            <a:avLst/>
          </a:prstGeom>
        </p:spPr>
        <p:txBody>
          <a:bodyPr/>
          <a:lstStyle/>
          <a:p>
            <a:r>
              <a:rPr lang="en-US" smtClean="0"/>
              <a:t>Click icon to add table</a:t>
            </a:r>
            <a:endParaRPr lang="en-US"/>
          </a:p>
        </p:txBody>
      </p:sp>
      <p:sp>
        <p:nvSpPr>
          <p:cNvPr id="17" name="Text Placeholder 9"/>
          <p:cNvSpPr>
            <a:spLocks noGrp="1"/>
          </p:cNvSpPr>
          <p:nvPr>
            <p:ph type="body" sz="quarter" idx="16"/>
          </p:nvPr>
        </p:nvSpPr>
        <p:spPr>
          <a:xfrm>
            <a:off x="0" y="5756275"/>
            <a:ext cx="9144000" cy="722313"/>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29999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oject Cumulative Milestone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Cumulative Milestone Chart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Chart Placeholder 3"/>
          <p:cNvSpPr>
            <a:spLocks noGrp="1"/>
          </p:cNvSpPr>
          <p:nvPr>
            <p:ph type="chart" sz="quarter" idx="15"/>
          </p:nvPr>
        </p:nvSpPr>
        <p:spPr>
          <a:xfrm>
            <a:off x="103188" y="930275"/>
            <a:ext cx="9040812" cy="5548313"/>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34258136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roject EVM Statu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EVM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Chart Placeholder 3"/>
          <p:cNvSpPr>
            <a:spLocks noGrp="1"/>
          </p:cNvSpPr>
          <p:nvPr>
            <p:ph type="chart" sz="quarter" idx="15"/>
          </p:nvPr>
        </p:nvSpPr>
        <p:spPr>
          <a:xfrm>
            <a:off x="0" y="930275"/>
            <a:ext cx="9144000" cy="4826000"/>
          </a:xfrm>
          <a:prstGeom prst="rect">
            <a:avLst/>
          </a:prstGeom>
        </p:spPr>
        <p:txBody>
          <a:bodyPr/>
          <a:lstStyle/>
          <a:p>
            <a:r>
              <a:rPr lang="en-US" smtClean="0"/>
              <a:t>Click icon to add chart</a:t>
            </a:r>
            <a:endParaRPr lang="en-US" dirty="0"/>
          </a:p>
        </p:txBody>
      </p:sp>
      <p:sp>
        <p:nvSpPr>
          <p:cNvPr id="12" name="Text Placeholder 9"/>
          <p:cNvSpPr>
            <a:spLocks noGrp="1"/>
          </p:cNvSpPr>
          <p:nvPr>
            <p:ph type="body" sz="quarter" idx="16"/>
          </p:nvPr>
        </p:nvSpPr>
        <p:spPr>
          <a:xfrm>
            <a:off x="0" y="5756275"/>
            <a:ext cx="9144000" cy="722313"/>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18687351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roject Resourc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4"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5"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Project Resources</a:t>
            </a:r>
            <a:endParaRPr lang="en-US" dirty="0"/>
          </a:p>
        </p:txBody>
      </p:sp>
      <p:sp>
        <p:nvSpPr>
          <p:cNvPr id="6"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7" name="Chart Placeholder 3"/>
          <p:cNvSpPr>
            <a:spLocks noGrp="1"/>
          </p:cNvSpPr>
          <p:nvPr>
            <p:ph type="chart" sz="quarter" idx="15"/>
          </p:nvPr>
        </p:nvSpPr>
        <p:spPr>
          <a:xfrm>
            <a:off x="0" y="930276"/>
            <a:ext cx="9144000" cy="4825999"/>
          </a:xfrm>
          <a:prstGeom prst="rect">
            <a:avLst/>
          </a:prstGeom>
        </p:spPr>
        <p:txBody>
          <a:bodyPr/>
          <a:lstStyle/>
          <a:p>
            <a:r>
              <a:rPr lang="en-US" smtClean="0"/>
              <a:t>Click icon to add chart</a:t>
            </a:r>
            <a:endParaRPr lang="en-US" dirty="0"/>
          </a:p>
        </p:txBody>
      </p:sp>
      <p:sp>
        <p:nvSpPr>
          <p:cNvPr id="8" name="Text Placeholder 9"/>
          <p:cNvSpPr>
            <a:spLocks noGrp="1"/>
          </p:cNvSpPr>
          <p:nvPr>
            <p:ph type="body" sz="quarter" idx="16"/>
          </p:nvPr>
        </p:nvSpPr>
        <p:spPr>
          <a:xfrm>
            <a:off x="0" y="5756275"/>
            <a:ext cx="9144000" cy="722313"/>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219484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oject Workfo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4"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5"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Workforce</a:t>
            </a:r>
            <a:endParaRPr lang="en-US" dirty="0"/>
          </a:p>
        </p:txBody>
      </p:sp>
      <p:sp>
        <p:nvSpPr>
          <p:cNvPr id="6"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7" name="Text Placeholder 9"/>
          <p:cNvSpPr>
            <a:spLocks noGrp="1"/>
          </p:cNvSpPr>
          <p:nvPr>
            <p:ph type="body" sz="quarter" idx="16"/>
          </p:nvPr>
        </p:nvSpPr>
        <p:spPr>
          <a:xfrm>
            <a:off x="0" y="5080819"/>
            <a:ext cx="9144000" cy="1397769"/>
          </a:xfrm>
          <a:prstGeom prst="rect">
            <a:avLst/>
          </a:prstGeom>
        </p:spPr>
        <p:txBody>
          <a:bodyPr>
            <a:normAutofit/>
          </a:bodyPr>
          <a:lstStyle>
            <a:lvl1pPr marL="0" indent="0">
              <a:buNone/>
              <a:defRPr sz="1200"/>
            </a:lvl1pPr>
          </a:lstStyle>
          <a:p>
            <a:pPr lvl="0"/>
            <a:r>
              <a:rPr lang="en-US" smtClean="0"/>
              <a:t>Click to edit Master text styles</a:t>
            </a:r>
          </a:p>
        </p:txBody>
      </p:sp>
      <p:sp>
        <p:nvSpPr>
          <p:cNvPr id="8" name="Table Placeholder 2"/>
          <p:cNvSpPr>
            <a:spLocks noGrp="1"/>
          </p:cNvSpPr>
          <p:nvPr>
            <p:ph type="tbl" sz="quarter" idx="17"/>
          </p:nvPr>
        </p:nvSpPr>
        <p:spPr>
          <a:xfrm>
            <a:off x="0" y="930275"/>
            <a:ext cx="9144000" cy="4150544"/>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21903603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roject Risk Stat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Risk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January 31, 2016</a:t>
            </a:r>
            <a:endParaRPr lang="en-US" dirty="0"/>
          </a:p>
        </p:txBody>
      </p:sp>
      <p:sp>
        <p:nvSpPr>
          <p:cNvPr id="11" name="Table Placeholder 2"/>
          <p:cNvSpPr>
            <a:spLocks noGrp="1"/>
          </p:cNvSpPr>
          <p:nvPr>
            <p:ph type="tbl" sz="quarter" idx="17"/>
          </p:nvPr>
        </p:nvSpPr>
        <p:spPr>
          <a:xfrm>
            <a:off x="0" y="930275"/>
            <a:ext cx="9144000" cy="5548704"/>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22089617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roject Residual Ris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Residual Risks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3" name="Table Placeholder 14"/>
          <p:cNvSpPr>
            <a:spLocks noGrp="1"/>
          </p:cNvSpPr>
          <p:nvPr>
            <p:ph type="tbl" sz="quarter" idx="27"/>
          </p:nvPr>
        </p:nvSpPr>
        <p:spPr>
          <a:xfrm>
            <a:off x="0" y="929586"/>
            <a:ext cx="1035803" cy="4011124"/>
          </a:xfrm>
          <a:prstGeom prst="rect">
            <a:avLst/>
          </a:prstGeom>
        </p:spPr>
        <p:txBody>
          <a:bodyPr/>
          <a:lstStyle/>
          <a:p>
            <a:r>
              <a:rPr lang="en-US" smtClean="0"/>
              <a:t>Click icon to add table</a:t>
            </a:r>
            <a:endParaRPr lang="en-US"/>
          </a:p>
        </p:txBody>
      </p:sp>
      <p:sp>
        <p:nvSpPr>
          <p:cNvPr id="14" name="Table Placeholder 14"/>
          <p:cNvSpPr>
            <a:spLocks noGrp="1"/>
          </p:cNvSpPr>
          <p:nvPr>
            <p:ph type="tbl" sz="quarter" idx="28"/>
          </p:nvPr>
        </p:nvSpPr>
        <p:spPr>
          <a:xfrm>
            <a:off x="1035804" y="907091"/>
            <a:ext cx="4775059" cy="4033619"/>
          </a:xfrm>
          <a:prstGeom prst="rect">
            <a:avLst/>
          </a:prstGeom>
        </p:spPr>
        <p:txBody>
          <a:bodyPr/>
          <a:lstStyle/>
          <a:p>
            <a:r>
              <a:rPr lang="en-US" smtClean="0"/>
              <a:t>Click icon to add table</a:t>
            </a:r>
            <a:endParaRPr lang="en-US"/>
          </a:p>
        </p:txBody>
      </p:sp>
      <p:sp>
        <p:nvSpPr>
          <p:cNvPr id="15" name="Table Placeholder 17"/>
          <p:cNvSpPr>
            <a:spLocks noGrp="1"/>
          </p:cNvSpPr>
          <p:nvPr>
            <p:ph type="tbl" sz="quarter" idx="29"/>
          </p:nvPr>
        </p:nvSpPr>
        <p:spPr>
          <a:xfrm>
            <a:off x="0" y="4963204"/>
            <a:ext cx="5810863" cy="1549907"/>
          </a:xfrm>
          <a:prstGeom prst="rect">
            <a:avLst/>
          </a:prstGeom>
        </p:spPr>
        <p:txBody>
          <a:bodyPr/>
          <a:lstStyle/>
          <a:p>
            <a:r>
              <a:rPr lang="en-US" smtClean="0"/>
              <a:t>Click icon to add table</a:t>
            </a:r>
            <a:endParaRPr lang="en-US" dirty="0"/>
          </a:p>
        </p:txBody>
      </p:sp>
      <p:sp>
        <p:nvSpPr>
          <p:cNvPr id="16" name="Table Placeholder 2"/>
          <p:cNvSpPr>
            <a:spLocks noGrp="1"/>
          </p:cNvSpPr>
          <p:nvPr>
            <p:ph type="tbl" sz="quarter" idx="32"/>
          </p:nvPr>
        </p:nvSpPr>
        <p:spPr>
          <a:xfrm>
            <a:off x="5810864" y="940263"/>
            <a:ext cx="3296623" cy="4542285"/>
          </a:xfrm>
          <a:prstGeom prst="rect">
            <a:avLst/>
          </a:prstGeom>
        </p:spPr>
        <p:txBody>
          <a:bodyPr/>
          <a:lstStyle/>
          <a:p>
            <a:r>
              <a:rPr lang="en-US" smtClean="0"/>
              <a:t>Click icon to add table</a:t>
            </a:r>
            <a:endParaRPr lang="en-US"/>
          </a:p>
        </p:txBody>
      </p:sp>
      <p:sp>
        <p:nvSpPr>
          <p:cNvPr id="17" name="Table Placeholder 10"/>
          <p:cNvSpPr>
            <a:spLocks noGrp="1"/>
          </p:cNvSpPr>
          <p:nvPr>
            <p:ph type="tbl" sz="quarter" idx="33"/>
          </p:nvPr>
        </p:nvSpPr>
        <p:spPr>
          <a:xfrm>
            <a:off x="5810864" y="5483225"/>
            <a:ext cx="3296623" cy="1029886"/>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19970186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roject Residual Risk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Residual Risk List</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able Placeholder 2"/>
          <p:cNvSpPr>
            <a:spLocks noGrp="1"/>
          </p:cNvSpPr>
          <p:nvPr>
            <p:ph type="tbl" sz="quarter" idx="17"/>
          </p:nvPr>
        </p:nvSpPr>
        <p:spPr>
          <a:xfrm>
            <a:off x="0" y="930275"/>
            <a:ext cx="9144000" cy="5548704"/>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270888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roject GIDEP Stat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GIDEP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0" name="Text Placeholder 9"/>
          <p:cNvSpPr>
            <a:spLocks noGrp="1"/>
          </p:cNvSpPr>
          <p:nvPr>
            <p:ph type="body" sz="quarter" idx="16"/>
          </p:nvPr>
        </p:nvSpPr>
        <p:spPr>
          <a:xfrm>
            <a:off x="0" y="5080819"/>
            <a:ext cx="9144000" cy="1397769"/>
          </a:xfrm>
          <a:prstGeom prst="rect">
            <a:avLst/>
          </a:prstGeom>
        </p:spPr>
        <p:txBody>
          <a:bodyPr>
            <a:normAutofit/>
          </a:bodyPr>
          <a:lstStyle>
            <a:lvl1pPr marL="0" indent="0">
              <a:buNone/>
              <a:defRPr sz="1200"/>
            </a:lvl1pPr>
          </a:lstStyle>
          <a:p>
            <a:pPr lvl="0"/>
            <a:r>
              <a:rPr lang="en-US" smtClean="0"/>
              <a:t>Click to edit Master text styles</a:t>
            </a:r>
          </a:p>
        </p:txBody>
      </p:sp>
      <p:sp>
        <p:nvSpPr>
          <p:cNvPr id="3" name="Table Placeholder 2"/>
          <p:cNvSpPr>
            <a:spLocks noGrp="1"/>
          </p:cNvSpPr>
          <p:nvPr>
            <p:ph type="tbl" sz="quarter" idx="17"/>
          </p:nvPr>
        </p:nvSpPr>
        <p:spPr>
          <a:xfrm>
            <a:off x="0" y="2321569"/>
            <a:ext cx="9144000" cy="2759250"/>
          </a:xfrm>
          <a:prstGeom prst="rect">
            <a:avLst/>
          </a:prstGeom>
        </p:spPr>
        <p:txBody>
          <a:bodyPr/>
          <a:lstStyle/>
          <a:p>
            <a:r>
              <a:rPr lang="en-US" smtClean="0"/>
              <a:t>Click icon to add table</a:t>
            </a:r>
            <a:endParaRPr lang="en-US" dirty="0"/>
          </a:p>
        </p:txBody>
      </p:sp>
      <p:sp>
        <p:nvSpPr>
          <p:cNvPr id="11" name="Text Placeholder 9"/>
          <p:cNvSpPr>
            <a:spLocks noGrp="1"/>
          </p:cNvSpPr>
          <p:nvPr>
            <p:ph type="body" sz="quarter" idx="18"/>
          </p:nvPr>
        </p:nvSpPr>
        <p:spPr>
          <a:xfrm>
            <a:off x="0" y="923800"/>
            <a:ext cx="9144000" cy="1397769"/>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8205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70F52-122D-43E4-8C26-960F95E44EA5}"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roject NAIC Stat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NAIC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15719196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roject CMC Action Backu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CMC Action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4518027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roject Significant Progres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Significant Progress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ext Placeholder 2"/>
          <p:cNvSpPr>
            <a:spLocks noGrp="1"/>
          </p:cNvSpPr>
          <p:nvPr>
            <p:ph type="body" sz="quarter" idx="15"/>
          </p:nvPr>
        </p:nvSpPr>
        <p:spPr>
          <a:xfrm>
            <a:off x="0" y="930275"/>
            <a:ext cx="9043988" cy="5548313"/>
          </a:xfrm>
          <a:prstGeom prst="rect">
            <a:avLst/>
          </a:prstGeom>
        </p:spPr>
        <p:txBody>
          <a:bodyPr>
            <a:normAutofit/>
          </a:bodyPr>
          <a:lstStyle>
            <a:lvl1pPr>
              <a:defRPr sz="1800">
                <a:solidFill>
                  <a:schemeClr val="accent1">
                    <a:lumMod val="50000"/>
                  </a:schemeClr>
                </a:solidFill>
              </a:defRPr>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08869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roject Scientist 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Significant Progress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ext Placeholder 2"/>
          <p:cNvSpPr>
            <a:spLocks noGrp="1"/>
          </p:cNvSpPr>
          <p:nvPr>
            <p:ph type="body" sz="quarter" idx="15"/>
          </p:nvPr>
        </p:nvSpPr>
        <p:spPr>
          <a:xfrm>
            <a:off x="0" y="930275"/>
            <a:ext cx="9043988" cy="5548313"/>
          </a:xfrm>
          <a:prstGeom prst="rect">
            <a:avLst/>
          </a:prstGeom>
        </p:spPr>
        <p:txBody>
          <a:bodyPr>
            <a:normAutofit/>
          </a:bodyPr>
          <a:lstStyle>
            <a:lvl1pPr>
              <a:defRPr sz="1800">
                <a:solidFill>
                  <a:schemeClr val="accent1">
                    <a:lumMod val="50000"/>
                  </a:schemeClr>
                </a:solidFill>
              </a:defRPr>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16914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oject RFA Stat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RFA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Table Placeholder 3"/>
          <p:cNvSpPr>
            <a:spLocks noGrp="1"/>
          </p:cNvSpPr>
          <p:nvPr>
            <p:ph type="tbl" sz="quarter" idx="15"/>
          </p:nvPr>
        </p:nvSpPr>
        <p:spPr>
          <a:xfrm>
            <a:off x="0" y="930275"/>
            <a:ext cx="9043988" cy="3265488"/>
          </a:xfrm>
          <a:prstGeom prst="rect">
            <a:avLst/>
          </a:prstGeom>
        </p:spPr>
        <p:txBody>
          <a:bodyPr/>
          <a:lstStyle/>
          <a:p>
            <a:r>
              <a:rPr lang="en-US" smtClean="0"/>
              <a:t>Click icon to add table</a:t>
            </a:r>
            <a:endParaRPr lang="en-US" dirty="0"/>
          </a:p>
        </p:txBody>
      </p:sp>
      <p:sp>
        <p:nvSpPr>
          <p:cNvPr id="10" name="Table Placeholder 9"/>
          <p:cNvSpPr>
            <a:spLocks noGrp="1"/>
          </p:cNvSpPr>
          <p:nvPr>
            <p:ph type="tbl" sz="quarter" idx="16"/>
          </p:nvPr>
        </p:nvSpPr>
        <p:spPr>
          <a:xfrm>
            <a:off x="0" y="4195763"/>
            <a:ext cx="9144000" cy="2124075"/>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4160552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oject Education and Public Outreach 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Education and Public Outreach</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ext Placeholder 2"/>
          <p:cNvSpPr>
            <a:spLocks noGrp="1"/>
          </p:cNvSpPr>
          <p:nvPr>
            <p:ph type="body" sz="quarter" idx="15"/>
          </p:nvPr>
        </p:nvSpPr>
        <p:spPr>
          <a:xfrm>
            <a:off x="0" y="930275"/>
            <a:ext cx="6545352" cy="5518931"/>
          </a:xfrm>
          <a:prstGeom prst="rect">
            <a:avLst/>
          </a:prstGeom>
        </p:spPr>
        <p:txBody>
          <a:bodyPr>
            <a:normAutofit/>
          </a:bodyPr>
          <a:lstStyle>
            <a:lvl1pPr>
              <a:defRPr sz="1800">
                <a:solidFill>
                  <a:schemeClr val="accent1">
                    <a:lumMod val="50000"/>
                  </a:schemeClr>
                </a:solidFill>
              </a:defRPr>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6"/>
          </p:nvPr>
        </p:nvSpPr>
        <p:spPr>
          <a:xfrm>
            <a:off x="6545352" y="940263"/>
            <a:ext cx="2574983" cy="1790305"/>
          </a:xfrm>
          <a:prstGeom prst="rect">
            <a:avLst/>
          </a:prstGeom>
        </p:spPr>
        <p:txBody>
          <a:bodyPr/>
          <a:lstStyle/>
          <a:p>
            <a:r>
              <a:rPr lang="en-US" smtClean="0"/>
              <a:t>Click icon to add picture</a:t>
            </a:r>
            <a:endParaRPr lang="en-US"/>
          </a:p>
        </p:txBody>
      </p:sp>
      <p:sp>
        <p:nvSpPr>
          <p:cNvPr id="26" name="Picture Placeholder 3"/>
          <p:cNvSpPr>
            <a:spLocks noGrp="1"/>
          </p:cNvSpPr>
          <p:nvPr>
            <p:ph type="pic" sz="quarter" idx="17"/>
          </p:nvPr>
        </p:nvSpPr>
        <p:spPr>
          <a:xfrm>
            <a:off x="6554269" y="2799582"/>
            <a:ext cx="2574983" cy="1790305"/>
          </a:xfrm>
          <a:prstGeom prst="rect">
            <a:avLst/>
          </a:prstGeom>
        </p:spPr>
        <p:txBody>
          <a:bodyPr/>
          <a:lstStyle/>
          <a:p>
            <a:r>
              <a:rPr lang="en-US" smtClean="0"/>
              <a:t>Click icon to add picture</a:t>
            </a:r>
            <a:endParaRPr lang="en-US"/>
          </a:p>
        </p:txBody>
      </p:sp>
      <p:sp>
        <p:nvSpPr>
          <p:cNvPr id="27" name="Picture Placeholder 3"/>
          <p:cNvSpPr>
            <a:spLocks noGrp="1"/>
          </p:cNvSpPr>
          <p:nvPr>
            <p:ph type="pic" sz="quarter" idx="18"/>
          </p:nvPr>
        </p:nvSpPr>
        <p:spPr>
          <a:xfrm>
            <a:off x="6569017" y="4658901"/>
            <a:ext cx="2574983" cy="1790305"/>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29862789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roject NOA 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NOA Summary by Fiscal Year</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40262505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roject Mass Margin Tren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Mass Margin Trending</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Chart Placeholder 3"/>
          <p:cNvSpPr>
            <a:spLocks noGrp="1"/>
          </p:cNvSpPr>
          <p:nvPr>
            <p:ph type="chart" sz="quarter" idx="15"/>
          </p:nvPr>
        </p:nvSpPr>
        <p:spPr>
          <a:xfrm>
            <a:off x="0" y="930275"/>
            <a:ext cx="9144000" cy="5548313"/>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15728681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oject Mass Power Tren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Mass Power Trending</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Chart Placeholder 3"/>
          <p:cNvSpPr>
            <a:spLocks noGrp="1"/>
          </p:cNvSpPr>
          <p:nvPr>
            <p:ph type="chart" sz="quarter" idx="15"/>
          </p:nvPr>
        </p:nvSpPr>
        <p:spPr>
          <a:xfrm>
            <a:off x="0" y="930275"/>
            <a:ext cx="9144000" cy="5548313"/>
          </a:xfrm>
          <a:prstGeom prst="rect">
            <a:avLst/>
          </a:prstGeom>
        </p:spPr>
        <p:txBody>
          <a:bodyPr/>
          <a:lstStyle/>
          <a:p>
            <a:r>
              <a:rPr lang="en-US" smtClean="0"/>
              <a:t>Click icon to add chart</a:t>
            </a:r>
            <a:endParaRPr lang="en-US" dirty="0"/>
          </a:p>
        </p:txBody>
      </p:sp>
    </p:spTree>
    <p:extLst>
      <p:ext uri="{BB962C8B-B14F-4D97-AF65-F5344CB8AC3E}">
        <p14:creationId xmlns:p14="http://schemas.microsoft.com/office/powerpoint/2010/main" val="6158842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roject RFA Tren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RFA Trending</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Chart Placeholder 3"/>
          <p:cNvSpPr>
            <a:spLocks noGrp="1"/>
          </p:cNvSpPr>
          <p:nvPr>
            <p:ph type="chart" sz="quarter" idx="15"/>
          </p:nvPr>
        </p:nvSpPr>
        <p:spPr>
          <a:xfrm>
            <a:off x="0" y="930275"/>
            <a:ext cx="9144000" cy="5548313"/>
          </a:xfrm>
          <a:prstGeom prst="rect">
            <a:avLst/>
          </a:prstGeom>
        </p:spPr>
        <p:txBody>
          <a:bodyPr/>
          <a:lstStyle/>
          <a:p>
            <a:r>
              <a:rPr lang="en-US" smtClean="0"/>
              <a:t>Click icon to add chart</a:t>
            </a:r>
            <a:endParaRPr lang="en-US" dirty="0"/>
          </a:p>
        </p:txBody>
      </p:sp>
    </p:spTree>
    <p:extLst>
      <p:ext uri="{BB962C8B-B14F-4D97-AF65-F5344CB8AC3E}">
        <p14:creationId xmlns:p14="http://schemas.microsoft.com/office/powerpoint/2010/main" val="200627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roject Acronym Lis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Acronym List</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able Placeholder 2"/>
          <p:cNvSpPr>
            <a:spLocks noGrp="1"/>
          </p:cNvSpPr>
          <p:nvPr>
            <p:ph type="tbl" sz="quarter" idx="15"/>
          </p:nvPr>
        </p:nvSpPr>
        <p:spPr>
          <a:xfrm>
            <a:off x="0" y="930275"/>
            <a:ext cx="4589463" cy="5548704"/>
          </a:xfrm>
          <a:prstGeom prst="rect">
            <a:avLst/>
          </a:prstGeom>
        </p:spPr>
        <p:txBody>
          <a:bodyPr/>
          <a:lstStyle>
            <a:lvl1pPr marL="0" indent="0">
              <a:buNone/>
              <a:defRPr sz="1200"/>
            </a:lvl1pPr>
          </a:lstStyle>
          <a:p>
            <a:r>
              <a:rPr lang="en-US" smtClean="0"/>
              <a:t>Click icon to add table</a:t>
            </a:r>
            <a:endParaRPr lang="en-US" dirty="0"/>
          </a:p>
        </p:txBody>
      </p:sp>
      <p:sp>
        <p:nvSpPr>
          <p:cNvPr id="10" name="Table Placeholder 2"/>
          <p:cNvSpPr>
            <a:spLocks noGrp="1"/>
          </p:cNvSpPr>
          <p:nvPr>
            <p:ph type="tbl" sz="quarter" idx="16"/>
          </p:nvPr>
        </p:nvSpPr>
        <p:spPr>
          <a:xfrm>
            <a:off x="4648928" y="929586"/>
            <a:ext cx="4471988" cy="5549393"/>
          </a:xfrm>
          <a:prstGeom prst="rect">
            <a:avLst/>
          </a:prstGeom>
        </p:spPr>
        <p:txBody>
          <a:bodyPr/>
          <a:lstStyle>
            <a:lvl1pPr marL="0" indent="0">
              <a:buNone/>
              <a:defRPr sz="1200"/>
            </a:lvl1pPr>
          </a:lstStyle>
          <a:p>
            <a:r>
              <a:rPr lang="en-US" smtClean="0"/>
              <a:t>Click icon to add table</a:t>
            </a:r>
            <a:endParaRPr lang="en-US" dirty="0"/>
          </a:p>
        </p:txBody>
      </p:sp>
    </p:spTree>
    <p:extLst>
      <p:ext uri="{BB962C8B-B14F-4D97-AF65-F5344CB8AC3E}">
        <p14:creationId xmlns:p14="http://schemas.microsoft.com/office/powerpoint/2010/main" val="9823187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a:solidFill>
                <a:prstClr val="black"/>
              </a:solidFill>
              <a:latin typeface="Arial"/>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Arial"/>
              <a:ea typeface="+mn-ea"/>
              <a:cs typeface="+mn-cs"/>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2066697" y="4519150"/>
            <a:ext cx="4469016" cy="1121674"/>
          </a:xfrm>
          <a:prstGeom prst="rect">
            <a:avLst/>
          </a:prstGeom>
          <a:noFill/>
        </p:spPr>
        <p:txBody>
          <a:bodyPr wrap="square" rtlCol="0">
            <a:spAutoFit/>
          </a:bodyPr>
          <a:lstStyle/>
          <a:p>
            <a:pPr fontAlgn="auto">
              <a:lnSpc>
                <a:spcPct val="120000"/>
              </a:lnSpc>
              <a:spcBef>
                <a:spcPts val="0"/>
              </a:spcBef>
              <a:spcAft>
                <a:spcPts val="0"/>
              </a:spcAft>
            </a:pPr>
            <a:r>
              <a:rPr lang="en-US" sz="1400" b="1" baseline="30000" dirty="0">
                <a:solidFill>
                  <a:srgbClr val="1F497D">
                    <a:lumMod val="75000"/>
                  </a:srgbClr>
                </a:solidFill>
                <a:latin typeface="Helvetica"/>
                <a:ea typeface="+mn-ea"/>
                <a:cs typeface="Helvetica"/>
              </a:rPr>
              <a:t>Bob Menrad, </a:t>
            </a:r>
            <a:r>
              <a:rPr lang="en-US" sz="1400" baseline="30000" dirty="0">
                <a:solidFill>
                  <a:srgbClr val="1F497D">
                    <a:lumMod val="75000"/>
                  </a:srgbClr>
                </a:solidFill>
                <a:latin typeface="Helvetica"/>
                <a:ea typeface="+mn-ea"/>
                <a:cs typeface="Helvetica"/>
              </a:rPr>
              <a:t>Associate </a:t>
            </a:r>
            <a:r>
              <a:rPr lang="en-US" sz="1400" baseline="30000" dirty="0" smtClean="0">
                <a:solidFill>
                  <a:srgbClr val="1F497D">
                    <a:lumMod val="75000"/>
                  </a:srgbClr>
                </a:solidFill>
                <a:latin typeface="Helvetica"/>
                <a:ea typeface="+mn-ea"/>
                <a:cs typeface="Helvetica"/>
              </a:rPr>
              <a:t>Director</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Cathy </a:t>
            </a:r>
            <a:r>
              <a:rPr lang="en-US" sz="1400" b="1" baseline="30000" dirty="0">
                <a:solidFill>
                  <a:srgbClr val="1F497D">
                    <a:lumMod val="75000"/>
                  </a:srgbClr>
                </a:solidFill>
                <a:latin typeface="Helvetica"/>
                <a:ea typeface="+mn-ea"/>
                <a:cs typeface="Helvetica"/>
              </a:rPr>
              <a:t>Barclay, </a:t>
            </a:r>
            <a:r>
              <a:rPr lang="en-US" sz="1400" baseline="30000" dirty="0">
                <a:solidFill>
                  <a:srgbClr val="1F497D">
                    <a:lumMod val="75000"/>
                  </a:srgbClr>
                </a:solidFill>
                <a:latin typeface="Helvetica"/>
                <a:ea typeface="+mn-ea"/>
                <a:cs typeface="Helvetica"/>
              </a:rPr>
              <a:t>Deputy Program Manager/</a:t>
            </a:r>
            <a:r>
              <a:rPr lang="en-US" sz="1400" baseline="30000" dirty="0" smtClean="0">
                <a:solidFill>
                  <a:srgbClr val="1F497D">
                    <a:lumMod val="75000"/>
                  </a:srgbClr>
                </a:solidFill>
                <a:latin typeface="Helvetica"/>
                <a:ea typeface="+mn-ea"/>
                <a:cs typeface="Helvetica"/>
              </a:rPr>
              <a:t>Execution</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Mark Brumfield, </a:t>
            </a:r>
            <a:r>
              <a:rPr lang="en-US" sz="1400" baseline="30000" dirty="0" smtClean="0">
                <a:solidFill>
                  <a:srgbClr val="1F497D">
                    <a:lumMod val="75000"/>
                  </a:srgbClr>
                </a:solidFill>
                <a:latin typeface="Helvetica"/>
                <a:ea typeface="+mn-ea"/>
                <a:cs typeface="Helvetica"/>
              </a:rPr>
              <a:t>Deputy Program Manager/Implementation</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Tracy Felton, </a:t>
            </a:r>
            <a:r>
              <a:rPr lang="en-US" sz="1400" baseline="30000" dirty="0" smtClean="0">
                <a:solidFill>
                  <a:srgbClr val="1F497D">
                    <a:lumMod val="75000"/>
                  </a:srgbClr>
                </a:solidFill>
                <a:latin typeface="Helvetica"/>
                <a:ea typeface="+mn-ea"/>
                <a:cs typeface="Helvetica"/>
              </a:rPr>
              <a:t>Program Business Manager</a:t>
            </a:r>
          </a:p>
          <a:p>
            <a:pPr fontAlgn="auto">
              <a:lnSpc>
                <a:spcPct val="120000"/>
              </a:lnSpc>
              <a:spcBef>
                <a:spcPts val="0"/>
              </a:spcBef>
              <a:spcAft>
                <a:spcPts val="0"/>
              </a:spcAft>
              <a:defRPr/>
            </a:pPr>
            <a:r>
              <a:rPr lang="en-US" sz="1400" b="1" baseline="30000" dirty="0" smtClean="0">
                <a:solidFill>
                  <a:srgbClr val="1F497D">
                    <a:lumMod val="75000"/>
                  </a:srgbClr>
                </a:solidFill>
                <a:latin typeface="Helvetica"/>
                <a:ea typeface="+mn-ea"/>
                <a:cs typeface="Helvetica"/>
              </a:rPr>
              <a:t>Dave Israel, </a:t>
            </a:r>
            <a:r>
              <a:rPr lang="en-US" sz="1400" baseline="30000" dirty="0" smtClean="0">
                <a:solidFill>
                  <a:srgbClr val="1F497D">
                    <a:lumMod val="75000"/>
                  </a:srgbClr>
                </a:solidFill>
                <a:latin typeface="Helvetica"/>
                <a:ea typeface="+mn-ea"/>
                <a:cs typeface="Helvetica"/>
              </a:rPr>
              <a:t>ESC Architect</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Mike </a:t>
            </a:r>
            <a:r>
              <a:rPr lang="en-US" sz="1400" b="1" baseline="30000" dirty="0">
                <a:solidFill>
                  <a:srgbClr val="1F497D">
                    <a:lumMod val="75000"/>
                  </a:srgbClr>
                </a:solidFill>
                <a:latin typeface="Helvetica"/>
                <a:ea typeface="+mn-ea"/>
                <a:cs typeface="Helvetica"/>
              </a:rPr>
              <a:t>Weiss, </a:t>
            </a:r>
            <a:r>
              <a:rPr lang="en-US" sz="1400" baseline="30000" dirty="0">
                <a:solidFill>
                  <a:srgbClr val="1F497D">
                    <a:lumMod val="75000"/>
                  </a:srgbClr>
                </a:solidFill>
                <a:latin typeface="Helvetica"/>
                <a:ea typeface="+mn-ea"/>
                <a:cs typeface="Helvetica"/>
              </a:rPr>
              <a:t>Associate Program </a:t>
            </a:r>
            <a:r>
              <a:rPr lang="en-US" sz="1400" baseline="30000" dirty="0" smtClean="0">
                <a:solidFill>
                  <a:srgbClr val="1F497D">
                    <a:lumMod val="75000"/>
                  </a:srgbClr>
                </a:solidFill>
                <a:latin typeface="Helvetica"/>
                <a:ea typeface="+mn-ea"/>
                <a:cs typeface="Helvetica"/>
              </a:rPr>
              <a:t>Manager</a:t>
            </a:r>
            <a:endParaRPr lang="en-US" sz="1400" baseline="30000" dirty="0">
              <a:solidFill>
                <a:srgbClr val="1F497D">
                  <a:lumMod val="75000"/>
                </a:srgbClr>
              </a:solidFill>
              <a:latin typeface="Helvetica"/>
              <a:ea typeface="+mn-ea"/>
              <a:cs typeface="Helvetica"/>
            </a:endParaRPr>
          </a:p>
        </p:txBody>
      </p:sp>
      <p:sp>
        <p:nvSpPr>
          <p:cNvPr id="8" name="TextBox 7"/>
          <p:cNvSpPr txBox="1"/>
          <p:nvPr userDrawn="1"/>
        </p:nvSpPr>
        <p:spPr>
          <a:xfrm>
            <a:off x="701212" y="1815296"/>
            <a:ext cx="5243508" cy="2462213"/>
          </a:xfrm>
          <a:prstGeom prst="rect">
            <a:avLst/>
          </a:prstGeom>
          <a:noFill/>
        </p:spPr>
        <p:txBody>
          <a:bodyPr wrap="square" rtlCol="0">
            <a:spAutoFit/>
          </a:bodyPr>
          <a:lstStyle/>
          <a:p>
            <a:pPr fontAlgn="auto">
              <a:lnSpc>
                <a:spcPct val="150000"/>
              </a:lnSpc>
              <a:spcBef>
                <a:spcPts val="0"/>
              </a:spcBef>
              <a:spcAft>
                <a:spcPts val="0"/>
              </a:spcAft>
            </a:pPr>
            <a:r>
              <a:rPr lang="en-US" sz="2400" b="1" baseline="30000" dirty="0">
                <a:solidFill>
                  <a:srgbClr val="1F497D">
                    <a:lumMod val="75000"/>
                  </a:srgbClr>
                </a:solidFill>
                <a:latin typeface="Helvetica"/>
                <a:ea typeface="+mn-ea"/>
                <a:cs typeface="Helvetica"/>
              </a:rPr>
              <a:t>As a national resource, the ESC enables </a:t>
            </a:r>
            <a:br>
              <a:rPr lang="en-US" sz="2400" b="1" baseline="30000" dirty="0">
                <a:solidFill>
                  <a:srgbClr val="1F497D">
                    <a:lumMod val="75000"/>
                  </a:srgbClr>
                </a:solidFill>
                <a:latin typeface="Helvetica"/>
                <a:ea typeface="+mn-ea"/>
                <a:cs typeface="Helvetica"/>
              </a:rPr>
            </a:br>
            <a:r>
              <a:rPr lang="en-US" sz="2400" b="1" baseline="30000" dirty="0">
                <a:solidFill>
                  <a:srgbClr val="1F497D">
                    <a:lumMod val="75000"/>
                  </a:srgbClr>
                </a:solidFill>
                <a:latin typeface="Helvetica"/>
                <a:ea typeface="+mn-ea"/>
                <a:cs typeface="Helvetica"/>
              </a:rPr>
              <a:t>scientific discovery and </a:t>
            </a:r>
            <a:r>
              <a:rPr lang="en-US" sz="2400" b="1" baseline="30000" dirty="0" smtClean="0">
                <a:solidFill>
                  <a:srgbClr val="1F497D">
                    <a:lumMod val="75000"/>
                  </a:srgbClr>
                </a:solidFill>
                <a:latin typeface="Helvetica"/>
                <a:ea typeface="+mn-ea"/>
                <a:cs typeface="Helvetica"/>
              </a:rPr>
              <a:t>space </a:t>
            </a:r>
            <a:r>
              <a:rPr lang="en-US" sz="2400" b="1" baseline="30000" dirty="0">
                <a:solidFill>
                  <a:srgbClr val="1F497D">
                    <a:lumMod val="75000"/>
                  </a:srgbClr>
                </a:solidFill>
                <a:latin typeface="Helvetica"/>
                <a:ea typeface="+mn-ea"/>
                <a:cs typeface="Helvetica"/>
              </a:rPr>
              <a:t>exploration </a:t>
            </a:r>
            <a:endParaRPr lang="en-US" sz="2400" b="1" baseline="30000" dirty="0" smtClean="0">
              <a:solidFill>
                <a:srgbClr val="1F497D">
                  <a:lumMod val="75000"/>
                </a:srgbClr>
              </a:solidFill>
              <a:latin typeface="Helvetica"/>
              <a:ea typeface="+mn-ea"/>
              <a:cs typeface="Helvetica"/>
            </a:endParaRPr>
          </a:p>
          <a:p>
            <a:pPr fontAlgn="auto">
              <a:lnSpc>
                <a:spcPct val="150000"/>
              </a:lnSpc>
              <a:spcBef>
                <a:spcPts val="0"/>
              </a:spcBef>
              <a:spcAft>
                <a:spcPts val="0"/>
              </a:spcAft>
            </a:pPr>
            <a:r>
              <a:rPr lang="en-US" sz="2400" b="1" baseline="30000" dirty="0" smtClean="0">
                <a:solidFill>
                  <a:srgbClr val="1F497D">
                    <a:lumMod val="75000"/>
                  </a:srgbClr>
                </a:solidFill>
                <a:latin typeface="Helvetica"/>
                <a:ea typeface="+mn-ea"/>
                <a:cs typeface="Helvetica"/>
              </a:rPr>
              <a:t>by </a:t>
            </a:r>
            <a:r>
              <a:rPr lang="en-US" sz="2400" b="1" baseline="30000" dirty="0">
                <a:solidFill>
                  <a:srgbClr val="1F497D">
                    <a:lumMod val="75000"/>
                  </a:srgbClr>
                </a:solidFill>
                <a:latin typeface="Helvetica"/>
                <a:ea typeface="+mn-ea"/>
                <a:cs typeface="Helvetica"/>
              </a:rPr>
              <a:t>providing innovative and mission-effective </a:t>
            </a:r>
            <a:endParaRPr lang="en-US" sz="2400" b="1" baseline="30000" dirty="0" smtClean="0">
              <a:solidFill>
                <a:srgbClr val="1F497D">
                  <a:lumMod val="75000"/>
                </a:srgbClr>
              </a:solidFill>
              <a:latin typeface="Helvetica"/>
              <a:ea typeface="+mn-ea"/>
              <a:cs typeface="Helvetica"/>
            </a:endParaRPr>
          </a:p>
          <a:p>
            <a:pPr fontAlgn="auto">
              <a:lnSpc>
                <a:spcPct val="150000"/>
              </a:lnSpc>
              <a:spcBef>
                <a:spcPts val="0"/>
              </a:spcBef>
              <a:spcAft>
                <a:spcPts val="0"/>
              </a:spcAft>
            </a:pPr>
            <a:r>
              <a:rPr lang="en-US" sz="2400" b="1" baseline="30000" dirty="0" smtClean="0">
                <a:solidFill>
                  <a:srgbClr val="1F497D">
                    <a:lumMod val="75000"/>
                  </a:srgbClr>
                </a:solidFill>
                <a:latin typeface="Helvetica"/>
                <a:ea typeface="+mn-ea"/>
                <a:cs typeface="Helvetica"/>
              </a:rPr>
              <a:t>space </a:t>
            </a:r>
            <a:r>
              <a:rPr lang="en-US" sz="2400" b="1" baseline="30000" dirty="0">
                <a:solidFill>
                  <a:srgbClr val="1F497D">
                    <a:lumMod val="75000"/>
                  </a:srgbClr>
                </a:solidFill>
                <a:latin typeface="Helvetica"/>
                <a:ea typeface="+mn-ea"/>
                <a:cs typeface="Helvetica"/>
              </a:rPr>
              <a:t>communications and navigation solutions </a:t>
            </a:r>
            <a:endParaRPr lang="en-US" sz="2400" b="1" baseline="30000" dirty="0" smtClean="0">
              <a:solidFill>
                <a:srgbClr val="1F497D">
                  <a:lumMod val="75000"/>
                </a:srgbClr>
              </a:solidFill>
              <a:latin typeface="Helvetica"/>
              <a:ea typeface="+mn-ea"/>
              <a:cs typeface="Helvetica"/>
            </a:endParaRPr>
          </a:p>
          <a:p>
            <a:pPr fontAlgn="auto">
              <a:lnSpc>
                <a:spcPct val="150000"/>
              </a:lnSpc>
              <a:spcBef>
                <a:spcPts val="0"/>
              </a:spcBef>
              <a:spcAft>
                <a:spcPts val="0"/>
              </a:spcAft>
            </a:pPr>
            <a:r>
              <a:rPr lang="en-US" sz="2400" b="1" baseline="30000" dirty="0" smtClean="0">
                <a:solidFill>
                  <a:srgbClr val="1F497D">
                    <a:lumMod val="75000"/>
                  </a:srgbClr>
                </a:solidFill>
                <a:latin typeface="Helvetica"/>
                <a:ea typeface="+mn-ea"/>
                <a:cs typeface="Helvetica"/>
              </a:rPr>
              <a:t>to </a:t>
            </a:r>
            <a:r>
              <a:rPr lang="en-US" sz="2400" b="1" baseline="30000" dirty="0">
                <a:solidFill>
                  <a:srgbClr val="1F497D">
                    <a:lumMod val="75000"/>
                  </a:srgbClr>
                </a:solidFill>
                <a:latin typeface="Helvetica"/>
                <a:ea typeface="+mn-ea"/>
                <a:cs typeface="Helvetica"/>
              </a:rPr>
              <a:t>the largest community of diverse users. </a:t>
            </a:r>
          </a:p>
          <a:p>
            <a:pPr fontAlgn="auto">
              <a:lnSpc>
                <a:spcPct val="150000"/>
              </a:lnSpc>
              <a:spcBef>
                <a:spcPts val="0"/>
              </a:spcBef>
              <a:spcAft>
                <a:spcPts val="0"/>
              </a:spcAft>
            </a:pPr>
            <a:endParaRPr lang="en-US" sz="2400" b="1" dirty="0">
              <a:solidFill>
                <a:prstClr val="black"/>
              </a:solidFill>
              <a:latin typeface="Helvetica"/>
              <a:ea typeface="+mn-ea"/>
              <a:cs typeface="Helvetica"/>
            </a:endParaRPr>
          </a:p>
        </p:txBody>
      </p:sp>
      <p:sp>
        <p:nvSpPr>
          <p:cNvPr id="9" name="TextBox 8"/>
          <p:cNvSpPr txBox="1"/>
          <p:nvPr userDrawn="1"/>
        </p:nvSpPr>
        <p:spPr>
          <a:xfrm>
            <a:off x="1" y="6036884"/>
            <a:ext cx="9143999" cy="235962"/>
          </a:xfrm>
          <a:prstGeom prst="rect">
            <a:avLst/>
          </a:prstGeom>
          <a:noFill/>
        </p:spPr>
        <p:txBody>
          <a:bodyPr wrap="square" rtlCol="0">
            <a:spAutoFit/>
          </a:bodyPr>
          <a:lstStyle/>
          <a:p>
            <a:pPr algn="ctr" fontAlgn="auto">
              <a:spcBef>
                <a:spcPts val="0"/>
              </a:spcBef>
              <a:spcAft>
                <a:spcPts val="0"/>
              </a:spcAft>
            </a:pPr>
            <a:r>
              <a:rPr lang="en-US" sz="1400" baseline="30000" dirty="0" smtClean="0">
                <a:solidFill>
                  <a:srgbClr val="1F497D">
                    <a:lumMod val="75000"/>
                  </a:srgbClr>
                </a:solidFill>
                <a:latin typeface="Helvetica"/>
                <a:ea typeface="+mn-ea"/>
                <a:cs typeface="Helvetica"/>
              </a:rPr>
              <a:t>STAY CONNECTED: http</a:t>
            </a:r>
            <a:r>
              <a:rPr lang="en-US" sz="1400" baseline="30000" dirty="0">
                <a:solidFill>
                  <a:srgbClr val="1F497D">
                    <a:lumMod val="75000"/>
                  </a:srgbClr>
                </a:solidFill>
                <a:latin typeface="Helvetica"/>
                <a:ea typeface="+mn-ea"/>
                <a:cs typeface="Helvetica"/>
              </a:rPr>
              <a:t>://</a:t>
            </a:r>
            <a:r>
              <a:rPr lang="en-US" sz="1400" baseline="30000" dirty="0" err="1">
                <a:solidFill>
                  <a:srgbClr val="1F497D">
                    <a:lumMod val="75000"/>
                  </a:srgbClr>
                </a:solidFill>
                <a:latin typeface="Helvetica"/>
                <a:ea typeface="+mn-ea"/>
                <a:cs typeface="Helvetica"/>
              </a:rPr>
              <a:t>esc.gsfc.nasa.gov</a:t>
            </a:r>
            <a:r>
              <a:rPr lang="en-US" sz="1400" baseline="30000" dirty="0">
                <a:solidFill>
                  <a:srgbClr val="1F497D">
                    <a:lumMod val="75000"/>
                  </a:srgbClr>
                </a:solidFill>
                <a:latin typeface="Helvetica"/>
                <a:ea typeface="+mn-ea"/>
                <a:cs typeface="Helvetica"/>
              </a:rPr>
              <a:t>/  Facebook: </a:t>
            </a:r>
            <a:r>
              <a:rPr lang="en-US" sz="1400" baseline="30000" dirty="0" smtClean="0">
                <a:solidFill>
                  <a:srgbClr val="1F497D">
                    <a:lumMod val="75000"/>
                  </a:srgbClr>
                </a:solidFill>
                <a:latin typeface="Helvetica"/>
                <a:ea typeface="+mn-ea"/>
                <a:cs typeface="Helvetica"/>
              </a:rPr>
              <a:t>@NASA.ESC, @NASA.TDRS; </a:t>
            </a:r>
            <a:r>
              <a:rPr lang="en-US" sz="1400" baseline="30000" dirty="0">
                <a:solidFill>
                  <a:srgbClr val="1F497D">
                    <a:lumMod val="75000"/>
                  </a:srgbClr>
                </a:solidFill>
                <a:latin typeface="Helvetica"/>
                <a:ea typeface="+mn-ea"/>
                <a:cs typeface="Helvetica"/>
              </a:rPr>
              <a:t>Twitter: @NASA_TDRS, @</a:t>
            </a:r>
            <a:r>
              <a:rPr lang="en-US" sz="1400" baseline="30000" dirty="0" err="1" smtClean="0">
                <a:solidFill>
                  <a:srgbClr val="1F497D">
                    <a:lumMod val="75000"/>
                  </a:srgbClr>
                </a:solidFill>
                <a:latin typeface="Helvetica"/>
                <a:ea typeface="+mn-ea"/>
                <a:cs typeface="Helvetica"/>
              </a:rPr>
              <a:t>NASALaserComm</a:t>
            </a:r>
            <a:endParaRPr lang="en-US" sz="1400" baseline="30000" dirty="0">
              <a:solidFill>
                <a:srgbClr val="1F497D">
                  <a:lumMod val="75000"/>
                </a:srgbClr>
              </a:solidFill>
              <a:latin typeface="Helvetica"/>
              <a:ea typeface="+mn-ea"/>
              <a:cs typeface="Helvetica"/>
            </a:endParaRPr>
          </a:p>
        </p:txBody>
      </p:sp>
      <p:sp>
        <p:nvSpPr>
          <p:cNvPr id="10" name="TextBox 9"/>
          <p:cNvSpPr txBox="1"/>
          <p:nvPr userDrawn="1"/>
        </p:nvSpPr>
        <p:spPr>
          <a:xfrm>
            <a:off x="693741" y="1096358"/>
            <a:ext cx="2012588" cy="523220"/>
          </a:xfrm>
          <a:prstGeom prst="rect">
            <a:avLst/>
          </a:prstGeom>
          <a:noFill/>
        </p:spPr>
        <p:txBody>
          <a:bodyPr wrap="square" rtlCol="0">
            <a:spAutoFit/>
          </a:bodyPr>
          <a:lstStyle/>
          <a:p>
            <a:pPr algn="ctr" fontAlgn="auto">
              <a:spcBef>
                <a:spcPts val="0"/>
              </a:spcBef>
              <a:spcAft>
                <a:spcPts val="0"/>
              </a:spcAft>
            </a:pPr>
            <a:r>
              <a:rPr lang="en-US" sz="2800" b="1" spc="300" dirty="0" smtClean="0">
                <a:ln w="3175">
                  <a:solidFill>
                    <a:srgbClr val="1F497D">
                      <a:lumMod val="75000"/>
                    </a:srgbClr>
                  </a:solidFill>
                </a:ln>
                <a:solidFill>
                  <a:prstClr val="white"/>
                </a:solidFill>
                <a:latin typeface="Arial"/>
                <a:ea typeface="+mn-ea"/>
                <a:cs typeface="Helvetica"/>
              </a:rPr>
              <a:t>MISSION</a:t>
            </a:r>
            <a:endParaRPr lang="en-US" sz="2000" b="1" spc="300" dirty="0">
              <a:ln w="3175">
                <a:solidFill>
                  <a:srgbClr val="1F497D">
                    <a:lumMod val="75000"/>
                  </a:srgbClr>
                </a:solidFill>
              </a:ln>
              <a:solidFill>
                <a:prstClr val="white"/>
              </a:solidFill>
              <a:latin typeface="Arial"/>
              <a:ea typeface="+mn-ea"/>
              <a:cs typeface="Helvetica"/>
            </a:endParaRPr>
          </a:p>
        </p:txBody>
      </p:sp>
      <p:sp>
        <p:nvSpPr>
          <p:cNvPr id="11" name="TextBox 10"/>
          <p:cNvSpPr txBox="1"/>
          <p:nvPr userDrawn="1"/>
        </p:nvSpPr>
        <p:spPr>
          <a:xfrm>
            <a:off x="344716" y="4616841"/>
            <a:ext cx="1599196" cy="861774"/>
          </a:xfrm>
          <a:prstGeom prst="rect">
            <a:avLst/>
          </a:prstGeom>
          <a:noFill/>
        </p:spPr>
        <p:txBody>
          <a:bodyPr wrap="square" rtlCol="0">
            <a:spAutoFit/>
          </a:bodyPr>
          <a:lstStyle/>
          <a:p>
            <a:pPr algn="r" fontAlgn="auto">
              <a:spcBef>
                <a:spcPts val="0"/>
              </a:spcBef>
              <a:spcAft>
                <a:spcPts val="0"/>
              </a:spcAft>
            </a:pPr>
            <a:r>
              <a:rPr lang="en-US" sz="1600" dirty="0" smtClean="0">
                <a:solidFill>
                  <a:srgbClr val="1F497D">
                    <a:lumMod val="75000"/>
                  </a:srgbClr>
                </a:solidFill>
                <a:latin typeface="Arial"/>
                <a:ea typeface="+mn-ea"/>
                <a:cs typeface="+mn-cs"/>
              </a:rPr>
              <a:t>EXECUTIVE</a:t>
            </a:r>
          </a:p>
          <a:p>
            <a:pPr algn="r" fontAlgn="auto">
              <a:spcBef>
                <a:spcPts val="0"/>
              </a:spcBef>
              <a:spcAft>
                <a:spcPts val="0"/>
              </a:spcAft>
            </a:pPr>
            <a:r>
              <a:rPr lang="en-US" sz="1600" dirty="0" smtClean="0">
                <a:solidFill>
                  <a:srgbClr val="1F497D">
                    <a:lumMod val="75000"/>
                  </a:srgbClr>
                </a:solidFill>
                <a:latin typeface="Arial"/>
                <a:ea typeface="+mn-ea"/>
                <a:cs typeface="+mn-cs"/>
              </a:rPr>
              <a:t>LEADERSHIP</a:t>
            </a:r>
          </a:p>
          <a:p>
            <a:pPr algn="r" fontAlgn="auto">
              <a:spcBef>
                <a:spcPts val="0"/>
              </a:spcBef>
              <a:spcAft>
                <a:spcPts val="0"/>
              </a:spcAft>
            </a:pPr>
            <a:r>
              <a:rPr lang="en-US" sz="1600" dirty="0" smtClean="0">
                <a:solidFill>
                  <a:srgbClr val="1F497D">
                    <a:lumMod val="75000"/>
                  </a:srgbClr>
                </a:solidFill>
                <a:latin typeface="Arial"/>
                <a:ea typeface="+mn-ea"/>
                <a:cs typeface="+mn-cs"/>
              </a:rPr>
              <a:t>TEAM</a:t>
            </a:r>
            <a:endParaRPr lang="en-US" sz="1600" dirty="0">
              <a:solidFill>
                <a:srgbClr val="1F497D">
                  <a:lumMod val="75000"/>
                </a:srgbClr>
              </a:solidFill>
              <a:latin typeface="Arial"/>
              <a:ea typeface="+mn-ea"/>
              <a:cs typeface="+mn-cs"/>
            </a:endParaRPr>
          </a:p>
        </p:txBody>
      </p:sp>
      <p:sp>
        <p:nvSpPr>
          <p:cNvPr id="12" name="TextBox 11"/>
          <p:cNvSpPr txBox="1"/>
          <p:nvPr userDrawn="1"/>
        </p:nvSpPr>
        <p:spPr>
          <a:xfrm>
            <a:off x="6351358" y="4092347"/>
            <a:ext cx="1534016" cy="338554"/>
          </a:xfrm>
          <a:prstGeom prst="rect">
            <a:avLst/>
          </a:prstGeom>
          <a:noFill/>
        </p:spPr>
        <p:txBody>
          <a:bodyPr wrap="square" rtlCol="0">
            <a:spAutoFit/>
          </a:bodyPr>
          <a:lstStyle/>
          <a:p>
            <a:pPr fontAlgn="auto">
              <a:spcBef>
                <a:spcPts val="0"/>
              </a:spcBef>
              <a:spcAft>
                <a:spcPts val="0"/>
              </a:spcAft>
            </a:pPr>
            <a:r>
              <a:rPr lang="en-US" sz="1600" dirty="0" smtClean="0">
                <a:solidFill>
                  <a:srgbClr val="1F497D">
                    <a:lumMod val="75000"/>
                  </a:srgbClr>
                </a:solidFill>
                <a:latin typeface="Arial"/>
                <a:ea typeface="+mn-ea"/>
                <a:cs typeface="+mn-cs"/>
              </a:rPr>
              <a:t>PRESENTER:</a:t>
            </a:r>
            <a:endParaRPr lang="en-US" sz="1600" dirty="0">
              <a:solidFill>
                <a:srgbClr val="1F497D">
                  <a:lumMod val="75000"/>
                </a:srgbClr>
              </a:solidFill>
              <a:latin typeface="Arial"/>
              <a:ea typeface="+mn-ea"/>
              <a:cs typeface="+mn-cs"/>
            </a:endParaRPr>
          </a:p>
        </p:txBody>
      </p:sp>
      <p:sp>
        <p:nvSpPr>
          <p:cNvPr id="14" name="Rectangle 13"/>
          <p:cNvSpPr/>
          <p:nvPr userDrawn="1"/>
        </p:nvSpPr>
        <p:spPr>
          <a:xfrm>
            <a:off x="111756" y="141850"/>
            <a:ext cx="5439525" cy="523220"/>
          </a:xfrm>
          <a:prstGeom prst="rect">
            <a:avLst/>
          </a:prstGeom>
        </p:spPr>
        <p:txBody>
          <a:bodyPr wrap="square">
            <a:spAutoFit/>
          </a:bodyPr>
          <a:lstStyle/>
          <a:p>
            <a:pPr fontAlgn="auto">
              <a:spcBef>
                <a:spcPts val="0"/>
              </a:spcBef>
              <a:spcAft>
                <a:spcPts val="0"/>
              </a:spcAft>
            </a:pPr>
            <a:r>
              <a:rPr lang="en-US" sz="1400" kern="800" spc="100" dirty="0" smtClean="0">
                <a:solidFill>
                  <a:prstClr val="white"/>
                </a:solidFill>
                <a:latin typeface="Arial"/>
                <a:ea typeface="+mn-ea"/>
                <a:cs typeface="+mn-cs"/>
              </a:rPr>
              <a:t>EXPLORATION AND SPACE COMMUNICATIONS PROJECTS DIVISION</a:t>
            </a:r>
          </a:p>
        </p:txBody>
      </p:sp>
      <p:sp>
        <p:nvSpPr>
          <p:cNvPr id="15" name="Rectangle 14"/>
          <p:cNvSpPr/>
          <p:nvPr userDrawn="1"/>
        </p:nvSpPr>
        <p:spPr>
          <a:xfrm>
            <a:off x="2286000" y="6560510"/>
            <a:ext cx="4572000" cy="246221"/>
          </a:xfrm>
          <a:prstGeom prst="rect">
            <a:avLst/>
          </a:prstGeom>
        </p:spPr>
        <p:txBody>
          <a:bodyPr>
            <a:spAutoFit/>
          </a:bodyPr>
          <a:lstStyle/>
          <a:p>
            <a:pPr algn="ctr" fontAlgn="auto">
              <a:spcBef>
                <a:spcPts val="0"/>
              </a:spcBef>
              <a:spcAft>
                <a:spcPts val="0"/>
              </a:spcAft>
            </a:pPr>
            <a:r>
              <a:rPr lang="en-US" sz="1000" kern="800" spc="100" dirty="0" smtClean="0">
                <a:solidFill>
                  <a:srgbClr val="FFFFFF"/>
                </a:solidFill>
                <a:latin typeface="Arial"/>
                <a:ea typeface="+mn-ea"/>
                <a:cs typeface="+mn-cs"/>
              </a:rPr>
              <a:t>NASA GODDARD SPACE FLIGHT CENTER</a:t>
            </a:r>
            <a:endParaRPr lang="en-US" sz="1000" kern="800" spc="100" dirty="0">
              <a:solidFill>
                <a:srgbClr val="FFFFFF"/>
              </a:solidFill>
              <a:latin typeface="Arial"/>
              <a:ea typeface="+mn-ea"/>
              <a:cs typeface="+mn-cs"/>
            </a:endParaRPr>
          </a:p>
        </p:txBody>
      </p:sp>
    </p:spTree>
    <p:extLst>
      <p:ext uri="{BB962C8B-B14F-4D97-AF65-F5344CB8AC3E}">
        <p14:creationId xmlns:p14="http://schemas.microsoft.com/office/powerpoint/2010/main" val="9464371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7570788" cy="812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6910536" y="64789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57BFB77-FE3D-B04F-B4D5-CA5E35F2DDFC}" type="slidenum">
              <a:rPr lang="en-US" smtClean="0">
                <a:solidFill>
                  <a:prstClr val="black">
                    <a:tint val="75000"/>
                  </a:prstClr>
                </a:solidFill>
                <a:latin typeface="Arial"/>
                <a:ea typeface="+mn-ea"/>
                <a:cs typeface="+mn-cs"/>
              </a:rPr>
              <a:pPr fontAlgn="auto">
                <a:spcBef>
                  <a:spcPts val="0"/>
                </a:spcBef>
                <a:spcAft>
                  <a:spcPts val="0"/>
                </a:spcAft>
              </a:pPr>
              <a:t>‹#›</a:t>
            </a:fld>
            <a:endParaRPr lang="en-US" dirty="0">
              <a:solidFill>
                <a:prstClr val="black">
                  <a:tint val="75000"/>
                </a:prstClr>
              </a:solidFill>
              <a:latin typeface="Arial"/>
              <a:ea typeface="+mn-ea"/>
              <a:cs typeface="+mn-cs"/>
            </a:endParaRPr>
          </a:p>
        </p:txBody>
      </p:sp>
    </p:spTree>
    <p:extLst>
      <p:ext uri="{BB962C8B-B14F-4D97-AF65-F5344CB8AC3E}">
        <p14:creationId xmlns:p14="http://schemas.microsoft.com/office/powerpoint/2010/main" val="17119912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 Option A">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66766" y="870715"/>
            <a:ext cx="5685500" cy="942040"/>
          </a:xfrm>
        </p:spPr>
        <p:txBody>
          <a:bodyPr/>
          <a:lstStyle>
            <a:lvl1pPr algn="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3366766" y="1812755"/>
            <a:ext cx="5685500"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2A7DCB-F7A6-41B7-83AE-8870DD5B149A}"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18666" y="6492875"/>
            <a:ext cx="2133600" cy="365125"/>
          </a:xfrm>
        </p:spPr>
        <p:txBody>
          <a:bodyPr/>
          <a:lstStyle/>
          <a:p>
            <a:pPr>
              <a:defRPr/>
            </a:pPr>
            <a:fld id="{9C496578-3D16-42BB-8BA6-E6AD25D8AA44}" type="slidenum">
              <a:rPr lang="en-US" smtClean="0"/>
              <a:pPr>
                <a:defRPr/>
              </a:pPr>
              <a:t>‹#›</a:t>
            </a:fld>
            <a:endParaRPr lang="en-US" dirty="0"/>
          </a:p>
        </p:txBody>
      </p:sp>
      <p:sp>
        <p:nvSpPr>
          <p:cNvPr id="8" name="Rectangle 7"/>
          <p:cNvSpPr/>
          <p:nvPr/>
        </p:nvSpPr>
        <p:spPr>
          <a:xfrm>
            <a:off x="111756" y="141850"/>
            <a:ext cx="5439525" cy="523220"/>
          </a:xfrm>
          <a:prstGeom prst="rect">
            <a:avLst/>
          </a:prstGeom>
        </p:spPr>
        <p:txBody>
          <a:bodyPr wrap="square">
            <a:spAutoFit/>
          </a:bodyPr>
          <a:lstStyle/>
          <a:p>
            <a:r>
              <a:rPr lang="en-US" sz="1400" b="0" kern="800" spc="100" dirty="0" smtClean="0">
                <a:solidFill>
                  <a:schemeClr val="bg1"/>
                </a:solidFill>
              </a:rPr>
              <a:t>EXPLORATION AND SPACE COMMUNICATIONS PROJECTS</a:t>
            </a:r>
            <a:r>
              <a:rPr lang="en-US" sz="1400" b="0" kern="800" spc="100" baseline="0" dirty="0" smtClean="0">
                <a:solidFill>
                  <a:schemeClr val="bg1"/>
                </a:solidFill>
              </a:rPr>
              <a:t> DIVISION</a:t>
            </a:r>
          </a:p>
        </p:txBody>
      </p:sp>
      <p:sp>
        <p:nvSpPr>
          <p:cNvPr id="10" name="Rectangle 9"/>
          <p:cNvSpPr/>
          <p:nvPr/>
        </p:nvSpPr>
        <p:spPr>
          <a:xfrm>
            <a:off x="2286000" y="6560510"/>
            <a:ext cx="4572000" cy="246221"/>
          </a:xfrm>
          <a:prstGeom prst="rect">
            <a:avLst/>
          </a:prstGeom>
        </p:spPr>
        <p:txBody>
          <a:bodyPr>
            <a:spAutoFit/>
          </a:bodyPr>
          <a:lstStyle/>
          <a:p>
            <a:pPr algn="ctr"/>
            <a:r>
              <a:rPr lang="en-US" sz="1000" kern="800" spc="100" baseline="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2777071453"/>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Slide - Option B">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 y="0"/>
            <a:ext cx="9144000" cy="6858000"/>
          </a:xfrm>
          <a:prstGeom prst="rect">
            <a:avLst/>
          </a:prstGeom>
        </p:spPr>
      </p:pic>
      <p:sp>
        <p:nvSpPr>
          <p:cNvPr id="3" name="Date Placeholder 2"/>
          <p:cNvSpPr>
            <a:spLocks noGrp="1"/>
          </p:cNvSpPr>
          <p:nvPr>
            <p:ph type="dt" sz="half" idx="10"/>
          </p:nvPr>
        </p:nvSpPr>
        <p:spPr/>
        <p:txBody>
          <a:bodyPr/>
          <a:lstStyle/>
          <a:p>
            <a:fld id="{8C2A7DCB-F7A6-41B7-83AE-8870DD5B149A}"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ctrTitle"/>
          </p:nvPr>
        </p:nvSpPr>
        <p:spPr>
          <a:xfrm>
            <a:off x="3456947" y="870715"/>
            <a:ext cx="5595319" cy="942040"/>
          </a:xfrm>
        </p:spPr>
        <p:txBody>
          <a:bodyPr/>
          <a:lstStyle>
            <a:lvl1pPr algn="r">
              <a:defRPr sz="3200"/>
            </a:lvl1pPr>
          </a:lstStyle>
          <a:p>
            <a:r>
              <a:rPr lang="en-US" smtClean="0"/>
              <a:t>Click to edit Master title style</a:t>
            </a:r>
            <a:endParaRPr lang="en-US" dirty="0"/>
          </a:p>
        </p:txBody>
      </p:sp>
      <p:sp>
        <p:nvSpPr>
          <p:cNvPr id="8" name="Subtitle 2"/>
          <p:cNvSpPr>
            <a:spLocks noGrp="1"/>
          </p:cNvSpPr>
          <p:nvPr>
            <p:ph type="subTitle" idx="1"/>
          </p:nvPr>
        </p:nvSpPr>
        <p:spPr>
          <a:xfrm>
            <a:off x="3456947" y="1812755"/>
            <a:ext cx="5595319"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p:nvSpPr>
        <p:spPr>
          <a:xfrm>
            <a:off x="120515" y="141850"/>
            <a:ext cx="5439525" cy="523220"/>
          </a:xfrm>
          <a:prstGeom prst="rect">
            <a:avLst/>
          </a:prstGeom>
        </p:spPr>
        <p:txBody>
          <a:bodyPr wrap="square">
            <a:spAutoFit/>
          </a:bodyPr>
          <a:lstStyle/>
          <a:p>
            <a:r>
              <a:rPr lang="en-US" sz="1400" b="0" kern="800" spc="100" dirty="0" smtClean="0">
                <a:solidFill>
                  <a:schemeClr val="bg1"/>
                </a:solidFill>
              </a:rPr>
              <a:t>EXPLORATION AND SPACE COMMUNICATIONS PROJECTS</a:t>
            </a:r>
            <a:r>
              <a:rPr lang="en-US" sz="1400" b="0" kern="800" spc="100" baseline="0" dirty="0" smtClean="0">
                <a:solidFill>
                  <a:schemeClr val="bg1"/>
                </a:solidFill>
              </a:rPr>
              <a:t> DIVISION</a:t>
            </a:r>
          </a:p>
        </p:txBody>
      </p:sp>
      <p:sp>
        <p:nvSpPr>
          <p:cNvPr id="10" name="Rectangle 9"/>
          <p:cNvSpPr/>
          <p:nvPr/>
        </p:nvSpPr>
        <p:spPr>
          <a:xfrm>
            <a:off x="2286000" y="6560510"/>
            <a:ext cx="4572000" cy="246221"/>
          </a:xfrm>
          <a:prstGeom prst="rect">
            <a:avLst/>
          </a:prstGeom>
        </p:spPr>
        <p:txBody>
          <a:bodyPr>
            <a:spAutoFit/>
          </a:bodyPr>
          <a:lstStyle/>
          <a:p>
            <a:pPr algn="ctr"/>
            <a:r>
              <a:rPr lang="en-US" sz="1000" kern="800" spc="100" baseline="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1733007195"/>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5/6/2010</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E3753A-1A90-4AFC-8C9F-7EA60EA0F6CB}" type="slidenum">
              <a:rPr lang="en-US" smtClean="0"/>
              <a:pPr>
                <a:defRPr/>
              </a:pPr>
              <a:t>‹#›</a:t>
            </a:fld>
            <a:endParaRPr lang="en-US" dirty="0"/>
          </a:p>
        </p:txBody>
      </p:sp>
      <p:sp>
        <p:nvSpPr>
          <p:cNvPr id="7" name="Text Box 6"/>
          <p:cNvSpPr txBox="1">
            <a:spLocks noChangeArrowheads="1"/>
          </p:cNvSpPr>
          <p:nvPr/>
        </p:nvSpPr>
        <p:spPr bwMode="auto">
          <a:xfrm>
            <a:off x="8683625" y="6715125"/>
            <a:ext cx="139700" cy="136525"/>
          </a:xfrm>
          <a:prstGeom prst="rect">
            <a:avLst/>
          </a:prstGeom>
          <a:noFill/>
          <a:ln w="9525">
            <a:noFill/>
            <a:miter lim="800000"/>
            <a:headEnd/>
            <a:tailEnd/>
          </a:ln>
          <a:effectLst/>
        </p:spPr>
        <p:txBody>
          <a:bodyPr wrap="none" lIns="0" tIns="0" rIns="0" bIns="0">
            <a:spAutoFit/>
          </a:bodyPr>
          <a:lstStyle/>
          <a:p>
            <a:pPr algn="r">
              <a:lnSpc>
                <a:spcPct val="100000"/>
              </a:lnSpc>
            </a:pPr>
            <a:fld id="{5517CA13-2D4B-408E-A15A-D6DC2F0A3FEF}" type="slidenum">
              <a:rPr lang="en-US" sz="900">
                <a:solidFill>
                  <a:schemeClr val="tx1"/>
                </a:solidFill>
                <a:latin typeface="Arial" charset="0"/>
              </a:rPr>
              <a:pPr algn="r">
                <a:lnSpc>
                  <a:spcPct val="100000"/>
                </a:lnSpc>
              </a:pPr>
              <a:t>‹#›</a:t>
            </a:fld>
            <a:endParaRPr lang="en-US" sz="900" dirty="0">
              <a:solidFill>
                <a:schemeClr val="tx1"/>
              </a:solidFill>
              <a:latin typeface="Arial" charset="0"/>
            </a:endParaRPr>
          </a:p>
        </p:txBody>
      </p:sp>
    </p:spTree>
    <p:extLst>
      <p:ext uri="{BB962C8B-B14F-4D97-AF65-F5344CB8AC3E}">
        <p14:creationId xmlns:p14="http://schemas.microsoft.com/office/powerpoint/2010/main" val="39342657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A7DCB-F7A6-41B7-83AE-8870DD5B149A}"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6" name="Text Box 6"/>
          <p:cNvSpPr txBox="1">
            <a:spLocks noChangeArrowheads="1"/>
          </p:cNvSpPr>
          <p:nvPr/>
        </p:nvSpPr>
        <p:spPr bwMode="auto">
          <a:xfrm>
            <a:off x="8683625" y="6715125"/>
            <a:ext cx="139700" cy="136525"/>
          </a:xfrm>
          <a:prstGeom prst="rect">
            <a:avLst/>
          </a:prstGeom>
          <a:noFill/>
          <a:ln w="9525">
            <a:noFill/>
            <a:miter lim="800000"/>
            <a:headEnd/>
            <a:tailEnd/>
          </a:ln>
          <a:effectLst/>
        </p:spPr>
        <p:txBody>
          <a:bodyPr wrap="none" lIns="0" tIns="0" rIns="0" bIns="0">
            <a:spAutoFit/>
          </a:bodyPr>
          <a:lstStyle/>
          <a:p>
            <a:pPr algn="r">
              <a:lnSpc>
                <a:spcPct val="100000"/>
              </a:lnSpc>
            </a:pPr>
            <a:fld id="{5517CA13-2D4B-408E-A15A-D6DC2F0A3FEF}" type="slidenum">
              <a:rPr lang="en-US" sz="900">
                <a:solidFill>
                  <a:schemeClr val="tx1"/>
                </a:solidFill>
                <a:latin typeface="Arial" charset="0"/>
              </a:rPr>
              <a:pPr algn="r">
                <a:lnSpc>
                  <a:spcPct val="100000"/>
                </a:lnSpc>
              </a:pPr>
              <a:t>‹#›</a:t>
            </a:fld>
            <a:endParaRPr lang="en-US" sz="900" dirty="0">
              <a:solidFill>
                <a:schemeClr val="tx1"/>
              </a:solidFill>
              <a:latin typeface="Arial" charset="0"/>
            </a:endParaRPr>
          </a:p>
        </p:txBody>
      </p:sp>
    </p:spTree>
    <p:extLst>
      <p:ext uri="{BB962C8B-B14F-4D97-AF65-F5344CB8AC3E}">
        <p14:creationId xmlns:p14="http://schemas.microsoft.com/office/powerpoint/2010/main" val="999675918"/>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pPr>
              <a:defRPr/>
            </a:pPr>
            <a:r>
              <a:rPr lang="en-US" smtClean="0"/>
              <a:t>5/6/2010</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extBox 6"/>
          <p:cNvSpPr txBox="1"/>
          <p:nvPr/>
        </p:nvSpPr>
        <p:spPr>
          <a:xfrm>
            <a:off x="2066697" y="4519150"/>
            <a:ext cx="4469016" cy="1121674"/>
          </a:xfrm>
          <a:prstGeom prst="rect">
            <a:avLst/>
          </a:prstGeom>
          <a:noFill/>
        </p:spPr>
        <p:txBody>
          <a:bodyPr wrap="square" rtlCol="0">
            <a:spAutoFit/>
          </a:bodyPr>
          <a:lstStyle/>
          <a:p>
            <a:pPr>
              <a:lnSpc>
                <a:spcPct val="120000"/>
              </a:lnSpc>
            </a:pPr>
            <a:r>
              <a:rPr lang="en-US" sz="1400" b="1" baseline="30000" dirty="0">
                <a:solidFill>
                  <a:schemeClr val="tx2">
                    <a:lumMod val="75000"/>
                  </a:schemeClr>
                </a:solidFill>
                <a:latin typeface="Helvetica"/>
                <a:cs typeface="Helvetica"/>
              </a:rPr>
              <a:t>Bob Menrad, </a:t>
            </a:r>
            <a:r>
              <a:rPr lang="en-US" sz="1400" baseline="30000" dirty="0">
                <a:solidFill>
                  <a:schemeClr val="tx2">
                    <a:lumMod val="75000"/>
                  </a:schemeClr>
                </a:solidFill>
                <a:latin typeface="Helvetica"/>
                <a:cs typeface="Helvetica"/>
              </a:rPr>
              <a:t>Associate </a:t>
            </a:r>
            <a:r>
              <a:rPr lang="en-US" sz="1400" baseline="30000" dirty="0" smtClean="0">
                <a:solidFill>
                  <a:schemeClr val="tx2">
                    <a:lumMod val="75000"/>
                  </a:schemeClr>
                </a:solidFill>
                <a:latin typeface="Helvetica"/>
                <a:cs typeface="Helvetica"/>
              </a:rPr>
              <a:t>Director</a:t>
            </a:r>
          </a:p>
          <a:p>
            <a:pPr>
              <a:lnSpc>
                <a:spcPct val="120000"/>
              </a:lnSpc>
            </a:pPr>
            <a:r>
              <a:rPr lang="en-US" sz="1400" b="1" baseline="30000" dirty="0" smtClean="0">
                <a:solidFill>
                  <a:schemeClr val="tx2">
                    <a:lumMod val="75000"/>
                  </a:schemeClr>
                </a:solidFill>
                <a:latin typeface="Helvetica"/>
                <a:cs typeface="Helvetica"/>
              </a:rPr>
              <a:t>Cathy </a:t>
            </a:r>
            <a:r>
              <a:rPr lang="en-US" sz="1400" b="1" baseline="30000" dirty="0">
                <a:solidFill>
                  <a:schemeClr val="tx2">
                    <a:lumMod val="75000"/>
                  </a:schemeClr>
                </a:solidFill>
                <a:latin typeface="Helvetica"/>
                <a:cs typeface="Helvetica"/>
              </a:rPr>
              <a:t>Barclay, </a:t>
            </a:r>
            <a:r>
              <a:rPr lang="en-US" sz="1400" baseline="30000" dirty="0">
                <a:solidFill>
                  <a:schemeClr val="tx2">
                    <a:lumMod val="75000"/>
                  </a:schemeClr>
                </a:solidFill>
                <a:latin typeface="Helvetica"/>
                <a:cs typeface="Helvetica"/>
              </a:rPr>
              <a:t>Deputy Program Manager/</a:t>
            </a:r>
            <a:r>
              <a:rPr lang="en-US" sz="1400" baseline="30000" dirty="0" smtClean="0">
                <a:solidFill>
                  <a:schemeClr val="tx2">
                    <a:lumMod val="75000"/>
                  </a:schemeClr>
                </a:solidFill>
                <a:latin typeface="Helvetica"/>
                <a:cs typeface="Helvetica"/>
              </a:rPr>
              <a:t>Execution</a:t>
            </a:r>
          </a:p>
          <a:p>
            <a:pPr>
              <a:lnSpc>
                <a:spcPct val="120000"/>
              </a:lnSpc>
            </a:pPr>
            <a:r>
              <a:rPr lang="en-US" sz="1400" b="1" baseline="30000" dirty="0" smtClean="0">
                <a:solidFill>
                  <a:schemeClr val="tx2">
                    <a:lumMod val="75000"/>
                  </a:schemeClr>
                </a:solidFill>
                <a:latin typeface="Helvetica"/>
                <a:cs typeface="Helvetica"/>
              </a:rPr>
              <a:t>Mark Brumfield, </a:t>
            </a:r>
            <a:r>
              <a:rPr lang="en-US" sz="1400" baseline="30000" dirty="0" smtClean="0">
                <a:solidFill>
                  <a:schemeClr val="tx2">
                    <a:lumMod val="75000"/>
                  </a:schemeClr>
                </a:solidFill>
                <a:latin typeface="Helvetica"/>
                <a:cs typeface="Helvetica"/>
              </a:rPr>
              <a:t>Deputy Program Manager/Implementation</a:t>
            </a:r>
          </a:p>
          <a:p>
            <a:pPr>
              <a:lnSpc>
                <a:spcPct val="120000"/>
              </a:lnSpc>
            </a:pPr>
            <a:r>
              <a:rPr lang="en-US" sz="1400" b="1" baseline="30000" dirty="0" smtClean="0">
                <a:solidFill>
                  <a:schemeClr val="tx2">
                    <a:lumMod val="75000"/>
                  </a:schemeClr>
                </a:solidFill>
                <a:latin typeface="Helvetica"/>
                <a:cs typeface="Helvetica"/>
              </a:rPr>
              <a:t>Tracy Felton, </a:t>
            </a:r>
            <a:r>
              <a:rPr lang="en-US" sz="1400" baseline="30000" dirty="0" smtClean="0">
                <a:solidFill>
                  <a:schemeClr val="tx2">
                    <a:lumMod val="75000"/>
                  </a:schemeClr>
                </a:solidFill>
                <a:latin typeface="Helvetica"/>
                <a:cs typeface="Helvetica"/>
              </a:rPr>
              <a:t>Program Business Manager</a:t>
            </a:r>
          </a:p>
          <a:p>
            <a:pPr marL="0" marR="0" indent="0" algn="l" defTabSz="457200" rtl="0" eaLnBrk="1" fontAlgn="auto" latinLnBrk="0" hangingPunct="1">
              <a:lnSpc>
                <a:spcPct val="120000"/>
              </a:lnSpc>
              <a:spcBef>
                <a:spcPts val="0"/>
              </a:spcBef>
              <a:spcAft>
                <a:spcPts val="0"/>
              </a:spcAft>
              <a:buClrTx/>
              <a:buSzTx/>
              <a:buFontTx/>
              <a:buNone/>
              <a:tabLst/>
              <a:defRPr/>
            </a:pPr>
            <a:r>
              <a:rPr lang="en-US" sz="1400" b="1" baseline="30000" dirty="0" smtClean="0">
                <a:solidFill>
                  <a:schemeClr val="tx2">
                    <a:lumMod val="75000"/>
                  </a:schemeClr>
                </a:solidFill>
                <a:latin typeface="Helvetica"/>
                <a:cs typeface="Helvetica"/>
              </a:rPr>
              <a:t>Dave Israel, </a:t>
            </a:r>
            <a:r>
              <a:rPr lang="en-US" sz="1400" baseline="30000" dirty="0" smtClean="0">
                <a:solidFill>
                  <a:schemeClr val="tx2">
                    <a:lumMod val="75000"/>
                  </a:schemeClr>
                </a:solidFill>
                <a:latin typeface="Helvetica"/>
                <a:cs typeface="Helvetica"/>
              </a:rPr>
              <a:t>ESC Architect</a:t>
            </a:r>
          </a:p>
          <a:p>
            <a:pPr>
              <a:lnSpc>
                <a:spcPct val="120000"/>
              </a:lnSpc>
            </a:pPr>
            <a:r>
              <a:rPr lang="en-US" sz="1400" b="1" baseline="30000" dirty="0" smtClean="0">
                <a:solidFill>
                  <a:schemeClr val="tx2">
                    <a:lumMod val="75000"/>
                  </a:schemeClr>
                </a:solidFill>
                <a:latin typeface="Helvetica"/>
                <a:cs typeface="Helvetica"/>
              </a:rPr>
              <a:t>Mike </a:t>
            </a:r>
            <a:r>
              <a:rPr lang="en-US" sz="1400" b="1" baseline="30000" dirty="0">
                <a:solidFill>
                  <a:schemeClr val="tx2">
                    <a:lumMod val="75000"/>
                  </a:schemeClr>
                </a:solidFill>
                <a:latin typeface="Helvetica"/>
                <a:cs typeface="Helvetica"/>
              </a:rPr>
              <a:t>Weiss, </a:t>
            </a:r>
            <a:r>
              <a:rPr lang="en-US" sz="1400" baseline="30000" dirty="0">
                <a:solidFill>
                  <a:schemeClr val="tx2">
                    <a:lumMod val="75000"/>
                  </a:schemeClr>
                </a:solidFill>
                <a:latin typeface="Helvetica"/>
                <a:cs typeface="Helvetica"/>
              </a:rPr>
              <a:t>Associate Program </a:t>
            </a:r>
            <a:r>
              <a:rPr lang="en-US" sz="1400" baseline="30000" dirty="0" smtClean="0">
                <a:solidFill>
                  <a:schemeClr val="tx2">
                    <a:lumMod val="75000"/>
                  </a:schemeClr>
                </a:solidFill>
                <a:latin typeface="Helvetica"/>
                <a:cs typeface="Helvetica"/>
              </a:rPr>
              <a:t>Manager</a:t>
            </a:r>
            <a:endParaRPr lang="en-US" sz="1400" baseline="30000" dirty="0">
              <a:solidFill>
                <a:schemeClr val="tx2">
                  <a:lumMod val="75000"/>
                </a:schemeClr>
              </a:solidFill>
              <a:latin typeface="Helvetica"/>
              <a:cs typeface="Helvetica"/>
            </a:endParaRPr>
          </a:p>
        </p:txBody>
      </p:sp>
      <p:sp>
        <p:nvSpPr>
          <p:cNvPr id="8" name="TextBox 7"/>
          <p:cNvSpPr txBox="1"/>
          <p:nvPr/>
        </p:nvSpPr>
        <p:spPr>
          <a:xfrm>
            <a:off x="701212" y="1815296"/>
            <a:ext cx="5243508" cy="2462213"/>
          </a:xfrm>
          <a:prstGeom prst="rect">
            <a:avLst/>
          </a:prstGeom>
          <a:noFill/>
        </p:spPr>
        <p:txBody>
          <a:bodyPr wrap="square" rtlCol="0">
            <a:spAutoFit/>
          </a:bodyPr>
          <a:lstStyle/>
          <a:p>
            <a:pPr>
              <a:lnSpc>
                <a:spcPct val="150000"/>
              </a:lnSpc>
            </a:pPr>
            <a:r>
              <a:rPr lang="en-US" sz="2400" b="1" baseline="30000" dirty="0">
                <a:solidFill>
                  <a:schemeClr val="tx2">
                    <a:lumMod val="75000"/>
                  </a:schemeClr>
                </a:solidFill>
                <a:latin typeface="Helvetica"/>
                <a:cs typeface="Helvetica"/>
              </a:rPr>
              <a:t>As a national resource, the ESC enables </a:t>
            </a:r>
            <a:br>
              <a:rPr lang="en-US" sz="2400" b="1" baseline="30000" dirty="0">
                <a:solidFill>
                  <a:schemeClr val="tx2">
                    <a:lumMod val="75000"/>
                  </a:schemeClr>
                </a:solidFill>
                <a:latin typeface="Helvetica"/>
                <a:cs typeface="Helvetica"/>
              </a:rPr>
            </a:br>
            <a:r>
              <a:rPr lang="en-US" sz="2400" b="1" baseline="30000" dirty="0">
                <a:solidFill>
                  <a:schemeClr val="tx2">
                    <a:lumMod val="75000"/>
                  </a:schemeClr>
                </a:solidFill>
                <a:latin typeface="Helvetica"/>
                <a:cs typeface="Helvetica"/>
              </a:rPr>
              <a:t>scientific discovery and </a:t>
            </a:r>
            <a:r>
              <a:rPr lang="en-US" sz="2400" b="1" baseline="30000" dirty="0" smtClean="0">
                <a:solidFill>
                  <a:schemeClr val="tx2">
                    <a:lumMod val="75000"/>
                  </a:schemeClr>
                </a:solidFill>
                <a:latin typeface="Helvetica"/>
                <a:cs typeface="Helvetica"/>
              </a:rPr>
              <a:t>space </a:t>
            </a:r>
            <a:r>
              <a:rPr lang="en-US" sz="2400" b="1" baseline="30000" dirty="0">
                <a:solidFill>
                  <a:schemeClr val="tx2">
                    <a:lumMod val="75000"/>
                  </a:schemeClr>
                </a:solidFill>
                <a:latin typeface="Helvetica"/>
                <a:cs typeface="Helvetica"/>
              </a:rPr>
              <a:t>exploration </a:t>
            </a:r>
            <a:endParaRPr lang="en-US" sz="2400" b="1" baseline="30000" dirty="0" smtClean="0">
              <a:solidFill>
                <a:schemeClr val="tx2">
                  <a:lumMod val="75000"/>
                </a:schemeClr>
              </a:solidFill>
              <a:latin typeface="Helvetica"/>
              <a:cs typeface="Helvetica"/>
            </a:endParaRPr>
          </a:p>
          <a:p>
            <a:pPr>
              <a:lnSpc>
                <a:spcPct val="150000"/>
              </a:lnSpc>
            </a:pPr>
            <a:r>
              <a:rPr lang="en-US" sz="2400" b="1" baseline="30000" dirty="0" smtClean="0">
                <a:solidFill>
                  <a:schemeClr val="tx2">
                    <a:lumMod val="75000"/>
                  </a:schemeClr>
                </a:solidFill>
                <a:latin typeface="Helvetica"/>
                <a:cs typeface="Helvetica"/>
              </a:rPr>
              <a:t>by </a:t>
            </a:r>
            <a:r>
              <a:rPr lang="en-US" sz="2400" b="1" baseline="30000" dirty="0">
                <a:solidFill>
                  <a:schemeClr val="tx2">
                    <a:lumMod val="75000"/>
                  </a:schemeClr>
                </a:solidFill>
                <a:latin typeface="Helvetica"/>
                <a:cs typeface="Helvetica"/>
              </a:rPr>
              <a:t>providing innovative and mission-effective </a:t>
            </a:r>
            <a:endParaRPr lang="en-US" sz="2400" b="1" baseline="30000" dirty="0" smtClean="0">
              <a:solidFill>
                <a:schemeClr val="tx2">
                  <a:lumMod val="75000"/>
                </a:schemeClr>
              </a:solidFill>
              <a:latin typeface="Helvetica"/>
              <a:cs typeface="Helvetica"/>
            </a:endParaRPr>
          </a:p>
          <a:p>
            <a:pPr>
              <a:lnSpc>
                <a:spcPct val="150000"/>
              </a:lnSpc>
            </a:pPr>
            <a:r>
              <a:rPr lang="en-US" sz="2400" b="1" baseline="30000" dirty="0" smtClean="0">
                <a:solidFill>
                  <a:schemeClr val="tx2">
                    <a:lumMod val="75000"/>
                  </a:schemeClr>
                </a:solidFill>
                <a:latin typeface="Helvetica"/>
                <a:cs typeface="Helvetica"/>
              </a:rPr>
              <a:t>space </a:t>
            </a:r>
            <a:r>
              <a:rPr lang="en-US" sz="2400" b="1" baseline="30000" dirty="0">
                <a:solidFill>
                  <a:schemeClr val="tx2">
                    <a:lumMod val="75000"/>
                  </a:schemeClr>
                </a:solidFill>
                <a:latin typeface="Helvetica"/>
                <a:cs typeface="Helvetica"/>
              </a:rPr>
              <a:t>communications and navigation solutions </a:t>
            </a:r>
            <a:endParaRPr lang="en-US" sz="2400" b="1" baseline="30000" dirty="0" smtClean="0">
              <a:solidFill>
                <a:schemeClr val="tx2">
                  <a:lumMod val="75000"/>
                </a:schemeClr>
              </a:solidFill>
              <a:latin typeface="Helvetica"/>
              <a:cs typeface="Helvetica"/>
            </a:endParaRPr>
          </a:p>
          <a:p>
            <a:pPr>
              <a:lnSpc>
                <a:spcPct val="150000"/>
              </a:lnSpc>
            </a:pPr>
            <a:r>
              <a:rPr lang="en-US" sz="2400" b="1" baseline="30000" dirty="0" smtClean="0">
                <a:solidFill>
                  <a:schemeClr val="tx2">
                    <a:lumMod val="75000"/>
                  </a:schemeClr>
                </a:solidFill>
                <a:latin typeface="Helvetica"/>
                <a:cs typeface="Helvetica"/>
              </a:rPr>
              <a:t>to </a:t>
            </a:r>
            <a:r>
              <a:rPr lang="en-US" sz="2400" b="1" baseline="30000" dirty="0">
                <a:solidFill>
                  <a:schemeClr val="tx2">
                    <a:lumMod val="75000"/>
                  </a:schemeClr>
                </a:solidFill>
                <a:latin typeface="Helvetica"/>
                <a:cs typeface="Helvetica"/>
              </a:rPr>
              <a:t>the largest community of diverse users. </a:t>
            </a:r>
          </a:p>
          <a:p>
            <a:pPr>
              <a:lnSpc>
                <a:spcPct val="150000"/>
              </a:lnSpc>
            </a:pPr>
            <a:endParaRPr lang="en-US" sz="2400" b="1" dirty="0">
              <a:latin typeface="Helvetica"/>
              <a:cs typeface="Helvetica"/>
            </a:endParaRPr>
          </a:p>
        </p:txBody>
      </p:sp>
      <p:sp>
        <p:nvSpPr>
          <p:cNvPr id="9" name="TextBox 8"/>
          <p:cNvSpPr txBox="1"/>
          <p:nvPr/>
        </p:nvSpPr>
        <p:spPr>
          <a:xfrm>
            <a:off x="1" y="6036884"/>
            <a:ext cx="9143999" cy="235962"/>
          </a:xfrm>
          <a:prstGeom prst="rect">
            <a:avLst/>
          </a:prstGeom>
          <a:noFill/>
        </p:spPr>
        <p:txBody>
          <a:bodyPr wrap="square" rtlCol="0">
            <a:spAutoFit/>
          </a:bodyPr>
          <a:lstStyle/>
          <a:p>
            <a:pPr algn="ctr"/>
            <a:r>
              <a:rPr lang="en-US" sz="1400" baseline="30000" dirty="0" smtClean="0">
                <a:solidFill>
                  <a:schemeClr val="tx2">
                    <a:lumMod val="75000"/>
                  </a:schemeClr>
                </a:solidFill>
                <a:latin typeface="Helvetica"/>
                <a:cs typeface="Helvetica"/>
              </a:rPr>
              <a:t>STAY CONNECTED: http</a:t>
            </a:r>
            <a:r>
              <a:rPr lang="en-US" sz="1400" baseline="30000" dirty="0">
                <a:solidFill>
                  <a:schemeClr val="tx2">
                    <a:lumMod val="75000"/>
                  </a:schemeClr>
                </a:solidFill>
                <a:latin typeface="Helvetica"/>
                <a:cs typeface="Helvetica"/>
              </a:rPr>
              <a:t>://</a:t>
            </a:r>
            <a:r>
              <a:rPr lang="en-US" sz="1400" baseline="30000" dirty="0" err="1">
                <a:solidFill>
                  <a:schemeClr val="tx2">
                    <a:lumMod val="75000"/>
                  </a:schemeClr>
                </a:solidFill>
                <a:latin typeface="Helvetica"/>
                <a:cs typeface="Helvetica"/>
              </a:rPr>
              <a:t>esc.gsfc.nasa.gov</a:t>
            </a:r>
            <a:r>
              <a:rPr lang="en-US" sz="1400" baseline="30000" dirty="0">
                <a:solidFill>
                  <a:schemeClr val="tx2">
                    <a:lumMod val="75000"/>
                  </a:schemeClr>
                </a:solidFill>
                <a:latin typeface="Helvetica"/>
                <a:cs typeface="Helvetica"/>
              </a:rPr>
              <a:t>/  Facebook: </a:t>
            </a:r>
            <a:r>
              <a:rPr lang="en-US" sz="1400" baseline="30000" dirty="0" smtClean="0">
                <a:solidFill>
                  <a:schemeClr val="tx2">
                    <a:lumMod val="75000"/>
                  </a:schemeClr>
                </a:solidFill>
                <a:latin typeface="Helvetica"/>
                <a:cs typeface="Helvetica"/>
              </a:rPr>
              <a:t>@NASA.ESC, @NASA.TDRS; </a:t>
            </a:r>
            <a:r>
              <a:rPr lang="en-US" sz="1400" baseline="30000" dirty="0">
                <a:solidFill>
                  <a:schemeClr val="tx2">
                    <a:lumMod val="75000"/>
                  </a:schemeClr>
                </a:solidFill>
                <a:latin typeface="Helvetica"/>
                <a:cs typeface="Helvetica"/>
              </a:rPr>
              <a:t>Twitter: @NASA_TDRS, @</a:t>
            </a:r>
            <a:r>
              <a:rPr lang="en-US" sz="1400" baseline="30000" dirty="0" err="1" smtClean="0">
                <a:solidFill>
                  <a:schemeClr val="tx2">
                    <a:lumMod val="75000"/>
                  </a:schemeClr>
                </a:solidFill>
                <a:latin typeface="Helvetica"/>
                <a:cs typeface="Helvetica"/>
              </a:rPr>
              <a:t>NASALaserComm</a:t>
            </a:r>
            <a:endParaRPr lang="en-US" sz="1400" baseline="30000" dirty="0">
              <a:solidFill>
                <a:schemeClr val="tx2">
                  <a:lumMod val="75000"/>
                </a:schemeClr>
              </a:solidFill>
              <a:latin typeface="Helvetica"/>
              <a:cs typeface="Helvetica"/>
            </a:endParaRPr>
          </a:p>
        </p:txBody>
      </p:sp>
      <p:sp>
        <p:nvSpPr>
          <p:cNvPr id="10" name="TextBox 9"/>
          <p:cNvSpPr txBox="1"/>
          <p:nvPr/>
        </p:nvSpPr>
        <p:spPr>
          <a:xfrm>
            <a:off x="693741" y="1096358"/>
            <a:ext cx="2012588" cy="523220"/>
          </a:xfrm>
          <a:prstGeom prst="rect">
            <a:avLst/>
          </a:prstGeom>
          <a:noFill/>
        </p:spPr>
        <p:txBody>
          <a:bodyPr wrap="square" rtlCol="0">
            <a:spAutoFit/>
          </a:bodyPr>
          <a:lstStyle/>
          <a:p>
            <a:pPr algn="ctr"/>
            <a:r>
              <a:rPr lang="en-US" sz="2800" b="1" spc="300" dirty="0" smtClean="0">
                <a:ln w="3175">
                  <a:solidFill>
                    <a:schemeClr val="tx2">
                      <a:lumMod val="75000"/>
                    </a:schemeClr>
                  </a:solidFill>
                </a:ln>
                <a:solidFill>
                  <a:schemeClr val="bg1"/>
                </a:solidFill>
                <a:latin typeface="+mj-lt"/>
                <a:cs typeface="Helvetica"/>
              </a:rPr>
              <a:t>MISSION</a:t>
            </a:r>
            <a:endParaRPr lang="en-US" sz="2000" b="1" spc="300" dirty="0">
              <a:ln w="3175">
                <a:solidFill>
                  <a:schemeClr val="tx2">
                    <a:lumMod val="75000"/>
                  </a:schemeClr>
                </a:solidFill>
              </a:ln>
              <a:solidFill>
                <a:schemeClr val="bg1"/>
              </a:solidFill>
              <a:latin typeface="+mj-lt"/>
              <a:cs typeface="Helvetica"/>
            </a:endParaRPr>
          </a:p>
        </p:txBody>
      </p:sp>
      <p:sp>
        <p:nvSpPr>
          <p:cNvPr id="11" name="TextBox 10"/>
          <p:cNvSpPr txBox="1"/>
          <p:nvPr/>
        </p:nvSpPr>
        <p:spPr>
          <a:xfrm>
            <a:off x="344716" y="4616841"/>
            <a:ext cx="1599196" cy="861774"/>
          </a:xfrm>
          <a:prstGeom prst="rect">
            <a:avLst/>
          </a:prstGeom>
          <a:noFill/>
        </p:spPr>
        <p:txBody>
          <a:bodyPr wrap="square" rtlCol="0">
            <a:spAutoFit/>
          </a:bodyPr>
          <a:lstStyle/>
          <a:p>
            <a:pPr algn="r"/>
            <a:r>
              <a:rPr lang="en-US" sz="1600" dirty="0" smtClean="0">
                <a:solidFill>
                  <a:schemeClr val="tx2">
                    <a:lumMod val="75000"/>
                  </a:schemeClr>
                </a:solidFill>
              </a:rPr>
              <a:t>EXECUTIVE</a:t>
            </a:r>
          </a:p>
          <a:p>
            <a:pPr algn="r"/>
            <a:r>
              <a:rPr lang="en-US" sz="1600" dirty="0" smtClean="0">
                <a:solidFill>
                  <a:schemeClr val="tx2">
                    <a:lumMod val="75000"/>
                  </a:schemeClr>
                </a:solidFill>
              </a:rPr>
              <a:t>LEADERSHIP</a:t>
            </a:r>
          </a:p>
          <a:p>
            <a:pPr algn="r"/>
            <a:r>
              <a:rPr lang="en-US" sz="1600" dirty="0" smtClean="0">
                <a:solidFill>
                  <a:schemeClr val="tx2">
                    <a:lumMod val="75000"/>
                  </a:schemeClr>
                </a:solidFill>
              </a:rPr>
              <a:t>TEAM</a:t>
            </a:r>
            <a:endParaRPr lang="en-US" sz="1600" dirty="0">
              <a:solidFill>
                <a:schemeClr val="tx2">
                  <a:lumMod val="75000"/>
                </a:schemeClr>
              </a:solidFill>
            </a:endParaRPr>
          </a:p>
        </p:txBody>
      </p:sp>
      <p:sp>
        <p:nvSpPr>
          <p:cNvPr id="12" name="TextBox 11"/>
          <p:cNvSpPr txBox="1"/>
          <p:nvPr/>
        </p:nvSpPr>
        <p:spPr>
          <a:xfrm>
            <a:off x="6351358" y="4092347"/>
            <a:ext cx="1534016" cy="338554"/>
          </a:xfrm>
          <a:prstGeom prst="rect">
            <a:avLst/>
          </a:prstGeom>
          <a:noFill/>
        </p:spPr>
        <p:txBody>
          <a:bodyPr wrap="square" rtlCol="0">
            <a:spAutoFit/>
          </a:bodyPr>
          <a:lstStyle/>
          <a:p>
            <a:pPr algn="l"/>
            <a:r>
              <a:rPr lang="en-US" sz="1600" dirty="0" smtClean="0">
                <a:solidFill>
                  <a:schemeClr val="tx2">
                    <a:lumMod val="75000"/>
                  </a:schemeClr>
                </a:solidFill>
              </a:rPr>
              <a:t>PRESENTER:</a:t>
            </a:r>
            <a:endParaRPr lang="en-US" sz="1600" dirty="0">
              <a:solidFill>
                <a:schemeClr val="tx2">
                  <a:lumMod val="75000"/>
                </a:schemeClr>
              </a:solidFill>
            </a:endParaRPr>
          </a:p>
        </p:txBody>
      </p:sp>
      <p:sp>
        <p:nvSpPr>
          <p:cNvPr id="14" name="Rectangle 13"/>
          <p:cNvSpPr/>
          <p:nvPr/>
        </p:nvSpPr>
        <p:spPr>
          <a:xfrm>
            <a:off x="111756" y="141850"/>
            <a:ext cx="5439525" cy="523220"/>
          </a:xfrm>
          <a:prstGeom prst="rect">
            <a:avLst/>
          </a:prstGeom>
        </p:spPr>
        <p:txBody>
          <a:bodyPr wrap="square">
            <a:spAutoFit/>
          </a:bodyPr>
          <a:lstStyle/>
          <a:p>
            <a:r>
              <a:rPr lang="en-US" sz="1400" b="0" kern="800" spc="100" dirty="0" smtClean="0">
                <a:solidFill>
                  <a:schemeClr val="bg1"/>
                </a:solidFill>
              </a:rPr>
              <a:t>EXPLORATION AND SPACE COMMUNICATIONS PROJECTS</a:t>
            </a:r>
            <a:r>
              <a:rPr lang="en-US" sz="1400" b="0" kern="800" spc="100" baseline="0" dirty="0" smtClean="0">
                <a:solidFill>
                  <a:schemeClr val="bg1"/>
                </a:solidFill>
              </a:rPr>
              <a:t> DIVISION</a:t>
            </a:r>
          </a:p>
        </p:txBody>
      </p:sp>
      <p:sp>
        <p:nvSpPr>
          <p:cNvPr id="15" name="Rectangle 14"/>
          <p:cNvSpPr/>
          <p:nvPr/>
        </p:nvSpPr>
        <p:spPr>
          <a:xfrm>
            <a:off x="2286000" y="6560510"/>
            <a:ext cx="4572000" cy="246221"/>
          </a:xfrm>
          <a:prstGeom prst="rect">
            <a:avLst/>
          </a:prstGeom>
        </p:spPr>
        <p:txBody>
          <a:bodyPr>
            <a:spAutoFit/>
          </a:bodyPr>
          <a:lstStyle/>
          <a:p>
            <a:pPr algn="ctr"/>
            <a:r>
              <a:rPr lang="en-US" sz="1000" kern="800" spc="100" baseline="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3186461408"/>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5/6/2010</a:t>
            </a: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F9BE1FF-C549-4F04-A556-63727F93CC0D}" type="slidenum">
              <a:rPr lang="en-US" smtClean="0"/>
              <a:pPr>
                <a:defRPr/>
              </a:pPr>
              <a:t>‹#›</a:t>
            </a:fld>
            <a:endParaRPr lang="en-US" dirty="0"/>
          </a:p>
        </p:txBody>
      </p:sp>
    </p:spTree>
    <p:extLst>
      <p:ext uri="{BB962C8B-B14F-4D97-AF65-F5344CB8AC3E}">
        <p14:creationId xmlns:p14="http://schemas.microsoft.com/office/powerpoint/2010/main" val="3402867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76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A7DCB-F7A6-41B7-83AE-8870DD5B149A}"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Tree>
    <p:extLst>
      <p:ext uri="{BB962C8B-B14F-4D97-AF65-F5344CB8AC3E}">
        <p14:creationId xmlns:p14="http://schemas.microsoft.com/office/powerpoint/2010/main" val="4021899048"/>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5981700"/>
            <a:ext cx="2133600" cy="365125"/>
          </a:xfrm>
          <a:prstGeom prst="rect">
            <a:avLst/>
          </a:prstGeom>
        </p:spPr>
        <p:txBody>
          <a:bodyPr/>
          <a:lstStyle>
            <a:lvl1pPr eaLnBrk="1" fontAlgn="auto" hangingPunct="1">
              <a:spcBef>
                <a:spcPts val="0"/>
              </a:spcBef>
              <a:spcAft>
                <a:spcPts val="0"/>
              </a:spcAft>
              <a:defRPr>
                <a:latin typeface="+mn-lt"/>
                <a:cs typeface="+mn-cs"/>
              </a:defRPr>
            </a:lvl1pPr>
          </a:lstStyle>
          <a:p>
            <a:fld id="{8C2A7DCB-F7A6-41B7-83AE-8870DD5B149A}" type="datetimeFigureOut">
              <a:rPr lang="en-US" smtClean="0"/>
              <a:pPr/>
              <a:t>1/24/2017</a:t>
            </a:fld>
            <a:endParaRPr lang="en-US"/>
          </a:p>
        </p:txBody>
      </p:sp>
      <p:sp>
        <p:nvSpPr>
          <p:cNvPr id="8" name="Footer Placeholder 7"/>
          <p:cNvSpPr>
            <a:spLocks noGrp="1"/>
          </p:cNvSpPr>
          <p:nvPr>
            <p:ph type="ftr" sz="quarter" idx="11"/>
          </p:nvPr>
        </p:nvSpPr>
        <p:spPr>
          <a:xfrm flipV="1">
            <a:off x="2667000" y="6850063"/>
            <a:ext cx="598488" cy="46037"/>
          </a:xfrm>
          <a:prstGeom prst="rect">
            <a:avLst/>
          </a:prstGeom>
        </p:spPr>
        <p:txBody>
          <a:bodyPr/>
          <a:lstStyle>
            <a:lvl1pPr eaLnBrk="1" fontAlgn="auto" hangingPunct="1">
              <a:spcBef>
                <a:spcPts val="0"/>
              </a:spcBef>
              <a:spcAft>
                <a:spcPts val="0"/>
              </a:spcAft>
              <a:defRPr>
                <a:latin typeface="+mn-lt"/>
                <a:cs typeface="+mn-cs"/>
              </a:defRPr>
            </a:lvl1pPr>
          </a:lstStyle>
          <a:p>
            <a:endParaRPr lang="en-US"/>
          </a:p>
        </p:txBody>
      </p:sp>
      <p:sp>
        <p:nvSpPr>
          <p:cNvPr id="9" name="Slide Number Placeholder 8"/>
          <p:cNvSpPr>
            <a:spLocks noGrp="1"/>
          </p:cNvSpPr>
          <p:nvPr>
            <p:ph type="sldNum" sz="quarter" idx="12"/>
          </p:nvPr>
        </p:nvSpPr>
        <p:spPr>
          <a:xfrm>
            <a:off x="8385175" y="6621463"/>
            <a:ext cx="750888"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C496578-3D16-42BB-8BA6-E6AD25D8AA44}" type="slidenum">
              <a:rPr lang="en-US" smtClean="0"/>
              <a:pPr>
                <a:defRPr/>
              </a:pPr>
              <a:t>‹#›</a:t>
            </a:fld>
            <a:endParaRPr lang="en-US" dirty="0"/>
          </a:p>
        </p:txBody>
      </p:sp>
      <p:sp>
        <p:nvSpPr>
          <p:cNvPr id="10" name="Text Box 6"/>
          <p:cNvSpPr txBox="1">
            <a:spLocks noChangeArrowheads="1"/>
          </p:cNvSpPr>
          <p:nvPr/>
        </p:nvSpPr>
        <p:spPr bwMode="auto">
          <a:xfrm>
            <a:off x="8683625" y="6715125"/>
            <a:ext cx="139700" cy="136525"/>
          </a:xfrm>
          <a:prstGeom prst="rect">
            <a:avLst/>
          </a:prstGeom>
          <a:noFill/>
          <a:ln w="9525">
            <a:noFill/>
            <a:miter lim="800000"/>
            <a:headEnd/>
            <a:tailEnd/>
          </a:ln>
          <a:effectLst/>
        </p:spPr>
        <p:txBody>
          <a:bodyPr wrap="none" lIns="0" tIns="0" rIns="0" bIns="0">
            <a:spAutoFit/>
          </a:bodyPr>
          <a:lstStyle/>
          <a:p>
            <a:pPr algn="r">
              <a:lnSpc>
                <a:spcPct val="100000"/>
              </a:lnSpc>
            </a:pPr>
            <a:fld id="{5517CA13-2D4B-408E-A15A-D6DC2F0A3FEF}" type="slidenum">
              <a:rPr lang="en-US" sz="900">
                <a:solidFill>
                  <a:schemeClr val="tx1"/>
                </a:solidFill>
                <a:latin typeface="Arial" charset="0"/>
              </a:rPr>
              <a:pPr algn="r">
                <a:lnSpc>
                  <a:spcPct val="100000"/>
                </a:lnSpc>
              </a:pPr>
              <a:t>‹#›</a:t>
            </a:fld>
            <a:endParaRPr lang="en-US" sz="900" dirty="0">
              <a:solidFill>
                <a:schemeClr val="tx1"/>
              </a:solidFill>
              <a:latin typeface="Arial" charset="0"/>
            </a:endParaRPr>
          </a:p>
        </p:txBody>
      </p:sp>
    </p:spTree>
    <p:extLst>
      <p:ext uri="{BB962C8B-B14F-4D97-AF65-F5344CB8AC3E}">
        <p14:creationId xmlns:p14="http://schemas.microsoft.com/office/powerpoint/2010/main" val="1707457086"/>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C2A7DCB-F7A6-41B7-83AE-8870DD5B149A}" type="datetimeFigureOut">
              <a:rPr lang="en-US" smtClean="0"/>
              <a:pPr/>
              <a:t>1/24/2017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9C496578-3D16-42BB-8BA6-E6AD25D8AA44}" type="slidenum">
              <a:rPr lang="en-US" smtClean="0"/>
              <a:pPr>
                <a:defRPr/>
              </a:pPr>
              <a:t>‹#›</a:t>
            </a:fld>
            <a:endParaRPr lang="en-US" dirty="0"/>
          </a:p>
        </p:txBody>
      </p:sp>
      <p:sp>
        <p:nvSpPr>
          <p:cNvPr id="8" name="Text Box 6"/>
          <p:cNvSpPr txBox="1">
            <a:spLocks noChangeArrowheads="1"/>
          </p:cNvSpPr>
          <p:nvPr/>
        </p:nvSpPr>
        <p:spPr bwMode="auto">
          <a:xfrm>
            <a:off x="8683625" y="6715125"/>
            <a:ext cx="139700" cy="136525"/>
          </a:xfrm>
          <a:prstGeom prst="rect">
            <a:avLst/>
          </a:prstGeom>
          <a:noFill/>
          <a:ln w="9525">
            <a:noFill/>
            <a:miter lim="800000"/>
            <a:headEnd/>
            <a:tailEnd/>
          </a:ln>
          <a:effectLst/>
        </p:spPr>
        <p:txBody>
          <a:bodyPr wrap="none" lIns="0" tIns="0" rIns="0" bIns="0">
            <a:spAutoFit/>
          </a:bodyPr>
          <a:lstStyle/>
          <a:p>
            <a:pPr algn="r">
              <a:lnSpc>
                <a:spcPct val="100000"/>
              </a:lnSpc>
            </a:pPr>
            <a:fld id="{5517CA13-2D4B-408E-A15A-D6DC2F0A3FEF}" type="slidenum">
              <a:rPr lang="en-US" sz="900">
                <a:solidFill>
                  <a:schemeClr val="tx1"/>
                </a:solidFill>
                <a:latin typeface="Arial" charset="0"/>
              </a:rPr>
              <a:pPr algn="r">
                <a:lnSpc>
                  <a:spcPct val="100000"/>
                </a:lnSpc>
              </a:pPr>
              <a:t>‹#›</a:t>
            </a:fld>
            <a:endParaRPr lang="en-US" sz="900" dirty="0">
              <a:solidFill>
                <a:schemeClr val="tx1"/>
              </a:solidFill>
              <a:latin typeface="Arial" charset="0"/>
            </a:endParaRPr>
          </a:p>
        </p:txBody>
      </p:sp>
    </p:spTree>
    <p:extLst>
      <p:ext uri="{BB962C8B-B14F-4D97-AF65-F5344CB8AC3E}">
        <p14:creationId xmlns:p14="http://schemas.microsoft.com/office/powerpoint/2010/main" val="4252298963"/>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9677797"/>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NEW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15146-5D30-4994-AA7A-7EEB34FC6602}" type="datetime1">
              <a:rPr lang="en-US" smtClean="0">
                <a:solidFill>
                  <a:prstClr val="black">
                    <a:tint val="75000"/>
                  </a:prstClr>
                </a:solidFill>
                <a:latin typeface="Arial"/>
              </a:rPr>
              <a:pPr/>
              <a:t>1/24/2017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ext Placeholder 6"/>
          <p:cNvSpPr>
            <a:spLocks noGrp="1"/>
          </p:cNvSpPr>
          <p:nvPr>
            <p:ph type="body" sz="quarter" idx="13"/>
          </p:nvPr>
        </p:nvSpPr>
        <p:spPr>
          <a:xfrm>
            <a:off x="228600" y="1097280"/>
            <a:ext cx="8686800" cy="5212080"/>
          </a:xfrm>
        </p:spPr>
        <p:txBody>
          <a:bodyPr>
            <a:normAutofit/>
          </a:bodyPr>
          <a:lstStyle>
            <a:lvl1pPr marL="342900" indent="-342900" algn="l" rtl="0" eaLnBrk="1" fontAlgn="base" hangingPunct="1">
              <a:spcBef>
                <a:spcPts val="700"/>
              </a:spcBef>
              <a:spcAft>
                <a:spcPct val="0"/>
              </a:spcAft>
              <a:buSzPct val="95000"/>
              <a:buFont typeface="Wingdings 3" panose="05040102010807070707" pitchFamily="18" charset="2"/>
              <a:buChar char=""/>
              <a:defRPr lang="en-US" sz="2000" kern="1200" dirty="0" smtClean="0">
                <a:solidFill>
                  <a:schemeClr val="tx1"/>
                </a:solidFill>
                <a:latin typeface="Calibri" panose="020F0502020204030204" pitchFamily="34" charset="0"/>
                <a:ea typeface="+mn-ea"/>
                <a:cs typeface="+mn-cs"/>
              </a:defRPr>
            </a:lvl1pPr>
            <a:lvl2pPr marL="742950" indent="-285750" algn="l" rtl="0" eaLnBrk="1" fontAlgn="base" hangingPunct="1">
              <a:spcBef>
                <a:spcPts val="700"/>
              </a:spcBef>
              <a:spcAft>
                <a:spcPct val="0"/>
              </a:spcAft>
              <a:buFont typeface="Arial" panose="020B0604020202020204" pitchFamily="34" charset="0"/>
              <a:buChar char="–"/>
              <a:defRPr lang="en-US" sz="1800" kern="1200" dirty="0" smtClean="0">
                <a:solidFill>
                  <a:schemeClr val="tx1"/>
                </a:solidFill>
                <a:latin typeface="Calibri" panose="020F0502020204030204" pitchFamily="34" charset="0"/>
                <a:ea typeface="+mn-ea"/>
                <a:cs typeface="+mn-cs"/>
              </a:defRPr>
            </a:lvl2pPr>
            <a:lvl3pPr algn="l" rtl="0" eaLnBrk="1" fontAlgn="base" hangingPunct="1">
              <a:spcBef>
                <a:spcPts val="700"/>
              </a:spcBef>
              <a:spcAft>
                <a:spcPct val="0"/>
              </a:spcAft>
              <a:defRPr lang="en-US" sz="1600" kern="1200" dirty="0" smtClean="0">
                <a:solidFill>
                  <a:schemeClr val="tx1"/>
                </a:solidFill>
                <a:latin typeface="Calibri" panose="020F0502020204030204" pitchFamily="34" charset="0"/>
                <a:ea typeface="+mn-ea"/>
                <a:cs typeface="+mn-cs"/>
              </a:defRPr>
            </a:lvl3pPr>
            <a:lvl4pPr algn="l" rtl="0" eaLnBrk="1" fontAlgn="base" hangingPunct="1">
              <a:spcBef>
                <a:spcPts val="700"/>
              </a:spcBef>
              <a:spcAft>
                <a:spcPct val="0"/>
              </a:spcAft>
              <a:defRPr lang="en-US" sz="1400" kern="1200" dirty="0" smtClean="0">
                <a:solidFill>
                  <a:schemeClr val="tx1"/>
                </a:solidFill>
                <a:latin typeface="Calibri" panose="020F0502020204030204" pitchFamily="34" charset="0"/>
                <a:ea typeface="+mn-ea"/>
                <a:cs typeface="+mn-cs"/>
              </a:defRPr>
            </a:lvl4pPr>
            <a:lvl5pPr algn="l" rtl="0" eaLnBrk="1" fontAlgn="base" hangingPunct="1">
              <a:spcBef>
                <a:spcPts val="700"/>
              </a:spcBef>
              <a:spcAft>
                <a:spcPct val="0"/>
              </a:spcAft>
              <a:defRPr lang="en-US" sz="1400" kern="1200" dirty="0">
                <a:solidFill>
                  <a:schemeClr val="tx1"/>
                </a:solidFill>
                <a:latin typeface="Calibri" panose="020F0502020204030204"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4312017"/>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Textpage">
    <p:spTree>
      <p:nvGrpSpPr>
        <p:cNvPr id="1" name=""/>
        <p:cNvGrpSpPr/>
        <p:nvPr/>
      </p:nvGrpSpPr>
      <p:grpSpPr>
        <a:xfrm>
          <a:off x="0" y="0"/>
          <a:ext cx="0" cy="0"/>
          <a:chOff x="0" y="0"/>
          <a:chExt cx="0" cy="0"/>
        </a:xfrm>
      </p:grpSpPr>
      <p:sp>
        <p:nvSpPr>
          <p:cNvPr id="2" name="Rubrik 1"/>
          <p:cNvSpPr>
            <a:spLocks noGrp="1"/>
          </p:cNvSpPr>
          <p:nvPr>
            <p:ph type="title"/>
          </p:nvPr>
        </p:nvSpPr>
        <p:spPr>
          <a:xfrm>
            <a:off x="767593" y="286056"/>
            <a:ext cx="7570788" cy="812800"/>
          </a:xfrm>
        </p:spPr>
        <p:txBody>
          <a:bodyPr/>
          <a:lstStyle>
            <a:lvl1pPr algn="ctr">
              <a:defRPr/>
            </a:lvl1pPr>
          </a:lstStyle>
          <a:p>
            <a:r>
              <a:rPr lang="en-US" noProof="0" smtClean="0"/>
              <a:t>Click to edit Master title style</a:t>
            </a:r>
            <a:endParaRPr lang="en-US" noProof="0" dirty="0"/>
          </a:p>
        </p:txBody>
      </p:sp>
      <p:sp>
        <p:nvSpPr>
          <p:cNvPr id="3" name="Platshållare för innehåll 2"/>
          <p:cNvSpPr>
            <a:spLocks noGrp="1"/>
          </p:cNvSpPr>
          <p:nvPr>
            <p:ph idx="1"/>
          </p:nvPr>
        </p:nvSpPr>
        <p:spPr>
          <a:xfrm>
            <a:off x="395288" y="1268761"/>
            <a:ext cx="7273056" cy="4176463"/>
          </a:xfrm>
        </p:spPr>
        <p:txBody>
          <a:bodyPr/>
          <a:lstStyle>
            <a:lvl1pPr marL="342900" indent="-342900">
              <a:spcBef>
                <a:spcPts val="0"/>
              </a:spcBef>
              <a:buFont typeface="Wingdings" panose="05000000000000000000" pitchFamily="2" charset="2"/>
              <a:buChar char="Ø"/>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Platshållare för bildnummer 5"/>
          <p:cNvSpPr>
            <a:spLocks noGrp="1"/>
          </p:cNvSpPr>
          <p:nvPr>
            <p:ph type="sldNum" sz="quarter" idx="12"/>
          </p:nvPr>
        </p:nvSpPr>
        <p:spPr>
          <a:xfrm>
            <a:off x="0" y="6553200"/>
            <a:ext cx="798990" cy="304800"/>
          </a:xfrm>
          <a:prstGeom prst="rect">
            <a:avLst/>
          </a:prstGeom>
        </p:spPr>
        <p:txBody>
          <a:bodyPr/>
          <a:lstStyle>
            <a:lvl1pPr>
              <a:defRPr sz="1050"/>
            </a:lvl1pPr>
          </a:lstStyle>
          <a:p>
            <a:pPr>
              <a:defRPr/>
            </a:pPr>
            <a:fld id="{9C496578-3D16-42BB-8BA6-E6AD25D8AA44}" type="slidenum">
              <a:rPr lang="en-US" smtClean="0"/>
              <a:pPr>
                <a:defRPr/>
              </a:pPr>
              <a:t>‹#›</a:t>
            </a:fld>
            <a:endParaRPr lang="en-US" dirty="0"/>
          </a:p>
        </p:txBody>
      </p:sp>
    </p:spTree>
    <p:extLst>
      <p:ext uri="{BB962C8B-B14F-4D97-AF65-F5344CB8AC3E}">
        <p14:creationId xmlns:p14="http://schemas.microsoft.com/office/powerpoint/2010/main" val="992480075"/>
      </p:ext>
    </p:extLst>
  </p:cSld>
  <p:clrMapOvr>
    <a:masterClrMapping/>
  </p:clrMapOvr>
  <p:transition/>
  <p:timing>
    <p:tnLst>
      <p:par>
        <p:cTn id="1" dur="indefinite" restart="never" nodeType="tmRoot"/>
      </p:par>
    </p:tnLst>
  </p:timing>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Alt - Text Box">
    <p:spTree>
      <p:nvGrpSpPr>
        <p:cNvPr id="1" name=""/>
        <p:cNvGrpSpPr/>
        <p:nvPr/>
      </p:nvGrpSpPr>
      <p:grpSpPr>
        <a:xfrm>
          <a:off x="0" y="0"/>
          <a:ext cx="0" cy="0"/>
          <a:chOff x="0" y="0"/>
          <a:chExt cx="0" cy="0"/>
        </a:xfrm>
      </p:grpSpPr>
      <p:pic>
        <p:nvPicPr>
          <p:cNvPr id="3" name="Picture 2" descr="scan curve.JPG"/>
          <p:cNvPicPr>
            <a:picLocks noChangeAspect="1"/>
          </p:cNvPicPr>
          <p:nvPr/>
        </p:nvPicPr>
        <p:blipFill rotWithShape="1">
          <a:blip r:embed="rId2"/>
          <a:srcRect t="-1" b="83404"/>
          <a:stretch/>
        </p:blipFill>
        <p:spPr>
          <a:xfrm>
            <a:off x="0" y="0"/>
            <a:ext cx="9144000" cy="946960"/>
          </a:xfrm>
          <a:prstGeom prst="rect">
            <a:avLst/>
          </a:prstGeom>
        </p:spPr>
      </p:pic>
      <p:pic>
        <p:nvPicPr>
          <p:cNvPr id="4" name="Picture 3" descr="scan curve.JPG"/>
          <p:cNvPicPr>
            <a:picLocks noChangeAspect="1"/>
          </p:cNvPicPr>
          <p:nvPr/>
        </p:nvPicPr>
        <p:blipFill rotWithShape="1">
          <a:blip r:embed="rId2"/>
          <a:srcRect t="16794"/>
          <a:stretch/>
        </p:blipFill>
        <p:spPr>
          <a:xfrm>
            <a:off x="0" y="946960"/>
            <a:ext cx="9144000" cy="5911039"/>
          </a:xfrm>
          <a:prstGeom prst="rect">
            <a:avLst/>
          </a:prstGeom>
        </p:spPr>
      </p:pic>
      <p:pic>
        <p:nvPicPr>
          <p:cNvPr id="5" name="Content Placeholder 5" descr="NASA colo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288" y="64345"/>
            <a:ext cx="886047" cy="762000"/>
          </a:xfrm>
          <a:prstGeom prst="rect">
            <a:avLst/>
          </a:prstGeom>
        </p:spPr>
      </p:pic>
      <p:sp>
        <p:nvSpPr>
          <p:cNvPr id="7" name="Title 6"/>
          <p:cNvSpPr>
            <a:spLocks noGrp="1"/>
          </p:cNvSpPr>
          <p:nvPr>
            <p:ph type="title"/>
          </p:nvPr>
        </p:nvSpPr>
        <p:spPr>
          <a:xfrm>
            <a:off x="1216152" y="118872"/>
            <a:ext cx="6583680" cy="612648"/>
          </a:xfrm>
          <a:prstGeom prst="rect">
            <a:avLst/>
          </a:prstGeom>
        </p:spPr>
        <p:txBody>
          <a:bodyPr anchor="ctr"/>
          <a:lstStyle>
            <a:lvl1pPr>
              <a:defRPr lang="en-US" sz="3600" b="1">
                <a:solidFill>
                  <a:schemeClr val="bg1"/>
                </a:solidFill>
              </a:defRPr>
            </a:lvl1pPr>
          </a:lstStyle>
          <a:p>
            <a:pPr lvl="0"/>
            <a:r>
              <a:rPr lang="en-US" smtClean="0"/>
              <a:t>Click to edit Master title style</a:t>
            </a:r>
            <a:endParaRPr lang="en-US"/>
          </a:p>
        </p:txBody>
      </p:sp>
      <p:sp>
        <p:nvSpPr>
          <p:cNvPr id="9" name="Text Placeholder 8"/>
          <p:cNvSpPr>
            <a:spLocks noGrp="1"/>
          </p:cNvSpPr>
          <p:nvPr>
            <p:ph type="body" sz="quarter" idx="10"/>
          </p:nvPr>
        </p:nvSpPr>
        <p:spPr>
          <a:xfrm>
            <a:off x="365760" y="1201738"/>
            <a:ext cx="8412480" cy="5212080"/>
          </a:xfrm>
          <a:prstGeom prst="rect">
            <a:avLst/>
          </a:prstGeom>
        </p:spPr>
        <p:txBody>
          <a:bodyPr/>
          <a:lstStyle>
            <a:lvl1pPr marL="341313" indent="-341313" algn="l" rtl="0" eaLnBrk="1" fontAlgn="base" hangingPunct="1">
              <a:spcAft>
                <a:spcPct val="0"/>
              </a:spcAft>
              <a:buFont typeface="Wingdings 3" panose="05040102010807070707" pitchFamily="18" charset="2"/>
              <a:buChar char=""/>
              <a:defRPr lang="en-US" sz="2400" kern="1200" dirty="0" smtClean="0">
                <a:solidFill>
                  <a:schemeClr val="tx1"/>
                </a:solidFill>
                <a:latin typeface="+mn-lt"/>
                <a:ea typeface="+mn-ea"/>
                <a:cs typeface="+mn-cs"/>
              </a:defRPr>
            </a:lvl1pPr>
            <a:lvl2pPr marL="735013" indent="-277813" algn="l" rtl="0" eaLnBrk="1" fontAlgn="base" hangingPunct="1">
              <a:spcAft>
                <a:spcPct val="0"/>
              </a:spcAft>
              <a:buFont typeface="Arial" panose="020B0604020202020204" pitchFamily="34" charset="0"/>
              <a:buChar char="–"/>
              <a:defRPr lang="en-US" sz="2000" kern="1200" dirty="0" smtClean="0">
                <a:solidFill>
                  <a:schemeClr val="tx1"/>
                </a:solidFill>
                <a:latin typeface="+mn-lt"/>
                <a:ea typeface="+mn-ea"/>
                <a:cs typeface="+mn-cs"/>
              </a:defRPr>
            </a:lvl2pPr>
            <a:lvl3pPr algn="l" rtl="0" eaLnBrk="1" fontAlgn="base" hangingPunct="1">
              <a:spcAft>
                <a:spcPct val="0"/>
              </a:spcAft>
              <a:defRPr lang="en-US" sz="1800" kern="1200" dirty="0" smtClean="0">
                <a:solidFill>
                  <a:schemeClr val="tx1"/>
                </a:solidFill>
                <a:latin typeface="+mn-lt"/>
                <a:ea typeface="+mn-ea"/>
                <a:cs typeface="+mn-cs"/>
              </a:defRPr>
            </a:lvl3pPr>
            <a:lvl4pPr algn="l" rtl="0" eaLnBrk="1" fontAlgn="base" hangingPunct="1">
              <a:spcAft>
                <a:spcPct val="0"/>
              </a:spcAft>
              <a:defRPr lang="en-US" sz="1600" kern="1200" dirty="0" smtClean="0">
                <a:solidFill>
                  <a:schemeClr val="tx1"/>
                </a:solidFill>
                <a:latin typeface="+mn-lt"/>
                <a:ea typeface="+mn-ea"/>
                <a:cs typeface="+mn-cs"/>
              </a:defRPr>
            </a:lvl4pPr>
            <a:lvl5pPr algn="l" rtl="0" eaLnBrk="1" fontAlgn="base" hangingPunct="1">
              <a:spcAft>
                <a:spcPct val="0"/>
              </a:spcAft>
              <a:defRPr lang="en-US" sz="1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5038758"/>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1"/>
          </p:nvPr>
        </p:nvSpPr>
        <p:spPr>
          <a:xfrm>
            <a:off x="1524000" y="6485467"/>
            <a:ext cx="7543800" cy="228600"/>
          </a:xfrm>
        </p:spPr>
        <p:txBody>
          <a:bodyPr/>
          <a:lstStyle>
            <a:lvl1pPr algn="ctr">
              <a:buNone/>
              <a:defRPr sz="1000" baseline="0"/>
            </a:lvl1pPr>
            <a:lvl2pPr>
              <a:defRPr sz="1000"/>
            </a:lvl2pPr>
            <a:lvl3pPr>
              <a:defRPr sz="1000"/>
            </a:lvl3pPr>
            <a:lvl4pPr>
              <a:defRPr sz="1000"/>
            </a:lvl4pPr>
            <a:lvl5pPr>
              <a:defRPr sz="1000"/>
            </a:lvl5pPr>
          </a:lstStyle>
          <a:p>
            <a:pPr lvl="0"/>
            <a:r>
              <a:rPr lang="en-US" smtClean="0"/>
              <a:t>Click to edit Master text styles</a:t>
            </a:r>
          </a:p>
        </p:txBody>
      </p:sp>
      <p:sp>
        <p:nvSpPr>
          <p:cNvPr id="5" name="Footer Placeholder 11"/>
          <p:cNvSpPr>
            <a:spLocks noGrp="1"/>
          </p:cNvSpPr>
          <p:nvPr>
            <p:ph type="ftr" sz="quarter" idx="12"/>
          </p:nvPr>
        </p:nvSpPr>
        <p:spPr/>
        <p:txBody>
          <a:bodyPr/>
          <a:lstStyle>
            <a:lvl1pPr>
              <a:defRPr/>
            </a:lvl1pPr>
          </a:lstStyle>
          <a:p>
            <a:pPr>
              <a:defRPr/>
            </a:pPr>
            <a:endParaRPr lang="en-US" altLang="en-US" dirty="0"/>
          </a:p>
        </p:txBody>
      </p:sp>
      <p:sp>
        <p:nvSpPr>
          <p:cNvPr id="6" name="Date Placeholder 12"/>
          <p:cNvSpPr>
            <a:spLocks noGrp="1"/>
          </p:cNvSpPr>
          <p:nvPr>
            <p:ph type="dt" sz="half" idx="13"/>
          </p:nvPr>
        </p:nvSpPr>
        <p:spPr/>
        <p:txBody>
          <a:bodyPr/>
          <a:lstStyle>
            <a:lvl1pPr>
              <a:defRPr/>
            </a:lvl1pPr>
          </a:lstStyle>
          <a:p>
            <a:pPr>
              <a:defRPr/>
            </a:pPr>
            <a:r>
              <a:rPr lang="en-US" altLang="en-US" smtClean="0"/>
              <a:t>5/6/2010</a:t>
            </a:r>
            <a:endParaRPr lang="en-US" altLang="en-US" dirty="0"/>
          </a:p>
        </p:txBody>
      </p:sp>
      <p:sp>
        <p:nvSpPr>
          <p:cNvPr id="7" name="Slide Number Placeholder 13"/>
          <p:cNvSpPr>
            <a:spLocks noGrp="1"/>
          </p:cNvSpPr>
          <p:nvPr>
            <p:ph type="sldNum" sz="quarter" idx="14"/>
          </p:nvPr>
        </p:nvSpPr>
        <p:spPr/>
        <p:txBody>
          <a:bodyPr/>
          <a:lstStyle>
            <a:lvl1pPr>
              <a:defRPr/>
            </a:lvl1pPr>
          </a:lstStyle>
          <a:p>
            <a:pPr>
              <a:defRPr/>
            </a:pPr>
            <a:fld id="{FE38A14C-B949-4FB4-A049-669C1B9F18DF}" type="slidenum">
              <a:rPr lang="en-US" altLang="en-US" smtClean="0"/>
              <a:pPr>
                <a:defRPr/>
              </a:pPr>
              <a:t>‹#›</a:t>
            </a:fld>
            <a:endParaRPr lang="en-US" altLang="en-US" dirty="0"/>
          </a:p>
        </p:txBody>
      </p:sp>
    </p:spTree>
    <p:extLst>
      <p:ext uri="{BB962C8B-B14F-4D97-AF65-F5344CB8AC3E}">
        <p14:creationId xmlns:p14="http://schemas.microsoft.com/office/powerpoint/2010/main" val="25049337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077633"/>
      </p:ext>
    </p:extLst>
  </p:cSld>
  <p:clrMapOvr>
    <a:masterClrMapping/>
  </p:clrMapOvr>
  <p:timing>
    <p:tnLst>
      <p:par>
        <p:cTn id="1" dur="indefinite" restart="never" nodeType="tmRoot"/>
      </p:par>
    </p:tnLst>
  </p:timing>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Project Cover Slide">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21" name="Title 1"/>
          <p:cNvSpPr>
            <a:spLocks noGrp="1"/>
          </p:cNvSpPr>
          <p:nvPr>
            <p:ph type="ctrTitle" hasCustomPrompt="1"/>
          </p:nvPr>
        </p:nvSpPr>
        <p:spPr>
          <a:xfrm>
            <a:off x="3456947" y="870715"/>
            <a:ext cx="5595319" cy="692614"/>
          </a:xfrm>
        </p:spPr>
        <p:txBody>
          <a:bodyPr/>
          <a:lstStyle>
            <a:lvl1pPr algn="r">
              <a:defRPr sz="3600"/>
            </a:lvl1pPr>
          </a:lstStyle>
          <a:p>
            <a:r>
              <a:rPr lang="en-US" dirty="0" smtClean="0"/>
              <a:t>Project Name</a:t>
            </a:r>
            <a:endParaRPr lang="en-US" dirty="0"/>
          </a:p>
        </p:txBody>
      </p:sp>
      <p:sp>
        <p:nvSpPr>
          <p:cNvPr id="22" name="Subtitle 2"/>
          <p:cNvSpPr>
            <a:spLocks noGrp="1"/>
          </p:cNvSpPr>
          <p:nvPr>
            <p:ph type="subTitle" idx="1" hasCustomPrompt="1"/>
          </p:nvPr>
        </p:nvSpPr>
        <p:spPr>
          <a:xfrm>
            <a:off x="3456947" y="1543009"/>
            <a:ext cx="5595319" cy="588524"/>
          </a:xfrm>
          <a:prstGeom prst="rect">
            <a:avLst/>
          </a:prstGeom>
        </p:spPr>
        <p:txBody>
          <a:bodyPr>
            <a:noAutofit/>
          </a:bodyPr>
          <a:lstStyle>
            <a:lvl1pPr marL="0" indent="0" algn="r">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Status Review Name</a:t>
            </a:r>
            <a:endParaRPr lang="en-US" dirty="0"/>
          </a:p>
        </p:txBody>
      </p:sp>
      <p:sp>
        <p:nvSpPr>
          <p:cNvPr id="24" name="Text Placeholder 10"/>
          <p:cNvSpPr>
            <a:spLocks noGrp="1"/>
          </p:cNvSpPr>
          <p:nvPr>
            <p:ph type="body" sz="quarter" idx="13" hasCustomPrompt="1"/>
          </p:nvPr>
        </p:nvSpPr>
        <p:spPr>
          <a:xfrm>
            <a:off x="3457575" y="2125144"/>
            <a:ext cx="5594691" cy="421097"/>
          </a:xfrm>
          <a:prstGeom prst="rect">
            <a:avLst/>
          </a:prstGeom>
        </p:spPr>
        <p:txBody>
          <a:bodyPr>
            <a:normAutofit/>
          </a:bodyPr>
          <a:lstStyle>
            <a:lvl1pPr marL="0" indent="0" algn="r">
              <a:buNone/>
              <a:defRPr sz="2400" baseline="0">
                <a:solidFill>
                  <a:schemeClr val="bg1"/>
                </a:solidFill>
              </a:defRPr>
            </a:lvl1pPr>
          </a:lstStyle>
          <a:p>
            <a:pPr lvl="0"/>
            <a:r>
              <a:rPr lang="en-US" dirty="0" smtClean="0"/>
              <a:t>Date</a:t>
            </a:r>
            <a:endParaRPr lang="en-US" dirty="0"/>
          </a:p>
        </p:txBody>
      </p:sp>
      <p:sp>
        <p:nvSpPr>
          <p:cNvPr id="25" name="Picture Placeholder 17"/>
          <p:cNvSpPr>
            <a:spLocks noGrp="1"/>
          </p:cNvSpPr>
          <p:nvPr>
            <p:ph type="pic" sz="quarter" idx="16"/>
          </p:nvPr>
        </p:nvSpPr>
        <p:spPr>
          <a:xfrm>
            <a:off x="129101" y="2695971"/>
            <a:ext cx="2545309" cy="3766804"/>
          </a:xfrm>
          <a:prstGeom prst="rect">
            <a:avLst/>
          </a:prstGeom>
        </p:spPr>
        <p:txBody>
          <a:bodyPr/>
          <a:lstStyle/>
          <a:p>
            <a:r>
              <a:rPr lang="en-US" smtClean="0"/>
              <a:t>Click icon to add picture</a:t>
            </a:r>
            <a:endParaRPr lang="en-US" dirty="0"/>
          </a:p>
        </p:txBody>
      </p:sp>
      <p:sp>
        <p:nvSpPr>
          <p:cNvPr id="26" name="Text Placeholder 15"/>
          <p:cNvSpPr>
            <a:spLocks noGrp="1"/>
          </p:cNvSpPr>
          <p:nvPr>
            <p:ph type="body" sz="quarter" idx="15" hasCustomPrompt="1"/>
          </p:nvPr>
        </p:nvSpPr>
        <p:spPr>
          <a:xfrm>
            <a:off x="2797071" y="2695971"/>
            <a:ext cx="3730364" cy="743271"/>
          </a:xfrm>
          <a:prstGeom prst="rect">
            <a:avLst/>
          </a:prstGeom>
          <a:ln>
            <a:solidFill>
              <a:schemeClr val="tx2">
                <a:lumMod val="50000"/>
              </a:schemeClr>
            </a:solidFill>
          </a:ln>
        </p:spPr>
        <p:txBody>
          <a:bodyPr anchor="ctr">
            <a:noAutofit/>
          </a:bodyPr>
          <a:lstStyle>
            <a:lvl1pPr marL="0" indent="0" algn="l">
              <a:buNone/>
              <a:defRPr sz="1100" b="1" baseline="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Project Code</a:t>
            </a:r>
          </a:p>
          <a:p>
            <a:pPr lvl="0"/>
            <a:r>
              <a:rPr lang="en-US" dirty="0" smtClean="0"/>
              <a:t>Launch Readiness Date</a:t>
            </a:r>
          </a:p>
          <a:p>
            <a:pPr lvl="0"/>
            <a:r>
              <a:rPr lang="en-US" dirty="0" smtClean="0"/>
              <a:t>Project Phase</a:t>
            </a:r>
          </a:p>
        </p:txBody>
      </p:sp>
      <p:sp>
        <p:nvSpPr>
          <p:cNvPr id="27" name="Text Placeholder 20"/>
          <p:cNvSpPr>
            <a:spLocks noGrp="1"/>
          </p:cNvSpPr>
          <p:nvPr>
            <p:ph type="body" sz="quarter" idx="17" hasCustomPrompt="1"/>
          </p:nvPr>
        </p:nvSpPr>
        <p:spPr>
          <a:xfrm>
            <a:off x="6527800" y="2695971"/>
            <a:ext cx="2555875" cy="743270"/>
          </a:xfrm>
          <a:prstGeom prst="rect">
            <a:avLst/>
          </a:prstGeom>
          <a:ln>
            <a:solidFill>
              <a:schemeClr val="tx2">
                <a:lumMod val="50000"/>
              </a:schemeClr>
            </a:solidFill>
          </a:ln>
        </p:spPr>
        <p:txBody>
          <a:bodyPr>
            <a:normAutofit/>
          </a:bodyPr>
          <a:lstStyle>
            <a:lvl1pPr marL="0" indent="0">
              <a:buNone/>
              <a:defRPr sz="1000" b="1" baseline="0">
                <a:solidFill>
                  <a:schemeClr val="tx1"/>
                </a:solidFill>
              </a:defRPr>
            </a:lvl1pPr>
          </a:lstStyle>
          <a:p>
            <a:pPr lvl="0"/>
            <a:r>
              <a:rPr lang="en-US" sz="1200" dirty="0" smtClean="0"/>
              <a:t>WBS: </a:t>
            </a:r>
            <a:endParaRPr lang="en-US" dirty="0"/>
          </a:p>
        </p:txBody>
      </p:sp>
      <p:sp>
        <p:nvSpPr>
          <p:cNvPr id="28" name="Text Placeholder 22"/>
          <p:cNvSpPr>
            <a:spLocks noGrp="1"/>
          </p:cNvSpPr>
          <p:nvPr>
            <p:ph type="body" sz="quarter" idx="18" hasCustomPrompt="1"/>
          </p:nvPr>
        </p:nvSpPr>
        <p:spPr>
          <a:xfrm>
            <a:off x="2797071" y="3500202"/>
            <a:ext cx="3730364" cy="2391473"/>
          </a:xfrm>
          <a:prstGeom prst="rect">
            <a:avLst/>
          </a:prstGeom>
        </p:spPr>
        <p:txBody>
          <a:bodyPr>
            <a:normAutofit/>
          </a:bodyPr>
          <a:lstStyle>
            <a:lvl1pPr marL="0" indent="0" algn="r">
              <a:buNone/>
              <a:defRPr sz="1200" baseline="0"/>
            </a:lvl1pPr>
          </a:lstStyle>
          <a:p>
            <a:pPr lvl="0"/>
            <a:r>
              <a:rPr lang="en-US" sz="1200" dirty="0" smtClean="0"/>
              <a:t>Key Personnel Title</a:t>
            </a:r>
          </a:p>
          <a:p>
            <a:pPr lvl="0"/>
            <a:endParaRPr lang="en-US" dirty="0"/>
          </a:p>
        </p:txBody>
      </p:sp>
      <p:sp>
        <p:nvSpPr>
          <p:cNvPr id="29" name="Text Placeholder 24"/>
          <p:cNvSpPr>
            <a:spLocks noGrp="1"/>
          </p:cNvSpPr>
          <p:nvPr>
            <p:ph type="body" sz="quarter" idx="19" hasCustomPrompt="1"/>
          </p:nvPr>
        </p:nvSpPr>
        <p:spPr>
          <a:xfrm>
            <a:off x="6527800" y="3500202"/>
            <a:ext cx="2556239" cy="2376723"/>
          </a:xfrm>
          <a:prstGeom prst="rect">
            <a:avLst/>
          </a:prstGeom>
        </p:spPr>
        <p:txBody>
          <a:bodyPr>
            <a:normAutofit/>
          </a:bodyPr>
          <a:lstStyle>
            <a:lvl1pPr marL="0" indent="0">
              <a:buNone/>
              <a:defRPr sz="1200" baseline="0"/>
            </a:lvl1pPr>
            <a:lvl2pPr>
              <a:defRPr sz="1200"/>
            </a:lvl2pPr>
            <a:lvl3pPr>
              <a:defRPr sz="1200"/>
            </a:lvl3pPr>
            <a:lvl4pPr>
              <a:defRPr sz="1200"/>
            </a:lvl4pPr>
            <a:lvl5pPr>
              <a:defRPr sz="1200"/>
            </a:lvl5pPr>
          </a:lstStyle>
          <a:p>
            <a:pPr lvl="0"/>
            <a:r>
              <a:rPr lang="en-US" dirty="0" smtClean="0"/>
              <a:t>Key Personnel Name</a:t>
            </a:r>
            <a:endParaRPr lang="en-US" dirty="0"/>
          </a:p>
        </p:txBody>
      </p:sp>
      <p:sp>
        <p:nvSpPr>
          <p:cNvPr id="30" name="Text Placeholder 38"/>
          <p:cNvSpPr>
            <a:spLocks noGrp="1"/>
          </p:cNvSpPr>
          <p:nvPr>
            <p:ph type="body" sz="quarter" idx="22" hasCustomPrompt="1"/>
          </p:nvPr>
        </p:nvSpPr>
        <p:spPr>
          <a:xfrm>
            <a:off x="2797175" y="5876925"/>
            <a:ext cx="6286500" cy="572907"/>
          </a:xfrm>
          <a:prstGeom prst="rect">
            <a:avLst/>
          </a:prstGeom>
          <a:ln>
            <a:solidFill>
              <a:schemeClr val="tx2">
                <a:lumMod val="50000"/>
              </a:schemeClr>
            </a:solidFill>
          </a:ln>
        </p:spPr>
        <p:txBody>
          <a:bodyPr>
            <a:normAutofit/>
          </a:bodyPr>
          <a:lstStyle>
            <a:lvl1pPr marL="0" indent="0" algn="ctr">
              <a:buNone/>
              <a:defRPr sz="1200" baseline="0"/>
            </a:lvl1pPr>
          </a:lstStyle>
          <a:p>
            <a:pPr lvl="0"/>
            <a:r>
              <a:rPr lang="en-US" sz="1200" dirty="0" smtClean="0"/>
              <a:t>Major Contractors</a:t>
            </a:r>
            <a:endParaRPr lang="en-US" dirty="0"/>
          </a:p>
        </p:txBody>
      </p:sp>
    </p:spTree>
    <p:extLst>
      <p:ext uri="{BB962C8B-B14F-4D97-AF65-F5344CB8AC3E}">
        <p14:creationId xmlns:p14="http://schemas.microsoft.com/office/powerpoint/2010/main" val="3823080937"/>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 Option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66766" y="870715"/>
            <a:ext cx="5685500" cy="942040"/>
          </a:xfrm>
        </p:spPr>
        <p:txBody>
          <a:bodyPr/>
          <a:lstStyle>
            <a:lvl1pPr algn="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3366766" y="1812755"/>
            <a:ext cx="5685500"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18666" y="6492875"/>
            <a:ext cx="2133600" cy="365125"/>
          </a:xfrm>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11756"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0" name="Rectangle 9"/>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1935065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15" y="0"/>
            <a:ext cx="9144000" cy="6858000"/>
          </a:xfrm>
          <a:prstGeom prst="rect">
            <a:avLst/>
          </a:prstGeom>
        </p:spPr>
      </p:pic>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ctrTitle"/>
          </p:nvPr>
        </p:nvSpPr>
        <p:spPr>
          <a:xfrm>
            <a:off x="3456947" y="870715"/>
            <a:ext cx="5595319" cy="942040"/>
          </a:xfrm>
        </p:spPr>
        <p:txBody>
          <a:bodyPr/>
          <a:lstStyle>
            <a:lvl1pPr algn="r">
              <a:defRPr sz="3200"/>
            </a:lvl1pPr>
          </a:lstStyle>
          <a:p>
            <a:r>
              <a:rPr lang="en-US" smtClean="0"/>
              <a:t>Click to edit Master title style</a:t>
            </a:r>
            <a:endParaRPr lang="en-US" dirty="0"/>
          </a:p>
        </p:txBody>
      </p:sp>
      <p:sp>
        <p:nvSpPr>
          <p:cNvPr id="8" name="Subtitle 2"/>
          <p:cNvSpPr>
            <a:spLocks noGrp="1"/>
          </p:cNvSpPr>
          <p:nvPr>
            <p:ph type="subTitle" idx="1"/>
          </p:nvPr>
        </p:nvSpPr>
        <p:spPr>
          <a:xfrm>
            <a:off x="3456947" y="1812755"/>
            <a:ext cx="5595319"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120515"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0" name="Rectangle 9"/>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28324166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813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0329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2066697" y="4519150"/>
            <a:ext cx="4469016" cy="1121674"/>
          </a:xfrm>
          <a:prstGeom prst="rect">
            <a:avLst/>
          </a:prstGeom>
          <a:noFill/>
        </p:spPr>
        <p:txBody>
          <a:bodyPr wrap="square" rtlCol="0">
            <a:spAutoFit/>
          </a:bodyPr>
          <a:lstStyle/>
          <a:p>
            <a:pPr>
              <a:lnSpc>
                <a:spcPct val="120000"/>
              </a:lnSpc>
            </a:pPr>
            <a:r>
              <a:rPr lang="en-US" sz="1400" b="1" baseline="30000" dirty="0">
                <a:solidFill>
                  <a:srgbClr val="1F497D">
                    <a:lumMod val="75000"/>
                  </a:srgbClr>
                </a:solidFill>
                <a:latin typeface="Helvetica"/>
                <a:cs typeface="Helvetica"/>
              </a:rPr>
              <a:t>Bob Menrad, </a:t>
            </a:r>
            <a:r>
              <a:rPr lang="en-US" sz="1400" baseline="30000" dirty="0">
                <a:solidFill>
                  <a:srgbClr val="1F497D">
                    <a:lumMod val="75000"/>
                  </a:srgbClr>
                </a:solidFill>
                <a:latin typeface="Helvetica"/>
                <a:cs typeface="Helvetica"/>
              </a:rPr>
              <a:t>Associate </a:t>
            </a:r>
            <a:r>
              <a:rPr lang="en-US" sz="1400" baseline="30000" dirty="0" smtClean="0">
                <a:solidFill>
                  <a:srgbClr val="1F497D">
                    <a:lumMod val="75000"/>
                  </a:srgbClr>
                </a:solidFill>
                <a:latin typeface="Helvetica"/>
                <a:cs typeface="Helvetica"/>
              </a:rPr>
              <a:t>Director</a:t>
            </a:r>
          </a:p>
          <a:p>
            <a:pPr>
              <a:lnSpc>
                <a:spcPct val="120000"/>
              </a:lnSpc>
            </a:pPr>
            <a:r>
              <a:rPr lang="en-US" sz="1400" b="1" baseline="30000" dirty="0" smtClean="0">
                <a:solidFill>
                  <a:srgbClr val="1F497D">
                    <a:lumMod val="75000"/>
                  </a:srgbClr>
                </a:solidFill>
                <a:latin typeface="Helvetica"/>
                <a:cs typeface="Helvetica"/>
              </a:rPr>
              <a:t>Cathy </a:t>
            </a:r>
            <a:r>
              <a:rPr lang="en-US" sz="1400" b="1" baseline="30000" dirty="0">
                <a:solidFill>
                  <a:srgbClr val="1F497D">
                    <a:lumMod val="75000"/>
                  </a:srgbClr>
                </a:solidFill>
                <a:latin typeface="Helvetica"/>
                <a:cs typeface="Helvetica"/>
              </a:rPr>
              <a:t>Barclay, </a:t>
            </a:r>
            <a:r>
              <a:rPr lang="en-US" sz="1400" baseline="30000" dirty="0">
                <a:solidFill>
                  <a:srgbClr val="1F497D">
                    <a:lumMod val="75000"/>
                  </a:srgbClr>
                </a:solidFill>
                <a:latin typeface="Helvetica"/>
                <a:cs typeface="Helvetica"/>
              </a:rPr>
              <a:t>Deputy Program Manager/</a:t>
            </a:r>
            <a:r>
              <a:rPr lang="en-US" sz="1400" baseline="30000" dirty="0" smtClean="0">
                <a:solidFill>
                  <a:srgbClr val="1F497D">
                    <a:lumMod val="75000"/>
                  </a:srgbClr>
                </a:solidFill>
                <a:latin typeface="Helvetica"/>
                <a:cs typeface="Helvetica"/>
              </a:rPr>
              <a:t>Execution</a:t>
            </a:r>
          </a:p>
          <a:p>
            <a:pPr>
              <a:lnSpc>
                <a:spcPct val="120000"/>
              </a:lnSpc>
            </a:pPr>
            <a:r>
              <a:rPr lang="en-US" sz="1400" b="1" baseline="30000" dirty="0" smtClean="0">
                <a:solidFill>
                  <a:srgbClr val="1F497D">
                    <a:lumMod val="75000"/>
                  </a:srgbClr>
                </a:solidFill>
                <a:latin typeface="Helvetica"/>
                <a:cs typeface="Helvetica"/>
              </a:rPr>
              <a:t>Mark Brumfield, </a:t>
            </a:r>
            <a:r>
              <a:rPr lang="en-US" sz="1400" baseline="30000" dirty="0" smtClean="0">
                <a:solidFill>
                  <a:srgbClr val="1F497D">
                    <a:lumMod val="75000"/>
                  </a:srgbClr>
                </a:solidFill>
                <a:latin typeface="Helvetica"/>
                <a:cs typeface="Helvetica"/>
              </a:rPr>
              <a:t>Deputy Program Manager/Implementation</a:t>
            </a:r>
          </a:p>
          <a:p>
            <a:pPr>
              <a:lnSpc>
                <a:spcPct val="120000"/>
              </a:lnSpc>
            </a:pPr>
            <a:r>
              <a:rPr lang="en-US" sz="1400" b="1" baseline="30000" dirty="0" smtClean="0">
                <a:solidFill>
                  <a:srgbClr val="1F497D">
                    <a:lumMod val="75000"/>
                  </a:srgbClr>
                </a:solidFill>
                <a:latin typeface="Helvetica"/>
                <a:cs typeface="Helvetica"/>
              </a:rPr>
              <a:t>Tracy Felton, </a:t>
            </a:r>
            <a:r>
              <a:rPr lang="en-US" sz="1400" baseline="30000" dirty="0" smtClean="0">
                <a:solidFill>
                  <a:srgbClr val="1F497D">
                    <a:lumMod val="75000"/>
                  </a:srgbClr>
                </a:solidFill>
                <a:latin typeface="Helvetica"/>
                <a:cs typeface="Helvetica"/>
              </a:rPr>
              <a:t>Program Business Manager</a:t>
            </a:r>
          </a:p>
          <a:p>
            <a:pPr>
              <a:lnSpc>
                <a:spcPct val="120000"/>
              </a:lnSpc>
              <a:defRPr/>
            </a:pPr>
            <a:r>
              <a:rPr lang="en-US" sz="1400" b="1" baseline="30000" dirty="0" smtClean="0">
                <a:solidFill>
                  <a:srgbClr val="1F497D">
                    <a:lumMod val="75000"/>
                  </a:srgbClr>
                </a:solidFill>
                <a:latin typeface="Helvetica"/>
                <a:cs typeface="Helvetica"/>
              </a:rPr>
              <a:t>Dave Israel, </a:t>
            </a:r>
            <a:r>
              <a:rPr lang="en-US" sz="1400" baseline="30000" dirty="0" smtClean="0">
                <a:solidFill>
                  <a:srgbClr val="1F497D">
                    <a:lumMod val="75000"/>
                  </a:srgbClr>
                </a:solidFill>
                <a:latin typeface="Helvetica"/>
                <a:cs typeface="Helvetica"/>
              </a:rPr>
              <a:t>ESC Architect</a:t>
            </a:r>
          </a:p>
          <a:p>
            <a:pPr>
              <a:lnSpc>
                <a:spcPct val="120000"/>
              </a:lnSpc>
            </a:pPr>
            <a:r>
              <a:rPr lang="en-US" sz="1400" b="1" baseline="30000" dirty="0" smtClean="0">
                <a:solidFill>
                  <a:srgbClr val="1F497D">
                    <a:lumMod val="75000"/>
                  </a:srgbClr>
                </a:solidFill>
                <a:latin typeface="Helvetica"/>
                <a:cs typeface="Helvetica"/>
              </a:rPr>
              <a:t>Mike </a:t>
            </a:r>
            <a:r>
              <a:rPr lang="en-US" sz="1400" b="1" baseline="30000" dirty="0">
                <a:solidFill>
                  <a:srgbClr val="1F497D">
                    <a:lumMod val="75000"/>
                  </a:srgbClr>
                </a:solidFill>
                <a:latin typeface="Helvetica"/>
                <a:cs typeface="Helvetica"/>
              </a:rPr>
              <a:t>Weiss, </a:t>
            </a:r>
            <a:r>
              <a:rPr lang="en-US" sz="1400" baseline="30000" dirty="0">
                <a:solidFill>
                  <a:srgbClr val="1F497D">
                    <a:lumMod val="75000"/>
                  </a:srgbClr>
                </a:solidFill>
                <a:latin typeface="Helvetica"/>
                <a:cs typeface="Helvetica"/>
              </a:rPr>
              <a:t>Associate Program </a:t>
            </a:r>
            <a:r>
              <a:rPr lang="en-US" sz="1400" baseline="30000" dirty="0" smtClean="0">
                <a:solidFill>
                  <a:srgbClr val="1F497D">
                    <a:lumMod val="75000"/>
                  </a:srgbClr>
                </a:solidFill>
                <a:latin typeface="Helvetica"/>
                <a:cs typeface="Helvetica"/>
              </a:rPr>
              <a:t>Manager</a:t>
            </a:r>
            <a:endParaRPr lang="en-US" sz="1400" baseline="30000" dirty="0">
              <a:solidFill>
                <a:srgbClr val="1F497D">
                  <a:lumMod val="75000"/>
                </a:srgbClr>
              </a:solidFill>
              <a:latin typeface="Helvetica"/>
              <a:cs typeface="Helvetica"/>
            </a:endParaRPr>
          </a:p>
        </p:txBody>
      </p:sp>
      <p:sp>
        <p:nvSpPr>
          <p:cNvPr id="8" name="TextBox 7"/>
          <p:cNvSpPr txBox="1"/>
          <p:nvPr userDrawn="1"/>
        </p:nvSpPr>
        <p:spPr>
          <a:xfrm>
            <a:off x="701212" y="1815296"/>
            <a:ext cx="5243508" cy="2462213"/>
          </a:xfrm>
          <a:prstGeom prst="rect">
            <a:avLst/>
          </a:prstGeom>
          <a:noFill/>
        </p:spPr>
        <p:txBody>
          <a:bodyPr wrap="square" rtlCol="0">
            <a:spAutoFit/>
          </a:bodyPr>
          <a:lstStyle/>
          <a:p>
            <a:pPr>
              <a:lnSpc>
                <a:spcPct val="150000"/>
              </a:lnSpc>
            </a:pPr>
            <a:r>
              <a:rPr lang="en-US" sz="2400" b="1" baseline="30000" dirty="0">
                <a:solidFill>
                  <a:srgbClr val="1F497D">
                    <a:lumMod val="75000"/>
                  </a:srgbClr>
                </a:solidFill>
                <a:latin typeface="Helvetica"/>
                <a:cs typeface="Helvetica"/>
              </a:rPr>
              <a:t>As a national resource, the ESC enables </a:t>
            </a:r>
            <a:br>
              <a:rPr lang="en-US" sz="2400" b="1" baseline="30000" dirty="0">
                <a:solidFill>
                  <a:srgbClr val="1F497D">
                    <a:lumMod val="75000"/>
                  </a:srgbClr>
                </a:solidFill>
                <a:latin typeface="Helvetica"/>
                <a:cs typeface="Helvetica"/>
              </a:rPr>
            </a:br>
            <a:r>
              <a:rPr lang="en-US" sz="2400" b="1" baseline="30000" dirty="0">
                <a:solidFill>
                  <a:srgbClr val="1F497D">
                    <a:lumMod val="75000"/>
                  </a:srgbClr>
                </a:solidFill>
                <a:latin typeface="Helvetica"/>
                <a:cs typeface="Helvetica"/>
              </a:rPr>
              <a:t>scientific discovery and </a:t>
            </a:r>
            <a:r>
              <a:rPr lang="en-US" sz="2400" b="1" baseline="30000" dirty="0" smtClean="0">
                <a:solidFill>
                  <a:srgbClr val="1F497D">
                    <a:lumMod val="75000"/>
                  </a:srgbClr>
                </a:solidFill>
                <a:latin typeface="Helvetica"/>
                <a:cs typeface="Helvetica"/>
              </a:rPr>
              <a:t>space </a:t>
            </a:r>
            <a:r>
              <a:rPr lang="en-US" sz="2400" b="1" baseline="30000" dirty="0">
                <a:solidFill>
                  <a:srgbClr val="1F497D">
                    <a:lumMod val="75000"/>
                  </a:srgbClr>
                </a:solidFill>
                <a:latin typeface="Helvetica"/>
                <a:cs typeface="Helvetica"/>
              </a:rPr>
              <a:t>exploration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by </a:t>
            </a:r>
            <a:r>
              <a:rPr lang="en-US" sz="2400" b="1" baseline="30000" dirty="0">
                <a:solidFill>
                  <a:srgbClr val="1F497D">
                    <a:lumMod val="75000"/>
                  </a:srgbClr>
                </a:solidFill>
                <a:latin typeface="Helvetica"/>
                <a:cs typeface="Helvetica"/>
              </a:rPr>
              <a:t>providing innovative and mission-effective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space </a:t>
            </a:r>
            <a:r>
              <a:rPr lang="en-US" sz="2400" b="1" baseline="30000" dirty="0">
                <a:solidFill>
                  <a:srgbClr val="1F497D">
                    <a:lumMod val="75000"/>
                  </a:srgbClr>
                </a:solidFill>
                <a:latin typeface="Helvetica"/>
                <a:cs typeface="Helvetica"/>
              </a:rPr>
              <a:t>communications and navigation solutions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to </a:t>
            </a:r>
            <a:r>
              <a:rPr lang="en-US" sz="2400" b="1" baseline="30000" dirty="0">
                <a:solidFill>
                  <a:srgbClr val="1F497D">
                    <a:lumMod val="75000"/>
                  </a:srgbClr>
                </a:solidFill>
                <a:latin typeface="Helvetica"/>
                <a:cs typeface="Helvetica"/>
              </a:rPr>
              <a:t>the largest community of diverse users. </a:t>
            </a:r>
          </a:p>
          <a:p>
            <a:pPr>
              <a:lnSpc>
                <a:spcPct val="150000"/>
              </a:lnSpc>
            </a:pPr>
            <a:endParaRPr lang="en-US" sz="2400" b="1" dirty="0">
              <a:solidFill>
                <a:prstClr val="black"/>
              </a:solidFill>
              <a:latin typeface="Helvetica"/>
              <a:cs typeface="Helvetica"/>
            </a:endParaRPr>
          </a:p>
        </p:txBody>
      </p:sp>
      <p:sp>
        <p:nvSpPr>
          <p:cNvPr id="9" name="TextBox 8"/>
          <p:cNvSpPr txBox="1"/>
          <p:nvPr userDrawn="1"/>
        </p:nvSpPr>
        <p:spPr>
          <a:xfrm>
            <a:off x="1" y="6036884"/>
            <a:ext cx="9143999" cy="235962"/>
          </a:xfrm>
          <a:prstGeom prst="rect">
            <a:avLst/>
          </a:prstGeom>
          <a:noFill/>
        </p:spPr>
        <p:txBody>
          <a:bodyPr wrap="square" rtlCol="0">
            <a:spAutoFit/>
          </a:bodyPr>
          <a:lstStyle/>
          <a:p>
            <a:pPr algn="ctr"/>
            <a:r>
              <a:rPr lang="en-US" sz="1400" baseline="30000" dirty="0" smtClean="0">
                <a:solidFill>
                  <a:srgbClr val="1F497D">
                    <a:lumMod val="75000"/>
                  </a:srgbClr>
                </a:solidFill>
                <a:latin typeface="Helvetica"/>
                <a:cs typeface="Helvetica"/>
              </a:rPr>
              <a:t>STAY CONNECTED: http</a:t>
            </a:r>
            <a:r>
              <a:rPr lang="en-US" sz="1400" baseline="30000" dirty="0">
                <a:solidFill>
                  <a:srgbClr val="1F497D">
                    <a:lumMod val="75000"/>
                  </a:srgbClr>
                </a:solidFill>
                <a:latin typeface="Helvetica"/>
                <a:cs typeface="Helvetica"/>
              </a:rPr>
              <a:t>://</a:t>
            </a:r>
            <a:r>
              <a:rPr lang="en-US" sz="1400" baseline="30000" dirty="0" err="1">
                <a:solidFill>
                  <a:srgbClr val="1F497D">
                    <a:lumMod val="75000"/>
                  </a:srgbClr>
                </a:solidFill>
                <a:latin typeface="Helvetica"/>
                <a:cs typeface="Helvetica"/>
              </a:rPr>
              <a:t>esc.gsfc.nasa.gov</a:t>
            </a:r>
            <a:r>
              <a:rPr lang="en-US" sz="1400" baseline="30000" dirty="0">
                <a:solidFill>
                  <a:srgbClr val="1F497D">
                    <a:lumMod val="75000"/>
                  </a:srgbClr>
                </a:solidFill>
                <a:latin typeface="Helvetica"/>
                <a:cs typeface="Helvetica"/>
              </a:rPr>
              <a:t>/  Facebook: </a:t>
            </a:r>
            <a:r>
              <a:rPr lang="en-US" sz="1400" baseline="30000" dirty="0" smtClean="0">
                <a:solidFill>
                  <a:srgbClr val="1F497D">
                    <a:lumMod val="75000"/>
                  </a:srgbClr>
                </a:solidFill>
                <a:latin typeface="Helvetica"/>
                <a:cs typeface="Helvetica"/>
              </a:rPr>
              <a:t>@NASA.ESC, @NASA.TDRS; </a:t>
            </a:r>
            <a:r>
              <a:rPr lang="en-US" sz="1400" baseline="30000" dirty="0">
                <a:solidFill>
                  <a:srgbClr val="1F497D">
                    <a:lumMod val="75000"/>
                  </a:srgbClr>
                </a:solidFill>
                <a:latin typeface="Helvetica"/>
                <a:cs typeface="Helvetica"/>
              </a:rPr>
              <a:t>Twitter: @NASA_TDRS, @</a:t>
            </a:r>
            <a:r>
              <a:rPr lang="en-US" sz="1400" baseline="30000" dirty="0" err="1" smtClean="0">
                <a:solidFill>
                  <a:srgbClr val="1F497D">
                    <a:lumMod val="75000"/>
                  </a:srgbClr>
                </a:solidFill>
                <a:latin typeface="Helvetica"/>
                <a:cs typeface="Helvetica"/>
              </a:rPr>
              <a:t>NASALaserComm</a:t>
            </a:r>
            <a:endParaRPr lang="en-US" sz="1400" baseline="30000" dirty="0">
              <a:solidFill>
                <a:srgbClr val="1F497D">
                  <a:lumMod val="75000"/>
                </a:srgbClr>
              </a:solidFill>
              <a:latin typeface="Helvetica"/>
              <a:cs typeface="Helvetica"/>
            </a:endParaRPr>
          </a:p>
        </p:txBody>
      </p:sp>
      <p:sp>
        <p:nvSpPr>
          <p:cNvPr id="10" name="TextBox 9"/>
          <p:cNvSpPr txBox="1"/>
          <p:nvPr userDrawn="1"/>
        </p:nvSpPr>
        <p:spPr>
          <a:xfrm>
            <a:off x="693741" y="1096358"/>
            <a:ext cx="2012588" cy="523220"/>
          </a:xfrm>
          <a:prstGeom prst="rect">
            <a:avLst/>
          </a:prstGeom>
          <a:noFill/>
        </p:spPr>
        <p:txBody>
          <a:bodyPr wrap="square" rtlCol="0">
            <a:spAutoFit/>
          </a:bodyPr>
          <a:lstStyle/>
          <a:p>
            <a:pPr algn="ctr"/>
            <a:r>
              <a:rPr lang="en-US" sz="2800" b="1" spc="300" dirty="0" smtClean="0">
                <a:ln w="3175">
                  <a:solidFill>
                    <a:srgbClr val="1F497D">
                      <a:lumMod val="75000"/>
                    </a:srgbClr>
                  </a:solidFill>
                </a:ln>
                <a:solidFill>
                  <a:prstClr val="white"/>
                </a:solidFill>
                <a:cs typeface="Helvetica"/>
              </a:rPr>
              <a:t>MISSION</a:t>
            </a:r>
            <a:endParaRPr lang="en-US" sz="2000" b="1" spc="300" dirty="0">
              <a:ln w="3175">
                <a:solidFill>
                  <a:srgbClr val="1F497D">
                    <a:lumMod val="75000"/>
                  </a:srgbClr>
                </a:solidFill>
              </a:ln>
              <a:solidFill>
                <a:prstClr val="white"/>
              </a:solidFill>
              <a:cs typeface="Helvetica"/>
            </a:endParaRPr>
          </a:p>
        </p:txBody>
      </p:sp>
      <p:sp>
        <p:nvSpPr>
          <p:cNvPr id="11" name="TextBox 10"/>
          <p:cNvSpPr txBox="1"/>
          <p:nvPr userDrawn="1"/>
        </p:nvSpPr>
        <p:spPr>
          <a:xfrm>
            <a:off x="344716" y="4616841"/>
            <a:ext cx="1599196" cy="861774"/>
          </a:xfrm>
          <a:prstGeom prst="rect">
            <a:avLst/>
          </a:prstGeom>
          <a:noFill/>
        </p:spPr>
        <p:txBody>
          <a:bodyPr wrap="square" rtlCol="0">
            <a:spAutoFit/>
          </a:bodyPr>
          <a:lstStyle/>
          <a:p>
            <a:pPr algn="r"/>
            <a:r>
              <a:rPr lang="en-US" sz="1600" dirty="0" smtClean="0">
                <a:solidFill>
                  <a:srgbClr val="1F497D">
                    <a:lumMod val="75000"/>
                  </a:srgbClr>
                </a:solidFill>
              </a:rPr>
              <a:t>EXECUTIVE</a:t>
            </a:r>
          </a:p>
          <a:p>
            <a:pPr algn="r"/>
            <a:r>
              <a:rPr lang="en-US" sz="1600" dirty="0" smtClean="0">
                <a:solidFill>
                  <a:srgbClr val="1F497D">
                    <a:lumMod val="75000"/>
                  </a:srgbClr>
                </a:solidFill>
              </a:rPr>
              <a:t>LEADERSHIP</a:t>
            </a:r>
          </a:p>
          <a:p>
            <a:pPr algn="r"/>
            <a:r>
              <a:rPr lang="en-US" sz="1600" dirty="0" smtClean="0">
                <a:solidFill>
                  <a:srgbClr val="1F497D">
                    <a:lumMod val="75000"/>
                  </a:srgbClr>
                </a:solidFill>
              </a:rPr>
              <a:t>TEAM</a:t>
            </a:r>
            <a:endParaRPr lang="en-US" sz="1600" dirty="0">
              <a:solidFill>
                <a:srgbClr val="1F497D">
                  <a:lumMod val="75000"/>
                </a:srgbClr>
              </a:solidFill>
            </a:endParaRPr>
          </a:p>
        </p:txBody>
      </p:sp>
      <p:sp>
        <p:nvSpPr>
          <p:cNvPr id="12" name="TextBox 11"/>
          <p:cNvSpPr txBox="1"/>
          <p:nvPr userDrawn="1"/>
        </p:nvSpPr>
        <p:spPr>
          <a:xfrm>
            <a:off x="6351358" y="4092347"/>
            <a:ext cx="1534016" cy="338554"/>
          </a:xfrm>
          <a:prstGeom prst="rect">
            <a:avLst/>
          </a:prstGeom>
          <a:noFill/>
        </p:spPr>
        <p:txBody>
          <a:bodyPr wrap="square" rtlCol="0">
            <a:spAutoFit/>
          </a:bodyPr>
          <a:lstStyle/>
          <a:p>
            <a:r>
              <a:rPr lang="en-US" sz="1600" dirty="0" smtClean="0">
                <a:solidFill>
                  <a:srgbClr val="1F497D">
                    <a:lumMod val="75000"/>
                  </a:srgbClr>
                </a:solidFill>
              </a:rPr>
              <a:t>PRESENTER:</a:t>
            </a:r>
            <a:endParaRPr lang="en-US" sz="1600" dirty="0">
              <a:solidFill>
                <a:srgbClr val="1F497D">
                  <a:lumMod val="75000"/>
                </a:srgbClr>
              </a:solidFill>
            </a:endParaRPr>
          </a:p>
        </p:txBody>
      </p:sp>
      <p:sp>
        <p:nvSpPr>
          <p:cNvPr id="14" name="Rectangle 13"/>
          <p:cNvSpPr/>
          <p:nvPr userDrawn="1"/>
        </p:nvSpPr>
        <p:spPr>
          <a:xfrm>
            <a:off x="111756"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5" name="Rectangle 14"/>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17571595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45E95-057D-4DEA-8F5A-D7F097605A5E}" type="datetime1">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9A7AB8-C288-4B6D-983D-9C88E091B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7992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47623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noChangeArrowheads="1"/>
          </p:cNvSpPr>
          <p:nvPr>
            <p:ph type="sldNum" sz="quarter" idx="4"/>
          </p:nvPr>
        </p:nvSpPr>
        <p:spPr>
          <a:xfrm>
            <a:off x="0" y="6553200"/>
            <a:ext cx="585926" cy="304800"/>
          </a:xfrm>
          <a:prstGeom prst="rect">
            <a:avLst/>
          </a:prstGeom>
          <a:ln/>
        </p:spPr>
        <p:txBody>
          <a:bodyPr anchor="ctr"/>
          <a:lstStyle>
            <a:lvl1pPr algn="ctr">
              <a:defRPr sz="800"/>
            </a:lvl1pPr>
          </a:lstStyle>
          <a:p>
            <a:pPr>
              <a:defRPr/>
            </a:pPr>
            <a:r>
              <a:rPr lang="en-US" dirty="0" smtClean="0">
                <a:solidFill>
                  <a:prstClr val="black">
                    <a:tint val="75000"/>
                  </a:prstClr>
                </a:solidFill>
              </a:rPr>
              <a:t>Slide </a:t>
            </a:r>
            <a:fld id="{82ACB5C3-9C06-4411-B8B0-787B1900E23D}" type="slidenum">
              <a:rPr lang="en-US" smtClean="0">
                <a:solidFill>
                  <a:prstClr val="black">
                    <a:tint val="75000"/>
                  </a:prstClr>
                </a:solidFill>
              </a:rPr>
              <a:pPr>
                <a:defRPr/>
              </a:pPr>
              <a:t>‹#›</a:t>
            </a:fld>
            <a:endParaRPr lang="en-US" sz="600"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4190345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0B3C3-9814-4B99-BC7D-291FB15EAE71}" type="datetime1">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8695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 Option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66766" y="870715"/>
            <a:ext cx="5685500" cy="942040"/>
          </a:xfrm>
        </p:spPr>
        <p:txBody>
          <a:bodyPr/>
          <a:lstStyle>
            <a:lvl1pPr algn="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3366766" y="1812755"/>
            <a:ext cx="5685500"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18666" y="6492875"/>
            <a:ext cx="2133600" cy="365125"/>
          </a:xfrm>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11756"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0" name="Rectangle 9"/>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168312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15" y="0"/>
            <a:ext cx="9144000" cy="6858000"/>
          </a:xfrm>
          <a:prstGeom prst="rect">
            <a:avLst/>
          </a:prstGeom>
        </p:spPr>
      </p:pic>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ctrTitle"/>
          </p:nvPr>
        </p:nvSpPr>
        <p:spPr>
          <a:xfrm>
            <a:off x="3456947" y="870715"/>
            <a:ext cx="5595319" cy="942040"/>
          </a:xfrm>
        </p:spPr>
        <p:txBody>
          <a:bodyPr/>
          <a:lstStyle>
            <a:lvl1pPr algn="r">
              <a:defRPr sz="3200"/>
            </a:lvl1pPr>
          </a:lstStyle>
          <a:p>
            <a:r>
              <a:rPr lang="en-US" smtClean="0"/>
              <a:t>Click to edit Master title style</a:t>
            </a:r>
            <a:endParaRPr lang="en-US" dirty="0"/>
          </a:p>
        </p:txBody>
      </p:sp>
      <p:sp>
        <p:nvSpPr>
          <p:cNvPr id="8" name="Subtitle 2"/>
          <p:cNvSpPr>
            <a:spLocks noGrp="1"/>
          </p:cNvSpPr>
          <p:nvPr>
            <p:ph type="subTitle" idx="1"/>
          </p:nvPr>
        </p:nvSpPr>
        <p:spPr>
          <a:xfrm>
            <a:off x="3456947" y="1812755"/>
            <a:ext cx="5595319"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120515"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0" name="Rectangle 9"/>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18437572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3232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8479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2066697" y="4519150"/>
            <a:ext cx="4469016" cy="1121674"/>
          </a:xfrm>
          <a:prstGeom prst="rect">
            <a:avLst/>
          </a:prstGeom>
          <a:noFill/>
        </p:spPr>
        <p:txBody>
          <a:bodyPr wrap="square" rtlCol="0">
            <a:spAutoFit/>
          </a:bodyPr>
          <a:lstStyle/>
          <a:p>
            <a:pPr>
              <a:lnSpc>
                <a:spcPct val="120000"/>
              </a:lnSpc>
            </a:pPr>
            <a:r>
              <a:rPr lang="en-US" sz="1400" b="1" baseline="30000" dirty="0">
                <a:solidFill>
                  <a:srgbClr val="1F497D">
                    <a:lumMod val="75000"/>
                  </a:srgbClr>
                </a:solidFill>
                <a:latin typeface="Helvetica"/>
                <a:cs typeface="Helvetica"/>
              </a:rPr>
              <a:t>Bob Menrad, </a:t>
            </a:r>
            <a:r>
              <a:rPr lang="en-US" sz="1400" baseline="30000" dirty="0">
                <a:solidFill>
                  <a:srgbClr val="1F497D">
                    <a:lumMod val="75000"/>
                  </a:srgbClr>
                </a:solidFill>
                <a:latin typeface="Helvetica"/>
                <a:cs typeface="Helvetica"/>
              </a:rPr>
              <a:t>Associate </a:t>
            </a:r>
            <a:r>
              <a:rPr lang="en-US" sz="1400" baseline="30000" dirty="0" smtClean="0">
                <a:solidFill>
                  <a:srgbClr val="1F497D">
                    <a:lumMod val="75000"/>
                  </a:srgbClr>
                </a:solidFill>
                <a:latin typeface="Helvetica"/>
                <a:cs typeface="Helvetica"/>
              </a:rPr>
              <a:t>Director</a:t>
            </a:r>
          </a:p>
          <a:p>
            <a:pPr>
              <a:lnSpc>
                <a:spcPct val="120000"/>
              </a:lnSpc>
            </a:pPr>
            <a:r>
              <a:rPr lang="en-US" sz="1400" b="1" baseline="30000" dirty="0" smtClean="0">
                <a:solidFill>
                  <a:srgbClr val="1F497D">
                    <a:lumMod val="75000"/>
                  </a:srgbClr>
                </a:solidFill>
                <a:latin typeface="Helvetica"/>
                <a:cs typeface="Helvetica"/>
              </a:rPr>
              <a:t>Cathy </a:t>
            </a:r>
            <a:r>
              <a:rPr lang="en-US" sz="1400" b="1" baseline="30000" dirty="0">
                <a:solidFill>
                  <a:srgbClr val="1F497D">
                    <a:lumMod val="75000"/>
                  </a:srgbClr>
                </a:solidFill>
                <a:latin typeface="Helvetica"/>
                <a:cs typeface="Helvetica"/>
              </a:rPr>
              <a:t>Barclay, </a:t>
            </a:r>
            <a:r>
              <a:rPr lang="en-US" sz="1400" baseline="30000" dirty="0">
                <a:solidFill>
                  <a:srgbClr val="1F497D">
                    <a:lumMod val="75000"/>
                  </a:srgbClr>
                </a:solidFill>
                <a:latin typeface="Helvetica"/>
                <a:cs typeface="Helvetica"/>
              </a:rPr>
              <a:t>Deputy Program Manager/</a:t>
            </a:r>
            <a:r>
              <a:rPr lang="en-US" sz="1400" baseline="30000" dirty="0" smtClean="0">
                <a:solidFill>
                  <a:srgbClr val="1F497D">
                    <a:lumMod val="75000"/>
                  </a:srgbClr>
                </a:solidFill>
                <a:latin typeface="Helvetica"/>
                <a:cs typeface="Helvetica"/>
              </a:rPr>
              <a:t>Execution</a:t>
            </a:r>
          </a:p>
          <a:p>
            <a:pPr>
              <a:lnSpc>
                <a:spcPct val="120000"/>
              </a:lnSpc>
            </a:pPr>
            <a:r>
              <a:rPr lang="en-US" sz="1400" b="1" baseline="30000" dirty="0" smtClean="0">
                <a:solidFill>
                  <a:srgbClr val="1F497D">
                    <a:lumMod val="75000"/>
                  </a:srgbClr>
                </a:solidFill>
                <a:latin typeface="Helvetica"/>
                <a:cs typeface="Helvetica"/>
              </a:rPr>
              <a:t>Mark Brumfield, </a:t>
            </a:r>
            <a:r>
              <a:rPr lang="en-US" sz="1400" baseline="30000" dirty="0" smtClean="0">
                <a:solidFill>
                  <a:srgbClr val="1F497D">
                    <a:lumMod val="75000"/>
                  </a:srgbClr>
                </a:solidFill>
                <a:latin typeface="Helvetica"/>
                <a:cs typeface="Helvetica"/>
              </a:rPr>
              <a:t>Deputy Program Manager/Implementation</a:t>
            </a:r>
          </a:p>
          <a:p>
            <a:pPr>
              <a:lnSpc>
                <a:spcPct val="120000"/>
              </a:lnSpc>
            </a:pPr>
            <a:r>
              <a:rPr lang="en-US" sz="1400" b="1" baseline="30000" dirty="0" smtClean="0">
                <a:solidFill>
                  <a:srgbClr val="1F497D">
                    <a:lumMod val="75000"/>
                  </a:srgbClr>
                </a:solidFill>
                <a:latin typeface="Helvetica"/>
                <a:cs typeface="Helvetica"/>
              </a:rPr>
              <a:t>Tracy Felton, </a:t>
            </a:r>
            <a:r>
              <a:rPr lang="en-US" sz="1400" baseline="30000" dirty="0" smtClean="0">
                <a:solidFill>
                  <a:srgbClr val="1F497D">
                    <a:lumMod val="75000"/>
                  </a:srgbClr>
                </a:solidFill>
                <a:latin typeface="Helvetica"/>
                <a:cs typeface="Helvetica"/>
              </a:rPr>
              <a:t>Program Business Manager</a:t>
            </a:r>
          </a:p>
          <a:p>
            <a:pPr>
              <a:lnSpc>
                <a:spcPct val="120000"/>
              </a:lnSpc>
              <a:defRPr/>
            </a:pPr>
            <a:r>
              <a:rPr lang="en-US" sz="1400" b="1" baseline="30000" dirty="0" smtClean="0">
                <a:solidFill>
                  <a:srgbClr val="1F497D">
                    <a:lumMod val="75000"/>
                  </a:srgbClr>
                </a:solidFill>
                <a:latin typeface="Helvetica"/>
                <a:cs typeface="Helvetica"/>
              </a:rPr>
              <a:t>Dave Israel, </a:t>
            </a:r>
            <a:r>
              <a:rPr lang="en-US" sz="1400" baseline="30000" dirty="0" smtClean="0">
                <a:solidFill>
                  <a:srgbClr val="1F497D">
                    <a:lumMod val="75000"/>
                  </a:srgbClr>
                </a:solidFill>
                <a:latin typeface="Helvetica"/>
                <a:cs typeface="Helvetica"/>
              </a:rPr>
              <a:t>ESC Architect</a:t>
            </a:r>
          </a:p>
          <a:p>
            <a:pPr>
              <a:lnSpc>
                <a:spcPct val="120000"/>
              </a:lnSpc>
            </a:pPr>
            <a:r>
              <a:rPr lang="en-US" sz="1400" b="1" baseline="30000" dirty="0" smtClean="0">
                <a:solidFill>
                  <a:srgbClr val="1F497D">
                    <a:lumMod val="75000"/>
                  </a:srgbClr>
                </a:solidFill>
                <a:latin typeface="Helvetica"/>
                <a:cs typeface="Helvetica"/>
              </a:rPr>
              <a:t>Mike </a:t>
            </a:r>
            <a:r>
              <a:rPr lang="en-US" sz="1400" b="1" baseline="30000" dirty="0">
                <a:solidFill>
                  <a:srgbClr val="1F497D">
                    <a:lumMod val="75000"/>
                  </a:srgbClr>
                </a:solidFill>
                <a:latin typeface="Helvetica"/>
                <a:cs typeface="Helvetica"/>
              </a:rPr>
              <a:t>Weiss, </a:t>
            </a:r>
            <a:r>
              <a:rPr lang="en-US" sz="1400" baseline="30000" dirty="0">
                <a:solidFill>
                  <a:srgbClr val="1F497D">
                    <a:lumMod val="75000"/>
                  </a:srgbClr>
                </a:solidFill>
                <a:latin typeface="Helvetica"/>
                <a:cs typeface="Helvetica"/>
              </a:rPr>
              <a:t>Associate Program </a:t>
            </a:r>
            <a:r>
              <a:rPr lang="en-US" sz="1400" baseline="30000" dirty="0" smtClean="0">
                <a:solidFill>
                  <a:srgbClr val="1F497D">
                    <a:lumMod val="75000"/>
                  </a:srgbClr>
                </a:solidFill>
                <a:latin typeface="Helvetica"/>
                <a:cs typeface="Helvetica"/>
              </a:rPr>
              <a:t>Manager</a:t>
            </a:r>
            <a:endParaRPr lang="en-US" sz="1400" baseline="30000" dirty="0">
              <a:solidFill>
                <a:srgbClr val="1F497D">
                  <a:lumMod val="75000"/>
                </a:srgbClr>
              </a:solidFill>
              <a:latin typeface="Helvetica"/>
              <a:cs typeface="Helvetica"/>
            </a:endParaRPr>
          </a:p>
        </p:txBody>
      </p:sp>
      <p:sp>
        <p:nvSpPr>
          <p:cNvPr id="8" name="TextBox 7"/>
          <p:cNvSpPr txBox="1"/>
          <p:nvPr userDrawn="1"/>
        </p:nvSpPr>
        <p:spPr>
          <a:xfrm>
            <a:off x="701212" y="1815296"/>
            <a:ext cx="5243508" cy="2462213"/>
          </a:xfrm>
          <a:prstGeom prst="rect">
            <a:avLst/>
          </a:prstGeom>
          <a:noFill/>
        </p:spPr>
        <p:txBody>
          <a:bodyPr wrap="square" rtlCol="0">
            <a:spAutoFit/>
          </a:bodyPr>
          <a:lstStyle/>
          <a:p>
            <a:pPr>
              <a:lnSpc>
                <a:spcPct val="150000"/>
              </a:lnSpc>
            </a:pPr>
            <a:r>
              <a:rPr lang="en-US" sz="2400" b="1" baseline="30000" dirty="0">
                <a:solidFill>
                  <a:srgbClr val="1F497D">
                    <a:lumMod val="75000"/>
                  </a:srgbClr>
                </a:solidFill>
                <a:latin typeface="Helvetica"/>
                <a:cs typeface="Helvetica"/>
              </a:rPr>
              <a:t>As a national resource, the ESC enables </a:t>
            </a:r>
            <a:br>
              <a:rPr lang="en-US" sz="2400" b="1" baseline="30000" dirty="0">
                <a:solidFill>
                  <a:srgbClr val="1F497D">
                    <a:lumMod val="75000"/>
                  </a:srgbClr>
                </a:solidFill>
                <a:latin typeface="Helvetica"/>
                <a:cs typeface="Helvetica"/>
              </a:rPr>
            </a:br>
            <a:r>
              <a:rPr lang="en-US" sz="2400" b="1" baseline="30000" dirty="0">
                <a:solidFill>
                  <a:srgbClr val="1F497D">
                    <a:lumMod val="75000"/>
                  </a:srgbClr>
                </a:solidFill>
                <a:latin typeface="Helvetica"/>
                <a:cs typeface="Helvetica"/>
              </a:rPr>
              <a:t>scientific discovery and </a:t>
            </a:r>
            <a:r>
              <a:rPr lang="en-US" sz="2400" b="1" baseline="30000" dirty="0" smtClean="0">
                <a:solidFill>
                  <a:srgbClr val="1F497D">
                    <a:lumMod val="75000"/>
                  </a:srgbClr>
                </a:solidFill>
                <a:latin typeface="Helvetica"/>
                <a:cs typeface="Helvetica"/>
              </a:rPr>
              <a:t>space </a:t>
            </a:r>
            <a:r>
              <a:rPr lang="en-US" sz="2400" b="1" baseline="30000" dirty="0">
                <a:solidFill>
                  <a:srgbClr val="1F497D">
                    <a:lumMod val="75000"/>
                  </a:srgbClr>
                </a:solidFill>
                <a:latin typeface="Helvetica"/>
                <a:cs typeface="Helvetica"/>
              </a:rPr>
              <a:t>exploration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by </a:t>
            </a:r>
            <a:r>
              <a:rPr lang="en-US" sz="2400" b="1" baseline="30000" dirty="0">
                <a:solidFill>
                  <a:srgbClr val="1F497D">
                    <a:lumMod val="75000"/>
                  </a:srgbClr>
                </a:solidFill>
                <a:latin typeface="Helvetica"/>
                <a:cs typeface="Helvetica"/>
              </a:rPr>
              <a:t>providing innovative and mission-effective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space </a:t>
            </a:r>
            <a:r>
              <a:rPr lang="en-US" sz="2400" b="1" baseline="30000" dirty="0">
                <a:solidFill>
                  <a:srgbClr val="1F497D">
                    <a:lumMod val="75000"/>
                  </a:srgbClr>
                </a:solidFill>
                <a:latin typeface="Helvetica"/>
                <a:cs typeface="Helvetica"/>
              </a:rPr>
              <a:t>communications and navigation solutions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to </a:t>
            </a:r>
            <a:r>
              <a:rPr lang="en-US" sz="2400" b="1" baseline="30000" dirty="0">
                <a:solidFill>
                  <a:srgbClr val="1F497D">
                    <a:lumMod val="75000"/>
                  </a:srgbClr>
                </a:solidFill>
                <a:latin typeface="Helvetica"/>
                <a:cs typeface="Helvetica"/>
              </a:rPr>
              <a:t>the largest community of diverse users. </a:t>
            </a:r>
          </a:p>
          <a:p>
            <a:pPr>
              <a:lnSpc>
                <a:spcPct val="150000"/>
              </a:lnSpc>
            </a:pPr>
            <a:endParaRPr lang="en-US" sz="2400" b="1" dirty="0">
              <a:solidFill>
                <a:prstClr val="black"/>
              </a:solidFill>
              <a:latin typeface="Helvetica"/>
              <a:cs typeface="Helvetica"/>
            </a:endParaRPr>
          </a:p>
        </p:txBody>
      </p:sp>
      <p:sp>
        <p:nvSpPr>
          <p:cNvPr id="9" name="TextBox 8"/>
          <p:cNvSpPr txBox="1"/>
          <p:nvPr userDrawn="1"/>
        </p:nvSpPr>
        <p:spPr>
          <a:xfrm>
            <a:off x="1" y="6036884"/>
            <a:ext cx="9143999" cy="235962"/>
          </a:xfrm>
          <a:prstGeom prst="rect">
            <a:avLst/>
          </a:prstGeom>
          <a:noFill/>
        </p:spPr>
        <p:txBody>
          <a:bodyPr wrap="square" rtlCol="0">
            <a:spAutoFit/>
          </a:bodyPr>
          <a:lstStyle/>
          <a:p>
            <a:pPr algn="ctr"/>
            <a:r>
              <a:rPr lang="en-US" sz="1400" baseline="30000" dirty="0" smtClean="0">
                <a:solidFill>
                  <a:srgbClr val="1F497D">
                    <a:lumMod val="75000"/>
                  </a:srgbClr>
                </a:solidFill>
                <a:latin typeface="Helvetica"/>
                <a:cs typeface="Helvetica"/>
              </a:rPr>
              <a:t>STAY CONNECTED: http</a:t>
            </a:r>
            <a:r>
              <a:rPr lang="en-US" sz="1400" baseline="30000" dirty="0">
                <a:solidFill>
                  <a:srgbClr val="1F497D">
                    <a:lumMod val="75000"/>
                  </a:srgbClr>
                </a:solidFill>
                <a:latin typeface="Helvetica"/>
                <a:cs typeface="Helvetica"/>
              </a:rPr>
              <a:t>://</a:t>
            </a:r>
            <a:r>
              <a:rPr lang="en-US" sz="1400" baseline="30000" dirty="0" err="1">
                <a:solidFill>
                  <a:srgbClr val="1F497D">
                    <a:lumMod val="75000"/>
                  </a:srgbClr>
                </a:solidFill>
                <a:latin typeface="Helvetica"/>
                <a:cs typeface="Helvetica"/>
              </a:rPr>
              <a:t>esc.gsfc.nasa.gov</a:t>
            </a:r>
            <a:r>
              <a:rPr lang="en-US" sz="1400" baseline="30000" dirty="0">
                <a:solidFill>
                  <a:srgbClr val="1F497D">
                    <a:lumMod val="75000"/>
                  </a:srgbClr>
                </a:solidFill>
                <a:latin typeface="Helvetica"/>
                <a:cs typeface="Helvetica"/>
              </a:rPr>
              <a:t>/  Facebook: </a:t>
            </a:r>
            <a:r>
              <a:rPr lang="en-US" sz="1400" baseline="30000" dirty="0" smtClean="0">
                <a:solidFill>
                  <a:srgbClr val="1F497D">
                    <a:lumMod val="75000"/>
                  </a:srgbClr>
                </a:solidFill>
                <a:latin typeface="Helvetica"/>
                <a:cs typeface="Helvetica"/>
              </a:rPr>
              <a:t>@NASA.ESC, @NASA.TDRS; </a:t>
            </a:r>
            <a:r>
              <a:rPr lang="en-US" sz="1400" baseline="30000" dirty="0">
                <a:solidFill>
                  <a:srgbClr val="1F497D">
                    <a:lumMod val="75000"/>
                  </a:srgbClr>
                </a:solidFill>
                <a:latin typeface="Helvetica"/>
                <a:cs typeface="Helvetica"/>
              </a:rPr>
              <a:t>Twitter: @NASA_TDRS, @</a:t>
            </a:r>
            <a:r>
              <a:rPr lang="en-US" sz="1400" baseline="30000" dirty="0" err="1" smtClean="0">
                <a:solidFill>
                  <a:srgbClr val="1F497D">
                    <a:lumMod val="75000"/>
                  </a:srgbClr>
                </a:solidFill>
                <a:latin typeface="Helvetica"/>
                <a:cs typeface="Helvetica"/>
              </a:rPr>
              <a:t>NASALaserComm</a:t>
            </a:r>
            <a:endParaRPr lang="en-US" sz="1400" baseline="30000" dirty="0">
              <a:solidFill>
                <a:srgbClr val="1F497D">
                  <a:lumMod val="75000"/>
                </a:srgbClr>
              </a:solidFill>
              <a:latin typeface="Helvetica"/>
              <a:cs typeface="Helvetica"/>
            </a:endParaRPr>
          </a:p>
        </p:txBody>
      </p:sp>
      <p:sp>
        <p:nvSpPr>
          <p:cNvPr id="10" name="TextBox 9"/>
          <p:cNvSpPr txBox="1"/>
          <p:nvPr userDrawn="1"/>
        </p:nvSpPr>
        <p:spPr>
          <a:xfrm>
            <a:off x="693741" y="1096358"/>
            <a:ext cx="2012588" cy="523220"/>
          </a:xfrm>
          <a:prstGeom prst="rect">
            <a:avLst/>
          </a:prstGeom>
          <a:noFill/>
        </p:spPr>
        <p:txBody>
          <a:bodyPr wrap="square" rtlCol="0">
            <a:spAutoFit/>
          </a:bodyPr>
          <a:lstStyle/>
          <a:p>
            <a:pPr algn="ctr"/>
            <a:r>
              <a:rPr lang="en-US" sz="2800" b="1" spc="300" dirty="0" smtClean="0">
                <a:ln w="3175">
                  <a:solidFill>
                    <a:srgbClr val="1F497D">
                      <a:lumMod val="75000"/>
                    </a:srgbClr>
                  </a:solidFill>
                </a:ln>
                <a:solidFill>
                  <a:prstClr val="white"/>
                </a:solidFill>
                <a:cs typeface="Helvetica"/>
              </a:rPr>
              <a:t>MISSION</a:t>
            </a:r>
            <a:endParaRPr lang="en-US" sz="2000" b="1" spc="300" dirty="0">
              <a:ln w="3175">
                <a:solidFill>
                  <a:srgbClr val="1F497D">
                    <a:lumMod val="75000"/>
                  </a:srgbClr>
                </a:solidFill>
              </a:ln>
              <a:solidFill>
                <a:prstClr val="white"/>
              </a:solidFill>
              <a:cs typeface="Helvetica"/>
            </a:endParaRPr>
          </a:p>
        </p:txBody>
      </p:sp>
      <p:sp>
        <p:nvSpPr>
          <p:cNvPr id="11" name="TextBox 10"/>
          <p:cNvSpPr txBox="1"/>
          <p:nvPr userDrawn="1"/>
        </p:nvSpPr>
        <p:spPr>
          <a:xfrm>
            <a:off x="344716" y="4616841"/>
            <a:ext cx="1599196" cy="861774"/>
          </a:xfrm>
          <a:prstGeom prst="rect">
            <a:avLst/>
          </a:prstGeom>
          <a:noFill/>
        </p:spPr>
        <p:txBody>
          <a:bodyPr wrap="square" rtlCol="0">
            <a:spAutoFit/>
          </a:bodyPr>
          <a:lstStyle/>
          <a:p>
            <a:pPr algn="r"/>
            <a:r>
              <a:rPr lang="en-US" sz="1600" dirty="0" smtClean="0">
                <a:solidFill>
                  <a:srgbClr val="1F497D">
                    <a:lumMod val="75000"/>
                  </a:srgbClr>
                </a:solidFill>
              </a:rPr>
              <a:t>EXECUTIVE</a:t>
            </a:r>
          </a:p>
          <a:p>
            <a:pPr algn="r"/>
            <a:r>
              <a:rPr lang="en-US" sz="1600" dirty="0" smtClean="0">
                <a:solidFill>
                  <a:srgbClr val="1F497D">
                    <a:lumMod val="75000"/>
                  </a:srgbClr>
                </a:solidFill>
              </a:rPr>
              <a:t>LEADERSHIP</a:t>
            </a:r>
          </a:p>
          <a:p>
            <a:pPr algn="r"/>
            <a:r>
              <a:rPr lang="en-US" sz="1600" dirty="0" smtClean="0">
                <a:solidFill>
                  <a:srgbClr val="1F497D">
                    <a:lumMod val="75000"/>
                  </a:srgbClr>
                </a:solidFill>
              </a:rPr>
              <a:t>TEAM</a:t>
            </a:r>
            <a:endParaRPr lang="en-US" sz="1600" dirty="0">
              <a:solidFill>
                <a:srgbClr val="1F497D">
                  <a:lumMod val="75000"/>
                </a:srgbClr>
              </a:solidFill>
            </a:endParaRPr>
          </a:p>
        </p:txBody>
      </p:sp>
      <p:sp>
        <p:nvSpPr>
          <p:cNvPr id="12" name="TextBox 11"/>
          <p:cNvSpPr txBox="1"/>
          <p:nvPr userDrawn="1"/>
        </p:nvSpPr>
        <p:spPr>
          <a:xfrm>
            <a:off x="6351358" y="4092347"/>
            <a:ext cx="1534016" cy="338554"/>
          </a:xfrm>
          <a:prstGeom prst="rect">
            <a:avLst/>
          </a:prstGeom>
          <a:noFill/>
        </p:spPr>
        <p:txBody>
          <a:bodyPr wrap="square" rtlCol="0">
            <a:spAutoFit/>
          </a:bodyPr>
          <a:lstStyle/>
          <a:p>
            <a:r>
              <a:rPr lang="en-US" sz="1600" dirty="0" smtClean="0">
                <a:solidFill>
                  <a:srgbClr val="1F497D">
                    <a:lumMod val="75000"/>
                  </a:srgbClr>
                </a:solidFill>
              </a:rPr>
              <a:t>PRESENTER:</a:t>
            </a:r>
            <a:endParaRPr lang="en-US" sz="1600" dirty="0">
              <a:solidFill>
                <a:srgbClr val="1F497D">
                  <a:lumMod val="75000"/>
                </a:srgbClr>
              </a:solidFill>
            </a:endParaRPr>
          </a:p>
        </p:txBody>
      </p:sp>
      <p:sp>
        <p:nvSpPr>
          <p:cNvPr id="14" name="Rectangle 13"/>
          <p:cNvSpPr/>
          <p:nvPr userDrawn="1"/>
        </p:nvSpPr>
        <p:spPr>
          <a:xfrm>
            <a:off x="111756"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5" name="Rectangle 14"/>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24835173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45E95-057D-4DEA-8F5A-D7F097605A5E}" type="datetime1">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9A7AB8-C288-4B6D-983D-9C88E091B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356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28656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noChangeArrowheads="1"/>
          </p:cNvSpPr>
          <p:nvPr>
            <p:ph type="sldNum" sz="quarter" idx="4"/>
          </p:nvPr>
        </p:nvSpPr>
        <p:spPr>
          <a:xfrm>
            <a:off x="0" y="6553200"/>
            <a:ext cx="585926" cy="304800"/>
          </a:xfrm>
          <a:prstGeom prst="rect">
            <a:avLst/>
          </a:prstGeom>
          <a:ln/>
        </p:spPr>
        <p:txBody>
          <a:bodyPr anchor="ctr"/>
          <a:lstStyle>
            <a:lvl1pPr algn="ctr">
              <a:defRPr sz="800"/>
            </a:lvl1pPr>
          </a:lstStyle>
          <a:p>
            <a:pPr>
              <a:defRPr/>
            </a:pPr>
            <a:r>
              <a:rPr lang="en-US" dirty="0" smtClean="0">
                <a:solidFill>
                  <a:prstClr val="black">
                    <a:tint val="75000"/>
                  </a:prstClr>
                </a:solidFill>
              </a:rPr>
              <a:t>Slide </a:t>
            </a:r>
            <a:fld id="{82ACB5C3-9C06-4411-B8B0-787B1900E23D}" type="slidenum">
              <a:rPr lang="en-US" smtClean="0">
                <a:solidFill>
                  <a:prstClr val="black">
                    <a:tint val="75000"/>
                  </a:prstClr>
                </a:solidFill>
              </a:rPr>
              <a:pPr>
                <a:defRPr/>
              </a:pPr>
              <a:t>‹#›</a:t>
            </a:fld>
            <a:endParaRPr lang="en-US" sz="600"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21823383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0B3C3-9814-4B99-BC7D-291FB15EAE71}" type="datetime1">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5266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 Option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366766" y="870715"/>
            <a:ext cx="5685500" cy="942040"/>
          </a:xfrm>
        </p:spPr>
        <p:txBody>
          <a:bodyPr/>
          <a:lstStyle>
            <a:lvl1pPr algn="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3366766" y="1812755"/>
            <a:ext cx="5685500"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18666" y="6492875"/>
            <a:ext cx="2133600" cy="365125"/>
          </a:xfrm>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11756"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0" name="Rectangle 9"/>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3583963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 Option B">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15" y="0"/>
            <a:ext cx="9144000" cy="6858000"/>
          </a:xfrm>
          <a:prstGeom prst="rect">
            <a:avLst/>
          </a:prstGeom>
        </p:spPr>
      </p:pic>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ctrTitle"/>
          </p:nvPr>
        </p:nvSpPr>
        <p:spPr>
          <a:xfrm>
            <a:off x="3456947" y="870715"/>
            <a:ext cx="5595319" cy="942040"/>
          </a:xfrm>
        </p:spPr>
        <p:txBody>
          <a:bodyPr/>
          <a:lstStyle>
            <a:lvl1pPr algn="r">
              <a:defRPr sz="3200"/>
            </a:lvl1pPr>
          </a:lstStyle>
          <a:p>
            <a:r>
              <a:rPr lang="en-US" smtClean="0"/>
              <a:t>Click to edit Master title style</a:t>
            </a:r>
            <a:endParaRPr lang="en-US" dirty="0"/>
          </a:p>
        </p:txBody>
      </p:sp>
      <p:sp>
        <p:nvSpPr>
          <p:cNvPr id="8" name="Subtitle 2"/>
          <p:cNvSpPr>
            <a:spLocks noGrp="1"/>
          </p:cNvSpPr>
          <p:nvPr>
            <p:ph type="subTitle" idx="1"/>
          </p:nvPr>
        </p:nvSpPr>
        <p:spPr>
          <a:xfrm>
            <a:off x="3456947" y="1812755"/>
            <a:ext cx="5595319" cy="839807"/>
          </a:xfrm>
        </p:spPr>
        <p:txBody>
          <a:bodyP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120515"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0" name="Rectangle 9"/>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4182514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4974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1148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2066697" y="4519150"/>
            <a:ext cx="4469016" cy="1121674"/>
          </a:xfrm>
          <a:prstGeom prst="rect">
            <a:avLst/>
          </a:prstGeom>
          <a:noFill/>
        </p:spPr>
        <p:txBody>
          <a:bodyPr wrap="square" rtlCol="0">
            <a:spAutoFit/>
          </a:bodyPr>
          <a:lstStyle/>
          <a:p>
            <a:pPr>
              <a:lnSpc>
                <a:spcPct val="120000"/>
              </a:lnSpc>
            </a:pPr>
            <a:r>
              <a:rPr lang="en-US" sz="1400" b="1" baseline="30000" dirty="0">
                <a:solidFill>
                  <a:srgbClr val="1F497D">
                    <a:lumMod val="75000"/>
                  </a:srgbClr>
                </a:solidFill>
                <a:latin typeface="Helvetica"/>
                <a:cs typeface="Helvetica"/>
              </a:rPr>
              <a:t>Bob Menrad, </a:t>
            </a:r>
            <a:r>
              <a:rPr lang="en-US" sz="1400" baseline="30000" dirty="0">
                <a:solidFill>
                  <a:srgbClr val="1F497D">
                    <a:lumMod val="75000"/>
                  </a:srgbClr>
                </a:solidFill>
                <a:latin typeface="Helvetica"/>
                <a:cs typeface="Helvetica"/>
              </a:rPr>
              <a:t>Associate </a:t>
            </a:r>
            <a:r>
              <a:rPr lang="en-US" sz="1400" baseline="30000" dirty="0" smtClean="0">
                <a:solidFill>
                  <a:srgbClr val="1F497D">
                    <a:lumMod val="75000"/>
                  </a:srgbClr>
                </a:solidFill>
                <a:latin typeface="Helvetica"/>
                <a:cs typeface="Helvetica"/>
              </a:rPr>
              <a:t>Director</a:t>
            </a:r>
          </a:p>
          <a:p>
            <a:pPr>
              <a:lnSpc>
                <a:spcPct val="120000"/>
              </a:lnSpc>
            </a:pPr>
            <a:r>
              <a:rPr lang="en-US" sz="1400" b="1" baseline="30000" dirty="0" smtClean="0">
                <a:solidFill>
                  <a:srgbClr val="1F497D">
                    <a:lumMod val="75000"/>
                  </a:srgbClr>
                </a:solidFill>
                <a:latin typeface="Helvetica"/>
                <a:cs typeface="Helvetica"/>
              </a:rPr>
              <a:t>Cathy </a:t>
            </a:r>
            <a:r>
              <a:rPr lang="en-US" sz="1400" b="1" baseline="30000" dirty="0">
                <a:solidFill>
                  <a:srgbClr val="1F497D">
                    <a:lumMod val="75000"/>
                  </a:srgbClr>
                </a:solidFill>
                <a:latin typeface="Helvetica"/>
                <a:cs typeface="Helvetica"/>
              </a:rPr>
              <a:t>Barclay, </a:t>
            </a:r>
            <a:r>
              <a:rPr lang="en-US" sz="1400" baseline="30000" dirty="0">
                <a:solidFill>
                  <a:srgbClr val="1F497D">
                    <a:lumMod val="75000"/>
                  </a:srgbClr>
                </a:solidFill>
                <a:latin typeface="Helvetica"/>
                <a:cs typeface="Helvetica"/>
              </a:rPr>
              <a:t>Deputy Program Manager/</a:t>
            </a:r>
            <a:r>
              <a:rPr lang="en-US" sz="1400" baseline="30000" dirty="0" smtClean="0">
                <a:solidFill>
                  <a:srgbClr val="1F497D">
                    <a:lumMod val="75000"/>
                  </a:srgbClr>
                </a:solidFill>
                <a:latin typeface="Helvetica"/>
                <a:cs typeface="Helvetica"/>
              </a:rPr>
              <a:t>Execution</a:t>
            </a:r>
          </a:p>
          <a:p>
            <a:pPr>
              <a:lnSpc>
                <a:spcPct val="120000"/>
              </a:lnSpc>
            </a:pPr>
            <a:r>
              <a:rPr lang="en-US" sz="1400" b="1" baseline="30000" dirty="0" smtClean="0">
                <a:solidFill>
                  <a:srgbClr val="1F497D">
                    <a:lumMod val="75000"/>
                  </a:srgbClr>
                </a:solidFill>
                <a:latin typeface="Helvetica"/>
                <a:cs typeface="Helvetica"/>
              </a:rPr>
              <a:t>Mark Brumfield, </a:t>
            </a:r>
            <a:r>
              <a:rPr lang="en-US" sz="1400" baseline="30000" dirty="0" smtClean="0">
                <a:solidFill>
                  <a:srgbClr val="1F497D">
                    <a:lumMod val="75000"/>
                  </a:srgbClr>
                </a:solidFill>
                <a:latin typeface="Helvetica"/>
                <a:cs typeface="Helvetica"/>
              </a:rPr>
              <a:t>Deputy Program Manager/Implementation</a:t>
            </a:r>
          </a:p>
          <a:p>
            <a:pPr>
              <a:lnSpc>
                <a:spcPct val="120000"/>
              </a:lnSpc>
            </a:pPr>
            <a:r>
              <a:rPr lang="en-US" sz="1400" b="1" baseline="30000" dirty="0" smtClean="0">
                <a:solidFill>
                  <a:srgbClr val="1F497D">
                    <a:lumMod val="75000"/>
                  </a:srgbClr>
                </a:solidFill>
                <a:latin typeface="Helvetica"/>
                <a:cs typeface="Helvetica"/>
              </a:rPr>
              <a:t>Tracy Felton, </a:t>
            </a:r>
            <a:r>
              <a:rPr lang="en-US" sz="1400" baseline="30000" dirty="0" smtClean="0">
                <a:solidFill>
                  <a:srgbClr val="1F497D">
                    <a:lumMod val="75000"/>
                  </a:srgbClr>
                </a:solidFill>
                <a:latin typeface="Helvetica"/>
                <a:cs typeface="Helvetica"/>
              </a:rPr>
              <a:t>Program Business Manager</a:t>
            </a:r>
          </a:p>
          <a:p>
            <a:pPr>
              <a:lnSpc>
                <a:spcPct val="120000"/>
              </a:lnSpc>
              <a:defRPr/>
            </a:pPr>
            <a:r>
              <a:rPr lang="en-US" sz="1400" b="1" baseline="30000" dirty="0" smtClean="0">
                <a:solidFill>
                  <a:srgbClr val="1F497D">
                    <a:lumMod val="75000"/>
                  </a:srgbClr>
                </a:solidFill>
                <a:latin typeface="Helvetica"/>
                <a:cs typeface="Helvetica"/>
              </a:rPr>
              <a:t>Dave Israel, </a:t>
            </a:r>
            <a:r>
              <a:rPr lang="en-US" sz="1400" baseline="30000" dirty="0" smtClean="0">
                <a:solidFill>
                  <a:srgbClr val="1F497D">
                    <a:lumMod val="75000"/>
                  </a:srgbClr>
                </a:solidFill>
                <a:latin typeface="Helvetica"/>
                <a:cs typeface="Helvetica"/>
              </a:rPr>
              <a:t>ESC Architect</a:t>
            </a:r>
          </a:p>
          <a:p>
            <a:pPr>
              <a:lnSpc>
                <a:spcPct val="120000"/>
              </a:lnSpc>
            </a:pPr>
            <a:r>
              <a:rPr lang="en-US" sz="1400" b="1" baseline="30000" dirty="0" smtClean="0">
                <a:solidFill>
                  <a:srgbClr val="1F497D">
                    <a:lumMod val="75000"/>
                  </a:srgbClr>
                </a:solidFill>
                <a:latin typeface="Helvetica"/>
                <a:cs typeface="Helvetica"/>
              </a:rPr>
              <a:t>Mike </a:t>
            </a:r>
            <a:r>
              <a:rPr lang="en-US" sz="1400" b="1" baseline="30000" dirty="0">
                <a:solidFill>
                  <a:srgbClr val="1F497D">
                    <a:lumMod val="75000"/>
                  </a:srgbClr>
                </a:solidFill>
                <a:latin typeface="Helvetica"/>
                <a:cs typeface="Helvetica"/>
              </a:rPr>
              <a:t>Weiss, </a:t>
            </a:r>
            <a:r>
              <a:rPr lang="en-US" sz="1400" baseline="30000" dirty="0">
                <a:solidFill>
                  <a:srgbClr val="1F497D">
                    <a:lumMod val="75000"/>
                  </a:srgbClr>
                </a:solidFill>
                <a:latin typeface="Helvetica"/>
                <a:cs typeface="Helvetica"/>
              </a:rPr>
              <a:t>Associate Program </a:t>
            </a:r>
            <a:r>
              <a:rPr lang="en-US" sz="1400" baseline="30000" dirty="0" smtClean="0">
                <a:solidFill>
                  <a:srgbClr val="1F497D">
                    <a:lumMod val="75000"/>
                  </a:srgbClr>
                </a:solidFill>
                <a:latin typeface="Helvetica"/>
                <a:cs typeface="Helvetica"/>
              </a:rPr>
              <a:t>Manager</a:t>
            </a:r>
            <a:endParaRPr lang="en-US" sz="1400" baseline="30000" dirty="0">
              <a:solidFill>
                <a:srgbClr val="1F497D">
                  <a:lumMod val="75000"/>
                </a:srgbClr>
              </a:solidFill>
              <a:latin typeface="Helvetica"/>
              <a:cs typeface="Helvetica"/>
            </a:endParaRPr>
          </a:p>
        </p:txBody>
      </p:sp>
      <p:sp>
        <p:nvSpPr>
          <p:cNvPr id="8" name="TextBox 7"/>
          <p:cNvSpPr txBox="1"/>
          <p:nvPr userDrawn="1"/>
        </p:nvSpPr>
        <p:spPr>
          <a:xfrm>
            <a:off x="701212" y="1815296"/>
            <a:ext cx="5243508" cy="2462213"/>
          </a:xfrm>
          <a:prstGeom prst="rect">
            <a:avLst/>
          </a:prstGeom>
          <a:noFill/>
        </p:spPr>
        <p:txBody>
          <a:bodyPr wrap="square" rtlCol="0">
            <a:spAutoFit/>
          </a:bodyPr>
          <a:lstStyle/>
          <a:p>
            <a:pPr>
              <a:lnSpc>
                <a:spcPct val="150000"/>
              </a:lnSpc>
            </a:pPr>
            <a:r>
              <a:rPr lang="en-US" sz="2400" b="1" baseline="30000" dirty="0">
                <a:solidFill>
                  <a:srgbClr val="1F497D">
                    <a:lumMod val="75000"/>
                  </a:srgbClr>
                </a:solidFill>
                <a:latin typeface="Helvetica"/>
                <a:cs typeface="Helvetica"/>
              </a:rPr>
              <a:t>As a national resource, the ESC enables </a:t>
            </a:r>
            <a:br>
              <a:rPr lang="en-US" sz="2400" b="1" baseline="30000" dirty="0">
                <a:solidFill>
                  <a:srgbClr val="1F497D">
                    <a:lumMod val="75000"/>
                  </a:srgbClr>
                </a:solidFill>
                <a:latin typeface="Helvetica"/>
                <a:cs typeface="Helvetica"/>
              </a:rPr>
            </a:br>
            <a:r>
              <a:rPr lang="en-US" sz="2400" b="1" baseline="30000" dirty="0">
                <a:solidFill>
                  <a:srgbClr val="1F497D">
                    <a:lumMod val="75000"/>
                  </a:srgbClr>
                </a:solidFill>
                <a:latin typeface="Helvetica"/>
                <a:cs typeface="Helvetica"/>
              </a:rPr>
              <a:t>scientific discovery and </a:t>
            </a:r>
            <a:r>
              <a:rPr lang="en-US" sz="2400" b="1" baseline="30000" dirty="0" smtClean="0">
                <a:solidFill>
                  <a:srgbClr val="1F497D">
                    <a:lumMod val="75000"/>
                  </a:srgbClr>
                </a:solidFill>
                <a:latin typeface="Helvetica"/>
                <a:cs typeface="Helvetica"/>
              </a:rPr>
              <a:t>space </a:t>
            </a:r>
            <a:r>
              <a:rPr lang="en-US" sz="2400" b="1" baseline="30000" dirty="0">
                <a:solidFill>
                  <a:srgbClr val="1F497D">
                    <a:lumMod val="75000"/>
                  </a:srgbClr>
                </a:solidFill>
                <a:latin typeface="Helvetica"/>
                <a:cs typeface="Helvetica"/>
              </a:rPr>
              <a:t>exploration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by </a:t>
            </a:r>
            <a:r>
              <a:rPr lang="en-US" sz="2400" b="1" baseline="30000" dirty="0">
                <a:solidFill>
                  <a:srgbClr val="1F497D">
                    <a:lumMod val="75000"/>
                  </a:srgbClr>
                </a:solidFill>
                <a:latin typeface="Helvetica"/>
                <a:cs typeface="Helvetica"/>
              </a:rPr>
              <a:t>providing innovative and mission-effective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space </a:t>
            </a:r>
            <a:r>
              <a:rPr lang="en-US" sz="2400" b="1" baseline="30000" dirty="0">
                <a:solidFill>
                  <a:srgbClr val="1F497D">
                    <a:lumMod val="75000"/>
                  </a:srgbClr>
                </a:solidFill>
                <a:latin typeface="Helvetica"/>
                <a:cs typeface="Helvetica"/>
              </a:rPr>
              <a:t>communications and navigation solutions </a:t>
            </a:r>
            <a:endParaRPr lang="en-US" sz="2400" b="1" baseline="30000" dirty="0" smtClean="0">
              <a:solidFill>
                <a:srgbClr val="1F497D">
                  <a:lumMod val="75000"/>
                </a:srgbClr>
              </a:solidFill>
              <a:latin typeface="Helvetica"/>
              <a:cs typeface="Helvetica"/>
            </a:endParaRPr>
          </a:p>
          <a:p>
            <a:pPr>
              <a:lnSpc>
                <a:spcPct val="150000"/>
              </a:lnSpc>
            </a:pPr>
            <a:r>
              <a:rPr lang="en-US" sz="2400" b="1" baseline="30000" dirty="0" smtClean="0">
                <a:solidFill>
                  <a:srgbClr val="1F497D">
                    <a:lumMod val="75000"/>
                  </a:srgbClr>
                </a:solidFill>
                <a:latin typeface="Helvetica"/>
                <a:cs typeface="Helvetica"/>
              </a:rPr>
              <a:t>to </a:t>
            </a:r>
            <a:r>
              <a:rPr lang="en-US" sz="2400" b="1" baseline="30000" dirty="0">
                <a:solidFill>
                  <a:srgbClr val="1F497D">
                    <a:lumMod val="75000"/>
                  </a:srgbClr>
                </a:solidFill>
                <a:latin typeface="Helvetica"/>
                <a:cs typeface="Helvetica"/>
              </a:rPr>
              <a:t>the largest community of diverse users. </a:t>
            </a:r>
          </a:p>
          <a:p>
            <a:pPr>
              <a:lnSpc>
                <a:spcPct val="150000"/>
              </a:lnSpc>
            </a:pPr>
            <a:endParaRPr lang="en-US" sz="2400" b="1" dirty="0">
              <a:solidFill>
                <a:prstClr val="black"/>
              </a:solidFill>
              <a:latin typeface="Helvetica"/>
              <a:cs typeface="Helvetica"/>
            </a:endParaRPr>
          </a:p>
        </p:txBody>
      </p:sp>
      <p:sp>
        <p:nvSpPr>
          <p:cNvPr id="9" name="TextBox 8"/>
          <p:cNvSpPr txBox="1"/>
          <p:nvPr userDrawn="1"/>
        </p:nvSpPr>
        <p:spPr>
          <a:xfrm>
            <a:off x="1" y="6036884"/>
            <a:ext cx="9143999" cy="235962"/>
          </a:xfrm>
          <a:prstGeom prst="rect">
            <a:avLst/>
          </a:prstGeom>
          <a:noFill/>
        </p:spPr>
        <p:txBody>
          <a:bodyPr wrap="square" rtlCol="0">
            <a:spAutoFit/>
          </a:bodyPr>
          <a:lstStyle/>
          <a:p>
            <a:pPr algn="ctr"/>
            <a:r>
              <a:rPr lang="en-US" sz="1400" baseline="30000" dirty="0" smtClean="0">
                <a:solidFill>
                  <a:srgbClr val="1F497D">
                    <a:lumMod val="75000"/>
                  </a:srgbClr>
                </a:solidFill>
                <a:latin typeface="Helvetica"/>
                <a:cs typeface="Helvetica"/>
              </a:rPr>
              <a:t>STAY CONNECTED: http</a:t>
            </a:r>
            <a:r>
              <a:rPr lang="en-US" sz="1400" baseline="30000" dirty="0">
                <a:solidFill>
                  <a:srgbClr val="1F497D">
                    <a:lumMod val="75000"/>
                  </a:srgbClr>
                </a:solidFill>
                <a:latin typeface="Helvetica"/>
                <a:cs typeface="Helvetica"/>
              </a:rPr>
              <a:t>://</a:t>
            </a:r>
            <a:r>
              <a:rPr lang="en-US" sz="1400" baseline="30000" dirty="0" err="1">
                <a:solidFill>
                  <a:srgbClr val="1F497D">
                    <a:lumMod val="75000"/>
                  </a:srgbClr>
                </a:solidFill>
                <a:latin typeface="Helvetica"/>
                <a:cs typeface="Helvetica"/>
              </a:rPr>
              <a:t>esc.gsfc.nasa.gov</a:t>
            </a:r>
            <a:r>
              <a:rPr lang="en-US" sz="1400" baseline="30000" dirty="0">
                <a:solidFill>
                  <a:srgbClr val="1F497D">
                    <a:lumMod val="75000"/>
                  </a:srgbClr>
                </a:solidFill>
                <a:latin typeface="Helvetica"/>
                <a:cs typeface="Helvetica"/>
              </a:rPr>
              <a:t>/  Facebook: </a:t>
            </a:r>
            <a:r>
              <a:rPr lang="en-US" sz="1400" baseline="30000" dirty="0" smtClean="0">
                <a:solidFill>
                  <a:srgbClr val="1F497D">
                    <a:lumMod val="75000"/>
                  </a:srgbClr>
                </a:solidFill>
                <a:latin typeface="Helvetica"/>
                <a:cs typeface="Helvetica"/>
              </a:rPr>
              <a:t>@NASA.ESC, @NASA.TDRS; </a:t>
            </a:r>
            <a:r>
              <a:rPr lang="en-US" sz="1400" baseline="30000" dirty="0">
                <a:solidFill>
                  <a:srgbClr val="1F497D">
                    <a:lumMod val="75000"/>
                  </a:srgbClr>
                </a:solidFill>
                <a:latin typeface="Helvetica"/>
                <a:cs typeface="Helvetica"/>
              </a:rPr>
              <a:t>Twitter: @NASA_TDRS, @</a:t>
            </a:r>
            <a:r>
              <a:rPr lang="en-US" sz="1400" baseline="30000" dirty="0" err="1" smtClean="0">
                <a:solidFill>
                  <a:srgbClr val="1F497D">
                    <a:lumMod val="75000"/>
                  </a:srgbClr>
                </a:solidFill>
                <a:latin typeface="Helvetica"/>
                <a:cs typeface="Helvetica"/>
              </a:rPr>
              <a:t>NASALaserComm</a:t>
            </a:r>
            <a:endParaRPr lang="en-US" sz="1400" baseline="30000" dirty="0">
              <a:solidFill>
                <a:srgbClr val="1F497D">
                  <a:lumMod val="75000"/>
                </a:srgbClr>
              </a:solidFill>
              <a:latin typeface="Helvetica"/>
              <a:cs typeface="Helvetica"/>
            </a:endParaRPr>
          </a:p>
        </p:txBody>
      </p:sp>
      <p:sp>
        <p:nvSpPr>
          <p:cNvPr id="10" name="TextBox 9"/>
          <p:cNvSpPr txBox="1"/>
          <p:nvPr userDrawn="1"/>
        </p:nvSpPr>
        <p:spPr>
          <a:xfrm>
            <a:off x="693741" y="1096358"/>
            <a:ext cx="2012588" cy="523220"/>
          </a:xfrm>
          <a:prstGeom prst="rect">
            <a:avLst/>
          </a:prstGeom>
          <a:noFill/>
        </p:spPr>
        <p:txBody>
          <a:bodyPr wrap="square" rtlCol="0">
            <a:spAutoFit/>
          </a:bodyPr>
          <a:lstStyle/>
          <a:p>
            <a:pPr algn="ctr"/>
            <a:r>
              <a:rPr lang="en-US" sz="2800" b="1" spc="300" dirty="0" smtClean="0">
                <a:ln w="3175">
                  <a:solidFill>
                    <a:srgbClr val="1F497D">
                      <a:lumMod val="75000"/>
                    </a:srgbClr>
                  </a:solidFill>
                </a:ln>
                <a:solidFill>
                  <a:prstClr val="white"/>
                </a:solidFill>
                <a:cs typeface="Helvetica"/>
              </a:rPr>
              <a:t>MISSION</a:t>
            </a:r>
            <a:endParaRPr lang="en-US" sz="2000" b="1" spc="300" dirty="0">
              <a:ln w="3175">
                <a:solidFill>
                  <a:srgbClr val="1F497D">
                    <a:lumMod val="75000"/>
                  </a:srgbClr>
                </a:solidFill>
              </a:ln>
              <a:solidFill>
                <a:prstClr val="white"/>
              </a:solidFill>
              <a:cs typeface="Helvetica"/>
            </a:endParaRPr>
          </a:p>
        </p:txBody>
      </p:sp>
      <p:sp>
        <p:nvSpPr>
          <p:cNvPr id="11" name="TextBox 10"/>
          <p:cNvSpPr txBox="1"/>
          <p:nvPr userDrawn="1"/>
        </p:nvSpPr>
        <p:spPr>
          <a:xfrm>
            <a:off x="344716" y="4616841"/>
            <a:ext cx="1599196" cy="861774"/>
          </a:xfrm>
          <a:prstGeom prst="rect">
            <a:avLst/>
          </a:prstGeom>
          <a:noFill/>
        </p:spPr>
        <p:txBody>
          <a:bodyPr wrap="square" rtlCol="0">
            <a:spAutoFit/>
          </a:bodyPr>
          <a:lstStyle/>
          <a:p>
            <a:pPr algn="r"/>
            <a:r>
              <a:rPr lang="en-US" sz="1600" dirty="0" smtClean="0">
                <a:solidFill>
                  <a:srgbClr val="1F497D">
                    <a:lumMod val="75000"/>
                  </a:srgbClr>
                </a:solidFill>
              </a:rPr>
              <a:t>EXECUTIVE</a:t>
            </a:r>
          </a:p>
          <a:p>
            <a:pPr algn="r"/>
            <a:r>
              <a:rPr lang="en-US" sz="1600" dirty="0" smtClean="0">
                <a:solidFill>
                  <a:srgbClr val="1F497D">
                    <a:lumMod val="75000"/>
                  </a:srgbClr>
                </a:solidFill>
              </a:rPr>
              <a:t>LEADERSHIP</a:t>
            </a:r>
          </a:p>
          <a:p>
            <a:pPr algn="r"/>
            <a:r>
              <a:rPr lang="en-US" sz="1600" dirty="0" smtClean="0">
                <a:solidFill>
                  <a:srgbClr val="1F497D">
                    <a:lumMod val="75000"/>
                  </a:srgbClr>
                </a:solidFill>
              </a:rPr>
              <a:t>TEAM</a:t>
            </a:r>
            <a:endParaRPr lang="en-US" sz="1600" dirty="0">
              <a:solidFill>
                <a:srgbClr val="1F497D">
                  <a:lumMod val="75000"/>
                </a:srgbClr>
              </a:solidFill>
            </a:endParaRPr>
          </a:p>
        </p:txBody>
      </p:sp>
      <p:sp>
        <p:nvSpPr>
          <p:cNvPr id="12" name="TextBox 11"/>
          <p:cNvSpPr txBox="1"/>
          <p:nvPr userDrawn="1"/>
        </p:nvSpPr>
        <p:spPr>
          <a:xfrm>
            <a:off x="6351358" y="4092347"/>
            <a:ext cx="1534016" cy="338554"/>
          </a:xfrm>
          <a:prstGeom prst="rect">
            <a:avLst/>
          </a:prstGeom>
          <a:noFill/>
        </p:spPr>
        <p:txBody>
          <a:bodyPr wrap="square" rtlCol="0">
            <a:spAutoFit/>
          </a:bodyPr>
          <a:lstStyle/>
          <a:p>
            <a:r>
              <a:rPr lang="en-US" sz="1600" dirty="0" smtClean="0">
                <a:solidFill>
                  <a:srgbClr val="1F497D">
                    <a:lumMod val="75000"/>
                  </a:srgbClr>
                </a:solidFill>
              </a:rPr>
              <a:t>PRESENTER:</a:t>
            </a:r>
            <a:endParaRPr lang="en-US" sz="1600" dirty="0">
              <a:solidFill>
                <a:srgbClr val="1F497D">
                  <a:lumMod val="75000"/>
                </a:srgbClr>
              </a:solidFill>
            </a:endParaRPr>
          </a:p>
        </p:txBody>
      </p:sp>
      <p:sp>
        <p:nvSpPr>
          <p:cNvPr id="14" name="Rectangle 13"/>
          <p:cNvSpPr/>
          <p:nvPr userDrawn="1"/>
        </p:nvSpPr>
        <p:spPr>
          <a:xfrm>
            <a:off x="111756" y="141850"/>
            <a:ext cx="5439525" cy="523220"/>
          </a:xfrm>
          <a:prstGeom prst="rect">
            <a:avLst/>
          </a:prstGeom>
        </p:spPr>
        <p:txBody>
          <a:bodyPr wrap="square">
            <a:spAutoFit/>
          </a:bodyPr>
          <a:lstStyle/>
          <a:p>
            <a:r>
              <a:rPr lang="en-US" sz="1400" kern="800" spc="100" dirty="0" smtClean="0">
                <a:solidFill>
                  <a:prstClr val="white"/>
                </a:solidFill>
              </a:rPr>
              <a:t>EXPLORATION AND SPACE COMMUNICATIONS PROJECTS DIVISION</a:t>
            </a:r>
          </a:p>
        </p:txBody>
      </p:sp>
      <p:sp>
        <p:nvSpPr>
          <p:cNvPr id="15" name="Rectangle 14"/>
          <p:cNvSpPr/>
          <p:nvPr userDrawn="1"/>
        </p:nvSpPr>
        <p:spPr>
          <a:xfrm>
            <a:off x="2286000" y="6560510"/>
            <a:ext cx="4572000" cy="246221"/>
          </a:xfrm>
          <a:prstGeom prst="rect">
            <a:avLst/>
          </a:prstGeom>
        </p:spPr>
        <p:txBody>
          <a:bodyPr>
            <a:spAutoFit/>
          </a:bodyPr>
          <a:lstStyle/>
          <a:p>
            <a:pPr algn="ctr"/>
            <a:r>
              <a:rPr lang="en-US" sz="1000" kern="800" spc="100" dirty="0" smtClean="0">
                <a:solidFill>
                  <a:srgbClr val="FFFFFF"/>
                </a:solidFill>
              </a:rPr>
              <a:t>NASA GODDARD SPACE FLIGHT CENTER</a:t>
            </a:r>
            <a:endParaRPr lang="en-US" sz="1000" kern="800" spc="100" dirty="0">
              <a:solidFill>
                <a:srgbClr val="FFFFFF"/>
              </a:solidFill>
            </a:endParaRPr>
          </a:p>
        </p:txBody>
      </p:sp>
    </p:spTree>
    <p:extLst>
      <p:ext uri="{BB962C8B-B14F-4D97-AF65-F5344CB8AC3E}">
        <p14:creationId xmlns:p14="http://schemas.microsoft.com/office/powerpoint/2010/main" val="27701363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45E95-057D-4DEA-8F5A-D7F097605A5E}" type="datetime1">
              <a:rPr lang="en-US" smtClean="0">
                <a:solidFill>
                  <a:prstClr val="black">
                    <a:tint val="75000"/>
                  </a:prstClr>
                </a:solidFill>
              </a:rPr>
              <a:pPr/>
              <a:t>1/24/2017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9A7AB8-C288-4B6D-983D-9C88E091B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338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568460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noChangeArrowheads="1"/>
          </p:cNvSpPr>
          <p:nvPr>
            <p:ph type="sldNum" sz="quarter" idx="4"/>
          </p:nvPr>
        </p:nvSpPr>
        <p:spPr>
          <a:xfrm>
            <a:off x="0" y="6553200"/>
            <a:ext cx="585926" cy="304800"/>
          </a:xfrm>
          <a:prstGeom prst="rect">
            <a:avLst/>
          </a:prstGeom>
          <a:ln/>
        </p:spPr>
        <p:txBody>
          <a:bodyPr anchor="ctr"/>
          <a:lstStyle>
            <a:lvl1pPr algn="ctr">
              <a:defRPr sz="800"/>
            </a:lvl1pPr>
          </a:lstStyle>
          <a:p>
            <a:pPr>
              <a:defRPr/>
            </a:pPr>
            <a:r>
              <a:rPr lang="en-US" dirty="0" smtClean="0">
                <a:solidFill>
                  <a:prstClr val="black">
                    <a:tint val="75000"/>
                  </a:prstClr>
                </a:solidFill>
              </a:rPr>
              <a:t>Slide </a:t>
            </a:r>
            <a:fld id="{82ACB5C3-9C06-4411-B8B0-787B1900E23D}" type="slidenum">
              <a:rPr lang="en-US" smtClean="0">
                <a:solidFill>
                  <a:prstClr val="black">
                    <a:tint val="75000"/>
                  </a:prstClr>
                </a:solidFill>
              </a:rPr>
              <a:pPr>
                <a:defRPr/>
              </a:pPr>
              <a:t>‹#›</a:t>
            </a:fld>
            <a:endParaRPr lang="en-US" sz="600"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18043955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0B3C3-9814-4B99-BC7D-291FB15EAE71}" type="datetime1">
              <a:rPr lang="en-US" smtClean="0">
                <a:solidFill>
                  <a:prstClr val="black">
                    <a:tint val="75000"/>
                  </a:prstClr>
                </a:solidFill>
              </a:rPr>
              <a:pPr/>
              <a:t>1/24/2017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98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869FA0D-984C-4B5D-BD52-2981471C968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ject Cover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15" y="0"/>
            <a:ext cx="9144000" cy="6858000"/>
          </a:xfrm>
          <a:prstGeom prst="rect">
            <a:avLst/>
          </a:prstGeom>
        </p:spPr>
      </p:pic>
      <p:sp>
        <p:nvSpPr>
          <p:cNvPr id="9" name="Rectangle 8"/>
          <p:cNvSpPr/>
          <p:nvPr/>
        </p:nvSpPr>
        <p:spPr>
          <a:xfrm>
            <a:off x="120515" y="141850"/>
            <a:ext cx="5439525" cy="523220"/>
          </a:xfrm>
          <a:prstGeom prst="rect">
            <a:avLst/>
          </a:prstGeom>
        </p:spPr>
        <p:txBody>
          <a:bodyPr wrap="square">
            <a:spAutoFit/>
          </a:bodyPr>
          <a:lstStyle/>
          <a:p>
            <a:pPr fontAlgn="auto">
              <a:spcBef>
                <a:spcPts val="0"/>
              </a:spcBef>
              <a:spcAft>
                <a:spcPts val="0"/>
              </a:spcAft>
            </a:pPr>
            <a:r>
              <a:rPr lang="en-US" sz="1400" kern="800" spc="100" dirty="0" smtClean="0">
                <a:solidFill>
                  <a:prstClr val="white"/>
                </a:solidFill>
                <a:latin typeface="Arial"/>
                <a:ea typeface="+mn-ea"/>
                <a:cs typeface="+mn-cs"/>
              </a:rPr>
              <a:t>EXPLORATION AND SPACE COMMUNICATIONS PROJECTS DIVISION</a:t>
            </a:r>
          </a:p>
        </p:txBody>
      </p:sp>
      <p:sp>
        <p:nvSpPr>
          <p:cNvPr id="20" name="Slide Number Placeholder 4"/>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21" name="Title 1"/>
          <p:cNvSpPr>
            <a:spLocks noGrp="1"/>
          </p:cNvSpPr>
          <p:nvPr>
            <p:ph type="ctrTitle" hasCustomPrompt="1"/>
          </p:nvPr>
        </p:nvSpPr>
        <p:spPr>
          <a:xfrm>
            <a:off x="3456947" y="870715"/>
            <a:ext cx="5595319" cy="692614"/>
          </a:xfrm>
        </p:spPr>
        <p:txBody>
          <a:bodyPr/>
          <a:lstStyle>
            <a:lvl1pPr algn="r">
              <a:defRPr sz="3600"/>
            </a:lvl1pPr>
          </a:lstStyle>
          <a:p>
            <a:r>
              <a:rPr lang="en-US" dirty="0" smtClean="0"/>
              <a:t>Project Name</a:t>
            </a:r>
            <a:endParaRPr lang="en-US" dirty="0"/>
          </a:p>
        </p:txBody>
      </p:sp>
      <p:sp>
        <p:nvSpPr>
          <p:cNvPr id="22" name="Subtitle 2"/>
          <p:cNvSpPr>
            <a:spLocks noGrp="1"/>
          </p:cNvSpPr>
          <p:nvPr>
            <p:ph type="subTitle" idx="1" hasCustomPrompt="1"/>
          </p:nvPr>
        </p:nvSpPr>
        <p:spPr>
          <a:xfrm>
            <a:off x="3456947" y="1543009"/>
            <a:ext cx="5595319" cy="588524"/>
          </a:xfrm>
          <a:prstGeom prst="rect">
            <a:avLst/>
          </a:prstGeom>
        </p:spPr>
        <p:txBody>
          <a:bodyPr>
            <a:noAutofit/>
          </a:bodyPr>
          <a:lstStyle>
            <a:lvl1pPr marL="0" indent="0" algn="r">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Status Review Name</a:t>
            </a:r>
            <a:endParaRPr lang="en-US" dirty="0"/>
          </a:p>
        </p:txBody>
      </p:sp>
      <p:sp>
        <p:nvSpPr>
          <p:cNvPr id="23" name="Rectangle 22"/>
          <p:cNvSpPr/>
          <p:nvPr/>
        </p:nvSpPr>
        <p:spPr>
          <a:xfrm>
            <a:off x="2286000" y="6560510"/>
            <a:ext cx="4572000" cy="246221"/>
          </a:xfrm>
          <a:prstGeom prst="rect">
            <a:avLst/>
          </a:prstGeom>
        </p:spPr>
        <p:txBody>
          <a:bodyPr>
            <a:spAutoFit/>
          </a:bodyPr>
          <a:lstStyle/>
          <a:p>
            <a:pPr algn="ctr" fontAlgn="auto">
              <a:spcBef>
                <a:spcPts val="0"/>
              </a:spcBef>
              <a:spcAft>
                <a:spcPts val="0"/>
              </a:spcAft>
            </a:pPr>
            <a:r>
              <a:rPr lang="en-US" sz="1000" kern="800" spc="100" dirty="0" smtClean="0">
                <a:solidFill>
                  <a:srgbClr val="FFFFFF"/>
                </a:solidFill>
                <a:latin typeface="Arial"/>
                <a:ea typeface="+mn-ea"/>
                <a:cs typeface="+mn-cs"/>
              </a:rPr>
              <a:t>NASA GODDARD SPACE FLIGHT CENTER</a:t>
            </a:r>
            <a:endParaRPr lang="en-US" sz="1000" kern="800" spc="100" dirty="0">
              <a:solidFill>
                <a:srgbClr val="FFFFFF"/>
              </a:solidFill>
              <a:latin typeface="Arial"/>
              <a:ea typeface="+mn-ea"/>
              <a:cs typeface="+mn-cs"/>
            </a:endParaRPr>
          </a:p>
        </p:txBody>
      </p:sp>
      <p:sp>
        <p:nvSpPr>
          <p:cNvPr id="24" name="Text Placeholder 10"/>
          <p:cNvSpPr>
            <a:spLocks noGrp="1"/>
          </p:cNvSpPr>
          <p:nvPr>
            <p:ph type="body" sz="quarter" idx="13" hasCustomPrompt="1"/>
          </p:nvPr>
        </p:nvSpPr>
        <p:spPr>
          <a:xfrm>
            <a:off x="3457575" y="2125144"/>
            <a:ext cx="5594691" cy="421097"/>
          </a:xfrm>
          <a:prstGeom prst="rect">
            <a:avLst/>
          </a:prstGeom>
        </p:spPr>
        <p:txBody>
          <a:bodyPr>
            <a:normAutofit/>
          </a:bodyPr>
          <a:lstStyle>
            <a:lvl1pPr marL="0" indent="0" algn="r">
              <a:buNone/>
              <a:defRPr sz="2400" baseline="0">
                <a:solidFill>
                  <a:schemeClr val="bg1"/>
                </a:solidFill>
              </a:defRPr>
            </a:lvl1pPr>
          </a:lstStyle>
          <a:p>
            <a:pPr lvl="0"/>
            <a:r>
              <a:rPr lang="en-US" dirty="0" smtClean="0"/>
              <a:t>Date</a:t>
            </a:r>
            <a:endParaRPr lang="en-US" dirty="0"/>
          </a:p>
        </p:txBody>
      </p:sp>
      <p:sp>
        <p:nvSpPr>
          <p:cNvPr id="25" name="Picture Placeholder 17"/>
          <p:cNvSpPr>
            <a:spLocks noGrp="1"/>
          </p:cNvSpPr>
          <p:nvPr>
            <p:ph type="pic" sz="quarter" idx="16"/>
          </p:nvPr>
        </p:nvSpPr>
        <p:spPr>
          <a:xfrm>
            <a:off x="129101" y="2695971"/>
            <a:ext cx="2545309" cy="3766804"/>
          </a:xfrm>
          <a:prstGeom prst="rect">
            <a:avLst/>
          </a:prstGeom>
        </p:spPr>
        <p:txBody>
          <a:bodyPr/>
          <a:lstStyle/>
          <a:p>
            <a:r>
              <a:rPr lang="en-US" smtClean="0"/>
              <a:t>Click icon to add picture</a:t>
            </a:r>
            <a:endParaRPr lang="en-US" dirty="0"/>
          </a:p>
        </p:txBody>
      </p:sp>
      <p:sp>
        <p:nvSpPr>
          <p:cNvPr id="26" name="Text Placeholder 15"/>
          <p:cNvSpPr>
            <a:spLocks noGrp="1"/>
          </p:cNvSpPr>
          <p:nvPr>
            <p:ph type="body" sz="quarter" idx="15" hasCustomPrompt="1"/>
          </p:nvPr>
        </p:nvSpPr>
        <p:spPr>
          <a:xfrm>
            <a:off x="2797071" y="2695971"/>
            <a:ext cx="3730364" cy="743271"/>
          </a:xfrm>
          <a:prstGeom prst="rect">
            <a:avLst/>
          </a:prstGeom>
          <a:ln>
            <a:solidFill>
              <a:schemeClr val="tx2">
                <a:lumMod val="50000"/>
              </a:schemeClr>
            </a:solidFill>
          </a:ln>
        </p:spPr>
        <p:txBody>
          <a:bodyPr anchor="ctr">
            <a:noAutofit/>
          </a:bodyPr>
          <a:lstStyle>
            <a:lvl1pPr marL="0" indent="0" algn="l">
              <a:buNone/>
              <a:defRPr sz="1100" b="1" baseline="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Project Code</a:t>
            </a:r>
          </a:p>
          <a:p>
            <a:pPr lvl="0"/>
            <a:r>
              <a:rPr lang="en-US" dirty="0" smtClean="0"/>
              <a:t>Launch Readiness Date</a:t>
            </a:r>
          </a:p>
          <a:p>
            <a:pPr lvl="0"/>
            <a:r>
              <a:rPr lang="en-US" dirty="0" smtClean="0"/>
              <a:t>Project Phase</a:t>
            </a:r>
          </a:p>
        </p:txBody>
      </p:sp>
      <p:sp>
        <p:nvSpPr>
          <p:cNvPr id="27" name="Text Placeholder 20"/>
          <p:cNvSpPr>
            <a:spLocks noGrp="1"/>
          </p:cNvSpPr>
          <p:nvPr>
            <p:ph type="body" sz="quarter" idx="17" hasCustomPrompt="1"/>
          </p:nvPr>
        </p:nvSpPr>
        <p:spPr>
          <a:xfrm>
            <a:off x="6527800" y="2695971"/>
            <a:ext cx="2555875" cy="743270"/>
          </a:xfrm>
          <a:prstGeom prst="rect">
            <a:avLst/>
          </a:prstGeom>
          <a:ln>
            <a:solidFill>
              <a:schemeClr val="tx2">
                <a:lumMod val="50000"/>
              </a:schemeClr>
            </a:solidFill>
          </a:ln>
        </p:spPr>
        <p:txBody>
          <a:bodyPr>
            <a:normAutofit/>
          </a:bodyPr>
          <a:lstStyle>
            <a:lvl1pPr marL="0" indent="0">
              <a:buNone/>
              <a:defRPr sz="1000" b="1" baseline="0">
                <a:solidFill>
                  <a:schemeClr val="tx1"/>
                </a:solidFill>
              </a:defRPr>
            </a:lvl1pPr>
          </a:lstStyle>
          <a:p>
            <a:pPr lvl="0"/>
            <a:r>
              <a:rPr lang="en-US" sz="1200" dirty="0" smtClean="0"/>
              <a:t>WBS: </a:t>
            </a:r>
            <a:endParaRPr lang="en-US" dirty="0"/>
          </a:p>
        </p:txBody>
      </p:sp>
      <p:sp>
        <p:nvSpPr>
          <p:cNvPr id="28" name="Text Placeholder 22"/>
          <p:cNvSpPr>
            <a:spLocks noGrp="1"/>
          </p:cNvSpPr>
          <p:nvPr>
            <p:ph type="body" sz="quarter" idx="18" hasCustomPrompt="1"/>
          </p:nvPr>
        </p:nvSpPr>
        <p:spPr>
          <a:xfrm>
            <a:off x="2797071" y="3500202"/>
            <a:ext cx="3730364" cy="2391473"/>
          </a:xfrm>
          <a:prstGeom prst="rect">
            <a:avLst/>
          </a:prstGeom>
        </p:spPr>
        <p:txBody>
          <a:bodyPr>
            <a:normAutofit/>
          </a:bodyPr>
          <a:lstStyle>
            <a:lvl1pPr marL="0" indent="0" algn="r">
              <a:buNone/>
              <a:defRPr sz="1200" baseline="0"/>
            </a:lvl1pPr>
          </a:lstStyle>
          <a:p>
            <a:pPr lvl="0"/>
            <a:r>
              <a:rPr lang="en-US" sz="1200" dirty="0" smtClean="0"/>
              <a:t>Key Personnel Title</a:t>
            </a:r>
          </a:p>
          <a:p>
            <a:pPr lvl="0"/>
            <a:endParaRPr lang="en-US" dirty="0"/>
          </a:p>
        </p:txBody>
      </p:sp>
      <p:sp>
        <p:nvSpPr>
          <p:cNvPr id="29" name="Text Placeholder 24"/>
          <p:cNvSpPr>
            <a:spLocks noGrp="1"/>
          </p:cNvSpPr>
          <p:nvPr>
            <p:ph type="body" sz="quarter" idx="19" hasCustomPrompt="1"/>
          </p:nvPr>
        </p:nvSpPr>
        <p:spPr>
          <a:xfrm>
            <a:off x="6527800" y="3500202"/>
            <a:ext cx="2556239" cy="2376723"/>
          </a:xfrm>
          <a:prstGeom prst="rect">
            <a:avLst/>
          </a:prstGeom>
        </p:spPr>
        <p:txBody>
          <a:bodyPr>
            <a:normAutofit/>
          </a:bodyPr>
          <a:lstStyle>
            <a:lvl1pPr marL="0" indent="0">
              <a:buNone/>
              <a:defRPr sz="1200" baseline="0"/>
            </a:lvl1pPr>
            <a:lvl2pPr>
              <a:defRPr sz="1200"/>
            </a:lvl2pPr>
            <a:lvl3pPr>
              <a:defRPr sz="1200"/>
            </a:lvl3pPr>
            <a:lvl4pPr>
              <a:defRPr sz="1200"/>
            </a:lvl4pPr>
            <a:lvl5pPr>
              <a:defRPr sz="1200"/>
            </a:lvl5pPr>
          </a:lstStyle>
          <a:p>
            <a:pPr lvl="0"/>
            <a:r>
              <a:rPr lang="en-US" dirty="0" smtClean="0"/>
              <a:t>Key Personnel Name</a:t>
            </a:r>
            <a:endParaRPr lang="en-US" dirty="0"/>
          </a:p>
        </p:txBody>
      </p:sp>
      <p:sp>
        <p:nvSpPr>
          <p:cNvPr id="30" name="Text Placeholder 38"/>
          <p:cNvSpPr>
            <a:spLocks noGrp="1"/>
          </p:cNvSpPr>
          <p:nvPr>
            <p:ph type="body" sz="quarter" idx="22" hasCustomPrompt="1"/>
          </p:nvPr>
        </p:nvSpPr>
        <p:spPr>
          <a:xfrm>
            <a:off x="2797175" y="5876925"/>
            <a:ext cx="6286500" cy="572907"/>
          </a:xfrm>
          <a:prstGeom prst="rect">
            <a:avLst/>
          </a:prstGeom>
          <a:ln>
            <a:solidFill>
              <a:schemeClr val="tx2">
                <a:lumMod val="50000"/>
              </a:schemeClr>
            </a:solidFill>
          </a:ln>
        </p:spPr>
        <p:txBody>
          <a:bodyPr>
            <a:normAutofit/>
          </a:bodyPr>
          <a:lstStyle>
            <a:lvl1pPr marL="0" indent="0" algn="ctr">
              <a:buNone/>
              <a:defRPr sz="1200" baseline="0"/>
            </a:lvl1pPr>
          </a:lstStyle>
          <a:p>
            <a:pPr lvl="0"/>
            <a:r>
              <a:rPr lang="en-US" sz="1200" dirty="0" smtClean="0"/>
              <a:t>Major Contractors</a:t>
            </a:r>
            <a:endParaRPr lang="en-US" dirty="0"/>
          </a:p>
        </p:txBody>
      </p:sp>
    </p:spTree>
    <p:extLst>
      <p:ext uri="{BB962C8B-B14F-4D97-AF65-F5344CB8AC3E}">
        <p14:creationId xmlns:p14="http://schemas.microsoft.com/office/powerpoint/2010/main" val="3840304827"/>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keholder Managem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Stakeholder Management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0" y="906964"/>
            <a:ext cx="9134330" cy="5572015"/>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4149468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C41131-C8F7-4F0E-9AB3-6C195662844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oject Overall">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Overall Assessment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0" y="906964"/>
            <a:ext cx="9134330" cy="5408439"/>
          </a:xfrm>
          <a:prstGeom prst="rect">
            <a:avLst/>
          </a:prstGeom>
        </p:spPr>
        <p:txBody>
          <a:bodyPr/>
          <a:lstStyle/>
          <a:p>
            <a:r>
              <a:rPr lang="en-US" smtClean="0"/>
              <a:t>Click icon to add table</a:t>
            </a:r>
            <a:endParaRPr lang="en-US" dirty="0"/>
          </a:p>
        </p:txBody>
      </p:sp>
      <p:grpSp>
        <p:nvGrpSpPr>
          <p:cNvPr id="12" name="Group 11"/>
          <p:cNvGrpSpPr/>
          <p:nvPr/>
        </p:nvGrpSpPr>
        <p:grpSpPr>
          <a:xfrm>
            <a:off x="2761635" y="6315403"/>
            <a:ext cx="3716594" cy="246855"/>
            <a:chOff x="2249602" y="6376185"/>
            <a:chExt cx="4652964" cy="315951"/>
          </a:xfrm>
        </p:grpSpPr>
        <p:sp>
          <p:nvSpPr>
            <p:cNvPr id="13" name="Rectangle 72"/>
            <p:cNvSpPr>
              <a:spLocks noChangeArrowheads="1"/>
            </p:cNvSpPr>
            <p:nvPr/>
          </p:nvSpPr>
          <p:spPr bwMode="auto">
            <a:xfrm>
              <a:off x="2249602" y="6418305"/>
              <a:ext cx="4652964" cy="226252"/>
            </a:xfrm>
            <a:prstGeom prst="rect">
              <a:avLst/>
            </a:prstGeom>
            <a:solidFill>
              <a:schemeClr val="bg1"/>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endParaRPr lang="en-US" sz="1000" dirty="0">
                <a:solidFill>
                  <a:srgbClr val="000000"/>
                </a:solidFill>
                <a:latin typeface="Arial"/>
                <a:ea typeface="ヒラギノ角ゴ Pro W3" charset="0"/>
                <a:cs typeface="ヒラギノ角ゴ Pro W3" charset="0"/>
              </a:endParaRPr>
            </a:p>
          </p:txBody>
        </p:sp>
        <p:sp>
          <p:nvSpPr>
            <p:cNvPr id="14" name="Rectangle 74"/>
            <p:cNvSpPr>
              <a:spLocks noChangeArrowheads="1"/>
            </p:cNvSpPr>
            <p:nvPr/>
          </p:nvSpPr>
          <p:spPr bwMode="auto">
            <a:xfrm>
              <a:off x="2614588" y="6395879"/>
              <a:ext cx="996421" cy="276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Good Shape</a:t>
              </a:r>
            </a:p>
          </p:txBody>
        </p:sp>
        <p:sp>
          <p:nvSpPr>
            <p:cNvPr id="15" name="Rectangle 75"/>
            <p:cNvSpPr>
              <a:spLocks noChangeArrowheads="1"/>
            </p:cNvSpPr>
            <p:nvPr/>
          </p:nvSpPr>
          <p:spPr bwMode="auto">
            <a:xfrm>
              <a:off x="4140266" y="6376185"/>
              <a:ext cx="1078980" cy="31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Minor</a:t>
              </a:r>
              <a:r>
                <a:rPr lang="en-US" sz="1000" dirty="0">
                  <a:solidFill>
                    <a:srgbClr val="000000"/>
                  </a:solidFill>
                  <a:latin typeface="Arial"/>
                  <a:ea typeface="ヒラギノ角ゴ Pro W3" charset="0"/>
                  <a:cs typeface="ヒラギノ角ゴ Pro W3" charset="0"/>
                </a:rPr>
                <a:t> </a:t>
              </a:r>
              <a:r>
                <a:rPr lang="en-US" sz="800" dirty="0">
                  <a:solidFill>
                    <a:srgbClr val="000000"/>
                  </a:solidFill>
                  <a:latin typeface="Arial"/>
                  <a:ea typeface="ヒラギノ角ゴ Pro W3" charset="0"/>
                  <a:cs typeface="ヒラギノ角ゴ Pro W3" charset="0"/>
                </a:rPr>
                <a:t>Problem</a:t>
              </a:r>
            </a:p>
          </p:txBody>
        </p:sp>
        <p:sp>
          <p:nvSpPr>
            <p:cNvPr id="16" name="Rectangle 78"/>
            <p:cNvSpPr>
              <a:spLocks noChangeArrowheads="1"/>
            </p:cNvSpPr>
            <p:nvPr/>
          </p:nvSpPr>
          <p:spPr bwMode="auto">
            <a:xfrm>
              <a:off x="3960515" y="6450790"/>
              <a:ext cx="170328" cy="166738"/>
            </a:xfrm>
            <a:prstGeom prst="rect">
              <a:avLst/>
            </a:prstGeom>
            <a:solidFill>
              <a:srgbClr val="FFFF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Y</a:t>
              </a:r>
            </a:p>
          </p:txBody>
        </p:sp>
        <p:sp>
          <p:nvSpPr>
            <p:cNvPr id="17" name="Rectangle 81"/>
            <p:cNvSpPr>
              <a:spLocks noChangeArrowheads="1"/>
            </p:cNvSpPr>
            <p:nvPr/>
          </p:nvSpPr>
          <p:spPr bwMode="auto">
            <a:xfrm>
              <a:off x="2472448" y="6450570"/>
              <a:ext cx="170542" cy="167180"/>
            </a:xfrm>
            <a:prstGeom prst="rect">
              <a:avLst/>
            </a:prstGeom>
            <a:solidFill>
              <a:srgbClr val="22B029"/>
            </a:solidFill>
            <a:ln w="3175">
              <a:solidFill>
                <a:schemeClr val="tx1"/>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G</a:t>
              </a:r>
            </a:p>
          </p:txBody>
        </p:sp>
        <p:sp>
          <p:nvSpPr>
            <p:cNvPr id="18" name="Rectangle 76"/>
            <p:cNvSpPr>
              <a:spLocks noChangeArrowheads="1"/>
            </p:cNvSpPr>
            <p:nvPr/>
          </p:nvSpPr>
          <p:spPr bwMode="auto">
            <a:xfrm>
              <a:off x="5564487" y="6395880"/>
              <a:ext cx="1214727" cy="276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square"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Major Problem</a:t>
              </a:r>
            </a:p>
          </p:txBody>
        </p:sp>
        <p:sp>
          <p:nvSpPr>
            <p:cNvPr id="19" name="Rectangle 79"/>
            <p:cNvSpPr>
              <a:spLocks noChangeArrowheads="1"/>
            </p:cNvSpPr>
            <p:nvPr/>
          </p:nvSpPr>
          <p:spPr bwMode="auto">
            <a:xfrm>
              <a:off x="5410355" y="6450790"/>
              <a:ext cx="169105" cy="166738"/>
            </a:xfrm>
            <a:prstGeom prst="rect">
              <a:avLst/>
            </a:prstGeom>
            <a:solidFill>
              <a:srgbClr val="FF00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FFFFFF"/>
                  </a:solidFill>
                  <a:latin typeface="Arial"/>
                  <a:ea typeface="ヒラギノ角ゴ Pro W3" charset="0"/>
                  <a:cs typeface="ヒラギノ角ゴ Pro W3" charset="0"/>
                </a:rPr>
                <a:t>R</a:t>
              </a:r>
            </a:p>
          </p:txBody>
        </p:sp>
      </p:grpSp>
    </p:spTree>
    <p:extLst>
      <p:ext uri="{BB962C8B-B14F-4D97-AF65-F5344CB8AC3E}">
        <p14:creationId xmlns:p14="http://schemas.microsoft.com/office/powerpoint/2010/main" val="21432224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roject Business Assessment - Cos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Cost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20" name="Table Placeholder 24"/>
          <p:cNvSpPr>
            <a:spLocks noGrp="1"/>
          </p:cNvSpPr>
          <p:nvPr>
            <p:ph type="tbl" sz="quarter" idx="16"/>
          </p:nvPr>
        </p:nvSpPr>
        <p:spPr>
          <a:xfrm>
            <a:off x="0" y="929148"/>
            <a:ext cx="9131746" cy="3672349"/>
          </a:xfrm>
          <a:prstGeom prst="rect">
            <a:avLst/>
          </a:prstGeom>
        </p:spPr>
        <p:txBody>
          <a:bodyPr/>
          <a:lstStyle/>
          <a:p>
            <a:r>
              <a:rPr lang="en-US" smtClean="0"/>
              <a:t>Click icon to add table</a:t>
            </a:r>
            <a:endParaRPr lang="en-US" dirty="0"/>
          </a:p>
        </p:txBody>
      </p:sp>
      <p:sp>
        <p:nvSpPr>
          <p:cNvPr id="21" name="Table Placeholder 24"/>
          <p:cNvSpPr>
            <a:spLocks noGrp="1"/>
          </p:cNvSpPr>
          <p:nvPr>
            <p:ph type="tbl" sz="quarter" idx="17"/>
          </p:nvPr>
        </p:nvSpPr>
        <p:spPr>
          <a:xfrm>
            <a:off x="0" y="4653117"/>
            <a:ext cx="9144001" cy="1769806"/>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49787585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roject Business Assessment - EVM">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EVM</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22" name="Text Placeholder 2"/>
          <p:cNvSpPr>
            <a:spLocks noGrp="1"/>
          </p:cNvSpPr>
          <p:nvPr>
            <p:ph type="body" sz="quarter" idx="18" hasCustomPrompt="1"/>
          </p:nvPr>
        </p:nvSpPr>
        <p:spPr>
          <a:xfrm>
            <a:off x="101596" y="5340982"/>
            <a:ext cx="4480710" cy="1137997"/>
          </a:xfrm>
          <a:prstGeom prst="rect">
            <a:avLst/>
          </a:prstGeom>
        </p:spPr>
        <p:txBody>
          <a:bodyPr>
            <a:normAutofit/>
          </a:bodyPr>
          <a:lstStyle>
            <a:lvl1pPr marL="0" indent="0">
              <a:buNone/>
              <a:defRPr sz="1200"/>
            </a:lvl1pPr>
          </a:lstStyle>
          <a:p>
            <a:pPr lvl="0"/>
            <a:r>
              <a:rPr lang="en-US" dirty="0" smtClean="0"/>
              <a:t>Notes</a:t>
            </a:r>
            <a:endParaRPr lang="en-US" dirty="0"/>
          </a:p>
        </p:txBody>
      </p:sp>
      <p:sp>
        <p:nvSpPr>
          <p:cNvPr id="23" name="Text Placeholder 2"/>
          <p:cNvSpPr>
            <a:spLocks noGrp="1"/>
          </p:cNvSpPr>
          <p:nvPr>
            <p:ph type="body" sz="quarter" idx="19" hasCustomPrompt="1"/>
          </p:nvPr>
        </p:nvSpPr>
        <p:spPr>
          <a:xfrm>
            <a:off x="4603531" y="5340981"/>
            <a:ext cx="4518346" cy="1137997"/>
          </a:xfrm>
          <a:prstGeom prst="rect">
            <a:avLst/>
          </a:prstGeom>
        </p:spPr>
        <p:txBody>
          <a:bodyPr>
            <a:normAutofit/>
          </a:bodyPr>
          <a:lstStyle>
            <a:lvl1pPr marL="0" indent="0">
              <a:buNone/>
              <a:defRPr sz="1200"/>
            </a:lvl1pPr>
          </a:lstStyle>
          <a:p>
            <a:pPr lvl="0"/>
            <a:r>
              <a:rPr lang="en-US" dirty="0" smtClean="0"/>
              <a:t>Notes</a:t>
            </a:r>
            <a:endParaRPr lang="en-US" dirty="0"/>
          </a:p>
        </p:txBody>
      </p:sp>
      <p:sp>
        <p:nvSpPr>
          <p:cNvPr id="24" name="Chart Placeholder 2"/>
          <p:cNvSpPr>
            <a:spLocks noGrp="1"/>
          </p:cNvSpPr>
          <p:nvPr>
            <p:ph type="chart" sz="quarter" idx="20"/>
          </p:nvPr>
        </p:nvSpPr>
        <p:spPr>
          <a:xfrm>
            <a:off x="101600" y="930275"/>
            <a:ext cx="4501931" cy="4394200"/>
          </a:xfrm>
          <a:prstGeom prst="rect">
            <a:avLst/>
          </a:prstGeom>
        </p:spPr>
        <p:txBody>
          <a:bodyPr/>
          <a:lstStyle/>
          <a:p>
            <a:r>
              <a:rPr lang="en-US" smtClean="0"/>
              <a:t>Click icon to add chart</a:t>
            </a:r>
            <a:endParaRPr lang="en-US"/>
          </a:p>
        </p:txBody>
      </p:sp>
      <p:sp>
        <p:nvSpPr>
          <p:cNvPr id="25" name="Chart Placeholder 2"/>
          <p:cNvSpPr>
            <a:spLocks noGrp="1"/>
          </p:cNvSpPr>
          <p:nvPr>
            <p:ph type="chart" sz="quarter" idx="21"/>
          </p:nvPr>
        </p:nvSpPr>
        <p:spPr>
          <a:xfrm>
            <a:off x="4611629" y="929114"/>
            <a:ext cx="4502150" cy="4394200"/>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310657914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ject Business Assessment - Schedu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Schedule</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390099"/>
          </a:xfrm>
          <a:prstGeom prst="rect">
            <a:avLst/>
          </a:prstGeom>
        </p:spPr>
        <p:txBody>
          <a:bodyPr/>
          <a:lstStyle/>
          <a:p>
            <a:r>
              <a:rPr lang="en-US" smtClean="0"/>
              <a:t>Click icon to add table</a:t>
            </a:r>
            <a:endParaRPr lang="en-US" dirty="0"/>
          </a:p>
        </p:txBody>
      </p:sp>
      <p:grpSp>
        <p:nvGrpSpPr>
          <p:cNvPr id="12" name="Group 11"/>
          <p:cNvGrpSpPr/>
          <p:nvPr/>
        </p:nvGrpSpPr>
        <p:grpSpPr>
          <a:xfrm>
            <a:off x="2765778" y="6338747"/>
            <a:ext cx="3716594" cy="246855"/>
            <a:chOff x="2249602" y="6376185"/>
            <a:chExt cx="4652964" cy="315951"/>
          </a:xfrm>
        </p:grpSpPr>
        <p:sp>
          <p:nvSpPr>
            <p:cNvPr id="13" name="Rectangle 72"/>
            <p:cNvSpPr>
              <a:spLocks noChangeArrowheads="1"/>
            </p:cNvSpPr>
            <p:nvPr/>
          </p:nvSpPr>
          <p:spPr bwMode="auto">
            <a:xfrm>
              <a:off x="2249602" y="6418305"/>
              <a:ext cx="4652964" cy="226252"/>
            </a:xfrm>
            <a:prstGeom prst="rect">
              <a:avLst/>
            </a:prstGeom>
            <a:solidFill>
              <a:schemeClr val="bg1"/>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endParaRPr lang="en-US" sz="1000" dirty="0">
                <a:solidFill>
                  <a:srgbClr val="000000"/>
                </a:solidFill>
                <a:latin typeface="Arial"/>
                <a:ea typeface="ヒラギノ角ゴ Pro W3" charset="0"/>
                <a:cs typeface="ヒラギノ角ゴ Pro W3" charset="0"/>
              </a:endParaRPr>
            </a:p>
          </p:txBody>
        </p:sp>
        <p:sp>
          <p:nvSpPr>
            <p:cNvPr id="14" name="Rectangle 74"/>
            <p:cNvSpPr>
              <a:spLocks noChangeArrowheads="1"/>
            </p:cNvSpPr>
            <p:nvPr/>
          </p:nvSpPr>
          <p:spPr bwMode="auto">
            <a:xfrm>
              <a:off x="2614588" y="6395879"/>
              <a:ext cx="996421" cy="276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Good Shape</a:t>
              </a:r>
            </a:p>
          </p:txBody>
        </p:sp>
        <p:sp>
          <p:nvSpPr>
            <p:cNvPr id="15" name="Rectangle 75"/>
            <p:cNvSpPr>
              <a:spLocks noChangeArrowheads="1"/>
            </p:cNvSpPr>
            <p:nvPr/>
          </p:nvSpPr>
          <p:spPr bwMode="auto">
            <a:xfrm>
              <a:off x="4140266" y="6376185"/>
              <a:ext cx="1078980" cy="31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Minor</a:t>
              </a:r>
              <a:r>
                <a:rPr lang="en-US" sz="1000" dirty="0">
                  <a:solidFill>
                    <a:srgbClr val="000000"/>
                  </a:solidFill>
                  <a:latin typeface="Arial"/>
                  <a:ea typeface="ヒラギノ角ゴ Pro W3" charset="0"/>
                  <a:cs typeface="ヒラギノ角ゴ Pro W3" charset="0"/>
                </a:rPr>
                <a:t> </a:t>
              </a:r>
              <a:r>
                <a:rPr lang="en-US" sz="800" dirty="0">
                  <a:solidFill>
                    <a:srgbClr val="000000"/>
                  </a:solidFill>
                  <a:latin typeface="Arial"/>
                  <a:ea typeface="ヒラギノ角ゴ Pro W3" charset="0"/>
                  <a:cs typeface="ヒラギノ角ゴ Pro W3" charset="0"/>
                </a:rPr>
                <a:t>Problem</a:t>
              </a:r>
            </a:p>
          </p:txBody>
        </p:sp>
        <p:sp>
          <p:nvSpPr>
            <p:cNvPr id="16" name="Rectangle 78"/>
            <p:cNvSpPr>
              <a:spLocks noChangeArrowheads="1"/>
            </p:cNvSpPr>
            <p:nvPr/>
          </p:nvSpPr>
          <p:spPr bwMode="auto">
            <a:xfrm>
              <a:off x="3960515" y="6450790"/>
              <a:ext cx="170328" cy="166738"/>
            </a:xfrm>
            <a:prstGeom prst="rect">
              <a:avLst/>
            </a:prstGeom>
            <a:solidFill>
              <a:srgbClr val="FFFF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Y</a:t>
              </a:r>
            </a:p>
          </p:txBody>
        </p:sp>
        <p:sp>
          <p:nvSpPr>
            <p:cNvPr id="17" name="Rectangle 81"/>
            <p:cNvSpPr>
              <a:spLocks noChangeArrowheads="1"/>
            </p:cNvSpPr>
            <p:nvPr/>
          </p:nvSpPr>
          <p:spPr bwMode="auto">
            <a:xfrm>
              <a:off x="2472448" y="6450570"/>
              <a:ext cx="170542" cy="167180"/>
            </a:xfrm>
            <a:prstGeom prst="rect">
              <a:avLst/>
            </a:prstGeom>
            <a:solidFill>
              <a:srgbClr val="22B029"/>
            </a:solidFill>
            <a:ln w="3175">
              <a:solidFill>
                <a:schemeClr val="tx1"/>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G</a:t>
              </a:r>
            </a:p>
          </p:txBody>
        </p:sp>
        <p:sp>
          <p:nvSpPr>
            <p:cNvPr id="18" name="Rectangle 76"/>
            <p:cNvSpPr>
              <a:spLocks noChangeArrowheads="1"/>
            </p:cNvSpPr>
            <p:nvPr/>
          </p:nvSpPr>
          <p:spPr bwMode="auto">
            <a:xfrm>
              <a:off x="5564487" y="6395880"/>
              <a:ext cx="1214727" cy="276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square"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Major Problem</a:t>
              </a:r>
            </a:p>
          </p:txBody>
        </p:sp>
        <p:sp>
          <p:nvSpPr>
            <p:cNvPr id="19" name="Rectangle 79"/>
            <p:cNvSpPr>
              <a:spLocks noChangeArrowheads="1"/>
            </p:cNvSpPr>
            <p:nvPr/>
          </p:nvSpPr>
          <p:spPr bwMode="auto">
            <a:xfrm>
              <a:off x="5410355" y="6450790"/>
              <a:ext cx="169105" cy="166738"/>
            </a:xfrm>
            <a:prstGeom prst="rect">
              <a:avLst/>
            </a:prstGeom>
            <a:solidFill>
              <a:srgbClr val="FF00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FFFFFF"/>
                  </a:solidFill>
                  <a:latin typeface="Arial"/>
                  <a:ea typeface="ヒラギノ角ゴ Pro W3" charset="0"/>
                  <a:cs typeface="ヒラギノ角ゴ Pro W3" charset="0"/>
                </a:rPr>
                <a:t>R</a:t>
              </a:r>
            </a:p>
          </p:txBody>
        </p:sp>
      </p:grpSp>
    </p:spTree>
    <p:extLst>
      <p:ext uri="{BB962C8B-B14F-4D97-AF65-F5344CB8AC3E}">
        <p14:creationId xmlns:p14="http://schemas.microsoft.com/office/powerpoint/2010/main" val="347748581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oject Top Issu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Top Issues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371988"/>
          </a:xfrm>
          <a:prstGeom prst="rect">
            <a:avLst/>
          </a:prstGeom>
        </p:spPr>
        <p:txBody>
          <a:bodyPr/>
          <a:lstStyle/>
          <a:p>
            <a:r>
              <a:rPr lang="en-US" smtClean="0"/>
              <a:t>Click icon to add table</a:t>
            </a:r>
            <a:endParaRPr lang="en-US" dirty="0"/>
          </a:p>
        </p:txBody>
      </p:sp>
      <p:grpSp>
        <p:nvGrpSpPr>
          <p:cNvPr id="12" name="Group 11"/>
          <p:cNvGrpSpPr/>
          <p:nvPr/>
        </p:nvGrpSpPr>
        <p:grpSpPr>
          <a:xfrm>
            <a:off x="2765778" y="6338747"/>
            <a:ext cx="3716594" cy="246855"/>
            <a:chOff x="2249602" y="6376185"/>
            <a:chExt cx="4652964" cy="315951"/>
          </a:xfrm>
        </p:grpSpPr>
        <p:sp>
          <p:nvSpPr>
            <p:cNvPr id="13" name="Rectangle 72"/>
            <p:cNvSpPr>
              <a:spLocks noChangeArrowheads="1"/>
            </p:cNvSpPr>
            <p:nvPr/>
          </p:nvSpPr>
          <p:spPr bwMode="auto">
            <a:xfrm>
              <a:off x="2249602" y="6418305"/>
              <a:ext cx="4652964" cy="226252"/>
            </a:xfrm>
            <a:prstGeom prst="rect">
              <a:avLst/>
            </a:prstGeom>
            <a:solidFill>
              <a:schemeClr val="bg1"/>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endParaRPr lang="en-US" sz="1000" dirty="0">
                <a:solidFill>
                  <a:srgbClr val="000000"/>
                </a:solidFill>
                <a:latin typeface="Arial"/>
                <a:ea typeface="ヒラギノ角ゴ Pro W3" charset="0"/>
                <a:cs typeface="ヒラギノ角ゴ Pro W3" charset="0"/>
              </a:endParaRPr>
            </a:p>
          </p:txBody>
        </p:sp>
        <p:sp>
          <p:nvSpPr>
            <p:cNvPr id="14" name="Rectangle 74"/>
            <p:cNvSpPr>
              <a:spLocks noChangeArrowheads="1"/>
            </p:cNvSpPr>
            <p:nvPr/>
          </p:nvSpPr>
          <p:spPr bwMode="auto">
            <a:xfrm>
              <a:off x="2614588" y="6395879"/>
              <a:ext cx="996421" cy="276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Good Shape</a:t>
              </a:r>
            </a:p>
          </p:txBody>
        </p:sp>
        <p:sp>
          <p:nvSpPr>
            <p:cNvPr id="15" name="Rectangle 75"/>
            <p:cNvSpPr>
              <a:spLocks noChangeArrowheads="1"/>
            </p:cNvSpPr>
            <p:nvPr/>
          </p:nvSpPr>
          <p:spPr bwMode="auto">
            <a:xfrm>
              <a:off x="4140266" y="6376185"/>
              <a:ext cx="1078980" cy="315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Minor</a:t>
              </a:r>
              <a:r>
                <a:rPr lang="en-US" sz="1000" dirty="0">
                  <a:solidFill>
                    <a:srgbClr val="000000"/>
                  </a:solidFill>
                  <a:latin typeface="Arial"/>
                  <a:ea typeface="ヒラギノ角ゴ Pro W3" charset="0"/>
                  <a:cs typeface="ヒラギノ角ゴ Pro W3" charset="0"/>
                </a:rPr>
                <a:t> </a:t>
              </a:r>
              <a:r>
                <a:rPr lang="en-US" sz="800" dirty="0">
                  <a:solidFill>
                    <a:srgbClr val="000000"/>
                  </a:solidFill>
                  <a:latin typeface="Arial"/>
                  <a:ea typeface="ヒラギノ角ゴ Pro W3" charset="0"/>
                  <a:cs typeface="ヒラギノ角ゴ Pro W3" charset="0"/>
                </a:rPr>
                <a:t>Problem</a:t>
              </a:r>
            </a:p>
          </p:txBody>
        </p:sp>
        <p:sp>
          <p:nvSpPr>
            <p:cNvPr id="16" name="Rectangle 78"/>
            <p:cNvSpPr>
              <a:spLocks noChangeArrowheads="1"/>
            </p:cNvSpPr>
            <p:nvPr/>
          </p:nvSpPr>
          <p:spPr bwMode="auto">
            <a:xfrm>
              <a:off x="3960515" y="6450790"/>
              <a:ext cx="170328" cy="166738"/>
            </a:xfrm>
            <a:prstGeom prst="rect">
              <a:avLst/>
            </a:prstGeom>
            <a:solidFill>
              <a:srgbClr val="FFFF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Y</a:t>
              </a:r>
            </a:p>
          </p:txBody>
        </p:sp>
        <p:sp>
          <p:nvSpPr>
            <p:cNvPr id="17" name="Rectangle 81"/>
            <p:cNvSpPr>
              <a:spLocks noChangeArrowheads="1"/>
            </p:cNvSpPr>
            <p:nvPr/>
          </p:nvSpPr>
          <p:spPr bwMode="auto">
            <a:xfrm>
              <a:off x="2472448" y="6450570"/>
              <a:ext cx="170542" cy="167180"/>
            </a:xfrm>
            <a:prstGeom prst="rect">
              <a:avLst/>
            </a:prstGeom>
            <a:solidFill>
              <a:srgbClr val="22B029"/>
            </a:solidFill>
            <a:ln w="3175">
              <a:solidFill>
                <a:schemeClr val="tx1"/>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G</a:t>
              </a:r>
            </a:p>
          </p:txBody>
        </p:sp>
        <p:sp>
          <p:nvSpPr>
            <p:cNvPr id="18" name="Rectangle 76"/>
            <p:cNvSpPr>
              <a:spLocks noChangeArrowheads="1"/>
            </p:cNvSpPr>
            <p:nvPr/>
          </p:nvSpPr>
          <p:spPr bwMode="auto">
            <a:xfrm>
              <a:off x="5564487" y="6395880"/>
              <a:ext cx="1214727" cy="276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square"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Major Problem</a:t>
              </a:r>
            </a:p>
          </p:txBody>
        </p:sp>
        <p:sp>
          <p:nvSpPr>
            <p:cNvPr id="19" name="Rectangle 79"/>
            <p:cNvSpPr>
              <a:spLocks noChangeArrowheads="1"/>
            </p:cNvSpPr>
            <p:nvPr/>
          </p:nvSpPr>
          <p:spPr bwMode="auto">
            <a:xfrm>
              <a:off x="5410355" y="6450790"/>
              <a:ext cx="169105" cy="166738"/>
            </a:xfrm>
            <a:prstGeom prst="rect">
              <a:avLst/>
            </a:prstGeom>
            <a:solidFill>
              <a:srgbClr val="FF00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FFFFFF"/>
                  </a:solidFill>
                  <a:latin typeface="Arial"/>
                  <a:ea typeface="ヒラギノ角ゴ Pro W3" charset="0"/>
                  <a:cs typeface="ヒラギノ角ゴ Pro W3" charset="0"/>
                </a:rPr>
                <a:t>R</a:t>
              </a:r>
            </a:p>
          </p:txBody>
        </p:sp>
      </p:grpSp>
    </p:spTree>
    <p:extLst>
      <p:ext uri="{BB962C8B-B14F-4D97-AF65-F5344CB8AC3E}">
        <p14:creationId xmlns:p14="http://schemas.microsoft.com/office/powerpoint/2010/main" val="239886777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oject Top Ris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Top Risks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3" name="Table Placeholder 14"/>
          <p:cNvSpPr>
            <a:spLocks noGrp="1"/>
          </p:cNvSpPr>
          <p:nvPr>
            <p:ph type="tbl" sz="quarter" idx="27"/>
          </p:nvPr>
        </p:nvSpPr>
        <p:spPr>
          <a:xfrm>
            <a:off x="0" y="929586"/>
            <a:ext cx="1035803" cy="4011124"/>
          </a:xfrm>
          <a:prstGeom prst="rect">
            <a:avLst/>
          </a:prstGeom>
        </p:spPr>
        <p:txBody>
          <a:bodyPr/>
          <a:lstStyle/>
          <a:p>
            <a:r>
              <a:rPr lang="en-US" smtClean="0"/>
              <a:t>Click icon to add table</a:t>
            </a:r>
            <a:endParaRPr lang="en-US"/>
          </a:p>
        </p:txBody>
      </p:sp>
      <p:sp>
        <p:nvSpPr>
          <p:cNvPr id="14" name="Table Placeholder 14"/>
          <p:cNvSpPr>
            <a:spLocks noGrp="1"/>
          </p:cNvSpPr>
          <p:nvPr>
            <p:ph type="tbl" sz="quarter" idx="28"/>
          </p:nvPr>
        </p:nvSpPr>
        <p:spPr>
          <a:xfrm>
            <a:off x="1035804" y="907091"/>
            <a:ext cx="4775059" cy="4033619"/>
          </a:xfrm>
          <a:prstGeom prst="rect">
            <a:avLst/>
          </a:prstGeom>
        </p:spPr>
        <p:txBody>
          <a:bodyPr/>
          <a:lstStyle/>
          <a:p>
            <a:r>
              <a:rPr lang="en-US" smtClean="0"/>
              <a:t>Click icon to add table</a:t>
            </a:r>
            <a:endParaRPr lang="en-US"/>
          </a:p>
        </p:txBody>
      </p:sp>
      <p:sp>
        <p:nvSpPr>
          <p:cNvPr id="15" name="Table Placeholder 17"/>
          <p:cNvSpPr>
            <a:spLocks noGrp="1"/>
          </p:cNvSpPr>
          <p:nvPr>
            <p:ph type="tbl" sz="quarter" idx="29"/>
          </p:nvPr>
        </p:nvSpPr>
        <p:spPr>
          <a:xfrm>
            <a:off x="0" y="4963204"/>
            <a:ext cx="5810863" cy="1549907"/>
          </a:xfrm>
          <a:prstGeom prst="rect">
            <a:avLst/>
          </a:prstGeom>
        </p:spPr>
        <p:txBody>
          <a:bodyPr/>
          <a:lstStyle/>
          <a:p>
            <a:r>
              <a:rPr lang="en-US" smtClean="0"/>
              <a:t>Click icon to add table</a:t>
            </a:r>
            <a:endParaRPr lang="en-US" dirty="0"/>
          </a:p>
        </p:txBody>
      </p:sp>
      <p:sp>
        <p:nvSpPr>
          <p:cNvPr id="16" name="Table Placeholder 2"/>
          <p:cNvSpPr>
            <a:spLocks noGrp="1"/>
          </p:cNvSpPr>
          <p:nvPr>
            <p:ph type="tbl" sz="quarter" idx="32"/>
          </p:nvPr>
        </p:nvSpPr>
        <p:spPr>
          <a:xfrm>
            <a:off x="5810864" y="940263"/>
            <a:ext cx="3296623" cy="4542285"/>
          </a:xfrm>
          <a:prstGeom prst="rect">
            <a:avLst/>
          </a:prstGeom>
        </p:spPr>
        <p:txBody>
          <a:bodyPr/>
          <a:lstStyle/>
          <a:p>
            <a:r>
              <a:rPr lang="en-US" smtClean="0"/>
              <a:t>Click icon to add table</a:t>
            </a:r>
            <a:endParaRPr lang="en-US"/>
          </a:p>
        </p:txBody>
      </p:sp>
      <p:sp>
        <p:nvSpPr>
          <p:cNvPr id="17" name="Table Placeholder 10"/>
          <p:cNvSpPr>
            <a:spLocks noGrp="1"/>
          </p:cNvSpPr>
          <p:nvPr>
            <p:ph type="tbl" sz="quarter" idx="33"/>
          </p:nvPr>
        </p:nvSpPr>
        <p:spPr>
          <a:xfrm>
            <a:off x="5810864" y="5483225"/>
            <a:ext cx="3296623" cy="1029886"/>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1350496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oject CMC Action Statu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CMC Action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290860066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roject Back-up 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397509"/>
            <a:ext cx="9144000" cy="1850922"/>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Project Name</a:t>
            </a:r>
            <a:endParaRPr lang="en-US" dirty="0"/>
          </a:p>
        </p:txBody>
      </p:sp>
      <p:sp>
        <p:nvSpPr>
          <p:cNvPr id="3" name="Slide Number Placeholder 2"/>
          <p:cNvSpPr>
            <a:spLocks noGrp="1"/>
          </p:cNvSpPr>
          <p:nvPr>
            <p:ph type="sldNum" sz="quarter" idx="10"/>
          </p:nvPr>
        </p:nvSpPr>
        <p:spPr/>
        <p:txBody>
          <a:bodyPr/>
          <a:lstStyle/>
          <a:p>
            <a:pPr>
              <a:defRPr/>
            </a:pPr>
            <a:fld id="{9C496578-3D16-42BB-8BA6-E6AD25D8AA44}" type="slidenum">
              <a:rPr lang="en-US" smtClean="0"/>
              <a:pPr>
                <a:defRPr/>
              </a:pPr>
              <a:t>‹#›</a:t>
            </a:fld>
            <a:endParaRPr lang="en-US" dirty="0"/>
          </a:p>
        </p:txBody>
      </p:sp>
      <p:sp>
        <p:nvSpPr>
          <p:cNvPr id="6" name="Subtitle 2"/>
          <p:cNvSpPr>
            <a:spLocks noGrp="1"/>
          </p:cNvSpPr>
          <p:nvPr>
            <p:ph type="subTitle" idx="1" hasCustomPrompt="1"/>
          </p:nvPr>
        </p:nvSpPr>
        <p:spPr>
          <a:xfrm>
            <a:off x="3422309" y="3137322"/>
            <a:ext cx="5595319" cy="588524"/>
          </a:xfrm>
          <a:prstGeom prst="rect">
            <a:avLst/>
          </a:prstGeom>
        </p:spPr>
        <p:txBody>
          <a:bodyPr>
            <a:noAutofit/>
          </a:bodyPr>
          <a:lstStyle>
            <a:lvl1pPr marL="0" indent="0" algn="r">
              <a:buNone/>
              <a:defRPr sz="3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Back-up Slides</a:t>
            </a:r>
            <a:endParaRPr lang="en-US" dirty="0"/>
          </a:p>
        </p:txBody>
      </p:sp>
      <p:sp>
        <p:nvSpPr>
          <p:cNvPr id="7" name="Text Placeholder 10"/>
          <p:cNvSpPr>
            <a:spLocks noGrp="1"/>
          </p:cNvSpPr>
          <p:nvPr>
            <p:ph type="body" sz="quarter" idx="13" hasCustomPrompt="1"/>
          </p:nvPr>
        </p:nvSpPr>
        <p:spPr>
          <a:xfrm>
            <a:off x="3422309" y="3725846"/>
            <a:ext cx="5594691" cy="421097"/>
          </a:xfrm>
          <a:prstGeom prst="rect">
            <a:avLst/>
          </a:prstGeom>
        </p:spPr>
        <p:txBody>
          <a:bodyPr>
            <a:normAutofit/>
          </a:bodyPr>
          <a:lstStyle>
            <a:lvl1pPr marL="0" indent="0" algn="r">
              <a:buNone/>
              <a:defRPr sz="2400" baseline="0">
                <a:solidFill>
                  <a:schemeClr val="bg1"/>
                </a:solidFill>
              </a:defRPr>
            </a:lvl1pPr>
          </a:lstStyle>
          <a:p>
            <a:pPr lvl="0"/>
            <a:r>
              <a:rPr lang="en-US" dirty="0" smtClean="0"/>
              <a:t>Date</a:t>
            </a:r>
            <a:endParaRPr lang="en-US" dirty="0"/>
          </a:p>
        </p:txBody>
      </p:sp>
      <p:sp>
        <p:nvSpPr>
          <p:cNvPr id="9" name="Text Placeholder 8"/>
          <p:cNvSpPr>
            <a:spLocks noGrp="1"/>
          </p:cNvSpPr>
          <p:nvPr>
            <p:ph type="body" sz="quarter" idx="14" hasCustomPrompt="1"/>
          </p:nvPr>
        </p:nvSpPr>
        <p:spPr>
          <a:xfrm>
            <a:off x="3422650" y="2500313"/>
            <a:ext cx="5621338" cy="636587"/>
          </a:xfrm>
          <a:prstGeom prst="rect">
            <a:avLst/>
          </a:prstGeom>
        </p:spPr>
        <p:txBody>
          <a:bodyPr/>
          <a:lstStyle>
            <a:lvl1pPr marL="0" indent="0" algn="r">
              <a:buNone/>
              <a:defRPr>
                <a:solidFill>
                  <a:schemeClr val="bg1"/>
                </a:solidFill>
              </a:defRPr>
            </a:lvl1pPr>
          </a:lstStyle>
          <a:p>
            <a:r>
              <a:rPr lang="en-US" dirty="0" smtClean="0"/>
              <a:t>Monthly</a:t>
            </a:r>
            <a:r>
              <a:rPr lang="en-US" baseline="0" dirty="0" smtClean="0"/>
              <a:t> </a:t>
            </a:r>
            <a:r>
              <a:rPr lang="en-US" dirty="0" smtClean="0"/>
              <a:t>Review Name</a:t>
            </a:r>
            <a:endParaRPr lang="en-US" dirty="0"/>
          </a:p>
        </p:txBody>
      </p:sp>
    </p:spTree>
    <p:extLst>
      <p:ext uri="{BB962C8B-B14F-4D97-AF65-F5344CB8AC3E}">
        <p14:creationId xmlns:p14="http://schemas.microsoft.com/office/powerpoint/2010/main" val="79324556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roject Executive Summar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Executive Summary</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797297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roject Business Assessment - Total Cos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Total Cost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2" name="Chart Placeholder 2"/>
          <p:cNvSpPr>
            <a:spLocks noGrp="1"/>
          </p:cNvSpPr>
          <p:nvPr>
            <p:ph type="chart" sz="quarter" idx="15"/>
          </p:nvPr>
        </p:nvSpPr>
        <p:spPr>
          <a:xfrm>
            <a:off x="1" y="929585"/>
            <a:ext cx="9144000" cy="4565203"/>
          </a:xfrm>
          <a:prstGeom prst="rect">
            <a:avLst/>
          </a:prstGeom>
        </p:spPr>
        <p:txBody>
          <a:bodyPr/>
          <a:lstStyle/>
          <a:p>
            <a:r>
              <a:rPr lang="en-US" smtClean="0"/>
              <a:t>Click icon to add chart</a:t>
            </a:r>
            <a:endParaRPr lang="en-US" dirty="0"/>
          </a:p>
        </p:txBody>
      </p:sp>
      <p:sp>
        <p:nvSpPr>
          <p:cNvPr id="13" name="Text Placeholder 7"/>
          <p:cNvSpPr>
            <a:spLocks noGrp="1"/>
          </p:cNvSpPr>
          <p:nvPr>
            <p:ph type="body" sz="quarter" idx="17"/>
          </p:nvPr>
        </p:nvSpPr>
        <p:spPr>
          <a:xfrm>
            <a:off x="1" y="5494605"/>
            <a:ext cx="9144000" cy="984374"/>
          </a:xfrm>
          <a:prstGeom prst="rect">
            <a:avLst/>
          </a:prstGeom>
        </p:spPr>
        <p:txBody>
          <a:bodyPr>
            <a:normAutofit/>
          </a:bodyPr>
          <a:lstStyle>
            <a:lvl1pPr marL="0" indent="0">
              <a:buFont typeface="Arial" panose="020B0604020202020204" pitchFamily="34" charset="0"/>
              <a:buNone/>
              <a:defRPr sz="1200"/>
            </a:lvl1pPr>
          </a:lstStyle>
          <a:p>
            <a:pPr lvl="0"/>
            <a:r>
              <a:rPr lang="en-US" smtClean="0"/>
              <a:t>Click to edit Master text styles</a:t>
            </a:r>
          </a:p>
        </p:txBody>
      </p:sp>
      <p:sp>
        <p:nvSpPr>
          <p:cNvPr id="14" name="Text Placeholder 9"/>
          <p:cNvSpPr>
            <a:spLocks noGrp="1"/>
          </p:cNvSpPr>
          <p:nvPr>
            <p:ph type="body" sz="quarter" idx="18"/>
          </p:nvPr>
        </p:nvSpPr>
        <p:spPr>
          <a:xfrm>
            <a:off x="76559" y="929584"/>
            <a:ext cx="2144354" cy="809625"/>
          </a:xfrm>
          <a:prstGeom prst="rect">
            <a:avLst/>
          </a:prstGeom>
          <a:ln w="15875">
            <a:solidFill>
              <a:schemeClr val="tx1"/>
            </a:solidFill>
          </a:ln>
        </p:spPr>
        <p:txBody>
          <a:bodyPr>
            <a:normAutofit/>
          </a:bodyPr>
          <a:lstStyle>
            <a:lvl1pPr marL="0" indent="0">
              <a:buNone/>
              <a:defRPr sz="1000"/>
            </a:lvl1pPr>
          </a:lstStyle>
          <a:p>
            <a:pPr lvl="0"/>
            <a:r>
              <a:rPr lang="en-US" smtClean="0"/>
              <a:t>Click to edit Master text styles</a:t>
            </a:r>
          </a:p>
        </p:txBody>
      </p:sp>
      <p:sp>
        <p:nvSpPr>
          <p:cNvPr id="15" name="Text Placeholder 9"/>
          <p:cNvSpPr>
            <a:spLocks noGrp="1"/>
          </p:cNvSpPr>
          <p:nvPr>
            <p:ph type="body" sz="quarter" idx="19"/>
          </p:nvPr>
        </p:nvSpPr>
        <p:spPr>
          <a:xfrm>
            <a:off x="6899782" y="940809"/>
            <a:ext cx="2144354" cy="809625"/>
          </a:xfrm>
          <a:prstGeom prst="rect">
            <a:avLst/>
          </a:prstGeom>
          <a:ln w="15875">
            <a:solidFill>
              <a:schemeClr val="tx1"/>
            </a:solidFill>
          </a:ln>
        </p:spPr>
        <p:txBody>
          <a:bodyPr>
            <a:normAutofit/>
          </a:bodyPr>
          <a:lstStyle>
            <a:lvl1pPr marL="0" indent="0">
              <a:buNone/>
              <a:defRPr sz="1000"/>
            </a:lvl1pPr>
          </a:lstStyle>
          <a:p>
            <a:pPr lvl="0"/>
            <a:r>
              <a:rPr lang="en-US" smtClean="0"/>
              <a:t>Click to edit Master text styles</a:t>
            </a:r>
          </a:p>
        </p:txBody>
      </p:sp>
    </p:spTree>
    <p:extLst>
      <p:ext uri="{BB962C8B-B14F-4D97-AF65-F5344CB8AC3E}">
        <p14:creationId xmlns:p14="http://schemas.microsoft.com/office/powerpoint/2010/main" val="14174580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B7FC3C-8A83-42C2-A02D-BD6B680E8792}"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roject Contingency/Liens/Threa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Contingency/Liens/Threats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graphicFrame>
        <p:nvGraphicFramePr>
          <p:cNvPr id="12" name="Table Placeholder 7"/>
          <p:cNvGraphicFramePr>
            <a:graphicFrameLocks/>
          </p:cNvGraphicFramePr>
          <p:nvPr>
            <p:extLst/>
          </p:nvPr>
        </p:nvGraphicFramePr>
        <p:xfrm>
          <a:off x="125366" y="1182688"/>
          <a:ext cx="8918770" cy="5296291"/>
        </p:xfrm>
        <a:graphic>
          <a:graphicData uri="http://schemas.openxmlformats.org/drawingml/2006/table">
            <a:tbl>
              <a:tblPr firstRow="1" bandRow="1">
                <a:tableStyleId>{2D5ABB26-0587-4C30-8999-92F81FD0307C}</a:tableStyleId>
              </a:tblPr>
              <a:tblGrid>
                <a:gridCol w="4459385"/>
                <a:gridCol w="4459385"/>
              </a:tblGrid>
              <a:tr h="395717">
                <a:tc gridSpan="2">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r>
              <a:tr h="2450287">
                <a:tc>
                  <a:txBody>
                    <a:bodyPr/>
                    <a:lstStyle/>
                    <a:p>
                      <a:pPr marL="285750" indent="-285750">
                        <a:buFont typeface="Arial" panose="020B0604020202020204" pitchFamily="34" charset="0"/>
                        <a:buChar char="•"/>
                      </a:pP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0287">
                <a:tc>
                  <a:txBody>
                    <a:bodyPr/>
                    <a:lstStyle/>
                    <a:p>
                      <a:endParaRPr lang="en-US"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baseline="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3" name="Chart Placeholder 2"/>
          <p:cNvSpPr>
            <a:spLocks noGrp="1"/>
          </p:cNvSpPr>
          <p:nvPr>
            <p:ph type="chart" sz="quarter" idx="18"/>
          </p:nvPr>
        </p:nvSpPr>
        <p:spPr>
          <a:xfrm>
            <a:off x="107957" y="4069854"/>
            <a:ext cx="4483914" cy="2356735"/>
          </a:xfrm>
          <a:prstGeom prst="rect">
            <a:avLst/>
          </a:prstGeom>
        </p:spPr>
        <p:txBody>
          <a:bodyPr/>
          <a:lstStyle/>
          <a:p>
            <a:r>
              <a:rPr lang="en-US" smtClean="0"/>
              <a:t>Click icon to add chart</a:t>
            </a:r>
            <a:endParaRPr lang="en-US"/>
          </a:p>
        </p:txBody>
      </p:sp>
      <p:sp>
        <p:nvSpPr>
          <p:cNvPr id="14" name="Chart Placeholder 2"/>
          <p:cNvSpPr>
            <a:spLocks noGrp="1"/>
          </p:cNvSpPr>
          <p:nvPr>
            <p:ph type="chart" sz="quarter" idx="19"/>
          </p:nvPr>
        </p:nvSpPr>
        <p:spPr>
          <a:xfrm>
            <a:off x="125365" y="1599493"/>
            <a:ext cx="4483914" cy="2468625"/>
          </a:xfrm>
          <a:prstGeom prst="rect">
            <a:avLst/>
          </a:prstGeom>
        </p:spPr>
        <p:txBody>
          <a:bodyPr/>
          <a:lstStyle/>
          <a:p>
            <a:r>
              <a:rPr lang="en-US" smtClean="0"/>
              <a:t>Click icon to add chart</a:t>
            </a:r>
            <a:endParaRPr lang="en-US" dirty="0"/>
          </a:p>
        </p:txBody>
      </p:sp>
      <p:sp>
        <p:nvSpPr>
          <p:cNvPr id="15" name="Table Placeholder 7"/>
          <p:cNvSpPr>
            <a:spLocks noGrp="1"/>
          </p:cNvSpPr>
          <p:nvPr>
            <p:ph type="tbl" sz="quarter" idx="20"/>
          </p:nvPr>
        </p:nvSpPr>
        <p:spPr>
          <a:xfrm>
            <a:off x="4591870" y="1602016"/>
            <a:ext cx="4552129" cy="2466104"/>
          </a:xfrm>
          <a:prstGeom prst="rect">
            <a:avLst/>
          </a:prstGeom>
        </p:spPr>
        <p:txBody>
          <a:bodyPr/>
          <a:lstStyle/>
          <a:p>
            <a:r>
              <a:rPr lang="en-US" smtClean="0"/>
              <a:t>Click icon to add table</a:t>
            </a:r>
            <a:endParaRPr lang="en-US"/>
          </a:p>
        </p:txBody>
      </p:sp>
      <p:sp>
        <p:nvSpPr>
          <p:cNvPr id="16" name="Table Placeholder 7"/>
          <p:cNvSpPr>
            <a:spLocks noGrp="1"/>
          </p:cNvSpPr>
          <p:nvPr>
            <p:ph type="tbl" sz="quarter" idx="21"/>
          </p:nvPr>
        </p:nvSpPr>
        <p:spPr>
          <a:xfrm>
            <a:off x="4609280" y="4069855"/>
            <a:ext cx="4534720" cy="2348888"/>
          </a:xfrm>
          <a:prstGeom prst="rect">
            <a:avLst/>
          </a:prstGeom>
        </p:spPr>
        <p:txBody>
          <a:bodyPr/>
          <a:lstStyle/>
          <a:p>
            <a:r>
              <a:rPr lang="en-US" smtClean="0"/>
              <a:t>Click icon to add table</a:t>
            </a:r>
            <a:endParaRPr lang="en-US" dirty="0"/>
          </a:p>
        </p:txBody>
      </p:sp>
      <p:sp>
        <p:nvSpPr>
          <p:cNvPr id="17" name="Text Placeholder 9"/>
          <p:cNvSpPr>
            <a:spLocks noGrp="1"/>
          </p:cNvSpPr>
          <p:nvPr>
            <p:ph type="body" sz="quarter" idx="22"/>
          </p:nvPr>
        </p:nvSpPr>
        <p:spPr>
          <a:xfrm>
            <a:off x="2684476" y="928540"/>
            <a:ext cx="1881679" cy="669217"/>
          </a:xfrm>
          <a:prstGeom prst="rect">
            <a:avLst/>
          </a:prstGeom>
        </p:spPr>
        <p:txBody>
          <a:bodyPr>
            <a:noAutofit/>
          </a:bodyPr>
          <a:lstStyle>
            <a:lvl1pPr marL="0" indent="0">
              <a:buNone/>
              <a:defRPr sz="800"/>
            </a:lvl1pPr>
            <a:lvl2pPr>
              <a:defRPr sz="800"/>
            </a:lvl2pPr>
            <a:lvl3pPr>
              <a:defRPr sz="800"/>
            </a:lvl3pPr>
            <a:lvl4pPr>
              <a:defRPr sz="800"/>
            </a:lvl4pPr>
            <a:lvl5pPr>
              <a:defRPr sz="800"/>
            </a:lvl5pPr>
          </a:lstStyle>
          <a:p>
            <a:pPr lvl="0"/>
            <a:r>
              <a:rPr lang="en-US" smtClean="0"/>
              <a:t>Click to edit Master text styles</a:t>
            </a:r>
          </a:p>
        </p:txBody>
      </p:sp>
      <p:sp>
        <p:nvSpPr>
          <p:cNvPr id="18" name="Text Placeholder 9"/>
          <p:cNvSpPr>
            <a:spLocks noGrp="1"/>
          </p:cNvSpPr>
          <p:nvPr>
            <p:ph type="body" sz="quarter" idx="23"/>
          </p:nvPr>
        </p:nvSpPr>
        <p:spPr>
          <a:xfrm>
            <a:off x="4591929" y="926805"/>
            <a:ext cx="1884371" cy="670952"/>
          </a:xfrm>
          <a:prstGeom prst="rect">
            <a:avLst/>
          </a:prstGeom>
        </p:spPr>
        <p:txBody>
          <a:bodyPr>
            <a:noAutofit/>
          </a:bodyPr>
          <a:lstStyle>
            <a:lvl1pPr marL="0" indent="0">
              <a:buNone/>
              <a:defRPr sz="800"/>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357796143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roject Contingency Statu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Contingency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40184417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roject Contingency Status Co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Contingency Status Continued</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2" name="Table Placeholder 7"/>
          <p:cNvSpPr>
            <a:spLocks noGrp="1"/>
          </p:cNvSpPr>
          <p:nvPr>
            <p:ph type="tbl" sz="quarter" idx="20"/>
          </p:nvPr>
        </p:nvSpPr>
        <p:spPr>
          <a:xfrm>
            <a:off x="1" y="929586"/>
            <a:ext cx="9144000" cy="3817827"/>
          </a:xfrm>
          <a:prstGeom prst="rect">
            <a:avLst/>
          </a:prstGeom>
        </p:spPr>
        <p:txBody>
          <a:bodyPr/>
          <a:lstStyle/>
          <a:p>
            <a:r>
              <a:rPr lang="en-US" smtClean="0"/>
              <a:t>Click icon to add table</a:t>
            </a:r>
            <a:endParaRPr lang="en-US" dirty="0"/>
          </a:p>
        </p:txBody>
      </p:sp>
      <p:sp>
        <p:nvSpPr>
          <p:cNvPr id="13" name="Table Placeholder 7"/>
          <p:cNvSpPr>
            <a:spLocks noGrp="1"/>
          </p:cNvSpPr>
          <p:nvPr>
            <p:ph type="tbl" sz="quarter" idx="21"/>
          </p:nvPr>
        </p:nvSpPr>
        <p:spPr>
          <a:xfrm>
            <a:off x="120580" y="4747414"/>
            <a:ext cx="4431566" cy="1731565"/>
          </a:xfrm>
          <a:prstGeom prst="rect">
            <a:avLst/>
          </a:prstGeom>
        </p:spPr>
        <p:txBody>
          <a:bodyPr/>
          <a:lstStyle/>
          <a:p>
            <a:r>
              <a:rPr lang="en-US" smtClean="0"/>
              <a:t>Click icon to add table</a:t>
            </a:r>
            <a:endParaRPr lang="en-US" dirty="0"/>
          </a:p>
        </p:txBody>
      </p:sp>
      <p:sp>
        <p:nvSpPr>
          <p:cNvPr id="14" name="Table Placeholder 7"/>
          <p:cNvSpPr>
            <a:spLocks noGrp="1"/>
          </p:cNvSpPr>
          <p:nvPr>
            <p:ph type="tbl" sz="quarter" idx="22"/>
          </p:nvPr>
        </p:nvSpPr>
        <p:spPr>
          <a:xfrm>
            <a:off x="4573686" y="4747414"/>
            <a:ext cx="4431566" cy="1731565"/>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2468606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roject Master Schedu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Master Schedule</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Picture Placeholder 2"/>
          <p:cNvSpPr>
            <a:spLocks noGrp="1"/>
          </p:cNvSpPr>
          <p:nvPr>
            <p:ph type="pic" sz="quarter" idx="15"/>
          </p:nvPr>
        </p:nvSpPr>
        <p:spPr>
          <a:xfrm>
            <a:off x="0" y="930275"/>
            <a:ext cx="9144000" cy="5484813"/>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309395962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roject Schedule Performance Summar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Schedule Performance Summary</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graphicFrame>
        <p:nvGraphicFramePr>
          <p:cNvPr id="11" name="Table Placeholder 7"/>
          <p:cNvGraphicFramePr>
            <a:graphicFrameLocks/>
          </p:cNvGraphicFramePr>
          <p:nvPr>
            <p:extLst/>
          </p:nvPr>
        </p:nvGraphicFramePr>
        <p:xfrm>
          <a:off x="125366" y="989823"/>
          <a:ext cx="8918770" cy="5489156"/>
        </p:xfrm>
        <a:graphic>
          <a:graphicData uri="http://schemas.openxmlformats.org/drawingml/2006/table">
            <a:tbl>
              <a:tblPr firstRow="1" bandRow="1">
                <a:tableStyleId>{2D5ABB26-0587-4C30-8999-92F81FD0307C}</a:tableStyleId>
              </a:tblPr>
              <a:tblGrid>
                <a:gridCol w="4459385"/>
                <a:gridCol w="4459385"/>
              </a:tblGrid>
              <a:tr h="2744578">
                <a:tc>
                  <a:txBody>
                    <a:bodyPr/>
                    <a:lstStyle/>
                    <a:p>
                      <a:pPr marL="285750" indent="-285750">
                        <a:buFont typeface="Arial" panose="020B0604020202020204" pitchFamily="34" charset="0"/>
                        <a:buChar char="•"/>
                      </a:pP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4578">
                <a:tc>
                  <a:txBody>
                    <a:bodyPr/>
                    <a:lstStyle/>
                    <a:p>
                      <a:endParaRPr lang="en-US"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baseline="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2" name="Chart Placeholder 2"/>
          <p:cNvSpPr>
            <a:spLocks noGrp="1"/>
          </p:cNvSpPr>
          <p:nvPr>
            <p:ph type="chart" sz="quarter" idx="18"/>
          </p:nvPr>
        </p:nvSpPr>
        <p:spPr>
          <a:xfrm>
            <a:off x="0" y="3716860"/>
            <a:ext cx="4591871" cy="2762119"/>
          </a:xfrm>
          <a:prstGeom prst="rect">
            <a:avLst/>
          </a:prstGeom>
        </p:spPr>
        <p:txBody>
          <a:bodyPr/>
          <a:lstStyle/>
          <a:p>
            <a:r>
              <a:rPr lang="en-US" smtClean="0"/>
              <a:t>Click icon to add chart</a:t>
            </a:r>
            <a:endParaRPr lang="en-US"/>
          </a:p>
        </p:txBody>
      </p:sp>
      <p:sp>
        <p:nvSpPr>
          <p:cNvPr id="13" name="Chart Placeholder 2"/>
          <p:cNvSpPr>
            <a:spLocks noGrp="1"/>
          </p:cNvSpPr>
          <p:nvPr>
            <p:ph type="chart" sz="quarter" idx="19"/>
          </p:nvPr>
        </p:nvSpPr>
        <p:spPr>
          <a:xfrm>
            <a:off x="-1" y="1001954"/>
            <a:ext cx="4584751" cy="2702775"/>
          </a:xfrm>
          <a:prstGeom prst="rect">
            <a:avLst/>
          </a:prstGeom>
        </p:spPr>
        <p:txBody>
          <a:bodyPr/>
          <a:lstStyle/>
          <a:p>
            <a:r>
              <a:rPr lang="en-US" smtClean="0"/>
              <a:t>Click icon to add chart</a:t>
            </a:r>
            <a:endParaRPr lang="en-US" dirty="0"/>
          </a:p>
        </p:txBody>
      </p:sp>
      <p:sp>
        <p:nvSpPr>
          <p:cNvPr id="14" name="Chart Placeholder 2"/>
          <p:cNvSpPr>
            <a:spLocks noGrp="1"/>
          </p:cNvSpPr>
          <p:nvPr>
            <p:ph type="chart" sz="quarter" idx="20"/>
          </p:nvPr>
        </p:nvSpPr>
        <p:spPr>
          <a:xfrm>
            <a:off x="4591871" y="3743055"/>
            <a:ext cx="4483914" cy="2709729"/>
          </a:xfrm>
          <a:prstGeom prst="rect">
            <a:avLst/>
          </a:prstGeom>
        </p:spPr>
        <p:txBody>
          <a:bodyPr/>
          <a:lstStyle/>
          <a:p>
            <a:r>
              <a:rPr lang="en-US" smtClean="0"/>
              <a:t>Click icon to add chart</a:t>
            </a:r>
            <a:endParaRPr lang="en-US"/>
          </a:p>
        </p:txBody>
      </p:sp>
      <p:sp>
        <p:nvSpPr>
          <p:cNvPr id="15" name="Text Placeholder 2"/>
          <p:cNvSpPr>
            <a:spLocks noGrp="1"/>
          </p:cNvSpPr>
          <p:nvPr>
            <p:ph type="body" sz="quarter" idx="21" hasCustomPrompt="1"/>
          </p:nvPr>
        </p:nvSpPr>
        <p:spPr>
          <a:xfrm>
            <a:off x="4592638" y="990600"/>
            <a:ext cx="4483100" cy="2725738"/>
          </a:xfrm>
          <a:prstGeom prst="rect">
            <a:avLst/>
          </a:prstGeom>
        </p:spPr>
        <p:txBody>
          <a:bodyPr>
            <a:normAutofit/>
          </a:bodyPr>
          <a:lstStyle>
            <a:lvl1pPr marL="0" indent="0">
              <a:buNone/>
              <a:defRPr sz="1200" baseline="0"/>
            </a:lvl1pPr>
          </a:lstStyle>
          <a:p>
            <a:pPr lvl="0"/>
            <a:r>
              <a:rPr lang="en-US" dirty="0" smtClean="0"/>
              <a:t>Project Managers Assessment</a:t>
            </a:r>
            <a:endParaRPr lang="en-US" dirty="0"/>
          </a:p>
        </p:txBody>
      </p:sp>
    </p:spTree>
    <p:extLst>
      <p:ext uri="{BB962C8B-B14F-4D97-AF65-F5344CB8AC3E}">
        <p14:creationId xmlns:p14="http://schemas.microsoft.com/office/powerpoint/2010/main" val="1956236304"/>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oject Critical Mileston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Critical Milestones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6" name="Table Placeholder 3"/>
          <p:cNvSpPr>
            <a:spLocks noGrp="1"/>
          </p:cNvSpPr>
          <p:nvPr>
            <p:ph type="tbl" sz="quarter" idx="15"/>
          </p:nvPr>
        </p:nvSpPr>
        <p:spPr>
          <a:xfrm>
            <a:off x="0" y="930275"/>
            <a:ext cx="9144000" cy="4826713"/>
          </a:xfrm>
          <a:prstGeom prst="rect">
            <a:avLst/>
          </a:prstGeom>
        </p:spPr>
        <p:txBody>
          <a:bodyPr/>
          <a:lstStyle/>
          <a:p>
            <a:r>
              <a:rPr lang="en-US" smtClean="0"/>
              <a:t>Click icon to add table</a:t>
            </a:r>
            <a:endParaRPr lang="en-US"/>
          </a:p>
        </p:txBody>
      </p:sp>
      <p:sp>
        <p:nvSpPr>
          <p:cNvPr id="17" name="Text Placeholder 9"/>
          <p:cNvSpPr>
            <a:spLocks noGrp="1"/>
          </p:cNvSpPr>
          <p:nvPr>
            <p:ph type="body" sz="quarter" idx="16"/>
          </p:nvPr>
        </p:nvSpPr>
        <p:spPr>
          <a:xfrm>
            <a:off x="0" y="5756275"/>
            <a:ext cx="9144000" cy="722313"/>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276944302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roject Cumulative Milestone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Cumulative Milestone Chart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Chart Placeholder 3"/>
          <p:cNvSpPr>
            <a:spLocks noGrp="1"/>
          </p:cNvSpPr>
          <p:nvPr>
            <p:ph type="chart" sz="quarter" idx="15"/>
          </p:nvPr>
        </p:nvSpPr>
        <p:spPr>
          <a:xfrm>
            <a:off x="103188" y="930275"/>
            <a:ext cx="9040812" cy="5548313"/>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70986997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roject EVM Statu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EVM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Chart Placeholder 3"/>
          <p:cNvSpPr>
            <a:spLocks noGrp="1"/>
          </p:cNvSpPr>
          <p:nvPr>
            <p:ph type="chart" sz="quarter" idx="15"/>
          </p:nvPr>
        </p:nvSpPr>
        <p:spPr>
          <a:xfrm>
            <a:off x="0" y="930275"/>
            <a:ext cx="9144000" cy="4826000"/>
          </a:xfrm>
          <a:prstGeom prst="rect">
            <a:avLst/>
          </a:prstGeom>
        </p:spPr>
        <p:txBody>
          <a:bodyPr/>
          <a:lstStyle/>
          <a:p>
            <a:r>
              <a:rPr lang="en-US" smtClean="0"/>
              <a:t>Click icon to add chart</a:t>
            </a:r>
            <a:endParaRPr lang="en-US" dirty="0"/>
          </a:p>
        </p:txBody>
      </p:sp>
      <p:sp>
        <p:nvSpPr>
          <p:cNvPr id="12" name="Text Placeholder 9"/>
          <p:cNvSpPr>
            <a:spLocks noGrp="1"/>
          </p:cNvSpPr>
          <p:nvPr>
            <p:ph type="body" sz="quarter" idx="16"/>
          </p:nvPr>
        </p:nvSpPr>
        <p:spPr>
          <a:xfrm>
            <a:off x="0" y="5756275"/>
            <a:ext cx="9144000" cy="722313"/>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154775258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roject Resourc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C496578-3D16-42BB-8BA6-E6AD25D8AA44}" type="slidenum">
              <a:rPr lang="en-US" smtClean="0"/>
              <a:pPr>
                <a:defRPr/>
              </a:pPr>
              <a:t>‹#›</a:t>
            </a:fld>
            <a:endParaRPr lang="en-US" dirty="0"/>
          </a:p>
        </p:txBody>
      </p:sp>
      <p:sp>
        <p:nvSpPr>
          <p:cNvPr id="4"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5"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Project Resources</a:t>
            </a:r>
            <a:endParaRPr lang="en-US" dirty="0"/>
          </a:p>
        </p:txBody>
      </p:sp>
      <p:sp>
        <p:nvSpPr>
          <p:cNvPr id="6"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7" name="Chart Placeholder 3"/>
          <p:cNvSpPr>
            <a:spLocks noGrp="1"/>
          </p:cNvSpPr>
          <p:nvPr>
            <p:ph type="chart" sz="quarter" idx="15"/>
          </p:nvPr>
        </p:nvSpPr>
        <p:spPr>
          <a:xfrm>
            <a:off x="0" y="930276"/>
            <a:ext cx="9144000" cy="4825999"/>
          </a:xfrm>
          <a:prstGeom prst="rect">
            <a:avLst/>
          </a:prstGeom>
        </p:spPr>
        <p:txBody>
          <a:bodyPr/>
          <a:lstStyle/>
          <a:p>
            <a:r>
              <a:rPr lang="en-US" smtClean="0"/>
              <a:t>Click icon to add chart</a:t>
            </a:r>
            <a:endParaRPr lang="en-US" dirty="0"/>
          </a:p>
        </p:txBody>
      </p:sp>
      <p:sp>
        <p:nvSpPr>
          <p:cNvPr id="8" name="Text Placeholder 9"/>
          <p:cNvSpPr>
            <a:spLocks noGrp="1"/>
          </p:cNvSpPr>
          <p:nvPr>
            <p:ph type="body" sz="quarter" idx="16"/>
          </p:nvPr>
        </p:nvSpPr>
        <p:spPr>
          <a:xfrm>
            <a:off x="0" y="5756275"/>
            <a:ext cx="9144000" cy="722313"/>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250446518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roject Workfo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C496578-3D16-42BB-8BA6-E6AD25D8AA44}" type="slidenum">
              <a:rPr lang="en-US" smtClean="0"/>
              <a:pPr>
                <a:defRPr/>
              </a:pPr>
              <a:t>‹#›</a:t>
            </a:fld>
            <a:endParaRPr lang="en-US" dirty="0"/>
          </a:p>
        </p:txBody>
      </p:sp>
      <p:sp>
        <p:nvSpPr>
          <p:cNvPr id="4"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5"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Workforce</a:t>
            </a:r>
            <a:endParaRPr lang="en-US" dirty="0"/>
          </a:p>
        </p:txBody>
      </p:sp>
      <p:sp>
        <p:nvSpPr>
          <p:cNvPr id="6"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7" name="Text Placeholder 9"/>
          <p:cNvSpPr>
            <a:spLocks noGrp="1"/>
          </p:cNvSpPr>
          <p:nvPr>
            <p:ph type="body" sz="quarter" idx="16"/>
          </p:nvPr>
        </p:nvSpPr>
        <p:spPr>
          <a:xfrm>
            <a:off x="0" y="5080819"/>
            <a:ext cx="9144000" cy="1397769"/>
          </a:xfrm>
          <a:prstGeom prst="rect">
            <a:avLst/>
          </a:prstGeom>
        </p:spPr>
        <p:txBody>
          <a:bodyPr>
            <a:normAutofit/>
          </a:bodyPr>
          <a:lstStyle>
            <a:lvl1pPr marL="0" indent="0">
              <a:buNone/>
              <a:defRPr sz="1200"/>
            </a:lvl1pPr>
          </a:lstStyle>
          <a:p>
            <a:pPr lvl="0"/>
            <a:r>
              <a:rPr lang="en-US" smtClean="0"/>
              <a:t>Click to edit Master text styles</a:t>
            </a:r>
          </a:p>
        </p:txBody>
      </p:sp>
      <p:sp>
        <p:nvSpPr>
          <p:cNvPr id="8" name="Table Placeholder 2"/>
          <p:cNvSpPr>
            <a:spLocks noGrp="1"/>
          </p:cNvSpPr>
          <p:nvPr>
            <p:ph type="tbl" sz="quarter" idx="17"/>
          </p:nvPr>
        </p:nvSpPr>
        <p:spPr>
          <a:xfrm>
            <a:off x="0" y="930275"/>
            <a:ext cx="9144000" cy="4150544"/>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6952481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F542D9-2E9B-41AD-874C-192AA3ABE7B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oject Risk Stat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C496578-3D16-42BB-8BA6-E6AD25D8AA44}" type="slidenum">
              <a:rPr lang="en-US" smtClean="0"/>
              <a:pPr>
                <a:defRPr/>
              </a:pPr>
              <a:t>‹#›</a:t>
            </a:fld>
            <a:endParaRPr lang="en-US" dirty="0"/>
          </a:p>
        </p:txBody>
      </p:sp>
      <p:sp>
        <p:nvSpPr>
          <p:cNvPr id="8"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Risk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January 31, 2016</a:t>
            </a:r>
            <a:endParaRPr lang="en-US" dirty="0"/>
          </a:p>
        </p:txBody>
      </p:sp>
      <p:sp>
        <p:nvSpPr>
          <p:cNvPr id="11" name="Table Placeholder 2"/>
          <p:cNvSpPr>
            <a:spLocks noGrp="1"/>
          </p:cNvSpPr>
          <p:nvPr>
            <p:ph type="tbl" sz="quarter" idx="17"/>
          </p:nvPr>
        </p:nvSpPr>
        <p:spPr>
          <a:xfrm>
            <a:off x="0" y="930275"/>
            <a:ext cx="9144000" cy="5548704"/>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213502630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oject Residual Ris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pPr>
              <a:defRPr/>
            </a:pPr>
            <a:fld id="{9C496578-3D16-42BB-8BA6-E6AD25D8AA44}" type="slidenum">
              <a:rPr lang="en-US" smtClean="0"/>
              <a:pPr>
                <a:defRPr/>
              </a:pPr>
              <a:t>‹#›</a:t>
            </a:fld>
            <a:endParaRPr lang="en-US" dirty="0"/>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Residual Risks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3" name="Table Placeholder 14"/>
          <p:cNvSpPr>
            <a:spLocks noGrp="1"/>
          </p:cNvSpPr>
          <p:nvPr>
            <p:ph type="tbl" sz="quarter" idx="27"/>
          </p:nvPr>
        </p:nvSpPr>
        <p:spPr>
          <a:xfrm>
            <a:off x="0" y="929586"/>
            <a:ext cx="1035803" cy="4011124"/>
          </a:xfrm>
          <a:prstGeom prst="rect">
            <a:avLst/>
          </a:prstGeom>
        </p:spPr>
        <p:txBody>
          <a:bodyPr/>
          <a:lstStyle/>
          <a:p>
            <a:r>
              <a:rPr lang="en-US" smtClean="0"/>
              <a:t>Click icon to add table</a:t>
            </a:r>
            <a:endParaRPr lang="en-US"/>
          </a:p>
        </p:txBody>
      </p:sp>
      <p:sp>
        <p:nvSpPr>
          <p:cNvPr id="14" name="Table Placeholder 14"/>
          <p:cNvSpPr>
            <a:spLocks noGrp="1"/>
          </p:cNvSpPr>
          <p:nvPr>
            <p:ph type="tbl" sz="quarter" idx="28"/>
          </p:nvPr>
        </p:nvSpPr>
        <p:spPr>
          <a:xfrm>
            <a:off x="1035804" y="907091"/>
            <a:ext cx="4775059" cy="4033619"/>
          </a:xfrm>
          <a:prstGeom prst="rect">
            <a:avLst/>
          </a:prstGeom>
        </p:spPr>
        <p:txBody>
          <a:bodyPr/>
          <a:lstStyle/>
          <a:p>
            <a:r>
              <a:rPr lang="en-US" smtClean="0"/>
              <a:t>Click icon to add table</a:t>
            </a:r>
            <a:endParaRPr lang="en-US"/>
          </a:p>
        </p:txBody>
      </p:sp>
      <p:sp>
        <p:nvSpPr>
          <p:cNvPr id="15" name="Table Placeholder 17"/>
          <p:cNvSpPr>
            <a:spLocks noGrp="1"/>
          </p:cNvSpPr>
          <p:nvPr>
            <p:ph type="tbl" sz="quarter" idx="29"/>
          </p:nvPr>
        </p:nvSpPr>
        <p:spPr>
          <a:xfrm>
            <a:off x="0" y="4963204"/>
            <a:ext cx="5810863" cy="1549907"/>
          </a:xfrm>
          <a:prstGeom prst="rect">
            <a:avLst/>
          </a:prstGeom>
        </p:spPr>
        <p:txBody>
          <a:bodyPr/>
          <a:lstStyle/>
          <a:p>
            <a:r>
              <a:rPr lang="en-US" smtClean="0"/>
              <a:t>Click icon to add table</a:t>
            </a:r>
            <a:endParaRPr lang="en-US" dirty="0"/>
          </a:p>
        </p:txBody>
      </p:sp>
      <p:sp>
        <p:nvSpPr>
          <p:cNvPr id="16" name="Table Placeholder 2"/>
          <p:cNvSpPr>
            <a:spLocks noGrp="1"/>
          </p:cNvSpPr>
          <p:nvPr>
            <p:ph type="tbl" sz="quarter" idx="32"/>
          </p:nvPr>
        </p:nvSpPr>
        <p:spPr>
          <a:xfrm>
            <a:off x="5810864" y="940263"/>
            <a:ext cx="3296623" cy="4542285"/>
          </a:xfrm>
          <a:prstGeom prst="rect">
            <a:avLst/>
          </a:prstGeom>
        </p:spPr>
        <p:txBody>
          <a:bodyPr/>
          <a:lstStyle/>
          <a:p>
            <a:r>
              <a:rPr lang="en-US" smtClean="0"/>
              <a:t>Click icon to add table</a:t>
            </a:r>
            <a:endParaRPr lang="en-US"/>
          </a:p>
        </p:txBody>
      </p:sp>
      <p:sp>
        <p:nvSpPr>
          <p:cNvPr id="17" name="Table Placeholder 10"/>
          <p:cNvSpPr>
            <a:spLocks noGrp="1"/>
          </p:cNvSpPr>
          <p:nvPr>
            <p:ph type="tbl" sz="quarter" idx="33"/>
          </p:nvPr>
        </p:nvSpPr>
        <p:spPr>
          <a:xfrm>
            <a:off x="5810864" y="5483225"/>
            <a:ext cx="3296623" cy="1029886"/>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274624762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roject Residual Risk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Residual Risk List</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able Placeholder 2"/>
          <p:cNvSpPr>
            <a:spLocks noGrp="1"/>
          </p:cNvSpPr>
          <p:nvPr>
            <p:ph type="tbl" sz="quarter" idx="17"/>
          </p:nvPr>
        </p:nvSpPr>
        <p:spPr>
          <a:xfrm>
            <a:off x="0" y="930275"/>
            <a:ext cx="9144000" cy="5548704"/>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193629259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roject GIDEP Stat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GIDEP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0" name="Text Placeholder 9"/>
          <p:cNvSpPr>
            <a:spLocks noGrp="1"/>
          </p:cNvSpPr>
          <p:nvPr>
            <p:ph type="body" sz="quarter" idx="16"/>
          </p:nvPr>
        </p:nvSpPr>
        <p:spPr>
          <a:xfrm>
            <a:off x="0" y="5080819"/>
            <a:ext cx="9144000" cy="1397769"/>
          </a:xfrm>
          <a:prstGeom prst="rect">
            <a:avLst/>
          </a:prstGeom>
        </p:spPr>
        <p:txBody>
          <a:bodyPr>
            <a:normAutofit/>
          </a:bodyPr>
          <a:lstStyle>
            <a:lvl1pPr marL="0" indent="0">
              <a:buNone/>
              <a:defRPr sz="1200"/>
            </a:lvl1pPr>
          </a:lstStyle>
          <a:p>
            <a:pPr lvl="0"/>
            <a:r>
              <a:rPr lang="en-US" smtClean="0"/>
              <a:t>Click to edit Master text styles</a:t>
            </a:r>
          </a:p>
        </p:txBody>
      </p:sp>
      <p:sp>
        <p:nvSpPr>
          <p:cNvPr id="3" name="Table Placeholder 2"/>
          <p:cNvSpPr>
            <a:spLocks noGrp="1"/>
          </p:cNvSpPr>
          <p:nvPr>
            <p:ph type="tbl" sz="quarter" idx="17"/>
          </p:nvPr>
        </p:nvSpPr>
        <p:spPr>
          <a:xfrm>
            <a:off x="0" y="2321569"/>
            <a:ext cx="9144000" cy="2759250"/>
          </a:xfrm>
          <a:prstGeom prst="rect">
            <a:avLst/>
          </a:prstGeom>
        </p:spPr>
        <p:txBody>
          <a:bodyPr/>
          <a:lstStyle/>
          <a:p>
            <a:r>
              <a:rPr lang="en-US" smtClean="0"/>
              <a:t>Click icon to add table</a:t>
            </a:r>
            <a:endParaRPr lang="en-US" dirty="0"/>
          </a:p>
        </p:txBody>
      </p:sp>
      <p:sp>
        <p:nvSpPr>
          <p:cNvPr id="11" name="Text Placeholder 9"/>
          <p:cNvSpPr>
            <a:spLocks noGrp="1"/>
          </p:cNvSpPr>
          <p:nvPr>
            <p:ph type="body" sz="quarter" idx="18"/>
          </p:nvPr>
        </p:nvSpPr>
        <p:spPr>
          <a:xfrm>
            <a:off x="0" y="923800"/>
            <a:ext cx="9144000" cy="1397769"/>
          </a:xfrm>
          <a:prstGeom prst="rect">
            <a:avLst/>
          </a:prstGeom>
        </p:spPr>
        <p:txBody>
          <a:bodyPr>
            <a:norm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3949016974"/>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roject NAIC Stat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NAIC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197348573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roject CMC Action Backu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CMC Action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4219048691"/>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roject Significant Progres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Significant Progress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ext Placeholder 2"/>
          <p:cNvSpPr>
            <a:spLocks noGrp="1"/>
          </p:cNvSpPr>
          <p:nvPr>
            <p:ph type="body" sz="quarter" idx="15"/>
          </p:nvPr>
        </p:nvSpPr>
        <p:spPr>
          <a:xfrm>
            <a:off x="0" y="930275"/>
            <a:ext cx="9043988" cy="5548313"/>
          </a:xfrm>
          <a:prstGeom prst="rect">
            <a:avLst/>
          </a:prstGeom>
        </p:spPr>
        <p:txBody>
          <a:bodyPr>
            <a:normAutofit/>
          </a:bodyPr>
          <a:lstStyle>
            <a:lvl1pPr>
              <a:defRPr sz="1800">
                <a:solidFill>
                  <a:schemeClr val="accent1">
                    <a:lumMod val="50000"/>
                  </a:schemeClr>
                </a:solidFill>
              </a:defRPr>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782335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roject Scientist 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Significant Progress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ext Placeholder 2"/>
          <p:cNvSpPr>
            <a:spLocks noGrp="1"/>
          </p:cNvSpPr>
          <p:nvPr>
            <p:ph type="body" sz="quarter" idx="15"/>
          </p:nvPr>
        </p:nvSpPr>
        <p:spPr>
          <a:xfrm>
            <a:off x="0" y="930275"/>
            <a:ext cx="9043988" cy="5548313"/>
          </a:xfrm>
          <a:prstGeom prst="rect">
            <a:avLst/>
          </a:prstGeom>
        </p:spPr>
        <p:txBody>
          <a:bodyPr>
            <a:normAutofit/>
          </a:bodyPr>
          <a:lstStyle>
            <a:lvl1pPr>
              <a:defRPr sz="1800">
                <a:solidFill>
                  <a:schemeClr val="accent1">
                    <a:lumMod val="50000"/>
                  </a:schemeClr>
                </a:solidFill>
              </a:defRPr>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187294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roject RFA Statu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RFA Status</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Table Placeholder 3"/>
          <p:cNvSpPr>
            <a:spLocks noGrp="1"/>
          </p:cNvSpPr>
          <p:nvPr>
            <p:ph type="tbl" sz="quarter" idx="15"/>
          </p:nvPr>
        </p:nvSpPr>
        <p:spPr>
          <a:xfrm>
            <a:off x="0" y="930275"/>
            <a:ext cx="9043988" cy="3265488"/>
          </a:xfrm>
          <a:prstGeom prst="rect">
            <a:avLst/>
          </a:prstGeom>
        </p:spPr>
        <p:txBody>
          <a:bodyPr/>
          <a:lstStyle/>
          <a:p>
            <a:r>
              <a:rPr lang="en-US" smtClean="0"/>
              <a:t>Click icon to add table</a:t>
            </a:r>
            <a:endParaRPr lang="en-US" dirty="0"/>
          </a:p>
        </p:txBody>
      </p:sp>
      <p:sp>
        <p:nvSpPr>
          <p:cNvPr id="10" name="Table Placeholder 9"/>
          <p:cNvSpPr>
            <a:spLocks noGrp="1"/>
          </p:cNvSpPr>
          <p:nvPr>
            <p:ph type="tbl" sz="quarter" idx="16"/>
          </p:nvPr>
        </p:nvSpPr>
        <p:spPr>
          <a:xfrm>
            <a:off x="0" y="4195763"/>
            <a:ext cx="9144000" cy="2124075"/>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204696340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roject Education and Public Outreach 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Education and Public Outreach</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ext Placeholder 2"/>
          <p:cNvSpPr>
            <a:spLocks noGrp="1"/>
          </p:cNvSpPr>
          <p:nvPr>
            <p:ph type="body" sz="quarter" idx="15"/>
          </p:nvPr>
        </p:nvSpPr>
        <p:spPr>
          <a:xfrm>
            <a:off x="0" y="930275"/>
            <a:ext cx="6545352" cy="5518931"/>
          </a:xfrm>
          <a:prstGeom prst="rect">
            <a:avLst/>
          </a:prstGeom>
        </p:spPr>
        <p:txBody>
          <a:bodyPr>
            <a:normAutofit/>
          </a:bodyPr>
          <a:lstStyle>
            <a:lvl1pPr>
              <a:defRPr sz="1800">
                <a:solidFill>
                  <a:schemeClr val="accent1">
                    <a:lumMod val="50000"/>
                  </a:schemeClr>
                </a:solidFill>
              </a:defRPr>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6"/>
          </p:nvPr>
        </p:nvSpPr>
        <p:spPr>
          <a:xfrm>
            <a:off x="6545352" y="940263"/>
            <a:ext cx="2574983" cy="1790305"/>
          </a:xfrm>
          <a:prstGeom prst="rect">
            <a:avLst/>
          </a:prstGeom>
        </p:spPr>
        <p:txBody>
          <a:bodyPr/>
          <a:lstStyle/>
          <a:p>
            <a:r>
              <a:rPr lang="en-US" smtClean="0"/>
              <a:t>Click icon to add picture</a:t>
            </a:r>
            <a:endParaRPr lang="en-US"/>
          </a:p>
        </p:txBody>
      </p:sp>
      <p:sp>
        <p:nvSpPr>
          <p:cNvPr id="26" name="Picture Placeholder 3"/>
          <p:cNvSpPr>
            <a:spLocks noGrp="1"/>
          </p:cNvSpPr>
          <p:nvPr>
            <p:ph type="pic" sz="quarter" idx="17"/>
          </p:nvPr>
        </p:nvSpPr>
        <p:spPr>
          <a:xfrm>
            <a:off x="6554269" y="2799582"/>
            <a:ext cx="2574983" cy="1790305"/>
          </a:xfrm>
          <a:prstGeom prst="rect">
            <a:avLst/>
          </a:prstGeom>
        </p:spPr>
        <p:txBody>
          <a:bodyPr/>
          <a:lstStyle/>
          <a:p>
            <a:r>
              <a:rPr lang="en-US" smtClean="0"/>
              <a:t>Click icon to add picture</a:t>
            </a:r>
            <a:endParaRPr lang="en-US"/>
          </a:p>
        </p:txBody>
      </p:sp>
      <p:sp>
        <p:nvSpPr>
          <p:cNvPr id="27" name="Picture Placeholder 3"/>
          <p:cNvSpPr>
            <a:spLocks noGrp="1"/>
          </p:cNvSpPr>
          <p:nvPr>
            <p:ph type="pic" sz="quarter" idx="18"/>
          </p:nvPr>
        </p:nvSpPr>
        <p:spPr>
          <a:xfrm>
            <a:off x="6569017" y="4658901"/>
            <a:ext cx="2574983" cy="1790305"/>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30736298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1F94235-EAC0-4387-9CCE-615B993D0000}"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roject NOA 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NOA Summary by Fiscal Year</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99375268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roject Mass Margin Tren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Mass Margin Trending</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Chart Placeholder 3"/>
          <p:cNvSpPr>
            <a:spLocks noGrp="1"/>
          </p:cNvSpPr>
          <p:nvPr>
            <p:ph type="chart" sz="quarter" idx="15"/>
          </p:nvPr>
        </p:nvSpPr>
        <p:spPr>
          <a:xfrm>
            <a:off x="0" y="930275"/>
            <a:ext cx="9144000" cy="5548313"/>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2900511387"/>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roject Mass Power Tren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Mass Power Trending</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Chart Placeholder 3"/>
          <p:cNvSpPr>
            <a:spLocks noGrp="1"/>
          </p:cNvSpPr>
          <p:nvPr>
            <p:ph type="chart" sz="quarter" idx="15"/>
          </p:nvPr>
        </p:nvSpPr>
        <p:spPr>
          <a:xfrm>
            <a:off x="0" y="930275"/>
            <a:ext cx="9144000" cy="5548313"/>
          </a:xfrm>
          <a:prstGeom prst="rect">
            <a:avLst/>
          </a:prstGeom>
        </p:spPr>
        <p:txBody>
          <a:bodyPr/>
          <a:lstStyle/>
          <a:p>
            <a:r>
              <a:rPr lang="en-US" smtClean="0"/>
              <a:t>Click icon to add chart</a:t>
            </a:r>
            <a:endParaRPr lang="en-US" dirty="0"/>
          </a:p>
        </p:txBody>
      </p:sp>
    </p:spTree>
    <p:extLst>
      <p:ext uri="{BB962C8B-B14F-4D97-AF65-F5344CB8AC3E}">
        <p14:creationId xmlns:p14="http://schemas.microsoft.com/office/powerpoint/2010/main" val="291634990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roject RFA Tren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RFA Trending</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4" name="Chart Placeholder 3"/>
          <p:cNvSpPr>
            <a:spLocks noGrp="1"/>
          </p:cNvSpPr>
          <p:nvPr>
            <p:ph type="chart" sz="quarter" idx="15"/>
          </p:nvPr>
        </p:nvSpPr>
        <p:spPr>
          <a:xfrm>
            <a:off x="0" y="930275"/>
            <a:ext cx="9144000" cy="5548313"/>
          </a:xfrm>
          <a:prstGeom prst="rect">
            <a:avLst/>
          </a:prstGeom>
        </p:spPr>
        <p:txBody>
          <a:bodyPr/>
          <a:lstStyle/>
          <a:p>
            <a:r>
              <a:rPr lang="en-US" smtClean="0"/>
              <a:t>Click icon to add chart</a:t>
            </a:r>
            <a:endParaRPr lang="en-US" dirty="0"/>
          </a:p>
        </p:txBody>
      </p:sp>
    </p:spTree>
    <p:extLst>
      <p:ext uri="{BB962C8B-B14F-4D97-AF65-F5344CB8AC3E}">
        <p14:creationId xmlns:p14="http://schemas.microsoft.com/office/powerpoint/2010/main" val="227631670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roject Acronym Lis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Acronym List</a:t>
            </a:r>
            <a:endParaRPr lang="en-US" dirty="0"/>
          </a:p>
        </p:txBody>
      </p:sp>
      <p:sp>
        <p:nvSpPr>
          <p:cNvPr id="9"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Table Placeholder 2"/>
          <p:cNvSpPr>
            <a:spLocks noGrp="1"/>
          </p:cNvSpPr>
          <p:nvPr>
            <p:ph type="tbl" sz="quarter" idx="15"/>
          </p:nvPr>
        </p:nvSpPr>
        <p:spPr>
          <a:xfrm>
            <a:off x="0" y="930275"/>
            <a:ext cx="4589463" cy="5548704"/>
          </a:xfrm>
          <a:prstGeom prst="rect">
            <a:avLst/>
          </a:prstGeom>
        </p:spPr>
        <p:txBody>
          <a:bodyPr/>
          <a:lstStyle>
            <a:lvl1pPr marL="0" indent="0">
              <a:buNone/>
              <a:defRPr sz="1200"/>
            </a:lvl1pPr>
          </a:lstStyle>
          <a:p>
            <a:r>
              <a:rPr lang="en-US" smtClean="0"/>
              <a:t>Click icon to add table</a:t>
            </a:r>
            <a:endParaRPr lang="en-US" dirty="0"/>
          </a:p>
        </p:txBody>
      </p:sp>
      <p:sp>
        <p:nvSpPr>
          <p:cNvPr id="10" name="Table Placeholder 2"/>
          <p:cNvSpPr>
            <a:spLocks noGrp="1"/>
          </p:cNvSpPr>
          <p:nvPr>
            <p:ph type="tbl" sz="quarter" idx="16"/>
          </p:nvPr>
        </p:nvSpPr>
        <p:spPr>
          <a:xfrm>
            <a:off x="4648928" y="929586"/>
            <a:ext cx="4471988" cy="5549393"/>
          </a:xfrm>
          <a:prstGeom prst="rect">
            <a:avLst/>
          </a:prstGeom>
        </p:spPr>
        <p:txBody>
          <a:bodyPr/>
          <a:lstStyle>
            <a:lvl1pPr marL="0" indent="0">
              <a:buNone/>
              <a:defRPr sz="1200"/>
            </a:lvl1pPr>
          </a:lstStyle>
          <a:p>
            <a:r>
              <a:rPr lang="en-US" smtClean="0"/>
              <a:t>Click icon to add table</a:t>
            </a:r>
            <a:endParaRPr lang="en-US" dirty="0"/>
          </a:p>
        </p:txBody>
      </p:sp>
    </p:spTree>
    <p:extLst>
      <p:ext uri="{BB962C8B-B14F-4D97-AF65-F5344CB8AC3E}">
        <p14:creationId xmlns:p14="http://schemas.microsoft.com/office/powerpoint/2010/main" val="2682351551"/>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a:xfrm>
            <a:off x="457200" y="6356350"/>
            <a:ext cx="2133600" cy="365125"/>
          </a:xfrm>
          <a:prstGeom prst="rect">
            <a:avLst/>
          </a:prstGeom>
        </p:spPr>
        <p:txBody>
          <a:bodyPr/>
          <a:lstStyle/>
          <a:p>
            <a:pPr>
              <a:defRPr/>
            </a:pPr>
            <a:r>
              <a:rPr lang="en-US" smtClean="0"/>
              <a:t>5/6/2010</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496578-3D16-42BB-8BA6-E6AD25D8AA44}" type="slidenum">
              <a:rPr lang="en-US" smtClean="0"/>
              <a:pPr>
                <a:defRPr/>
              </a:pPr>
              <a:t>‹#›</a:t>
            </a:fld>
            <a:endParaRPr lang="en-US" dirty="0"/>
          </a:p>
        </p:txBody>
      </p:sp>
      <p:sp>
        <p:nvSpPr>
          <p:cNvPr id="7" name="TextBox 6"/>
          <p:cNvSpPr txBox="1"/>
          <p:nvPr/>
        </p:nvSpPr>
        <p:spPr>
          <a:xfrm>
            <a:off x="2066697" y="4519150"/>
            <a:ext cx="4469016" cy="1121674"/>
          </a:xfrm>
          <a:prstGeom prst="rect">
            <a:avLst/>
          </a:prstGeom>
          <a:noFill/>
        </p:spPr>
        <p:txBody>
          <a:bodyPr wrap="square" rtlCol="0">
            <a:spAutoFit/>
          </a:bodyPr>
          <a:lstStyle/>
          <a:p>
            <a:pPr fontAlgn="auto">
              <a:lnSpc>
                <a:spcPct val="120000"/>
              </a:lnSpc>
              <a:spcBef>
                <a:spcPts val="0"/>
              </a:spcBef>
              <a:spcAft>
                <a:spcPts val="0"/>
              </a:spcAft>
            </a:pPr>
            <a:r>
              <a:rPr lang="en-US" sz="1400" b="1" baseline="30000" dirty="0">
                <a:solidFill>
                  <a:srgbClr val="1F497D">
                    <a:lumMod val="75000"/>
                  </a:srgbClr>
                </a:solidFill>
                <a:latin typeface="Helvetica"/>
                <a:ea typeface="+mn-ea"/>
                <a:cs typeface="Helvetica"/>
              </a:rPr>
              <a:t>Bob Menrad, </a:t>
            </a:r>
            <a:r>
              <a:rPr lang="en-US" sz="1400" baseline="30000" dirty="0">
                <a:solidFill>
                  <a:srgbClr val="1F497D">
                    <a:lumMod val="75000"/>
                  </a:srgbClr>
                </a:solidFill>
                <a:latin typeface="Helvetica"/>
                <a:ea typeface="+mn-ea"/>
                <a:cs typeface="Helvetica"/>
              </a:rPr>
              <a:t>Associate </a:t>
            </a:r>
            <a:r>
              <a:rPr lang="en-US" sz="1400" baseline="30000" dirty="0" smtClean="0">
                <a:solidFill>
                  <a:srgbClr val="1F497D">
                    <a:lumMod val="75000"/>
                  </a:srgbClr>
                </a:solidFill>
                <a:latin typeface="Helvetica"/>
                <a:ea typeface="+mn-ea"/>
                <a:cs typeface="Helvetica"/>
              </a:rPr>
              <a:t>Director</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Cathy </a:t>
            </a:r>
            <a:r>
              <a:rPr lang="en-US" sz="1400" b="1" baseline="30000" dirty="0">
                <a:solidFill>
                  <a:srgbClr val="1F497D">
                    <a:lumMod val="75000"/>
                  </a:srgbClr>
                </a:solidFill>
                <a:latin typeface="Helvetica"/>
                <a:ea typeface="+mn-ea"/>
                <a:cs typeface="Helvetica"/>
              </a:rPr>
              <a:t>Barclay, </a:t>
            </a:r>
            <a:r>
              <a:rPr lang="en-US" sz="1400" baseline="30000" dirty="0">
                <a:solidFill>
                  <a:srgbClr val="1F497D">
                    <a:lumMod val="75000"/>
                  </a:srgbClr>
                </a:solidFill>
                <a:latin typeface="Helvetica"/>
                <a:ea typeface="+mn-ea"/>
                <a:cs typeface="Helvetica"/>
              </a:rPr>
              <a:t>Deputy Program Manager/</a:t>
            </a:r>
            <a:r>
              <a:rPr lang="en-US" sz="1400" baseline="30000" dirty="0" smtClean="0">
                <a:solidFill>
                  <a:srgbClr val="1F497D">
                    <a:lumMod val="75000"/>
                  </a:srgbClr>
                </a:solidFill>
                <a:latin typeface="Helvetica"/>
                <a:ea typeface="+mn-ea"/>
                <a:cs typeface="Helvetica"/>
              </a:rPr>
              <a:t>Execution</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Mark Brumfield, </a:t>
            </a:r>
            <a:r>
              <a:rPr lang="en-US" sz="1400" baseline="30000" dirty="0" smtClean="0">
                <a:solidFill>
                  <a:srgbClr val="1F497D">
                    <a:lumMod val="75000"/>
                  </a:srgbClr>
                </a:solidFill>
                <a:latin typeface="Helvetica"/>
                <a:ea typeface="+mn-ea"/>
                <a:cs typeface="Helvetica"/>
              </a:rPr>
              <a:t>Deputy Program Manager/Implementation</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Tracy Felton, </a:t>
            </a:r>
            <a:r>
              <a:rPr lang="en-US" sz="1400" baseline="30000" dirty="0" smtClean="0">
                <a:solidFill>
                  <a:srgbClr val="1F497D">
                    <a:lumMod val="75000"/>
                  </a:srgbClr>
                </a:solidFill>
                <a:latin typeface="Helvetica"/>
                <a:ea typeface="+mn-ea"/>
                <a:cs typeface="Helvetica"/>
              </a:rPr>
              <a:t>Program Business Manager</a:t>
            </a:r>
          </a:p>
          <a:p>
            <a:pPr fontAlgn="auto">
              <a:lnSpc>
                <a:spcPct val="120000"/>
              </a:lnSpc>
              <a:spcBef>
                <a:spcPts val="0"/>
              </a:spcBef>
              <a:spcAft>
                <a:spcPts val="0"/>
              </a:spcAft>
              <a:defRPr/>
            </a:pPr>
            <a:r>
              <a:rPr lang="en-US" sz="1400" b="1" baseline="30000" dirty="0" smtClean="0">
                <a:solidFill>
                  <a:srgbClr val="1F497D">
                    <a:lumMod val="75000"/>
                  </a:srgbClr>
                </a:solidFill>
                <a:latin typeface="Helvetica"/>
                <a:ea typeface="+mn-ea"/>
                <a:cs typeface="Helvetica"/>
              </a:rPr>
              <a:t>Dave Israel, </a:t>
            </a:r>
            <a:r>
              <a:rPr lang="en-US" sz="1400" baseline="30000" dirty="0" smtClean="0">
                <a:solidFill>
                  <a:srgbClr val="1F497D">
                    <a:lumMod val="75000"/>
                  </a:srgbClr>
                </a:solidFill>
                <a:latin typeface="Helvetica"/>
                <a:ea typeface="+mn-ea"/>
                <a:cs typeface="Helvetica"/>
              </a:rPr>
              <a:t>ESC Architect</a:t>
            </a:r>
          </a:p>
          <a:p>
            <a:pPr fontAlgn="auto">
              <a:lnSpc>
                <a:spcPct val="120000"/>
              </a:lnSpc>
              <a:spcBef>
                <a:spcPts val="0"/>
              </a:spcBef>
              <a:spcAft>
                <a:spcPts val="0"/>
              </a:spcAft>
            </a:pPr>
            <a:r>
              <a:rPr lang="en-US" sz="1400" b="1" baseline="30000" dirty="0" smtClean="0">
                <a:solidFill>
                  <a:srgbClr val="1F497D">
                    <a:lumMod val="75000"/>
                  </a:srgbClr>
                </a:solidFill>
                <a:latin typeface="Helvetica"/>
                <a:ea typeface="+mn-ea"/>
                <a:cs typeface="Helvetica"/>
              </a:rPr>
              <a:t>Mike </a:t>
            </a:r>
            <a:r>
              <a:rPr lang="en-US" sz="1400" b="1" baseline="30000" dirty="0">
                <a:solidFill>
                  <a:srgbClr val="1F497D">
                    <a:lumMod val="75000"/>
                  </a:srgbClr>
                </a:solidFill>
                <a:latin typeface="Helvetica"/>
                <a:ea typeface="+mn-ea"/>
                <a:cs typeface="Helvetica"/>
              </a:rPr>
              <a:t>Weiss, </a:t>
            </a:r>
            <a:r>
              <a:rPr lang="en-US" sz="1400" baseline="30000" dirty="0">
                <a:solidFill>
                  <a:srgbClr val="1F497D">
                    <a:lumMod val="75000"/>
                  </a:srgbClr>
                </a:solidFill>
                <a:latin typeface="Helvetica"/>
                <a:ea typeface="+mn-ea"/>
                <a:cs typeface="Helvetica"/>
              </a:rPr>
              <a:t>Associate Program </a:t>
            </a:r>
            <a:r>
              <a:rPr lang="en-US" sz="1400" baseline="30000" dirty="0" smtClean="0">
                <a:solidFill>
                  <a:srgbClr val="1F497D">
                    <a:lumMod val="75000"/>
                  </a:srgbClr>
                </a:solidFill>
                <a:latin typeface="Helvetica"/>
                <a:ea typeface="+mn-ea"/>
                <a:cs typeface="Helvetica"/>
              </a:rPr>
              <a:t>Manager</a:t>
            </a:r>
            <a:endParaRPr lang="en-US" sz="1400" baseline="30000" dirty="0">
              <a:solidFill>
                <a:srgbClr val="1F497D">
                  <a:lumMod val="75000"/>
                </a:srgbClr>
              </a:solidFill>
              <a:latin typeface="Helvetica"/>
              <a:ea typeface="+mn-ea"/>
              <a:cs typeface="Helvetica"/>
            </a:endParaRPr>
          </a:p>
        </p:txBody>
      </p:sp>
      <p:sp>
        <p:nvSpPr>
          <p:cNvPr id="8" name="TextBox 7"/>
          <p:cNvSpPr txBox="1"/>
          <p:nvPr/>
        </p:nvSpPr>
        <p:spPr>
          <a:xfrm>
            <a:off x="701212" y="1815296"/>
            <a:ext cx="5243508" cy="2462213"/>
          </a:xfrm>
          <a:prstGeom prst="rect">
            <a:avLst/>
          </a:prstGeom>
          <a:noFill/>
        </p:spPr>
        <p:txBody>
          <a:bodyPr wrap="square" rtlCol="0">
            <a:spAutoFit/>
          </a:bodyPr>
          <a:lstStyle/>
          <a:p>
            <a:pPr fontAlgn="auto">
              <a:lnSpc>
                <a:spcPct val="150000"/>
              </a:lnSpc>
              <a:spcBef>
                <a:spcPts val="0"/>
              </a:spcBef>
              <a:spcAft>
                <a:spcPts val="0"/>
              </a:spcAft>
            </a:pPr>
            <a:r>
              <a:rPr lang="en-US" sz="2400" b="1" baseline="30000" dirty="0">
                <a:solidFill>
                  <a:srgbClr val="1F497D">
                    <a:lumMod val="75000"/>
                  </a:srgbClr>
                </a:solidFill>
                <a:latin typeface="Helvetica"/>
                <a:ea typeface="+mn-ea"/>
                <a:cs typeface="Helvetica"/>
              </a:rPr>
              <a:t>As a national resource, the ESC enables </a:t>
            </a:r>
            <a:br>
              <a:rPr lang="en-US" sz="2400" b="1" baseline="30000" dirty="0">
                <a:solidFill>
                  <a:srgbClr val="1F497D">
                    <a:lumMod val="75000"/>
                  </a:srgbClr>
                </a:solidFill>
                <a:latin typeface="Helvetica"/>
                <a:ea typeface="+mn-ea"/>
                <a:cs typeface="Helvetica"/>
              </a:rPr>
            </a:br>
            <a:r>
              <a:rPr lang="en-US" sz="2400" b="1" baseline="30000" dirty="0">
                <a:solidFill>
                  <a:srgbClr val="1F497D">
                    <a:lumMod val="75000"/>
                  </a:srgbClr>
                </a:solidFill>
                <a:latin typeface="Helvetica"/>
                <a:ea typeface="+mn-ea"/>
                <a:cs typeface="Helvetica"/>
              </a:rPr>
              <a:t>scientific discovery and </a:t>
            </a:r>
            <a:r>
              <a:rPr lang="en-US" sz="2400" b="1" baseline="30000" dirty="0" smtClean="0">
                <a:solidFill>
                  <a:srgbClr val="1F497D">
                    <a:lumMod val="75000"/>
                  </a:srgbClr>
                </a:solidFill>
                <a:latin typeface="Helvetica"/>
                <a:ea typeface="+mn-ea"/>
                <a:cs typeface="Helvetica"/>
              </a:rPr>
              <a:t>space </a:t>
            </a:r>
            <a:r>
              <a:rPr lang="en-US" sz="2400" b="1" baseline="30000" dirty="0">
                <a:solidFill>
                  <a:srgbClr val="1F497D">
                    <a:lumMod val="75000"/>
                  </a:srgbClr>
                </a:solidFill>
                <a:latin typeface="Helvetica"/>
                <a:ea typeface="+mn-ea"/>
                <a:cs typeface="Helvetica"/>
              </a:rPr>
              <a:t>exploration </a:t>
            </a:r>
            <a:endParaRPr lang="en-US" sz="2400" b="1" baseline="30000" dirty="0" smtClean="0">
              <a:solidFill>
                <a:srgbClr val="1F497D">
                  <a:lumMod val="75000"/>
                </a:srgbClr>
              </a:solidFill>
              <a:latin typeface="Helvetica"/>
              <a:ea typeface="+mn-ea"/>
              <a:cs typeface="Helvetica"/>
            </a:endParaRPr>
          </a:p>
          <a:p>
            <a:pPr fontAlgn="auto">
              <a:lnSpc>
                <a:spcPct val="150000"/>
              </a:lnSpc>
              <a:spcBef>
                <a:spcPts val="0"/>
              </a:spcBef>
              <a:spcAft>
                <a:spcPts val="0"/>
              </a:spcAft>
            </a:pPr>
            <a:r>
              <a:rPr lang="en-US" sz="2400" b="1" baseline="30000" dirty="0" smtClean="0">
                <a:solidFill>
                  <a:srgbClr val="1F497D">
                    <a:lumMod val="75000"/>
                  </a:srgbClr>
                </a:solidFill>
                <a:latin typeface="Helvetica"/>
                <a:ea typeface="+mn-ea"/>
                <a:cs typeface="Helvetica"/>
              </a:rPr>
              <a:t>by </a:t>
            </a:r>
            <a:r>
              <a:rPr lang="en-US" sz="2400" b="1" baseline="30000" dirty="0">
                <a:solidFill>
                  <a:srgbClr val="1F497D">
                    <a:lumMod val="75000"/>
                  </a:srgbClr>
                </a:solidFill>
                <a:latin typeface="Helvetica"/>
                <a:ea typeface="+mn-ea"/>
                <a:cs typeface="Helvetica"/>
              </a:rPr>
              <a:t>providing innovative and mission-effective </a:t>
            </a:r>
            <a:endParaRPr lang="en-US" sz="2400" b="1" baseline="30000" dirty="0" smtClean="0">
              <a:solidFill>
                <a:srgbClr val="1F497D">
                  <a:lumMod val="75000"/>
                </a:srgbClr>
              </a:solidFill>
              <a:latin typeface="Helvetica"/>
              <a:ea typeface="+mn-ea"/>
              <a:cs typeface="Helvetica"/>
            </a:endParaRPr>
          </a:p>
          <a:p>
            <a:pPr fontAlgn="auto">
              <a:lnSpc>
                <a:spcPct val="150000"/>
              </a:lnSpc>
              <a:spcBef>
                <a:spcPts val="0"/>
              </a:spcBef>
              <a:spcAft>
                <a:spcPts val="0"/>
              </a:spcAft>
            </a:pPr>
            <a:r>
              <a:rPr lang="en-US" sz="2400" b="1" baseline="30000" dirty="0" smtClean="0">
                <a:solidFill>
                  <a:srgbClr val="1F497D">
                    <a:lumMod val="75000"/>
                  </a:srgbClr>
                </a:solidFill>
                <a:latin typeface="Helvetica"/>
                <a:ea typeface="+mn-ea"/>
                <a:cs typeface="Helvetica"/>
              </a:rPr>
              <a:t>space </a:t>
            </a:r>
            <a:r>
              <a:rPr lang="en-US" sz="2400" b="1" baseline="30000" dirty="0">
                <a:solidFill>
                  <a:srgbClr val="1F497D">
                    <a:lumMod val="75000"/>
                  </a:srgbClr>
                </a:solidFill>
                <a:latin typeface="Helvetica"/>
                <a:ea typeface="+mn-ea"/>
                <a:cs typeface="Helvetica"/>
              </a:rPr>
              <a:t>communications and navigation solutions </a:t>
            </a:r>
            <a:endParaRPr lang="en-US" sz="2400" b="1" baseline="30000" dirty="0" smtClean="0">
              <a:solidFill>
                <a:srgbClr val="1F497D">
                  <a:lumMod val="75000"/>
                </a:srgbClr>
              </a:solidFill>
              <a:latin typeface="Helvetica"/>
              <a:ea typeface="+mn-ea"/>
              <a:cs typeface="Helvetica"/>
            </a:endParaRPr>
          </a:p>
          <a:p>
            <a:pPr fontAlgn="auto">
              <a:lnSpc>
                <a:spcPct val="150000"/>
              </a:lnSpc>
              <a:spcBef>
                <a:spcPts val="0"/>
              </a:spcBef>
              <a:spcAft>
                <a:spcPts val="0"/>
              </a:spcAft>
            </a:pPr>
            <a:r>
              <a:rPr lang="en-US" sz="2400" b="1" baseline="30000" dirty="0" smtClean="0">
                <a:solidFill>
                  <a:srgbClr val="1F497D">
                    <a:lumMod val="75000"/>
                  </a:srgbClr>
                </a:solidFill>
                <a:latin typeface="Helvetica"/>
                <a:ea typeface="+mn-ea"/>
                <a:cs typeface="Helvetica"/>
              </a:rPr>
              <a:t>to </a:t>
            </a:r>
            <a:r>
              <a:rPr lang="en-US" sz="2400" b="1" baseline="30000" dirty="0">
                <a:solidFill>
                  <a:srgbClr val="1F497D">
                    <a:lumMod val="75000"/>
                  </a:srgbClr>
                </a:solidFill>
                <a:latin typeface="Helvetica"/>
                <a:ea typeface="+mn-ea"/>
                <a:cs typeface="Helvetica"/>
              </a:rPr>
              <a:t>the largest community of diverse users. </a:t>
            </a:r>
          </a:p>
          <a:p>
            <a:pPr fontAlgn="auto">
              <a:lnSpc>
                <a:spcPct val="150000"/>
              </a:lnSpc>
              <a:spcBef>
                <a:spcPts val="0"/>
              </a:spcBef>
              <a:spcAft>
                <a:spcPts val="0"/>
              </a:spcAft>
            </a:pPr>
            <a:endParaRPr lang="en-US" sz="2400" b="1" dirty="0">
              <a:solidFill>
                <a:prstClr val="black"/>
              </a:solidFill>
              <a:latin typeface="Helvetica"/>
              <a:ea typeface="+mn-ea"/>
              <a:cs typeface="Helvetica"/>
            </a:endParaRPr>
          </a:p>
        </p:txBody>
      </p:sp>
      <p:sp>
        <p:nvSpPr>
          <p:cNvPr id="9" name="TextBox 8"/>
          <p:cNvSpPr txBox="1"/>
          <p:nvPr/>
        </p:nvSpPr>
        <p:spPr>
          <a:xfrm>
            <a:off x="1" y="6036884"/>
            <a:ext cx="9143999" cy="235962"/>
          </a:xfrm>
          <a:prstGeom prst="rect">
            <a:avLst/>
          </a:prstGeom>
          <a:noFill/>
        </p:spPr>
        <p:txBody>
          <a:bodyPr wrap="square" rtlCol="0">
            <a:spAutoFit/>
          </a:bodyPr>
          <a:lstStyle/>
          <a:p>
            <a:pPr algn="ctr" fontAlgn="auto">
              <a:spcBef>
                <a:spcPts val="0"/>
              </a:spcBef>
              <a:spcAft>
                <a:spcPts val="0"/>
              </a:spcAft>
            </a:pPr>
            <a:r>
              <a:rPr lang="en-US" sz="1400" baseline="30000" dirty="0" smtClean="0">
                <a:solidFill>
                  <a:srgbClr val="1F497D">
                    <a:lumMod val="75000"/>
                  </a:srgbClr>
                </a:solidFill>
                <a:latin typeface="Helvetica"/>
                <a:ea typeface="+mn-ea"/>
                <a:cs typeface="Helvetica"/>
              </a:rPr>
              <a:t>STAY CONNECTED: http</a:t>
            </a:r>
            <a:r>
              <a:rPr lang="en-US" sz="1400" baseline="30000" dirty="0">
                <a:solidFill>
                  <a:srgbClr val="1F497D">
                    <a:lumMod val="75000"/>
                  </a:srgbClr>
                </a:solidFill>
                <a:latin typeface="Helvetica"/>
                <a:ea typeface="+mn-ea"/>
                <a:cs typeface="Helvetica"/>
              </a:rPr>
              <a:t>://</a:t>
            </a:r>
            <a:r>
              <a:rPr lang="en-US" sz="1400" baseline="30000" dirty="0" err="1">
                <a:solidFill>
                  <a:srgbClr val="1F497D">
                    <a:lumMod val="75000"/>
                  </a:srgbClr>
                </a:solidFill>
                <a:latin typeface="Helvetica"/>
                <a:ea typeface="+mn-ea"/>
                <a:cs typeface="Helvetica"/>
              </a:rPr>
              <a:t>esc.gsfc.nasa.gov</a:t>
            </a:r>
            <a:r>
              <a:rPr lang="en-US" sz="1400" baseline="30000" dirty="0">
                <a:solidFill>
                  <a:srgbClr val="1F497D">
                    <a:lumMod val="75000"/>
                  </a:srgbClr>
                </a:solidFill>
                <a:latin typeface="Helvetica"/>
                <a:ea typeface="+mn-ea"/>
                <a:cs typeface="Helvetica"/>
              </a:rPr>
              <a:t>/  Facebook: </a:t>
            </a:r>
            <a:r>
              <a:rPr lang="en-US" sz="1400" baseline="30000" dirty="0" smtClean="0">
                <a:solidFill>
                  <a:srgbClr val="1F497D">
                    <a:lumMod val="75000"/>
                  </a:srgbClr>
                </a:solidFill>
                <a:latin typeface="Helvetica"/>
                <a:ea typeface="+mn-ea"/>
                <a:cs typeface="Helvetica"/>
              </a:rPr>
              <a:t>@NASA.ESC, @NASA.TDRS; </a:t>
            </a:r>
            <a:r>
              <a:rPr lang="en-US" sz="1400" baseline="30000" dirty="0">
                <a:solidFill>
                  <a:srgbClr val="1F497D">
                    <a:lumMod val="75000"/>
                  </a:srgbClr>
                </a:solidFill>
                <a:latin typeface="Helvetica"/>
                <a:ea typeface="+mn-ea"/>
                <a:cs typeface="Helvetica"/>
              </a:rPr>
              <a:t>Twitter: @NASA_TDRS, @</a:t>
            </a:r>
            <a:r>
              <a:rPr lang="en-US" sz="1400" baseline="30000" dirty="0" err="1" smtClean="0">
                <a:solidFill>
                  <a:srgbClr val="1F497D">
                    <a:lumMod val="75000"/>
                  </a:srgbClr>
                </a:solidFill>
                <a:latin typeface="Helvetica"/>
                <a:ea typeface="+mn-ea"/>
                <a:cs typeface="Helvetica"/>
              </a:rPr>
              <a:t>NASALaserComm</a:t>
            </a:r>
            <a:endParaRPr lang="en-US" sz="1400" baseline="30000" dirty="0">
              <a:solidFill>
                <a:srgbClr val="1F497D">
                  <a:lumMod val="75000"/>
                </a:srgbClr>
              </a:solidFill>
              <a:latin typeface="Helvetica"/>
              <a:ea typeface="+mn-ea"/>
              <a:cs typeface="Helvetica"/>
            </a:endParaRPr>
          </a:p>
        </p:txBody>
      </p:sp>
      <p:sp>
        <p:nvSpPr>
          <p:cNvPr id="10" name="TextBox 9"/>
          <p:cNvSpPr txBox="1"/>
          <p:nvPr/>
        </p:nvSpPr>
        <p:spPr>
          <a:xfrm>
            <a:off x="693741" y="1096358"/>
            <a:ext cx="2012588" cy="523220"/>
          </a:xfrm>
          <a:prstGeom prst="rect">
            <a:avLst/>
          </a:prstGeom>
          <a:noFill/>
        </p:spPr>
        <p:txBody>
          <a:bodyPr wrap="square" rtlCol="0">
            <a:spAutoFit/>
          </a:bodyPr>
          <a:lstStyle/>
          <a:p>
            <a:pPr algn="ctr" fontAlgn="auto">
              <a:spcBef>
                <a:spcPts val="0"/>
              </a:spcBef>
              <a:spcAft>
                <a:spcPts val="0"/>
              </a:spcAft>
            </a:pPr>
            <a:r>
              <a:rPr lang="en-US" sz="2800" b="1" spc="300" dirty="0" smtClean="0">
                <a:ln w="3175">
                  <a:solidFill>
                    <a:srgbClr val="1F497D">
                      <a:lumMod val="75000"/>
                    </a:srgbClr>
                  </a:solidFill>
                </a:ln>
                <a:solidFill>
                  <a:prstClr val="white"/>
                </a:solidFill>
                <a:latin typeface="Arial"/>
                <a:ea typeface="+mn-ea"/>
                <a:cs typeface="Helvetica"/>
              </a:rPr>
              <a:t>MISSION</a:t>
            </a:r>
            <a:endParaRPr lang="en-US" sz="2000" b="1" spc="300" dirty="0">
              <a:ln w="3175">
                <a:solidFill>
                  <a:srgbClr val="1F497D">
                    <a:lumMod val="75000"/>
                  </a:srgbClr>
                </a:solidFill>
              </a:ln>
              <a:solidFill>
                <a:prstClr val="white"/>
              </a:solidFill>
              <a:latin typeface="Arial"/>
              <a:ea typeface="+mn-ea"/>
              <a:cs typeface="Helvetica"/>
            </a:endParaRPr>
          </a:p>
        </p:txBody>
      </p:sp>
      <p:sp>
        <p:nvSpPr>
          <p:cNvPr id="11" name="TextBox 10"/>
          <p:cNvSpPr txBox="1"/>
          <p:nvPr/>
        </p:nvSpPr>
        <p:spPr>
          <a:xfrm>
            <a:off x="344716" y="4616841"/>
            <a:ext cx="1599196" cy="861774"/>
          </a:xfrm>
          <a:prstGeom prst="rect">
            <a:avLst/>
          </a:prstGeom>
          <a:noFill/>
        </p:spPr>
        <p:txBody>
          <a:bodyPr wrap="square" rtlCol="0">
            <a:spAutoFit/>
          </a:bodyPr>
          <a:lstStyle/>
          <a:p>
            <a:pPr algn="r" fontAlgn="auto">
              <a:spcBef>
                <a:spcPts val="0"/>
              </a:spcBef>
              <a:spcAft>
                <a:spcPts val="0"/>
              </a:spcAft>
            </a:pPr>
            <a:r>
              <a:rPr lang="en-US" sz="1600" dirty="0" smtClean="0">
                <a:solidFill>
                  <a:srgbClr val="1F497D">
                    <a:lumMod val="75000"/>
                  </a:srgbClr>
                </a:solidFill>
                <a:latin typeface="Arial"/>
                <a:ea typeface="+mn-ea"/>
                <a:cs typeface="+mn-cs"/>
              </a:rPr>
              <a:t>EXECUTIVE</a:t>
            </a:r>
          </a:p>
          <a:p>
            <a:pPr algn="r" fontAlgn="auto">
              <a:spcBef>
                <a:spcPts val="0"/>
              </a:spcBef>
              <a:spcAft>
                <a:spcPts val="0"/>
              </a:spcAft>
            </a:pPr>
            <a:r>
              <a:rPr lang="en-US" sz="1600" dirty="0" smtClean="0">
                <a:solidFill>
                  <a:srgbClr val="1F497D">
                    <a:lumMod val="75000"/>
                  </a:srgbClr>
                </a:solidFill>
                <a:latin typeface="Arial"/>
                <a:ea typeface="+mn-ea"/>
                <a:cs typeface="+mn-cs"/>
              </a:rPr>
              <a:t>LEADERSHIP</a:t>
            </a:r>
          </a:p>
          <a:p>
            <a:pPr algn="r" fontAlgn="auto">
              <a:spcBef>
                <a:spcPts val="0"/>
              </a:spcBef>
              <a:spcAft>
                <a:spcPts val="0"/>
              </a:spcAft>
            </a:pPr>
            <a:r>
              <a:rPr lang="en-US" sz="1600" dirty="0" smtClean="0">
                <a:solidFill>
                  <a:srgbClr val="1F497D">
                    <a:lumMod val="75000"/>
                  </a:srgbClr>
                </a:solidFill>
                <a:latin typeface="Arial"/>
                <a:ea typeface="+mn-ea"/>
                <a:cs typeface="+mn-cs"/>
              </a:rPr>
              <a:t>TEAM</a:t>
            </a:r>
            <a:endParaRPr lang="en-US" sz="1600" dirty="0">
              <a:solidFill>
                <a:srgbClr val="1F497D">
                  <a:lumMod val="75000"/>
                </a:srgbClr>
              </a:solidFill>
              <a:latin typeface="Arial"/>
              <a:ea typeface="+mn-ea"/>
              <a:cs typeface="+mn-cs"/>
            </a:endParaRPr>
          </a:p>
        </p:txBody>
      </p:sp>
      <p:sp>
        <p:nvSpPr>
          <p:cNvPr id="12" name="TextBox 11"/>
          <p:cNvSpPr txBox="1"/>
          <p:nvPr/>
        </p:nvSpPr>
        <p:spPr>
          <a:xfrm>
            <a:off x="6351358" y="4092347"/>
            <a:ext cx="1534016" cy="338554"/>
          </a:xfrm>
          <a:prstGeom prst="rect">
            <a:avLst/>
          </a:prstGeom>
          <a:noFill/>
        </p:spPr>
        <p:txBody>
          <a:bodyPr wrap="square" rtlCol="0">
            <a:spAutoFit/>
          </a:bodyPr>
          <a:lstStyle/>
          <a:p>
            <a:pPr fontAlgn="auto">
              <a:spcBef>
                <a:spcPts val="0"/>
              </a:spcBef>
              <a:spcAft>
                <a:spcPts val="0"/>
              </a:spcAft>
            </a:pPr>
            <a:r>
              <a:rPr lang="en-US" sz="1600" dirty="0" smtClean="0">
                <a:solidFill>
                  <a:srgbClr val="1F497D">
                    <a:lumMod val="75000"/>
                  </a:srgbClr>
                </a:solidFill>
                <a:latin typeface="Arial"/>
                <a:ea typeface="+mn-ea"/>
                <a:cs typeface="+mn-cs"/>
              </a:rPr>
              <a:t>PRESENTER:</a:t>
            </a:r>
            <a:endParaRPr lang="en-US" sz="1600" dirty="0">
              <a:solidFill>
                <a:srgbClr val="1F497D">
                  <a:lumMod val="75000"/>
                </a:srgbClr>
              </a:solidFill>
              <a:latin typeface="Arial"/>
              <a:ea typeface="+mn-ea"/>
              <a:cs typeface="+mn-cs"/>
            </a:endParaRPr>
          </a:p>
        </p:txBody>
      </p:sp>
      <p:sp>
        <p:nvSpPr>
          <p:cNvPr id="14" name="Rectangle 13"/>
          <p:cNvSpPr/>
          <p:nvPr/>
        </p:nvSpPr>
        <p:spPr>
          <a:xfrm>
            <a:off x="111756" y="141850"/>
            <a:ext cx="5439525" cy="523220"/>
          </a:xfrm>
          <a:prstGeom prst="rect">
            <a:avLst/>
          </a:prstGeom>
        </p:spPr>
        <p:txBody>
          <a:bodyPr wrap="square">
            <a:spAutoFit/>
          </a:bodyPr>
          <a:lstStyle/>
          <a:p>
            <a:pPr fontAlgn="auto">
              <a:spcBef>
                <a:spcPts val="0"/>
              </a:spcBef>
              <a:spcAft>
                <a:spcPts val="0"/>
              </a:spcAft>
            </a:pPr>
            <a:r>
              <a:rPr lang="en-US" sz="1400" kern="800" spc="100" dirty="0" smtClean="0">
                <a:solidFill>
                  <a:prstClr val="white"/>
                </a:solidFill>
                <a:latin typeface="Arial"/>
                <a:ea typeface="+mn-ea"/>
                <a:cs typeface="+mn-cs"/>
              </a:rPr>
              <a:t>EXPLORATION AND SPACE COMMUNICATIONS PROJECTS DIVISION</a:t>
            </a:r>
          </a:p>
        </p:txBody>
      </p:sp>
      <p:sp>
        <p:nvSpPr>
          <p:cNvPr id="15" name="Rectangle 14"/>
          <p:cNvSpPr/>
          <p:nvPr/>
        </p:nvSpPr>
        <p:spPr>
          <a:xfrm>
            <a:off x="2286000" y="6560510"/>
            <a:ext cx="4572000" cy="246221"/>
          </a:xfrm>
          <a:prstGeom prst="rect">
            <a:avLst/>
          </a:prstGeom>
        </p:spPr>
        <p:txBody>
          <a:bodyPr>
            <a:spAutoFit/>
          </a:bodyPr>
          <a:lstStyle/>
          <a:p>
            <a:pPr algn="ctr" fontAlgn="auto">
              <a:spcBef>
                <a:spcPts val="0"/>
              </a:spcBef>
              <a:spcAft>
                <a:spcPts val="0"/>
              </a:spcAft>
            </a:pPr>
            <a:r>
              <a:rPr lang="en-US" sz="1000" kern="800" spc="100" dirty="0" smtClean="0">
                <a:solidFill>
                  <a:srgbClr val="FFFFFF"/>
                </a:solidFill>
                <a:latin typeface="Arial"/>
                <a:ea typeface="+mn-ea"/>
                <a:cs typeface="+mn-cs"/>
              </a:rPr>
              <a:t>NASA GODDARD SPACE FLIGHT CENTER</a:t>
            </a:r>
            <a:endParaRPr lang="en-US" sz="1000" kern="800" spc="100" dirty="0">
              <a:solidFill>
                <a:srgbClr val="FFFFFF"/>
              </a:solidFill>
              <a:latin typeface="Arial"/>
              <a:ea typeface="+mn-ea"/>
              <a:cs typeface="+mn-cs"/>
            </a:endParaRPr>
          </a:p>
        </p:txBody>
      </p:sp>
    </p:spTree>
    <p:extLst>
      <p:ext uri="{BB962C8B-B14F-4D97-AF65-F5344CB8AC3E}">
        <p14:creationId xmlns:p14="http://schemas.microsoft.com/office/powerpoint/2010/main" val="1250876241"/>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dirty="0" smtClean="0"/>
              <a:t>5/6/2010</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F9BE1FF-C549-4F04-A556-63727F93CC0D}" type="slidenum">
              <a:rPr lang="en-US" smtClean="0"/>
              <a:pPr>
                <a:defRPr/>
              </a:pPr>
              <a:t>‹#›</a:t>
            </a:fld>
            <a:endParaRPr lang="en-US" dirty="0"/>
          </a:p>
        </p:txBody>
      </p:sp>
      <p:sp>
        <p:nvSpPr>
          <p:cNvPr id="8" name="Text Box 6"/>
          <p:cNvSpPr txBox="1">
            <a:spLocks noChangeArrowheads="1"/>
          </p:cNvSpPr>
          <p:nvPr/>
        </p:nvSpPr>
        <p:spPr bwMode="auto">
          <a:xfrm>
            <a:off x="8683625" y="6715125"/>
            <a:ext cx="139700" cy="136525"/>
          </a:xfrm>
          <a:prstGeom prst="rect">
            <a:avLst/>
          </a:prstGeom>
          <a:noFill/>
          <a:ln w="9525">
            <a:noFill/>
            <a:miter lim="800000"/>
            <a:headEnd/>
            <a:tailEnd/>
          </a:ln>
          <a:effectLst/>
        </p:spPr>
        <p:txBody>
          <a:bodyPr wrap="none" lIns="0" tIns="0" rIns="0" bIns="0">
            <a:spAutoFit/>
          </a:bodyPr>
          <a:lstStyle/>
          <a:p>
            <a:pPr algn="r">
              <a:lnSpc>
                <a:spcPct val="100000"/>
              </a:lnSpc>
            </a:pPr>
            <a:fld id="{5517CA13-2D4B-408E-A15A-D6DC2F0A3FEF}" type="slidenum">
              <a:rPr lang="en-US" sz="900">
                <a:solidFill>
                  <a:schemeClr val="tx1"/>
                </a:solidFill>
                <a:latin typeface="Arial" charset="0"/>
              </a:rPr>
              <a:pPr algn="r">
                <a:lnSpc>
                  <a:spcPct val="100000"/>
                </a:lnSpc>
              </a:pPr>
              <a:t>‹#›</a:t>
            </a:fld>
            <a:endParaRPr lang="en-US" sz="900" dirty="0">
              <a:solidFill>
                <a:schemeClr val="tx1"/>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5567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400"/>
            </a:lvl1pPr>
            <a:lvl2pPr>
              <a:defRPr sz="2000"/>
            </a:lvl2pPr>
            <a:lvl3pPr>
              <a:defRPr sz="18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dirty="0" smtClean="0"/>
              <a:t>5/6/2010</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E3753A-1A90-4AFC-8C9F-7EA60EA0F6CB}" type="slidenum">
              <a:rPr lang="en-US" smtClean="0"/>
              <a:pPr>
                <a:defRPr/>
              </a:pPr>
              <a:t>‹#›</a:t>
            </a:fld>
            <a:endParaRPr lang="en-US" dirty="0"/>
          </a:p>
        </p:txBody>
      </p:sp>
    </p:spTree>
    <p:extLst>
      <p:ext uri="{BB962C8B-B14F-4D97-AF65-F5344CB8AC3E}">
        <p14:creationId xmlns:p14="http://schemas.microsoft.com/office/powerpoint/2010/main" val="4117820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1"/>
          </p:nvPr>
        </p:nvSpPr>
        <p:spPr>
          <a:xfrm>
            <a:off x="1524000" y="6485467"/>
            <a:ext cx="7543800" cy="228600"/>
          </a:xfrm>
          <a:prstGeom prst="rect">
            <a:avLst/>
          </a:prstGeom>
        </p:spPr>
        <p:txBody>
          <a:bodyPr/>
          <a:lstStyle>
            <a:lvl1pPr algn="ctr">
              <a:buNone/>
              <a:defRPr sz="1000" baseline="0"/>
            </a:lvl1pPr>
            <a:lvl2pPr>
              <a:defRPr sz="1000"/>
            </a:lvl2pPr>
            <a:lvl3pPr>
              <a:defRPr sz="1000"/>
            </a:lvl3pPr>
            <a:lvl4pPr>
              <a:defRPr sz="1000"/>
            </a:lvl4pPr>
            <a:lvl5pPr>
              <a:defRPr sz="1000"/>
            </a:lvl5pPr>
          </a:lstStyle>
          <a:p>
            <a:pPr lvl="0"/>
            <a:r>
              <a:rPr lang="en-US" smtClean="0"/>
              <a:t>Click to edit Master text styles</a:t>
            </a:r>
          </a:p>
        </p:txBody>
      </p:sp>
      <p:sp>
        <p:nvSpPr>
          <p:cNvPr id="5" name="Footer Placeholder 11"/>
          <p:cNvSpPr>
            <a:spLocks noGrp="1"/>
          </p:cNvSpPr>
          <p:nvPr>
            <p:ph type="ftr" sz="quarter" idx="12"/>
          </p:nvPr>
        </p:nvSpPr>
        <p:spPr>
          <a:xfrm>
            <a:off x="3124200" y="6356350"/>
            <a:ext cx="2895600" cy="365125"/>
          </a:xfrm>
          <a:prstGeom prst="rect">
            <a:avLst/>
          </a:prstGeom>
        </p:spPr>
        <p:txBody>
          <a:bodyPr/>
          <a:lstStyle>
            <a:lvl1pPr>
              <a:defRPr/>
            </a:lvl1pPr>
          </a:lstStyle>
          <a:p>
            <a:pPr>
              <a:defRPr/>
            </a:pPr>
            <a:endParaRPr lang="en-US" altLang="en-US" dirty="0"/>
          </a:p>
        </p:txBody>
      </p:sp>
      <p:sp>
        <p:nvSpPr>
          <p:cNvPr id="6" name="Date Placeholder 12"/>
          <p:cNvSpPr>
            <a:spLocks noGrp="1"/>
          </p:cNvSpPr>
          <p:nvPr>
            <p:ph type="dt" sz="half" idx="13"/>
          </p:nvPr>
        </p:nvSpPr>
        <p:spPr>
          <a:xfrm>
            <a:off x="457200" y="6356350"/>
            <a:ext cx="2133600" cy="365125"/>
          </a:xfrm>
          <a:prstGeom prst="rect">
            <a:avLst/>
          </a:prstGeom>
        </p:spPr>
        <p:txBody>
          <a:bodyPr/>
          <a:lstStyle>
            <a:lvl1pPr>
              <a:defRPr/>
            </a:lvl1pPr>
          </a:lstStyle>
          <a:p>
            <a:pPr>
              <a:defRPr/>
            </a:pPr>
            <a:r>
              <a:rPr lang="en-US" altLang="en-US" dirty="0" smtClean="0"/>
              <a:t>5/6/2010</a:t>
            </a:r>
            <a:endParaRPr lang="en-US" altLang="en-US" dirty="0"/>
          </a:p>
        </p:txBody>
      </p:sp>
      <p:sp>
        <p:nvSpPr>
          <p:cNvPr id="7" name="Slide Number Placeholder 13"/>
          <p:cNvSpPr>
            <a:spLocks noGrp="1"/>
          </p:cNvSpPr>
          <p:nvPr>
            <p:ph type="sldNum" sz="quarter" idx="14"/>
          </p:nvPr>
        </p:nvSpPr>
        <p:spPr/>
        <p:txBody>
          <a:bodyPr/>
          <a:lstStyle>
            <a:lvl1pPr>
              <a:defRPr/>
            </a:lvl1pPr>
          </a:lstStyle>
          <a:p>
            <a:pPr>
              <a:defRPr/>
            </a:pPr>
            <a:fld id="{FE38A14C-B949-4FB4-A049-669C1B9F18DF}" type="slidenum">
              <a:rPr lang="en-US" altLang="en-US"/>
              <a:pPr>
                <a:defRPr/>
              </a:pPr>
              <a:t>‹#›</a:t>
            </a:fld>
            <a:endParaRPr lang="en-US" altLang="en-US" dirty="0"/>
          </a:p>
        </p:txBody>
      </p:sp>
    </p:spTree>
    <p:extLst>
      <p:ext uri="{BB962C8B-B14F-4D97-AF65-F5344CB8AC3E}">
        <p14:creationId xmlns:p14="http://schemas.microsoft.com/office/powerpoint/2010/main" val="2652168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5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4DDD7BF-7B51-4A54-8855-A17D9C5258F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596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1"/>
          </p:nvPr>
        </p:nvSpPr>
        <p:spPr>
          <a:xfrm>
            <a:off x="1524000" y="6485467"/>
            <a:ext cx="7543800" cy="228600"/>
          </a:xfrm>
          <a:prstGeom prst="rect">
            <a:avLst/>
          </a:prstGeom>
        </p:spPr>
        <p:txBody>
          <a:bodyPr/>
          <a:lstStyle>
            <a:lvl1pPr algn="ctr">
              <a:buNone/>
              <a:defRPr sz="1000" baseline="0"/>
            </a:lvl1pPr>
            <a:lvl2pPr>
              <a:defRPr sz="1000"/>
            </a:lvl2pPr>
            <a:lvl3pPr>
              <a:defRPr sz="1000"/>
            </a:lvl3pPr>
            <a:lvl4pPr>
              <a:defRPr sz="1000"/>
            </a:lvl4pPr>
            <a:lvl5pPr>
              <a:defRPr sz="1000"/>
            </a:lvl5pPr>
          </a:lstStyle>
          <a:p>
            <a:pPr lvl="0"/>
            <a:r>
              <a:rPr lang="en-US" smtClean="0"/>
              <a:t>Click to edit Master text styles</a:t>
            </a:r>
          </a:p>
        </p:txBody>
      </p:sp>
      <p:sp>
        <p:nvSpPr>
          <p:cNvPr id="5" name="Footer Placeholder 11"/>
          <p:cNvSpPr>
            <a:spLocks noGrp="1"/>
          </p:cNvSpPr>
          <p:nvPr>
            <p:ph type="ftr" sz="quarter" idx="12"/>
          </p:nvPr>
        </p:nvSpPr>
        <p:spPr>
          <a:xfrm>
            <a:off x="3124200" y="6356350"/>
            <a:ext cx="2895600" cy="365125"/>
          </a:xfrm>
          <a:prstGeom prst="rect">
            <a:avLst/>
          </a:prstGeom>
        </p:spPr>
        <p:txBody>
          <a:bodyPr/>
          <a:lstStyle>
            <a:lvl1pPr>
              <a:defRPr/>
            </a:lvl1pPr>
          </a:lstStyle>
          <a:p>
            <a:pPr>
              <a:defRPr/>
            </a:pPr>
            <a:endParaRPr lang="en-US" altLang="en-US" dirty="0"/>
          </a:p>
        </p:txBody>
      </p:sp>
      <p:sp>
        <p:nvSpPr>
          <p:cNvPr id="6" name="Date Placeholder 12"/>
          <p:cNvSpPr>
            <a:spLocks noGrp="1"/>
          </p:cNvSpPr>
          <p:nvPr>
            <p:ph type="dt" sz="half" idx="13"/>
          </p:nvPr>
        </p:nvSpPr>
        <p:spPr>
          <a:xfrm>
            <a:off x="457200" y="6356350"/>
            <a:ext cx="2133600" cy="365125"/>
          </a:xfrm>
          <a:prstGeom prst="rect">
            <a:avLst/>
          </a:prstGeom>
        </p:spPr>
        <p:txBody>
          <a:bodyPr/>
          <a:lstStyle>
            <a:lvl1pPr>
              <a:defRPr/>
            </a:lvl1pPr>
          </a:lstStyle>
          <a:p>
            <a:pPr>
              <a:defRPr/>
            </a:pPr>
            <a:r>
              <a:rPr lang="en-US" altLang="en-US" dirty="0" smtClean="0"/>
              <a:t>5/6/2010</a:t>
            </a:r>
            <a:endParaRPr lang="en-US" altLang="en-US" dirty="0"/>
          </a:p>
        </p:txBody>
      </p:sp>
      <p:sp>
        <p:nvSpPr>
          <p:cNvPr id="7" name="Slide Number Placeholder 13"/>
          <p:cNvSpPr>
            <a:spLocks noGrp="1"/>
          </p:cNvSpPr>
          <p:nvPr>
            <p:ph type="sldNum" sz="quarter" idx="14"/>
          </p:nvPr>
        </p:nvSpPr>
        <p:spPr/>
        <p:txBody>
          <a:bodyPr/>
          <a:lstStyle>
            <a:lvl1pPr>
              <a:defRPr/>
            </a:lvl1pPr>
          </a:lstStyle>
          <a:p>
            <a:pPr>
              <a:defRPr/>
            </a:pPr>
            <a:fld id="{FE38A14C-B949-4FB4-A049-669C1B9F18DF}" type="slidenum">
              <a:rPr lang="en-US" altLang="en-US"/>
              <a:pPr>
                <a:defRPr/>
              </a:pPr>
              <a:t>‹#›</a:t>
            </a:fld>
            <a:endParaRPr lang="en-US" altLang="en-US" dirty="0"/>
          </a:p>
        </p:txBody>
      </p:sp>
    </p:spTree>
    <p:extLst>
      <p:ext uri="{BB962C8B-B14F-4D97-AF65-F5344CB8AC3E}">
        <p14:creationId xmlns:p14="http://schemas.microsoft.com/office/powerpoint/2010/main" val="1147255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1"/>
          </p:nvPr>
        </p:nvSpPr>
        <p:spPr>
          <a:xfrm>
            <a:off x="1524000" y="6485467"/>
            <a:ext cx="7543800" cy="228600"/>
          </a:xfrm>
          <a:prstGeom prst="rect">
            <a:avLst/>
          </a:prstGeom>
        </p:spPr>
        <p:txBody>
          <a:bodyPr/>
          <a:lstStyle>
            <a:lvl1pPr algn="ctr">
              <a:buNone/>
              <a:defRPr sz="1000" baseline="0"/>
            </a:lvl1pPr>
            <a:lvl2pPr>
              <a:defRPr sz="1000"/>
            </a:lvl2pPr>
            <a:lvl3pPr>
              <a:defRPr sz="1000"/>
            </a:lvl3pPr>
            <a:lvl4pPr>
              <a:defRPr sz="1000"/>
            </a:lvl4pPr>
            <a:lvl5pPr>
              <a:defRPr sz="1000"/>
            </a:lvl5pPr>
          </a:lstStyle>
          <a:p>
            <a:pPr lvl="0"/>
            <a:r>
              <a:rPr lang="en-US" smtClean="0"/>
              <a:t>Click to edit Master text styles</a:t>
            </a:r>
          </a:p>
        </p:txBody>
      </p:sp>
      <p:sp>
        <p:nvSpPr>
          <p:cNvPr id="5" name="Footer Placeholder 11"/>
          <p:cNvSpPr>
            <a:spLocks noGrp="1"/>
          </p:cNvSpPr>
          <p:nvPr>
            <p:ph type="ftr" sz="quarter" idx="12"/>
          </p:nvPr>
        </p:nvSpPr>
        <p:spPr>
          <a:xfrm>
            <a:off x="3124200" y="6356350"/>
            <a:ext cx="2895600" cy="365125"/>
          </a:xfrm>
          <a:prstGeom prst="rect">
            <a:avLst/>
          </a:prstGeom>
        </p:spPr>
        <p:txBody>
          <a:bodyPr/>
          <a:lstStyle>
            <a:lvl1pPr>
              <a:defRPr/>
            </a:lvl1pPr>
          </a:lstStyle>
          <a:p>
            <a:pPr>
              <a:defRPr/>
            </a:pPr>
            <a:endParaRPr lang="en-US" altLang="en-US" dirty="0"/>
          </a:p>
        </p:txBody>
      </p:sp>
      <p:sp>
        <p:nvSpPr>
          <p:cNvPr id="6" name="Date Placeholder 12"/>
          <p:cNvSpPr>
            <a:spLocks noGrp="1"/>
          </p:cNvSpPr>
          <p:nvPr>
            <p:ph type="dt" sz="half" idx="13"/>
          </p:nvPr>
        </p:nvSpPr>
        <p:spPr>
          <a:xfrm>
            <a:off x="457200" y="6356350"/>
            <a:ext cx="2133600" cy="365125"/>
          </a:xfrm>
          <a:prstGeom prst="rect">
            <a:avLst/>
          </a:prstGeom>
        </p:spPr>
        <p:txBody>
          <a:bodyPr/>
          <a:lstStyle>
            <a:lvl1pPr>
              <a:defRPr/>
            </a:lvl1pPr>
          </a:lstStyle>
          <a:p>
            <a:pPr>
              <a:defRPr/>
            </a:pPr>
            <a:r>
              <a:rPr lang="en-US" altLang="en-US" dirty="0" smtClean="0"/>
              <a:t>5/6/2010</a:t>
            </a:r>
            <a:endParaRPr lang="en-US" altLang="en-US" dirty="0"/>
          </a:p>
        </p:txBody>
      </p:sp>
      <p:sp>
        <p:nvSpPr>
          <p:cNvPr id="7" name="Slide Number Placeholder 13"/>
          <p:cNvSpPr>
            <a:spLocks noGrp="1"/>
          </p:cNvSpPr>
          <p:nvPr>
            <p:ph type="sldNum" sz="quarter" idx="14"/>
          </p:nvPr>
        </p:nvSpPr>
        <p:spPr/>
        <p:txBody>
          <a:bodyPr/>
          <a:lstStyle>
            <a:lvl1pPr>
              <a:defRPr/>
            </a:lvl1pPr>
          </a:lstStyle>
          <a:p>
            <a:pPr>
              <a:defRPr/>
            </a:pPr>
            <a:fld id="{FE38A14C-B949-4FB4-A049-669C1B9F18DF}" type="slidenum">
              <a:rPr lang="en-US" altLang="en-US"/>
              <a:pPr>
                <a:defRPr/>
              </a:pPr>
              <a:t>‹#›</a:t>
            </a:fld>
            <a:endParaRPr lang="en-US" altLang="en-US" dirty="0"/>
          </a:p>
        </p:txBody>
      </p:sp>
    </p:spTree>
    <p:extLst>
      <p:ext uri="{BB962C8B-B14F-4D97-AF65-F5344CB8AC3E}">
        <p14:creationId xmlns:p14="http://schemas.microsoft.com/office/powerpoint/2010/main" val="1147255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0380" y="2861583"/>
            <a:ext cx="7987820" cy="1246553"/>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70380" y="4108135"/>
            <a:ext cx="7987820" cy="1285753"/>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eatball.png"/>
          <p:cNvPicPr>
            <a:picLocks noChangeAspect="1"/>
          </p:cNvPicPr>
          <p:nvPr userDrawn="1"/>
        </p:nvPicPr>
        <p:blipFill>
          <a:blip r:embed="rId2"/>
          <a:stretch>
            <a:fillRect/>
          </a:stretch>
        </p:blipFill>
        <p:spPr>
          <a:xfrm>
            <a:off x="-92056" y="-120905"/>
            <a:ext cx="4670426" cy="3891923"/>
          </a:xfrm>
          <a:prstGeom prst="rect">
            <a:avLst/>
          </a:prstGeom>
        </p:spPr>
      </p:pic>
    </p:spTree>
    <p:extLst>
      <p:ext uri="{BB962C8B-B14F-4D97-AF65-F5344CB8AC3E}">
        <p14:creationId xmlns:p14="http://schemas.microsoft.com/office/powerpoint/2010/main" val="371631235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7570788" cy="812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627908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637739"/>
            <a:ext cx="7772400" cy="76916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meatball.png"/>
          <p:cNvPicPr>
            <a:picLocks noChangeAspect="1"/>
          </p:cNvPicPr>
          <p:nvPr userDrawn="1"/>
        </p:nvPicPr>
        <p:blipFill>
          <a:blip r:embed="rId2"/>
          <a:srcRect t="16200" b="11885"/>
          <a:stretch>
            <a:fillRect/>
          </a:stretch>
        </p:blipFill>
        <p:spPr>
          <a:xfrm>
            <a:off x="2227530" y="838875"/>
            <a:ext cx="4670426" cy="2798864"/>
          </a:xfrm>
          <a:prstGeom prst="rect">
            <a:avLst/>
          </a:prstGeom>
        </p:spPr>
      </p:pic>
    </p:spTree>
    <p:extLst>
      <p:ext uri="{BB962C8B-B14F-4D97-AF65-F5344CB8AC3E}">
        <p14:creationId xmlns:p14="http://schemas.microsoft.com/office/powerpoint/2010/main" val="15826822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7570788" cy="812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51492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7570788" cy="812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905251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7570788" cy="8128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53842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6748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00D568-ED40-41E5-990D-FAFECEA10112}"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8151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7549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39016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7570788" cy="812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82373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7275"/>
            <a:ext cx="2057400" cy="520888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7275"/>
            <a:ext cx="6019800" cy="5208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4363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ject Cov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15" y="0"/>
            <a:ext cx="9144000" cy="6858000"/>
          </a:xfrm>
          <a:prstGeom prst="rect">
            <a:avLst/>
          </a:prstGeom>
        </p:spPr>
      </p:pic>
      <p:sp>
        <p:nvSpPr>
          <p:cNvPr id="9" name="Rectangle 8"/>
          <p:cNvSpPr/>
          <p:nvPr userDrawn="1"/>
        </p:nvSpPr>
        <p:spPr>
          <a:xfrm>
            <a:off x="120515" y="141850"/>
            <a:ext cx="5439525" cy="523220"/>
          </a:xfrm>
          <a:prstGeom prst="rect">
            <a:avLst/>
          </a:prstGeom>
        </p:spPr>
        <p:txBody>
          <a:bodyPr wrap="square">
            <a:spAutoFit/>
          </a:bodyPr>
          <a:lstStyle/>
          <a:p>
            <a:pPr fontAlgn="auto">
              <a:spcBef>
                <a:spcPts val="0"/>
              </a:spcBef>
              <a:spcAft>
                <a:spcPts val="0"/>
              </a:spcAft>
            </a:pPr>
            <a:r>
              <a:rPr lang="en-US" sz="1400" kern="800" spc="100" dirty="0" smtClean="0">
                <a:solidFill>
                  <a:prstClr val="white"/>
                </a:solidFill>
                <a:latin typeface="Arial"/>
                <a:ea typeface="+mn-ea"/>
                <a:cs typeface="+mn-cs"/>
              </a:rPr>
              <a:t>EXPLORATION AND SPACE COMMUNICATIONS PROJECTS DIVISION</a:t>
            </a:r>
          </a:p>
        </p:txBody>
      </p:sp>
      <p:sp>
        <p:nvSpPr>
          <p:cNvPr id="20" name="Slide Number Placeholder 4"/>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21" name="Title 1"/>
          <p:cNvSpPr>
            <a:spLocks noGrp="1"/>
          </p:cNvSpPr>
          <p:nvPr>
            <p:ph type="ctrTitle" hasCustomPrompt="1"/>
          </p:nvPr>
        </p:nvSpPr>
        <p:spPr>
          <a:xfrm>
            <a:off x="3456947" y="870715"/>
            <a:ext cx="5595319" cy="692614"/>
          </a:xfrm>
        </p:spPr>
        <p:txBody>
          <a:bodyPr/>
          <a:lstStyle>
            <a:lvl1pPr algn="r">
              <a:defRPr sz="3600"/>
            </a:lvl1pPr>
          </a:lstStyle>
          <a:p>
            <a:r>
              <a:rPr lang="en-US" dirty="0" smtClean="0"/>
              <a:t>Project Name</a:t>
            </a:r>
            <a:endParaRPr lang="en-US" dirty="0"/>
          </a:p>
        </p:txBody>
      </p:sp>
      <p:sp>
        <p:nvSpPr>
          <p:cNvPr id="22" name="Subtitle 2"/>
          <p:cNvSpPr>
            <a:spLocks noGrp="1"/>
          </p:cNvSpPr>
          <p:nvPr>
            <p:ph type="subTitle" idx="1" hasCustomPrompt="1"/>
          </p:nvPr>
        </p:nvSpPr>
        <p:spPr>
          <a:xfrm>
            <a:off x="3456947" y="1543009"/>
            <a:ext cx="5595319" cy="588524"/>
          </a:xfrm>
          <a:prstGeom prst="rect">
            <a:avLst/>
          </a:prstGeom>
        </p:spPr>
        <p:txBody>
          <a:bodyPr>
            <a:noAutofit/>
          </a:bodyPr>
          <a:lstStyle>
            <a:lvl1pPr marL="0" indent="0" algn="r">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Status Review Name</a:t>
            </a:r>
            <a:endParaRPr lang="en-US" dirty="0"/>
          </a:p>
        </p:txBody>
      </p:sp>
      <p:sp>
        <p:nvSpPr>
          <p:cNvPr id="23" name="Rectangle 22"/>
          <p:cNvSpPr/>
          <p:nvPr userDrawn="1"/>
        </p:nvSpPr>
        <p:spPr>
          <a:xfrm>
            <a:off x="2286000" y="6560510"/>
            <a:ext cx="4572000" cy="246221"/>
          </a:xfrm>
          <a:prstGeom prst="rect">
            <a:avLst/>
          </a:prstGeom>
        </p:spPr>
        <p:txBody>
          <a:bodyPr>
            <a:spAutoFit/>
          </a:bodyPr>
          <a:lstStyle/>
          <a:p>
            <a:pPr algn="ctr" fontAlgn="auto">
              <a:spcBef>
                <a:spcPts val="0"/>
              </a:spcBef>
              <a:spcAft>
                <a:spcPts val="0"/>
              </a:spcAft>
            </a:pPr>
            <a:r>
              <a:rPr lang="en-US" sz="1000" kern="800" spc="100" dirty="0" smtClean="0">
                <a:solidFill>
                  <a:srgbClr val="FFFFFF"/>
                </a:solidFill>
                <a:latin typeface="Arial"/>
                <a:ea typeface="+mn-ea"/>
                <a:cs typeface="+mn-cs"/>
              </a:rPr>
              <a:t>NASA GODDARD SPACE FLIGHT CENTER</a:t>
            </a:r>
            <a:endParaRPr lang="en-US" sz="1000" kern="800" spc="100" dirty="0">
              <a:solidFill>
                <a:srgbClr val="FFFFFF"/>
              </a:solidFill>
              <a:latin typeface="Arial"/>
              <a:ea typeface="+mn-ea"/>
              <a:cs typeface="+mn-cs"/>
            </a:endParaRPr>
          </a:p>
        </p:txBody>
      </p:sp>
      <p:sp>
        <p:nvSpPr>
          <p:cNvPr id="24" name="Text Placeholder 10"/>
          <p:cNvSpPr>
            <a:spLocks noGrp="1"/>
          </p:cNvSpPr>
          <p:nvPr>
            <p:ph type="body" sz="quarter" idx="13" hasCustomPrompt="1"/>
          </p:nvPr>
        </p:nvSpPr>
        <p:spPr>
          <a:xfrm>
            <a:off x="3457575" y="2125144"/>
            <a:ext cx="5594691" cy="421097"/>
          </a:xfrm>
          <a:prstGeom prst="rect">
            <a:avLst/>
          </a:prstGeom>
        </p:spPr>
        <p:txBody>
          <a:bodyPr>
            <a:normAutofit/>
          </a:bodyPr>
          <a:lstStyle>
            <a:lvl1pPr marL="0" indent="0" algn="r">
              <a:buNone/>
              <a:defRPr sz="2400" baseline="0">
                <a:solidFill>
                  <a:schemeClr val="bg1"/>
                </a:solidFill>
              </a:defRPr>
            </a:lvl1pPr>
          </a:lstStyle>
          <a:p>
            <a:pPr lvl="0"/>
            <a:r>
              <a:rPr lang="en-US" dirty="0" smtClean="0"/>
              <a:t>Date</a:t>
            </a:r>
            <a:endParaRPr lang="en-US" dirty="0"/>
          </a:p>
        </p:txBody>
      </p:sp>
      <p:sp>
        <p:nvSpPr>
          <p:cNvPr id="25" name="Picture Placeholder 17"/>
          <p:cNvSpPr>
            <a:spLocks noGrp="1"/>
          </p:cNvSpPr>
          <p:nvPr>
            <p:ph type="pic" sz="quarter" idx="16"/>
          </p:nvPr>
        </p:nvSpPr>
        <p:spPr>
          <a:xfrm>
            <a:off x="129101" y="2695971"/>
            <a:ext cx="2545309" cy="3766804"/>
          </a:xfrm>
          <a:prstGeom prst="rect">
            <a:avLst/>
          </a:prstGeom>
        </p:spPr>
        <p:txBody>
          <a:bodyPr/>
          <a:lstStyle/>
          <a:p>
            <a:r>
              <a:rPr lang="en-US" smtClean="0"/>
              <a:t>Click icon to add picture</a:t>
            </a:r>
            <a:endParaRPr lang="en-US" dirty="0"/>
          </a:p>
        </p:txBody>
      </p:sp>
      <p:sp>
        <p:nvSpPr>
          <p:cNvPr id="26" name="Text Placeholder 15"/>
          <p:cNvSpPr>
            <a:spLocks noGrp="1"/>
          </p:cNvSpPr>
          <p:nvPr>
            <p:ph type="body" sz="quarter" idx="15" hasCustomPrompt="1"/>
          </p:nvPr>
        </p:nvSpPr>
        <p:spPr>
          <a:xfrm>
            <a:off x="2797071" y="2695971"/>
            <a:ext cx="3730364" cy="743271"/>
          </a:xfrm>
          <a:prstGeom prst="rect">
            <a:avLst/>
          </a:prstGeom>
          <a:ln>
            <a:solidFill>
              <a:schemeClr val="tx2">
                <a:lumMod val="50000"/>
              </a:schemeClr>
            </a:solidFill>
          </a:ln>
        </p:spPr>
        <p:txBody>
          <a:bodyPr anchor="ctr">
            <a:noAutofit/>
          </a:bodyPr>
          <a:lstStyle>
            <a:lvl1pPr marL="0" indent="0" algn="l">
              <a:buNone/>
              <a:defRPr sz="1100" b="1" baseline="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smtClean="0"/>
              <a:t>Project Code</a:t>
            </a:r>
          </a:p>
          <a:p>
            <a:pPr lvl="0"/>
            <a:r>
              <a:rPr lang="en-US" dirty="0" smtClean="0"/>
              <a:t>Launch Readiness Date</a:t>
            </a:r>
          </a:p>
          <a:p>
            <a:pPr lvl="0"/>
            <a:r>
              <a:rPr lang="en-US" dirty="0" smtClean="0"/>
              <a:t>Project Phase</a:t>
            </a:r>
          </a:p>
        </p:txBody>
      </p:sp>
      <p:sp>
        <p:nvSpPr>
          <p:cNvPr id="27" name="Text Placeholder 20"/>
          <p:cNvSpPr>
            <a:spLocks noGrp="1"/>
          </p:cNvSpPr>
          <p:nvPr>
            <p:ph type="body" sz="quarter" idx="17" hasCustomPrompt="1"/>
          </p:nvPr>
        </p:nvSpPr>
        <p:spPr>
          <a:xfrm>
            <a:off x="6527800" y="2695971"/>
            <a:ext cx="2555875" cy="743270"/>
          </a:xfrm>
          <a:prstGeom prst="rect">
            <a:avLst/>
          </a:prstGeom>
          <a:ln>
            <a:solidFill>
              <a:schemeClr val="tx2">
                <a:lumMod val="50000"/>
              </a:schemeClr>
            </a:solidFill>
          </a:ln>
        </p:spPr>
        <p:txBody>
          <a:bodyPr>
            <a:normAutofit/>
          </a:bodyPr>
          <a:lstStyle>
            <a:lvl1pPr marL="0" indent="0">
              <a:buNone/>
              <a:defRPr sz="1000" b="1" baseline="0">
                <a:solidFill>
                  <a:schemeClr val="tx1"/>
                </a:solidFill>
              </a:defRPr>
            </a:lvl1pPr>
          </a:lstStyle>
          <a:p>
            <a:pPr lvl="0"/>
            <a:r>
              <a:rPr lang="en-US" sz="1200" dirty="0" smtClean="0"/>
              <a:t>WBS: </a:t>
            </a:r>
            <a:endParaRPr lang="en-US" dirty="0"/>
          </a:p>
        </p:txBody>
      </p:sp>
      <p:sp>
        <p:nvSpPr>
          <p:cNvPr id="28" name="Text Placeholder 22"/>
          <p:cNvSpPr>
            <a:spLocks noGrp="1"/>
          </p:cNvSpPr>
          <p:nvPr>
            <p:ph type="body" sz="quarter" idx="18" hasCustomPrompt="1"/>
          </p:nvPr>
        </p:nvSpPr>
        <p:spPr>
          <a:xfrm>
            <a:off x="2797071" y="3500202"/>
            <a:ext cx="3730364" cy="2391473"/>
          </a:xfrm>
          <a:prstGeom prst="rect">
            <a:avLst/>
          </a:prstGeom>
        </p:spPr>
        <p:txBody>
          <a:bodyPr>
            <a:normAutofit/>
          </a:bodyPr>
          <a:lstStyle>
            <a:lvl1pPr marL="0" indent="0" algn="r">
              <a:buNone/>
              <a:defRPr sz="1200" baseline="0"/>
            </a:lvl1pPr>
          </a:lstStyle>
          <a:p>
            <a:pPr lvl="0"/>
            <a:r>
              <a:rPr lang="en-US" sz="1200" dirty="0" smtClean="0"/>
              <a:t>Key Personnel Title</a:t>
            </a:r>
          </a:p>
          <a:p>
            <a:pPr lvl="0"/>
            <a:endParaRPr lang="en-US" dirty="0"/>
          </a:p>
        </p:txBody>
      </p:sp>
      <p:sp>
        <p:nvSpPr>
          <p:cNvPr id="29" name="Text Placeholder 24"/>
          <p:cNvSpPr>
            <a:spLocks noGrp="1"/>
          </p:cNvSpPr>
          <p:nvPr>
            <p:ph type="body" sz="quarter" idx="19" hasCustomPrompt="1"/>
          </p:nvPr>
        </p:nvSpPr>
        <p:spPr>
          <a:xfrm>
            <a:off x="6527800" y="3500202"/>
            <a:ext cx="2556239" cy="2376723"/>
          </a:xfrm>
          <a:prstGeom prst="rect">
            <a:avLst/>
          </a:prstGeom>
        </p:spPr>
        <p:txBody>
          <a:bodyPr>
            <a:normAutofit/>
          </a:bodyPr>
          <a:lstStyle>
            <a:lvl1pPr marL="0" indent="0">
              <a:buNone/>
              <a:defRPr sz="1200" baseline="0"/>
            </a:lvl1pPr>
            <a:lvl2pPr>
              <a:defRPr sz="1200"/>
            </a:lvl2pPr>
            <a:lvl3pPr>
              <a:defRPr sz="1200"/>
            </a:lvl3pPr>
            <a:lvl4pPr>
              <a:defRPr sz="1200"/>
            </a:lvl4pPr>
            <a:lvl5pPr>
              <a:defRPr sz="1200"/>
            </a:lvl5pPr>
          </a:lstStyle>
          <a:p>
            <a:pPr lvl="0"/>
            <a:r>
              <a:rPr lang="en-US" dirty="0" smtClean="0"/>
              <a:t>Key Personnel Name</a:t>
            </a:r>
            <a:endParaRPr lang="en-US" dirty="0"/>
          </a:p>
        </p:txBody>
      </p:sp>
      <p:sp>
        <p:nvSpPr>
          <p:cNvPr id="30" name="Text Placeholder 38"/>
          <p:cNvSpPr>
            <a:spLocks noGrp="1"/>
          </p:cNvSpPr>
          <p:nvPr>
            <p:ph type="body" sz="quarter" idx="22" hasCustomPrompt="1"/>
          </p:nvPr>
        </p:nvSpPr>
        <p:spPr>
          <a:xfrm>
            <a:off x="2797175" y="5876925"/>
            <a:ext cx="6286500" cy="572907"/>
          </a:xfrm>
          <a:prstGeom prst="rect">
            <a:avLst/>
          </a:prstGeom>
          <a:ln>
            <a:solidFill>
              <a:schemeClr val="tx2">
                <a:lumMod val="50000"/>
              </a:schemeClr>
            </a:solidFill>
          </a:ln>
        </p:spPr>
        <p:txBody>
          <a:bodyPr>
            <a:normAutofit/>
          </a:bodyPr>
          <a:lstStyle>
            <a:lvl1pPr marL="0" indent="0" algn="ctr">
              <a:buNone/>
              <a:defRPr sz="1200" baseline="0"/>
            </a:lvl1pPr>
          </a:lstStyle>
          <a:p>
            <a:pPr lvl="0"/>
            <a:r>
              <a:rPr lang="en-US" sz="1200" dirty="0" smtClean="0"/>
              <a:t>Major Contractors</a:t>
            </a:r>
            <a:endParaRPr lang="en-US" dirty="0"/>
          </a:p>
        </p:txBody>
      </p:sp>
    </p:spTree>
    <p:extLst>
      <p:ext uri="{BB962C8B-B14F-4D97-AF65-F5344CB8AC3E}">
        <p14:creationId xmlns:p14="http://schemas.microsoft.com/office/powerpoint/2010/main" val="1043233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akeholder Managem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Stakeholder Management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0" y="906964"/>
            <a:ext cx="9134330" cy="5572015"/>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930613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oject Overall">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Overall Assessment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0" y="906964"/>
            <a:ext cx="9134330" cy="5408439"/>
          </a:xfrm>
          <a:prstGeom prst="rect">
            <a:avLst/>
          </a:prstGeom>
        </p:spPr>
        <p:txBody>
          <a:bodyPr/>
          <a:lstStyle/>
          <a:p>
            <a:r>
              <a:rPr lang="en-US" smtClean="0"/>
              <a:t>Click icon to add table</a:t>
            </a:r>
            <a:endParaRPr lang="en-US" dirty="0"/>
          </a:p>
        </p:txBody>
      </p:sp>
      <p:grpSp>
        <p:nvGrpSpPr>
          <p:cNvPr id="12" name="Group 11"/>
          <p:cNvGrpSpPr/>
          <p:nvPr userDrawn="1"/>
        </p:nvGrpSpPr>
        <p:grpSpPr>
          <a:xfrm>
            <a:off x="2761635" y="6315403"/>
            <a:ext cx="3716594" cy="246855"/>
            <a:chOff x="2249602" y="6376185"/>
            <a:chExt cx="4652964" cy="315951"/>
          </a:xfrm>
        </p:grpSpPr>
        <p:sp>
          <p:nvSpPr>
            <p:cNvPr id="13" name="Rectangle 72"/>
            <p:cNvSpPr>
              <a:spLocks noChangeArrowheads="1"/>
            </p:cNvSpPr>
            <p:nvPr/>
          </p:nvSpPr>
          <p:spPr bwMode="auto">
            <a:xfrm>
              <a:off x="2249602" y="6418305"/>
              <a:ext cx="4652964" cy="226252"/>
            </a:xfrm>
            <a:prstGeom prst="rect">
              <a:avLst/>
            </a:prstGeom>
            <a:solidFill>
              <a:schemeClr val="bg1"/>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endParaRPr lang="en-US" sz="1000" dirty="0">
                <a:solidFill>
                  <a:srgbClr val="000000"/>
                </a:solidFill>
                <a:latin typeface="Arial"/>
                <a:ea typeface="ヒラギノ角ゴ Pro W3" charset="0"/>
                <a:cs typeface="ヒラギノ角ゴ Pro W3" charset="0"/>
              </a:endParaRPr>
            </a:p>
          </p:txBody>
        </p:sp>
        <p:sp>
          <p:nvSpPr>
            <p:cNvPr id="14" name="Rectangle 74"/>
            <p:cNvSpPr>
              <a:spLocks noChangeArrowheads="1"/>
            </p:cNvSpPr>
            <p:nvPr/>
          </p:nvSpPr>
          <p:spPr bwMode="auto">
            <a:xfrm>
              <a:off x="2614588" y="6395879"/>
              <a:ext cx="996421" cy="276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Good Shape</a:t>
              </a:r>
            </a:p>
          </p:txBody>
        </p:sp>
        <p:sp>
          <p:nvSpPr>
            <p:cNvPr id="15" name="Rectangle 75"/>
            <p:cNvSpPr>
              <a:spLocks noChangeArrowheads="1"/>
            </p:cNvSpPr>
            <p:nvPr/>
          </p:nvSpPr>
          <p:spPr bwMode="auto">
            <a:xfrm>
              <a:off x="4140266" y="6376185"/>
              <a:ext cx="1078980" cy="31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Minor</a:t>
              </a:r>
              <a:r>
                <a:rPr lang="en-US" sz="1000" dirty="0">
                  <a:solidFill>
                    <a:srgbClr val="000000"/>
                  </a:solidFill>
                  <a:latin typeface="Arial"/>
                  <a:ea typeface="ヒラギノ角ゴ Pro W3" charset="0"/>
                  <a:cs typeface="ヒラギノ角ゴ Pro W3" charset="0"/>
                </a:rPr>
                <a:t> </a:t>
              </a:r>
              <a:r>
                <a:rPr lang="en-US" sz="800" dirty="0">
                  <a:solidFill>
                    <a:srgbClr val="000000"/>
                  </a:solidFill>
                  <a:latin typeface="Arial"/>
                  <a:ea typeface="ヒラギノ角ゴ Pro W3" charset="0"/>
                  <a:cs typeface="ヒラギノ角ゴ Pro W3" charset="0"/>
                </a:rPr>
                <a:t>Problem</a:t>
              </a:r>
            </a:p>
          </p:txBody>
        </p:sp>
        <p:sp>
          <p:nvSpPr>
            <p:cNvPr id="16" name="Rectangle 78"/>
            <p:cNvSpPr>
              <a:spLocks noChangeArrowheads="1"/>
            </p:cNvSpPr>
            <p:nvPr/>
          </p:nvSpPr>
          <p:spPr bwMode="auto">
            <a:xfrm>
              <a:off x="3960515" y="6450790"/>
              <a:ext cx="170328" cy="166738"/>
            </a:xfrm>
            <a:prstGeom prst="rect">
              <a:avLst/>
            </a:prstGeom>
            <a:solidFill>
              <a:srgbClr val="FFFF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Y</a:t>
              </a:r>
            </a:p>
          </p:txBody>
        </p:sp>
        <p:sp>
          <p:nvSpPr>
            <p:cNvPr id="17" name="Rectangle 81"/>
            <p:cNvSpPr>
              <a:spLocks noChangeArrowheads="1"/>
            </p:cNvSpPr>
            <p:nvPr/>
          </p:nvSpPr>
          <p:spPr bwMode="auto">
            <a:xfrm>
              <a:off x="2472448" y="6450570"/>
              <a:ext cx="170542" cy="167180"/>
            </a:xfrm>
            <a:prstGeom prst="rect">
              <a:avLst/>
            </a:prstGeom>
            <a:solidFill>
              <a:srgbClr val="22B029"/>
            </a:solidFill>
            <a:ln w="3175">
              <a:solidFill>
                <a:schemeClr val="tx1"/>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G</a:t>
              </a:r>
            </a:p>
          </p:txBody>
        </p:sp>
        <p:sp>
          <p:nvSpPr>
            <p:cNvPr id="18" name="Rectangle 76"/>
            <p:cNvSpPr>
              <a:spLocks noChangeArrowheads="1"/>
            </p:cNvSpPr>
            <p:nvPr/>
          </p:nvSpPr>
          <p:spPr bwMode="auto">
            <a:xfrm>
              <a:off x="5564487" y="6395880"/>
              <a:ext cx="1214727" cy="276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square"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Major Problem</a:t>
              </a:r>
            </a:p>
          </p:txBody>
        </p:sp>
        <p:sp>
          <p:nvSpPr>
            <p:cNvPr id="19" name="Rectangle 79"/>
            <p:cNvSpPr>
              <a:spLocks noChangeArrowheads="1"/>
            </p:cNvSpPr>
            <p:nvPr/>
          </p:nvSpPr>
          <p:spPr bwMode="auto">
            <a:xfrm>
              <a:off x="5410355" y="6450790"/>
              <a:ext cx="169105" cy="166738"/>
            </a:xfrm>
            <a:prstGeom prst="rect">
              <a:avLst/>
            </a:prstGeom>
            <a:solidFill>
              <a:srgbClr val="FF00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FFFFFF"/>
                  </a:solidFill>
                  <a:latin typeface="Arial"/>
                  <a:ea typeface="ヒラギノ角ゴ Pro W3" charset="0"/>
                  <a:cs typeface="ヒラギノ角ゴ Pro W3" charset="0"/>
                </a:rPr>
                <a:t>R</a:t>
              </a:r>
            </a:p>
          </p:txBody>
        </p:sp>
      </p:grpSp>
    </p:spTree>
    <p:extLst>
      <p:ext uri="{BB962C8B-B14F-4D97-AF65-F5344CB8AC3E}">
        <p14:creationId xmlns:p14="http://schemas.microsoft.com/office/powerpoint/2010/main" val="2794776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ject Business Assessment - Cos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Cost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20" name="Table Placeholder 24"/>
          <p:cNvSpPr>
            <a:spLocks noGrp="1"/>
          </p:cNvSpPr>
          <p:nvPr>
            <p:ph type="tbl" sz="quarter" idx="16"/>
          </p:nvPr>
        </p:nvSpPr>
        <p:spPr>
          <a:xfrm>
            <a:off x="0" y="929148"/>
            <a:ext cx="9131746" cy="3672349"/>
          </a:xfrm>
          <a:prstGeom prst="rect">
            <a:avLst/>
          </a:prstGeom>
        </p:spPr>
        <p:txBody>
          <a:bodyPr/>
          <a:lstStyle/>
          <a:p>
            <a:r>
              <a:rPr lang="en-US" smtClean="0"/>
              <a:t>Click icon to add table</a:t>
            </a:r>
            <a:endParaRPr lang="en-US" dirty="0"/>
          </a:p>
        </p:txBody>
      </p:sp>
      <p:sp>
        <p:nvSpPr>
          <p:cNvPr id="21" name="Table Placeholder 24"/>
          <p:cNvSpPr>
            <a:spLocks noGrp="1"/>
          </p:cNvSpPr>
          <p:nvPr>
            <p:ph type="tbl" sz="quarter" idx="17"/>
          </p:nvPr>
        </p:nvSpPr>
        <p:spPr>
          <a:xfrm>
            <a:off x="0" y="4653117"/>
            <a:ext cx="9144001" cy="1769806"/>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670774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ject Business Assessment - EVM">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EVM</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22" name="Text Placeholder 2"/>
          <p:cNvSpPr>
            <a:spLocks noGrp="1"/>
          </p:cNvSpPr>
          <p:nvPr>
            <p:ph type="body" sz="quarter" idx="18" hasCustomPrompt="1"/>
          </p:nvPr>
        </p:nvSpPr>
        <p:spPr>
          <a:xfrm>
            <a:off x="101596" y="5340982"/>
            <a:ext cx="4480710" cy="1137997"/>
          </a:xfrm>
          <a:prstGeom prst="rect">
            <a:avLst/>
          </a:prstGeom>
        </p:spPr>
        <p:txBody>
          <a:bodyPr>
            <a:normAutofit/>
          </a:bodyPr>
          <a:lstStyle>
            <a:lvl1pPr marL="0" indent="0">
              <a:buNone/>
              <a:defRPr sz="1200"/>
            </a:lvl1pPr>
          </a:lstStyle>
          <a:p>
            <a:pPr lvl="0"/>
            <a:r>
              <a:rPr lang="en-US" dirty="0" smtClean="0"/>
              <a:t>Notes</a:t>
            </a:r>
            <a:endParaRPr lang="en-US" dirty="0"/>
          </a:p>
        </p:txBody>
      </p:sp>
      <p:sp>
        <p:nvSpPr>
          <p:cNvPr id="23" name="Text Placeholder 2"/>
          <p:cNvSpPr>
            <a:spLocks noGrp="1"/>
          </p:cNvSpPr>
          <p:nvPr>
            <p:ph type="body" sz="quarter" idx="19" hasCustomPrompt="1"/>
          </p:nvPr>
        </p:nvSpPr>
        <p:spPr>
          <a:xfrm>
            <a:off x="4603531" y="5340981"/>
            <a:ext cx="4518346" cy="1137997"/>
          </a:xfrm>
          <a:prstGeom prst="rect">
            <a:avLst/>
          </a:prstGeom>
        </p:spPr>
        <p:txBody>
          <a:bodyPr>
            <a:normAutofit/>
          </a:bodyPr>
          <a:lstStyle>
            <a:lvl1pPr marL="0" indent="0">
              <a:buNone/>
              <a:defRPr sz="1200"/>
            </a:lvl1pPr>
          </a:lstStyle>
          <a:p>
            <a:pPr lvl="0"/>
            <a:r>
              <a:rPr lang="en-US" dirty="0" smtClean="0"/>
              <a:t>Notes</a:t>
            </a:r>
            <a:endParaRPr lang="en-US" dirty="0"/>
          </a:p>
        </p:txBody>
      </p:sp>
      <p:sp>
        <p:nvSpPr>
          <p:cNvPr id="24" name="Chart Placeholder 2"/>
          <p:cNvSpPr>
            <a:spLocks noGrp="1"/>
          </p:cNvSpPr>
          <p:nvPr>
            <p:ph type="chart" sz="quarter" idx="20"/>
          </p:nvPr>
        </p:nvSpPr>
        <p:spPr>
          <a:xfrm>
            <a:off x="101600" y="930275"/>
            <a:ext cx="4501931" cy="4394200"/>
          </a:xfrm>
          <a:prstGeom prst="rect">
            <a:avLst/>
          </a:prstGeom>
        </p:spPr>
        <p:txBody>
          <a:bodyPr/>
          <a:lstStyle/>
          <a:p>
            <a:r>
              <a:rPr lang="en-US" smtClean="0"/>
              <a:t>Click icon to add chart</a:t>
            </a:r>
            <a:endParaRPr lang="en-US"/>
          </a:p>
        </p:txBody>
      </p:sp>
      <p:sp>
        <p:nvSpPr>
          <p:cNvPr id="25" name="Chart Placeholder 2"/>
          <p:cNvSpPr>
            <a:spLocks noGrp="1"/>
          </p:cNvSpPr>
          <p:nvPr>
            <p:ph type="chart" sz="quarter" idx="21"/>
          </p:nvPr>
        </p:nvSpPr>
        <p:spPr>
          <a:xfrm>
            <a:off x="4611629" y="929114"/>
            <a:ext cx="4502150" cy="4394200"/>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243140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oject Business Assessment - Schedu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Schedule</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390099"/>
          </a:xfrm>
          <a:prstGeom prst="rect">
            <a:avLst/>
          </a:prstGeom>
        </p:spPr>
        <p:txBody>
          <a:bodyPr/>
          <a:lstStyle/>
          <a:p>
            <a:r>
              <a:rPr lang="en-US" smtClean="0"/>
              <a:t>Click icon to add table</a:t>
            </a:r>
            <a:endParaRPr lang="en-US" dirty="0"/>
          </a:p>
        </p:txBody>
      </p:sp>
      <p:grpSp>
        <p:nvGrpSpPr>
          <p:cNvPr id="12" name="Group 11"/>
          <p:cNvGrpSpPr/>
          <p:nvPr userDrawn="1"/>
        </p:nvGrpSpPr>
        <p:grpSpPr>
          <a:xfrm>
            <a:off x="2765778" y="6338747"/>
            <a:ext cx="3716594" cy="246855"/>
            <a:chOff x="2249602" y="6376185"/>
            <a:chExt cx="4652964" cy="315951"/>
          </a:xfrm>
        </p:grpSpPr>
        <p:sp>
          <p:nvSpPr>
            <p:cNvPr id="13" name="Rectangle 72"/>
            <p:cNvSpPr>
              <a:spLocks noChangeArrowheads="1"/>
            </p:cNvSpPr>
            <p:nvPr/>
          </p:nvSpPr>
          <p:spPr bwMode="auto">
            <a:xfrm>
              <a:off x="2249602" y="6418305"/>
              <a:ext cx="4652964" cy="226252"/>
            </a:xfrm>
            <a:prstGeom prst="rect">
              <a:avLst/>
            </a:prstGeom>
            <a:solidFill>
              <a:schemeClr val="bg1"/>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endParaRPr lang="en-US" sz="1000" dirty="0">
                <a:solidFill>
                  <a:srgbClr val="000000"/>
                </a:solidFill>
                <a:latin typeface="Arial"/>
                <a:ea typeface="ヒラギノ角ゴ Pro W3" charset="0"/>
                <a:cs typeface="ヒラギノ角ゴ Pro W3" charset="0"/>
              </a:endParaRPr>
            </a:p>
          </p:txBody>
        </p:sp>
        <p:sp>
          <p:nvSpPr>
            <p:cNvPr id="14" name="Rectangle 74"/>
            <p:cNvSpPr>
              <a:spLocks noChangeArrowheads="1"/>
            </p:cNvSpPr>
            <p:nvPr/>
          </p:nvSpPr>
          <p:spPr bwMode="auto">
            <a:xfrm>
              <a:off x="2614588" y="6395879"/>
              <a:ext cx="996421" cy="276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Good Shape</a:t>
              </a:r>
            </a:p>
          </p:txBody>
        </p:sp>
        <p:sp>
          <p:nvSpPr>
            <p:cNvPr id="15" name="Rectangle 75"/>
            <p:cNvSpPr>
              <a:spLocks noChangeArrowheads="1"/>
            </p:cNvSpPr>
            <p:nvPr/>
          </p:nvSpPr>
          <p:spPr bwMode="auto">
            <a:xfrm>
              <a:off x="4140266" y="6376185"/>
              <a:ext cx="1078980" cy="31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Minor</a:t>
              </a:r>
              <a:r>
                <a:rPr lang="en-US" sz="1000" dirty="0">
                  <a:solidFill>
                    <a:srgbClr val="000000"/>
                  </a:solidFill>
                  <a:latin typeface="Arial"/>
                  <a:ea typeface="ヒラギノ角ゴ Pro W3" charset="0"/>
                  <a:cs typeface="ヒラギノ角ゴ Pro W3" charset="0"/>
                </a:rPr>
                <a:t> </a:t>
              </a:r>
              <a:r>
                <a:rPr lang="en-US" sz="800" dirty="0">
                  <a:solidFill>
                    <a:srgbClr val="000000"/>
                  </a:solidFill>
                  <a:latin typeface="Arial"/>
                  <a:ea typeface="ヒラギノ角ゴ Pro W3" charset="0"/>
                  <a:cs typeface="ヒラギノ角ゴ Pro W3" charset="0"/>
                </a:rPr>
                <a:t>Problem</a:t>
              </a:r>
            </a:p>
          </p:txBody>
        </p:sp>
        <p:sp>
          <p:nvSpPr>
            <p:cNvPr id="16" name="Rectangle 78"/>
            <p:cNvSpPr>
              <a:spLocks noChangeArrowheads="1"/>
            </p:cNvSpPr>
            <p:nvPr/>
          </p:nvSpPr>
          <p:spPr bwMode="auto">
            <a:xfrm>
              <a:off x="3960515" y="6450790"/>
              <a:ext cx="170328" cy="166738"/>
            </a:xfrm>
            <a:prstGeom prst="rect">
              <a:avLst/>
            </a:prstGeom>
            <a:solidFill>
              <a:srgbClr val="FFFF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Y</a:t>
              </a:r>
            </a:p>
          </p:txBody>
        </p:sp>
        <p:sp>
          <p:nvSpPr>
            <p:cNvPr id="17" name="Rectangle 81"/>
            <p:cNvSpPr>
              <a:spLocks noChangeArrowheads="1"/>
            </p:cNvSpPr>
            <p:nvPr/>
          </p:nvSpPr>
          <p:spPr bwMode="auto">
            <a:xfrm>
              <a:off x="2472448" y="6450570"/>
              <a:ext cx="170542" cy="167180"/>
            </a:xfrm>
            <a:prstGeom prst="rect">
              <a:avLst/>
            </a:prstGeom>
            <a:solidFill>
              <a:srgbClr val="22B029"/>
            </a:solidFill>
            <a:ln w="3175">
              <a:solidFill>
                <a:schemeClr val="tx1"/>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G</a:t>
              </a:r>
            </a:p>
          </p:txBody>
        </p:sp>
        <p:sp>
          <p:nvSpPr>
            <p:cNvPr id="18" name="Rectangle 76"/>
            <p:cNvSpPr>
              <a:spLocks noChangeArrowheads="1"/>
            </p:cNvSpPr>
            <p:nvPr/>
          </p:nvSpPr>
          <p:spPr bwMode="auto">
            <a:xfrm>
              <a:off x="5564487" y="6395880"/>
              <a:ext cx="1214727" cy="276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square"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Major Problem</a:t>
              </a:r>
            </a:p>
          </p:txBody>
        </p:sp>
        <p:sp>
          <p:nvSpPr>
            <p:cNvPr id="19" name="Rectangle 79"/>
            <p:cNvSpPr>
              <a:spLocks noChangeArrowheads="1"/>
            </p:cNvSpPr>
            <p:nvPr/>
          </p:nvSpPr>
          <p:spPr bwMode="auto">
            <a:xfrm>
              <a:off x="5410355" y="6450790"/>
              <a:ext cx="169105" cy="166738"/>
            </a:xfrm>
            <a:prstGeom prst="rect">
              <a:avLst/>
            </a:prstGeom>
            <a:solidFill>
              <a:srgbClr val="FF00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FFFFFF"/>
                  </a:solidFill>
                  <a:latin typeface="Arial"/>
                  <a:ea typeface="ヒラギノ角ゴ Pro W3" charset="0"/>
                  <a:cs typeface="ヒラギノ角ゴ Pro W3" charset="0"/>
                </a:rPr>
                <a:t>R</a:t>
              </a:r>
            </a:p>
          </p:txBody>
        </p:sp>
      </p:grpSp>
    </p:spTree>
    <p:extLst>
      <p:ext uri="{BB962C8B-B14F-4D97-AF65-F5344CB8AC3E}">
        <p14:creationId xmlns:p14="http://schemas.microsoft.com/office/powerpoint/2010/main" val="304386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5/6/2010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734633-045D-43B2-AC25-0CCE3065E06D}"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ject Top Issu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Top Issues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371988"/>
          </a:xfrm>
          <a:prstGeom prst="rect">
            <a:avLst/>
          </a:prstGeom>
        </p:spPr>
        <p:txBody>
          <a:bodyPr/>
          <a:lstStyle/>
          <a:p>
            <a:r>
              <a:rPr lang="en-US" smtClean="0"/>
              <a:t>Click icon to add table</a:t>
            </a:r>
            <a:endParaRPr lang="en-US" dirty="0"/>
          </a:p>
        </p:txBody>
      </p:sp>
      <p:grpSp>
        <p:nvGrpSpPr>
          <p:cNvPr id="12" name="Group 11"/>
          <p:cNvGrpSpPr/>
          <p:nvPr userDrawn="1"/>
        </p:nvGrpSpPr>
        <p:grpSpPr>
          <a:xfrm>
            <a:off x="2765778" y="6338747"/>
            <a:ext cx="3716594" cy="246855"/>
            <a:chOff x="2249602" y="6376185"/>
            <a:chExt cx="4652964" cy="315951"/>
          </a:xfrm>
        </p:grpSpPr>
        <p:sp>
          <p:nvSpPr>
            <p:cNvPr id="13" name="Rectangle 72"/>
            <p:cNvSpPr>
              <a:spLocks noChangeArrowheads="1"/>
            </p:cNvSpPr>
            <p:nvPr/>
          </p:nvSpPr>
          <p:spPr bwMode="auto">
            <a:xfrm>
              <a:off x="2249602" y="6418305"/>
              <a:ext cx="4652964" cy="226252"/>
            </a:xfrm>
            <a:prstGeom prst="rect">
              <a:avLst/>
            </a:prstGeom>
            <a:solidFill>
              <a:schemeClr val="bg1"/>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endParaRPr lang="en-US" sz="1000" dirty="0">
                <a:solidFill>
                  <a:srgbClr val="000000"/>
                </a:solidFill>
                <a:latin typeface="Arial"/>
                <a:ea typeface="ヒラギノ角ゴ Pro W3" charset="0"/>
                <a:cs typeface="ヒラギノ角ゴ Pro W3" charset="0"/>
              </a:endParaRPr>
            </a:p>
          </p:txBody>
        </p:sp>
        <p:sp>
          <p:nvSpPr>
            <p:cNvPr id="14" name="Rectangle 74"/>
            <p:cNvSpPr>
              <a:spLocks noChangeArrowheads="1"/>
            </p:cNvSpPr>
            <p:nvPr/>
          </p:nvSpPr>
          <p:spPr bwMode="auto">
            <a:xfrm>
              <a:off x="2614588" y="6395879"/>
              <a:ext cx="996421" cy="276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Good Shape</a:t>
              </a:r>
            </a:p>
          </p:txBody>
        </p:sp>
        <p:sp>
          <p:nvSpPr>
            <p:cNvPr id="15" name="Rectangle 75"/>
            <p:cNvSpPr>
              <a:spLocks noChangeArrowheads="1"/>
            </p:cNvSpPr>
            <p:nvPr/>
          </p:nvSpPr>
          <p:spPr bwMode="auto">
            <a:xfrm>
              <a:off x="4140266" y="6376185"/>
              <a:ext cx="1078980" cy="315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Minor</a:t>
              </a:r>
              <a:r>
                <a:rPr lang="en-US" sz="1000" dirty="0">
                  <a:solidFill>
                    <a:srgbClr val="000000"/>
                  </a:solidFill>
                  <a:latin typeface="Arial"/>
                  <a:ea typeface="ヒラギノ角ゴ Pro W3" charset="0"/>
                  <a:cs typeface="ヒラギノ角ゴ Pro W3" charset="0"/>
                </a:rPr>
                <a:t> </a:t>
              </a:r>
              <a:r>
                <a:rPr lang="en-US" sz="800" dirty="0">
                  <a:solidFill>
                    <a:srgbClr val="000000"/>
                  </a:solidFill>
                  <a:latin typeface="Arial"/>
                  <a:ea typeface="ヒラギノ角ゴ Pro W3" charset="0"/>
                  <a:cs typeface="ヒラギノ角ゴ Pro W3" charset="0"/>
                </a:rPr>
                <a:t>Problem</a:t>
              </a:r>
            </a:p>
          </p:txBody>
        </p:sp>
        <p:sp>
          <p:nvSpPr>
            <p:cNvPr id="16" name="Rectangle 78"/>
            <p:cNvSpPr>
              <a:spLocks noChangeArrowheads="1"/>
            </p:cNvSpPr>
            <p:nvPr/>
          </p:nvSpPr>
          <p:spPr bwMode="auto">
            <a:xfrm>
              <a:off x="3960515" y="6450790"/>
              <a:ext cx="170328" cy="166738"/>
            </a:xfrm>
            <a:prstGeom prst="rect">
              <a:avLst/>
            </a:prstGeom>
            <a:solidFill>
              <a:srgbClr val="FFFF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Y</a:t>
              </a:r>
            </a:p>
          </p:txBody>
        </p:sp>
        <p:sp>
          <p:nvSpPr>
            <p:cNvPr id="17" name="Rectangle 81"/>
            <p:cNvSpPr>
              <a:spLocks noChangeArrowheads="1"/>
            </p:cNvSpPr>
            <p:nvPr/>
          </p:nvSpPr>
          <p:spPr bwMode="auto">
            <a:xfrm>
              <a:off x="2472448" y="6450570"/>
              <a:ext cx="170542" cy="167180"/>
            </a:xfrm>
            <a:prstGeom prst="rect">
              <a:avLst/>
            </a:prstGeom>
            <a:solidFill>
              <a:srgbClr val="22B029"/>
            </a:solidFill>
            <a:ln w="3175">
              <a:solidFill>
                <a:schemeClr val="tx1"/>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000000"/>
                  </a:solidFill>
                  <a:latin typeface="Arial"/>
                  <a:ea typeface="ヒラギノ角ゴ Pro W3" charset="0"/>
                  <a:cs typeface="ヒラギノ角ゴ Pro W3" charset="0"/>
                </a:rPr>
                <a:t>G</a:t>
              </a:r>
            </a:p>
          </p:txBody>
        </p:sp>
        <p:sp>
          <p:nvSpPr>
            <p:cNvPr id="18" name="Rectangle 76"/>
            <p:cNvSpPr>
              <a:spLocks noChangeArrowheads="1"/>
            </p:cNvSpPr>
            <p:nvPr/>
          </p:nvSpPr>
          <p:spPr bwMode="auto">
            <a:xfrm>
              <a:off x="5564487" y="6395880"/>
              <a:ext cx="1214727" cy="276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square" lIns="92069" tIns="46034" rIns="92069" bIns="46034">
              <a:spAutoFit/>
            </a:bodyPr>
            <a:lstStyle/>
            <a:p>
              <a:pPr eaLnBrk="0" fontAlgn="auto" hangingPunct="0">
                <a:spcBef>
                  <a:spcPts val="0"/>
                </a:spcBef>
                <a:spcAft>
                  <a:spcPts val="0"/>
                </a:spcAft>
              </a:pPr>
              <a:r>
                <a:rPr lang="en-US" sz="800" dirty="0">
                  <a:solidFill>
                    <a:srgbClr val="000000"/>
                  </a:solidFill>
                  <a:latin typeface="Arial"/>
                  <a:ea typeface="ヒラギノ角ゴ Pro W3" charset="0"/>
                  <a:cs typeface="ヒラギノ角ゴ Pro W3" charset="0"/>
                </a:rPr>
                <a:t>Major Problem</a:t>
              </a:r>
            </a:p>
          </p:txBody>
        </p:sp>
        <p:sp>
          <p:nvSpPr>
            <p:cNvPr id="19" name="Rectangle 79"/>
            <p:cNvSpPr>
              <a:spLocks noChangeArrowheads="1"/>
            </p:cNvSpPr>
            <p:nvPr/>
          </p:nvSpPr>
          <p:spPr bwMode="auto">
            <a:xfrm>
              <a:off x="5410355" y="6450790"/>
              <a:ext cx="169105" cy="166738"/>
            </a:xfrm>
            <a:prstGeom prst="rect">
              <a:avLst/>
            </a:prstGeom>
            <a:solidFill>
              <a:srgbClr val="FF0000"/>
            </a:solidFill>
            <a:ln w="3175">
              <a:solidFill>
                <a:srgbClr val="000000"/>
              </a:solidFill>
              <a:miter lim="800000"/>
              <a:headEnd/>
              <a:tailEnd/>
            </a:ln>
          </p:spPr>
          <p:txBody>
            <a:bodyPr wrap="none" lIns="91433" tIns="45717" rIns="91433" bIns="45717" anchor="ctr"/>
            <a:lstStyle/>
            <a:p>
              <a:pPr algn="ctr" eaLnBrk="0" fontAlgn="auto" hangingPunct="0">
                <a:spcBef>
                  <a:spcPts val="0"/>
                </a:spcBef>
                <a:spcAft>
                  <a:spcPts val="0"/>
                </a:spcAft>
              </a:pPr>
              <a:r>
                <a:rPr lang="en-US" sz="1100" dirty="0">
                  <a:solidFill>
                    <a:srgbClr val="FFFFFF"/>
                  </a:solidFill>
                  <a:latin typeface="Arial"/>
                  <a:ea typeface="ヒラギノ角ゴ Pro W3" charset="0"/>
                  <a:cs typeface="ヒラギノ角ゴ Pro W3" charset="0"/>
                </a:rPr>
                <a:t>R</a:t>
              </a:r>
            </a:p>
          </p:txBody>
        </p:sp>
      </p:grpSp>
    </p:spTree>
    <p:extLst>
      <p:ext uri="{BB962C8B-B14F-4D97-AF65-F5344CB8AC3E}">
        <p14:creationId xmlns:p14="http://schemas.microsoft.com/office/powerpoint/2010/main" val="20407925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ject Top Ris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Top Risks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3" name="Table Placeholder 14"/>
          <p:cNvSpPr>
            <a:spLocks noGrp="1"/>
          </p:cNvSpPr>
          <p:nvPr>
            <p:ph type="tbl" sz="quarter" idx="27"/>
          </p:nvPr>
        </p:nvSpPr>
        <p:spPr>
          <a:xfrm>
            <a:off x="0" y="929586"/>
            <a:ext cx="1035803" cy="4011124"/>
          </a:xfrm>
          <a:prstGeom prst="rect">
            <a:avLst/>
          </a:prstGeom>
        </p:spPr>
        <p:txBody>
          <a:bodyPr/>
          <a:lstStyle/>
          <a:p>
            <a:r>
              <a:rPr lang="en-US" smtClean="0"/>
              <a:t>Click icon to add table</a:t>
            </a:r>
            <a:endParaRPr lang="en-US"/>
          </a:p>
        </p:txBody>
      </p:sp>
      <p:sp>
        <p:nvSpPr>
          <p:cNvPr id="14" name="Table Placeholder 14"/>
          <p:cNvSpPr>
            <a:spLocks noGrp="1"/>
          </p:cNvSpPr>
          <p:nvPr>
            <p:ph type="tbl" sz="quarter" idx="28"/>
          </p:nvPr>
        </p:nvSpPr>
        <p:spPr>
          <a:xfrm>
            <a:off x="1035804" y="907091"/>
            <a:ext cx="4775059" cy="4033619"/>
          </a:xfrm>
          <a:prstGeom prst="rect">
            <a:avLst/>
          </a:prstGeom>
        </p:spPr>
        <p:txBody>
          <a:bodyPr/>
          <a:lstStyle/>
          <a:p>
            <a:r>
              <a:rPr lang="en-US" smtClean="0"/>
              <a:t>Click icon to add table</a:t>
            </a:r>
            <a:endParaRPr lang="en-US"/>
          </a:p>
        </p:txBody>
      </p:sp>
      <p:sp>
        <p:nvSpPr>
          <p:cNvPr id="15" name="Table Placeholder 17"/>
          <p:cNvSpPr>
            <a:spLocks noGrp="1"/>
          </p:cNvSpPr>
          <p:nvPr>
            <p:ph type="tbl" sz="quarter" idx="29"/>
          </p:nvPr>
        </p:nvSpPr>
        <p:spPr>
          <a:xfrm>
            <a:off x="0" y="4963204"/>
            <a:ext cx="5810863" cy="1549907"/>
          </a:xfrm>
          <a:prstGeom prst="rect">
            <a:avLst/>
          </a:prstGeom>
        </p:spPr>
        <p:txBody>
          <a:bodyPr/>
          <a:lstStyle/>
          <a:p>
            <a:r>
              <a:rPr lang="en-US" smtClean="0"/>
              <a:t>Click icon to add table</a:t>
            </a:r>
            <a:endParaRPr lang="en-US" dirty="0"/>
          </a:p>
        </p:txBody>
      </p:sp>
      <p:sp>
        <p:nvSpPr>
          <p:cNvPr id="16" name="Table Placeholder 2"/>
          <p:cNvSpPr>
            <a:spLocks noGrp="1"/>
          </p:cNvSpPr>
          <p:nvPr>
            <p:ph type="tbl" sz="quarter" idx="32"/>
          </p:nvPr>
        </p:nvSpPr>
        <p:spPr>
          <a:xfrm>
            <a:off x="5810864" y="940263"/>
            <a:ext cx="3296623" cy="4542285"/>
          </a:xfrm>
          <a:prstGeom prst="rect">
            <a:avLst/>
          </a:prstGeom>
        </p:spPr>
        <p:txBody>
          <a:bodyPr/>
          <a:lstStyle/>
          <a:p>
            <a:r>
              <a:rPr lang="en-US" smtClean="0"/>
              <a:t>Click icon to add table</a:t>
            </a:r>
            <a:endParaRPr lang="en-US"/>
          </a:p>
        </p:txBody>
      </p:sp>
      <p:sp>
        <p:nvSpPr>
          <p:cNvPr id="17" name="Table Placeholder 10"/>
          <p:cNvSpPr>
            <a:spLocks noGrp="1"/>
          </p:cNvSpPr>
          <p:nvPr>
            <p:ph type="tbl" sz="quarter" idx="33"/>
          </p:nvPr>
        </p:nvSpPr>
        <p:spPr>
          <a:xfrm>
            <a:off x="5810864" y="5483225"/>
            <a:ext cx="3296623" cy="1029886"/>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582217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oject CMC Action Statu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CMC Action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37628198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oject Back-up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97509"/>
            <a:ext cx="9144000" cy="1850922"/>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Project Name</a:t>
            </a:r>
            <a:endParaRPr lang="en-US" dirty="0"/>
          </a:p>
        </p:txBody>
      </p:sp>
      <p:sp>
        <p:nvSpPr>
          <p:cNvPr id="3" name="Slide Number Placeholder 2"/>
          <p:cNvSpPr>
            <a:spLocks noGrp="1"/>
          </p:cNvSpPr>
          <p:nvPr>
            <p:ph type="sldNum" sz="quarter" idx="10"/>
          </p:nvPr>
        </p:nvSpPr>
        <p:spPr/>
        <p:txBody>
          <a:body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6" name="Subtitle 2"/>
          <p:cNvSpPr>
            <a:spLocks noGrp="1"/>
          </p:cNvSpPr>
          <p:nvPr>
            <p:ph type="subTitle" idx="1" hasCustomPrompt="1"/>
          </p:nvPr>
        </p:nvSpPr>
        <p:spPr>
          <a:xfrm>
            <a:off x="3422309" y="3137322"/>
            <a:ext cx="5595319" cy="588524"/>
          </a:xfrm>
          <a:prstGeom prst="rect">
            <a:avLst/>
          </a:prstGeom>
        </p:spPr>
        <p:txBody>
          <a:bodyPr>
            <a:noAutofit/>
          </a:bodyPr>
          <a:lstStyle>
            <a:lvl1pPr marL="0" indent="0" algn="r">
              <a:buNone/>
              <a:defRPr sz="3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Back-up Slides</a:t>
            </a:r>
            <a:endParaRPr lang="en-US" dirty="0"/>
          </a:p>
        </p:txBody>
      </p:sp>
      <p:sp>
        <p:nvSpPr>
          <p:cNvPr id="7" name="Text Placeholder 10"/>
          <p:cNvSpPr>
            <a:spLocks noGrp="1"/>
          </p:cNvSpPr>
          <p:nvPr>
            <p:ph type="body" sz="quarter" idx="13" hasCustomPrompt="1"/>
          </p:nvPr>
        </p:nvSpPr>
        <p:spPr>
          <a:xfrm>
            <a:off x="3422309" y="3725846"/>
            <a:ext cx="5594691" cy="421097"/>
          </a:xfrm>
          <a:prstGeom prst="rect">
            <a:avLst/>
          </a:prstGeom>
        </p:spPr>
        <p:txBody>
          <a:bodyPr>
            <a:normAutofit/>
          </a:bodyPr>
          <a:lstStyle>
            <a:lvl1pPr marL="0" indent="0" algn="r">
              <a:buNone/>
              <a:defRPr sz="2400" baseline="0">
                <a:solidFill>
                  <a:schemeClr val="bg1"/>
                </a:solidFill>
              </a:defRPr>
            </a:lvl1pPr>
          </a:lstStyle>
          <a:p>
            <a:pPr lvl="0"/>
            <a:r>
              <a:rPr lang="en-US" dirty="0" smtClean="0"/>
              <a:t>Date</a:t>
            </a:r>
            <a:endParaRPr lang="en-US" dirty="0"/>
          </a:p>
        </p:txBody>
      </p:sp>
      <p:sp>
        <p:nvSpPr>
          <p:cNvPr id="9" name="Text Placeholder 8"/>
          <p:cNvSpPr>
            <a:spLocks noGrp="1"/>
          </p:cNvSpPr>
          <p:nvPr>
            <p:ph type="body" sz="quarter" idx="14" hasCustomPrompt="1"/>
          </p:nvPr>
        </p:nvSpPr>
        <p:spPr>
          <a:xfrm>
            <a:off x="3422650" y="2500313"/>
            <a:ext cx="5621338" cy="636587"/>
          </a:xfrm>
          <a:prstGeom prst="rect">
            <a:avLst/>
          </a:prstGeom>
        </p:spPr>
        <p:txBody>
          <a:bodyPr/>
          <a:lstStyle>
            <a:lvl1pPr marL="0" indent="0" algn="r">
              <a:buNone/>
              <a:defRPr>
                <a:solidFill>
                  <a:schemeClr val="bg1"/>
                </a:solidFill>
              </a:defRPr>
            </a:lvl1pPr>
          </a:lstStyle>
          <a:p>
            <a:r>
              <a:rPr lang="en-US" dirty="0" smtClean="0"/>
              <a:t>Monthly</a:t>
            </a:r>
            <a:r>
              <a:rPr lang="en-US" baseline="0" dirty="0" smtClean="0"/>
              <a:t> </a:t>
            </a:r>
            <a:r>
              <a:rPr lang="en-US" dirty="0" smtClean="0"/>
              <a:t>Review Name</a:t>
            </a:r>
            <a:endParaRPr lang="en-US" dirty="0"/>
          </a:p>
        </p:txBody>
      </p:sp>
    </p:spTree>
    <p:extLst>
      <p:ext uri="{BB962C8B-B14F-4D97-AF65-F5344CB8AC3E}">
        <p14:creationId xmlns:p14="http://schemas.microsoft.com/office/powerpoint/2010/main" val="2441969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ject Executive Summar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Executive Summary</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41921928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ject Business Assessment - Total Cos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Business Assessment – Total Cost</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2" name="Chart Placeholder 2"/>
          <p:cNvSpPr>
            <a:spLocks noGrp="1"/>
          </p:cNvSpPr>
          <p:nvPr>
            <p:ph type="chart" sz="quarter" idx="15"/>
          </p:nvPr>
        </p:nvSpPr>
        <p:spPr>
          <a:xfrm>
            <a:off x="1" y="929585"/>
            <a:ext cx="9144000" cy="4565203"/>
          </a:xfrm>
          <a:prstGeom prst="rect">
            <a:avLst/>
          </a:prstGeom>
        </p:spPr>
        <p:txBody>
          <a:bodyPr/>
          <a:lstStyle/>
          <a:p>
            <a:r>
              <a:rPr lang="en-US" smtClean="0"/>
              <a:t>Click icon to add chart</a:t>
            </a:r>
            <a:endParaRPr lang="en-US" dirty="0"/>
          </a:p>
        </p:txBody>
      </p:sp>
      <p:sp>
        <p:nvSpPr>
          <p:cNvPr id="13" name="Text Placeholder 7"/>
          <p:cNvSpPr>
            <a:spLocks noGrp="1"/>
          </p:cNvSpPr>
          <p:nvPr>
            <p:ph type="body" sz="quarter" idx="17"/>
          </p:nvPr>
        </p:nvSpPr>
        <p:spPr>
          <a:xfrm>
            <a:off x="1" y="5494605"/>
            <a:ext cx="9144000" cy="984374"/>
          </a:xfrm>
          <a:prstGeom prst="rect">
            <a:avLst/>
          </a:prstGeom>
        </p:spPr>
        <p:txBody>
          <a:bodyPr>
            <a:normAutofit/>
          </a:bodyPr>
          <a:lstStyle>
            <a:lvl1pPr marL="0" indent="0">
              <a:buFont typeface="Arial" panose="020B0604020202020204" pitchFamily="34" charset="0"/>
              <a:buNone/>
              <a:defRPr sz="1200"/>
            </a:lvl1pPr>
          </a:lstStyle>
          <a:p>
            <a:pPr lvl="0"/>
            <a:r>
              <a:rPr lang="en-US" smtClean="0"/>
              <a:t>Click to edit Master text styles</a:t>
            </a:r>
          </a:p>
        </p:txBody>
      </p:sp>
      <p:sp>
        <p:nvSpPr>
          <p:cNvPr id="14" name="Text Placeholder 9"/>
          <p:cNvSpPr>
            <a:spLocks noGrp="1"/>
          </p:cNvSpPr>
          <p:nvPr>
            <p:ph type="body" sz="quarter" idx="18"/>
          </p:nvPr>
        </p:nvSpPr>
        <p:spPr>
          <a:xfrm>
            <a:off x="76559" y="929584"/>
            <a:ext cx="2144354" cy="809625"/>
          </a:xfrm>
          <a:prstGeom prst="rect">
            <a:avLst/>
          </a:prstGeom>
          <a:ln w="15875">
            <a:solidFill>
              <a:schemeClr val="tx1"/>
            </a:solidFill>
          </a:ln>
        </p:spPr>
        <p:txBody>
          <a:bodyPr>
            <a:normAutofit/>
          </a:bodyPr>
          <a:lstStyle>
            <a:lvl1pPr marL="0" indent="0">
              <a:buNone/>
              <a:defRPr sz="1000"/>
            </a:lvl1pPr>
          </a:lstStyle>
          <a:p>
            <a:pPr lvl="0"/>
            <a:r>
              <a:rPr lang="en-US" smtClean="0"/>
              <a:t>Click to edit Master text styles</a:t>
            </a:r>
          </a:p>
        </p:txBody>
      </p:sp>
      <p:sp>
        <p:nvSpPr>
          <p:cNvPr id="15" name="Text Placeholder 9"/>
          <p:cNvSpPr>
            <a:spLocks noGrp="1"/>
          </p:cNvSpPr>
          <p:nvPr>
            <p:ph type="body" sz="quarter" idx="19"/>
          </p:nvPr>
        </p:nvSpPr>
        <p:spPr>
          <a:xfrm>
            <a:off x="6899782" y="940809"/>
            <a:ext cx="2144354" cy="809625"/>
          </a:xfrm>
          <a:prstGeom prst="rect">
            <a:avLst/>
          </a:prstGeom>
          <a:ln w="15875">
            <a:solidFill>
              <a:schemeClr val="tx1"/>
            </a:solidFill>
          </a:ln>
        </p:spPr>
        <p:txBody>
          <a:bodyPr>
            <a:normAutofit/>
          </a:bodyPr>
          <a:lstStyle>
            <a:lvl1pPr marL="0" indent="0">
              <a:buNone/>
              <a:defRPr sz="1000"/>
            </a:lvl1pPr>
          </a:lstStyle>
          <a:p>
            <a:pPr lvl="0"/>
            <a:r>
              <a:rPr lang="en-US" smtClean="0"/>
              <a:t>Click to edit Master text styles</a:t>
            </a:r>
          </a:p>
        </p:txBody>
      </p:sp>
    </p:spTree>
    <p:extLst>
      <p:ext uri="{BB962C8B-B14F-4D97-AF65-F5344CB8AC3E}">
        <p14:creationId xmlns:p14="http://schemas.microsoft.com/office/powerpoint/2010/main" val="3850067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ject Contingency/Liens/Threa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Contingency/Liens/Threats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graphicFrame>
        <p:nvGraphicFramePr>
          <p:cNvPr id="12" name="Table Placeholder 7"/>
          <p:cNvGraphicFramePr>
            <a:graphicFrameLocks/>
          </p:cNvGraphicFramePr>
          <p:nvPr userDrawn="1">
            <p:extLst/>
          </p:nvPr>
        </p:nvGraphicFramePr>
        <p:xfrm>
          <a:off x="125366" y="1182688"/>
          <a:ext cx="8918770" cy="5296291"/>
        </p:xfrm>
        <a:graphic>
          <a:graphicData uri="http://schemas.openxmlformats.org/drawingml/2006/table">
            <a:tbl>
              <a:tblPr firstRow="1" bandRow="1">
                <a:tableStyleId>{2D5ABB26-0587-4C30-8999-92F81FD0307C}</a:tableStyleId>
              </a:tblPr>
              <a:tblGrid>
                <a:gridCol w="4459385"/>
                <a:gridCol w="4459385"/>
              </a:tblGrid>
              <a:tr h="395717">
                <a:tc gridSpan="2">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r>
              <a:tr h="2450287">
                <a:tc>
                  <a:txBody>
                    <a:bodyPr/>
                    <a:lstStyle/>
                    <a:p>
                      <a:pPr marL="285750" indent="-285750">
                        <a:buFont typeface="Arial" panose="020B0604020202020204" pitchFamily="34" charset="0"/>
                        <a:buChar char="•"/>
                      </a:pP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0287">
                <a:tc>
                  <a:txBody>
                    <a:bodyPr/>
                    <a:lstStyle/>
                    <a:p>
                      <a:endParaRPr lang="en-US"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baseline="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3" name="Chart Placeholder 2"/>
          <p:cNvSpPr>
            <a:spLocks noGrp="1"/>
          </p:cNvSpPr>
          <p:nvPr>
            <p:ph type="chart" sz="quarter" idx="18"/>
          </p:nvPr>
        </p:nvSpPr>
        <p:spPr>
          <a:xfrm>
            <a:off x="107957" y="4069854"/>
            <a:ext cx="4483914" cy="2356735"/>
          </a:xfrm>
          <a:prstGeom prst="rect">
            <a:avLst/>
          </a:prstGeom>
        </p:spPr>
        <p:txBody>
          <a:bodyPr/>
          <a:lstStyle/>
          <a:p>
            <a:r>
              <a:rPr lang="en-US" smtClean="0"/>
              <a:t>Click icon to add chart</a:t>
            </a:r>
            <a:endParaRPr lang="en-US"/>
          </a:p>
        </p:txBody>
      </p:sp>
      <p:sp>
        <p:nvSpPr>
          <p:cNvPr id="14" name="Chart Placeholder 2"/>
          <p:cNvSpPr>
            <a:spLocks noGrp="1"/>
          </p:cNvSpPr>
          <p:nvPr>
            <p:ph type="chart" sz="quarter" idx="19"/>
          </p:nvPr>
        </p:nvSpPr>
        <p:spPr>
          <a:xfrm>
            <a:off x="125365" y="1599493"/>
            <a:ext cx="4483914" cy="2468625"/>
          </a:xfrm>
          <a:prstGeom prst="rect">
            <a:avLst/>
          </a:prstGeom>
        </p:spPr>
        <p:txBody>
          <a:bodyPr/>
          <a:lstStyle/>
          <a:p>
            <a:r>
              <a:rPr lang="en-US" smtClean="0"/>
              <a:t>Click icon to add chart</a:t>
            </a:r>
            <a:endParaRPr lang="en-US" dirty="0"/>
          </a:p>
        </p:txBody>
      </p:sp>
      <p:sp>
        <p:nvSpPr>
          <p:cNvPr id="15" name="Table Placeholder 7"/>
          <p:cNvSpPr>
            <a:spLocks noGrp="1"/>
          </p:cNvSpPr>
          <p:nvPr>
            <p:ph type="tbl" sz="quarter" idx="20"/>
          </p:nvPr>
        </p:nvSpPr>
        <p:spPr>
          <a:xfrm>
            <a:off x="4591870" y="1602016"/>
            <a:ext cx="4552129" cy="2466104"/>
          </a:xfrm>
          <a:prstGeom prst="rect">
            <a:avLst/>
          </a:prstGeom>
        </p:spPr>
        <p:txBody>
          <a:bodyPr/>
          <a:lstStyle/>
          <a:p>
            <a:r>
              <a:rPr lang="en-US" smtClean="0"/>
              <a:t>Click icon to add table</a:t>
            </a:r>
            <a:endParaRPr lang="en-US"/>
          </a:p>
        </p:txBody>
      </p:sp>
      <p:sp>
        <p:nvSpPr>
          <p:cNvPr id="16" name="Table Placeholder 7"/>
          <p:cNvSpPr>
            <a:spLocks noGrp="1"/>
          </p:cNvSpPr>
          <p:nvPr>
            <p:ph type="tbl" sz="quarter" idx="21"/>
          </p:nvPr>
        </p:nvSpPr>
        <p:spPr>
          <a:xfrm>
            <a:off x="4609280" y="4069855"/>
            <a:ext cx="4534720" cy="2348888"/>
          </a:xfrm>
          <a:prstGeom prst="rect">
            <a:avLst/>
          </a:prstGeom>
        </p:spPr>
        <p:txBody>
          <a:bodyPr/>
          <a:lstStyle/>
          <a:p>
            <a:r>
              <a:rPr lang="en-US" smtClean="0"/>
              <a:t>Click icon to add table</a:t>
            </a:r>
            <a:endParaRPr lang="en-US" dirty="0"/>
          </a:p>
        </p:txBody>
      </p:sp>
      <p:sp>
        <p:nvSpPr>
          <p:cNvPr id="17" name="Text Placeholder 9"/>
          <p:cNvSpPr>
            <a:spLocks noGrp="1"/>
          </p:cNvSpPr>
          <p:nvPr>
            <p:ph type="body" sz="quarter" idx="22"/>
          </p:nvPr>
        </p:nvSpPr>
        <p:spPr>
          <a:xfrm>
            <a:off x="2684476" y="928540"/>
            <a:ext cx="1881679" cy="669217"/>
          </a:xfrm>
          <a:prstGeom prst="rect">
            <a:avLst/>
          </a:prstGeom>
        </p:spPr>
        <p:txBody>
          <a:bodyPr>
            <a:noAutofit/>
          </a:bodyPr>
          <a:lstStyle>
            <a:lvl1pPr marL="0" indent="0">
              <a:buNone/>
              <a:defRPr sz="800"/>
            </a:lvl1pPr>
            <a:lvl2pPr>
              <a:defRPr sz="800"/>
            </a:lvl2pPr>
            <a:lvl3pPr>
              <a:defRPr sz="800"/>
            </a:lvl3pPr>
            <a:lvl4pPr>
              <a:defRPr sz="800"/>
            </a:lvl4pPr>
            <a:lvl5pPr>
              <a:defRPr sz="800"/>
            </a:lvl5pPr>
          </a:lstStyle>
          <a:p>
            <a:pPr lvl="0"/>
            <a:r>
              <a:rPr lang="en-US" smtClean="0"/>
              <a:t>Click to edit Master text styles</a:t>
            </a:r>
          </a:p>
        </p:txBody>
      </p:sp>
      <p:sp>
        <p:nvSpPr>
          <p:cNvPr id="18" name="Text Placeholder 9"/>
          <p:cNvSpPr>
            <a:spLocks noGrp="1"/>
          </p:cNvSpPr>
          <p:nvPr>
            <p:ph type="body" sz="quarter" idx="23"/>
          </p:nvPr>
        </p:nvSpPr>
        <p:spPr>
          <a:xfrm>
            <a:off x="4591929" y="926805"/>
            <a:ext cx="1884371" cy="670952"/>
          </a:xfrm>
          <a:prstGeom prst="rect">
            <a:avLst/>
          </a:prstGeom>
        </p:spPr>
        <p:txBody>
          <a:bodyPr>
            <a:noAutofit/>
          </a:bodyPr>
          <a:lstStyle>
            <a:lvl1pPr marL="0" indent="0">
              <a:buNone/>
              <a:defRPr sz="800"/>
            </a:lvl1pPr>
            <a:lvl2pPr>
              <a:defRPr sz="800"/>
            </a:lvl2pPr>
            <a:lvl3pPr>
              <a:defRPr sz="800"/>
            </a:lvl3pPr>
            <a:lvl4pPr>
              <a:defRPr sz="800"/>
            </a:lvl4pPr>
            <a:lvl5pPr>
              <a:defRPr sz="800"/>
            </a:lvl5pPr>
          </a:lstStyle>
          <a:p>
            <a:pPr lvl="0"/>
            <a:r>
              <a:rPr lang="en-US" smtClean="0"/>
              <a:t>Click to edit Master text styles</a:t>
            </a:r>
          </a:p>
        </p:txBody>
      </p:sp>
    </p:spTree>
    <p:extLst>
      <p:ext uri="{BB962C8B-B14F-4D97-AF65-F5344CB8AC3E}">
        <p14:creationId xmlns:p14="http://schemas.microsoft.com/office/powerpoint/2010/main" val="2368214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ject Contingency Statu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Contingency Status</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1" name="Table Placeholder 24"/>
          <p:cNvSpPr>
            <a:spLocks noGrp="1"/>
          </p:cNvSpPr>
          <p:nvPr>
            <p:ph type="tbl" sz="quarter" idx="16"/>
          </p:nvPr>
        </p:nvSpPr>
        <p:spPr>
          <a:xfrm>
            <a:off x="1" y="929585"/>
            <a:ext cx="9144000" cy="5549393"/>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12375905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ject Contingency Status Co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Contingency Status Continued</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12" name="Table Placeholder 7"/>
          <p:cNvSpPr>
            <a:spLocks noGrp="1"/>
          </p:cNvSpPr>
          <p:nvPr>
            <p:ph type="tbl" sz="quarter" idx="20"/>
          </p:nvPr>
        </p:nvSpPr>
        <p:spPr>
          <a:xfrm>
            <a:off x="1" y="929586"/>
            <a:ext cx="9144000" cy="3817827"/>
          </a:xfrm>
          <a:prstGeom prst="rect">
            <a:avLst/>
          </a:prstGeom>
        </p:spPr>
        <p:txBody>
          <a:bodyPr/>
          <a:lstStyle/>
          <a:p>
            <a:r>
              <a:rPr lang="en-US" smtClean="0"/>
              <a:t>Click icon to add table</a:t>
            </a:r>
            <a:endParaRPr lang="en-US" dirty="0"/>
          </a:p>
        </p:txBody>
      </p:sp>
      <p:sp>
        <p:nvSpPr>
          <p:cNvPr id="13" name="Table Placeholder 7"/>
          <p:cNvSpPr>
            <a:spLocks noGrp="1"/>
          </p:cNvSpPr>
          <p:nvPr>
            <p:ph type="tbl" sz="quarter" idx="21"/>
          </p:nvPr>
        </p:nvSpPr>
        <p:spPr>
          <a:xfrm>
            <a:off x="120580" y="4747414"/>
            <a:ext cx="4431566" cy="1731565"/>
          </a:xfrm>
          <a:prstGeom prst="rect">
            <a:avLst/>
          </a:prstGeom>
        </p:spPr>
        <p:txBody>
          <a:bodyPr/>
          <a:lstStyle/>
          <a:p>
            <a:r>
              <a:rPr lang="en-US" smtClean="0"/>
              <a:t>Click icon to add table</a:t>
            </a:r>
            <a:endParaRPr lang="en-US" dirty="0"/>
          </a:p>
        </p:txBody>
      </p:sp>
      <p:sp>
        <p:nvSpPr>
          <p:cNvPr id="14" name="Table Placeholder 7"/>
          <p:cNvSpPr>
            <a:spLocks noGrp="1"/>
          </p:cNvSpPr>
          <p:nvPr>
            <p:ph type="tbl" sz="quarter" idx="22"/>
          </p:nvPr>
        </p:nvSpPr>
        <p:spPr>
          <a:xfrm>
            <a:off x="4573686" y="4747414"/>
            <a:ext cx="4431566" cy="1731565"/>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263045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oject Master Schedu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6305" y="16544"/>
            <a:ext cx="8420495" cy="391063"/>
          </a:xfrm>
        </p:spPr>
        <p:txBody>
          <a:bodyPr/>
          <a:lstStyle>
            <a:lvl1pPr>
              <a:defRPr sz="2400" baseline="0"/>
            </a:lvl1pPr>
          </a:lstStyle>
          <a:p>
            <a:r>
              <a:rPr lang="en-US" dirty="0" smtClean="0"/>
              <a:t>Project Name</a:t>
            </a:r>
            <a:endParaRPr lang="en-US" dirty="0"/>
          </a:p>
        </p:txBody>
      </p:sp>
      <p:sp>
        <p:nvSpPr>
          <p:cNvPr id="8" name="Slide Number Placeholder 5"/>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hasCustomPrompt="1"/>
          </p:nvPr>
        </p:nvSpPr>
        <p:spPr>
          <a:xfrm>
            <a:off x="266305" y="288238"/>
            <a:ext cx="8420100" cy="411162"/>
          </a:xfrm>
          <a:prstGeom prst="rect">
            <a:avLst/>
          </a:prstGeom>
        </p:spPr>
        <p:txBody>
          <a:bodyPr>
            <a:noAutofit/>
          </a:bodyPr>
          <a:lstStyle>
            <a:lvl1pPr marL="0" indent="0">
              <a:buNone/>
              <a:defRPr sz="2400" baseline="0">
                <a:solidFill>
                  <a:schemeClr val="bg1"/>
                </a:solidFill>
              </a:defRPr>
            </a:lvl1pPr>
          </a:lstStyle>
          <a:p>
            <a:pPr lvl="0"/>
            <a:r>
              <a:rPr lang="en-US" dirty="0" smtClean="0"/>
              <a:t>Master Schedule</a:t>
            </a:r>
            <a:endParaRPr lang="en-US" dirty="0"/>
          </a:p>
        </p:txBody>
      </p:sp>
      <p:sp>
        <p:nvSpPr>
          <p:cNvPr id="10" name="Text Placeholder 10"/>
          <p:cNvSpPr>
            <a:spLocks noGrp="1"/>
          </p:cNvSpPr>
          <p:nvPr>
            <p:ph type="body" sz="quarter" idx="14" hasCustomPrompt="1"/>
          </p:nvPr>
        </p:nvSpPr>
        <p:spPr>
          <a:xfrm>
            <a:off x="266700" y="648470"/>
            <a:ext cx="8420100" cy="281116"/>
          </a:xfrm>
          <a:prstGeom prst="rect">
            <a:avLst/>
          </a:prstGeom>
        </p:spPr>
        <p:txBody>
          <a:bodyPr>
            <a:normAutofit/>
          </a:bodyPr>
          <a:lstStyle>
            <a:lvl1pPr marL="0" indent="0">
              <a:buNone/>
              <a:defRPr sz="1400" baseline="0">
                <a:solidFill>
                  <a:schemeClr val="bg1"/>
                </a:solidFill>
              </a:defRPr>
            </a:lvl1pPr>
          </a:lstStyle>
          <a:p>
            <a:pPr lvl="0"/>
            <a:r>
              <a:rPr lang="en-US" dirty="0" smtClean="0"/>
              <a:t>Status as of (Last day of last month, example 5/31/16)</a:t>
            </a:r>
            <a:endParaRPr lang="en-US" dirty="0"/>
          </a:p>
        </p:txBody>
      </p:sp>
      <p:sp>
        <p:nvSpPr>
          <p:cNvPr id="3" name="Picture Placeholder 2"/>
          <p:cNvSpPr>
            <a:spLocks noGrp="1"/>
          </p:cNvSpPr>
          <p:nvPr>
            <p:ph type="pic" sz="quarter" idx="15"/>
          </p:nvPr>
        </p:nvSpPr>
        <p:spPr>
          <a:xfrm>
            <a:off x="0" y="930275"/>
            <a:ext cx="9144000" cy="5484813"/>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983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image" Target="../media/image1.jpg"/><Relationship Id="rId5" Type="http://schemas.openxmlformats.org/officeDocument/2006/relationships/slideLayout" Target="../slideLayouts/slideLayout144.xml"/><Relationship Id="rId10" Type="http://schemas.openxmlformats.org/officeDocument/2006/relationships/theme" Target="../theme/theme10.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image" Target="../media/image1.jpg"/><Relationship Id="rId5" Type="http://schemas.openxmlformats.org/officeDocument/2006/relationships/slideLayout" Target="../slideLayouts/slideLayout153.xml"/><Relationship Id="rId10" Type="http://schemas.openxmlformats.org/officeDocument/2006/relationships/theme" Target="../theme/theme11.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image" Target="../media/image1.jpg"/><Relationship Id="rId5" Type="http://schemas.openxmlformats.org/officeDocument/2006/relationships/slideLayout" Target="../slideLayouts/slideLayout162.xml"/><Relationship Id="rId10" Type="http://schemas.openxmlformats.org/officeDocument/2006/relationships/theme" Target="../theme/theme12.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image" Target="../media/image1.jp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theme" Target="../theme/theme6.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5.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jp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image" Target="../media/image1.jp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theme" Target="../theme/theme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image" Target="../media/image1.jp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mn-ea"/>
                <a:cs typeface="+mn-cs"/>
              </a:defRPr>
            </a:lvl1pPr>
          </a:lstStyle>
          <a:p>
            <a:pPr>
              <a:defRPr/>
            </a:pPr>
            <a:r>
              <a:rPr lang="en-US" dirty="0" smtClean="0"/>
              <a:t>5/6/2010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C496578-3D16-42BB-8BA6-E6AD25D8AA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6"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6"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6"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6"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66305" y="274638"/>
            <a:ext cx="8420495" cy="3910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66305" y="942224"/>
            <a:ext cx="8777831" cy="518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10536" y="64789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0" y="6540736"/>
            <a:ext cx="3003771" cy="246221"/>
          </a:xfrm>
          <a:prstGeom prst="rect">
            <a:avLst/>
          </a:prstGeom>
          <a:noFill/>
        </p:spPr>
        <p:txBody>
          <a:bodyPr wrap="none" rtlCol="0">
            <a:spAutoFit/>
          </a:bodyPr>
          <a:lstStyle/>
          <a:p>
            <a:r>
              <a:rPr lang="en-US" sz="500" b="1" kern="500" spc="100" dirty="0" smtClean="0">
                <a:solidFill>
                  <a:prstClr val="black"/>
                </a:solidFill>
              </a:rPr>
              <a:t>EXPLORATION AND SPACE COMMUNICATIONS PROJECTS DIVISION</a:t>
            </a:r>
          </a:p>
          <a:p>
            <a:r>
              <a:rPr lang="en-US" sz="500" kern="500" spc="100" dirty="0" smtClean="0">
                <a:solidFill>
                  <a:prstClr val="black"/>
                </a:solidFill>
              </a:rPr>
              <a:t>NASA GODDARD SPACE FLIGHT CENTER</a:t>
            </a:r>
            <a:endParaRPr lang="en-US" sz="500" kern="500" spc="100" dirty="0">
              <a:solidFill>
                <a:prstClr val="black"/>
              </a:solidFill>
            </a:endParaRPr>
          </a:p>
        </p:txBody>
      </p:sp>
    </p:spTree>
    <p:extLst>
      <p:ext uri="{BB962C8B-B14F-4D97-AF65-F5344CB8AC3E}">
        <p14:creationId xmlns:p14="http://schemas.microsoft.com/office/powerpoint/2010/main" val="3553559696"/>
      </p:ext>
    </p:extLst>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66305" y="274638"/>
            <a:ext cx="8420495" cy="3910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66305" y="942224"/>
            <a:ext cx="8777831" cy="518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10536" y="64789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0" y="6540736"/>
            <a:ext cx="3003771" cy="246221"/>
          </a:xfrm>
          <a:prstGeom prst="rect">
            <a:avLst/>
          </a:prstGeom>
          <a:noFill/>
        </p:spPr>
        <p:txBody>
          <a:bodyPr wrap="none" rtlCol="0">
            <a:spAutoFit/>
          </a:bodyPr>
          <a:lstStyle/>
          <a:p>
            <a:r>
              <a:rPr lang="en-US" sz="500" b="1" kern="500" spc="100" dirty="0" smtClean="0">
                <a:solidFill>
                  <a:prstClr val="black"/>
                </a:solidFill>
              </a:rPr>
              <a:t>EXPLORATION AND SPACE COMMUNICATIONS PROJECTS DIVISION</a:t>
            </a:r>
          </a:p>
          <a:p>
            <a:r>
              <a:rPr lang="en-US" sz="500" kern="500" spc="100" dirty="0" smtClean="0">
                <a:solidFill>
                  <a:prstClr val="black"/>
                </a:solidFill>
              </a:rPr>
              <a:t>NASA GODDARD SPACE FLIGHT CENTER</a:t>
            </a:r>
            <a:endParaRPr lang="en-US" sz="500" kern="500" spc="100" dirty="0">
              <a:solidFill>
                <a:prstClr val="black"/>
              </a:solidFill>
            </a:endParaRPr>
          </a:p>
        </p:txBody>
      </p:sp>
    </p:spTree>
    <p:extLst>
      <p:ext uri="{BB962C8B-B14F-4D97-AF65-F5344CB8AC3E}">
        <p14:creationId xmlns:p14="http://schemas.microsoft.com/office/powerpoint/2010/main" val="2869183756"/>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66305" y="274638"/>
            <a:ext cx="8420495" cy="3910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66305" y="942224"/>
            <a:ext cx="8777831" cy="518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029A5-5C94-844C-B14D-FC86181CD9AF}" type="datetimeFigureOut">
              <a:rPr lang="en-US" smtClean="0">
                <a:solidFill>
                  <a:prstClr val="black">
                    <a:tint val="75000"/>
                  </a:prstClr>
                </a:solidFill>
              </a:rPr>
              <a:pPr/>
              <a:t>1/24/2017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10536" y="64789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BFB77-FE3D-B04F-B4D5-CA5E35F2DDFC}"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0" y="6540736"/>
            <a:ext cx="3003771" cy="246221"/>
          </a:xfrm>
          <a:prstGeom prst="rect">
            <a:avLst/>
          </a:prstGeom>
          <a:noFill/>
        </p:spPr>
        <p:txBody>
          <a:bodyPr wrap="none" rtlCol="0">
            <a:spAutoFit/>
          </a:bodyPr>
          <a:lstStyle/>
          <a:p>
            <a:r>
              <a:rPr lang="en-US" sz="500" b="1" kern="500" spc="100" dirty="0" smtClean="0">
                <a:solidFill>
                  <a:prstClr val="black"/>
                </a:solidFill>
              </a:rPr>
              <a:t>EXPLORATION AND SPACE COMMUNICATIONS PROJECTS DIVISION</a:t>
            </a:r>
          </a:p>
          <a:p>
            <a:r>
              <a:rPr lang="en-US" sz="500" kern="500" spc="100" dirty="0" smtClean="0">
                <a:solidFill>
                  <a:prstClr val="black"/>
                </a:solidFill>
              </a:rPr>
              <a:t>NASA GODDARD SPACE FLIGHT CENTER</a:t>
            </a:r>
            <a:endParaRPr lang="en-US" sz="500" kern="500" spc="100" dirty="0">
              <a:solidFill>
                <a:prstClr val="black"/>
              </a:solidFill>
            </a:endParaRPr>
          </a:p>
        </p:txBody>
      </p:sp>
    </p:spTree>
    <p:extLst>
      <p:ext uri="{BB962C8B-B14F-4D97-AF65-F5344CB8AC3E}">
        <p14:creationId xmlns:p14="http://schemas.microsoft.com/office/powerpoint/2010/main" val="3268778912"/>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7303" name="Line 7"/>
          <p:cNvSpPr>
            <a:spLocks noChangeShapeType="1"/>
          </p:cNvSpPr>
          <p:nvPr/>
        </p:nvSpPr>
        <p:spPr bwMode="auto">
          <a:xfrm>
            <a:off x="236538" y="395288"/>
            <a:ext cx="8763000" cy="0"/>
          </a:xfrm>
          <a:prstGeom prst="line">
            <a:avLst/>
          </a:prstGeom>
          <a:noFill/>
          <a:ln w="76200" cmpd="tri">
            <a:solidFill>
              <a:srgbClr val="A50021"/>
            </a:solidFill>
            <a:round/>
            <a:headEnd/>
            <a:tailEnd/>
          </a:ln>
          <a:effectLst/>
        </p:spPr>
        <p:txBody>
          <a:bodyPr/>
          <a:lstStyle/>
          <a:p>
            <a:pPr>
              <a:spcBef>
                <a:spcPct val="50000"/>
              </a:spcBef>
              <a:defRPr/>
            </a:pPr>
            <a:endParaRPr lang="en-US" sz="1000" b="0" dirty="0">
              <a:solidFill>
                <a:srgbClr val="000000"/>
              </a:solidFill>
              <a:cs typeface="+mn-cs"/>
            </a:endParaRPr>
          </a:p>
        </p:txBody>
      </p:sp>
      <p:sp>
        <p:nvSpPr>
          <p:cNvPr id="12" name="TextBox 11"/>
          <p:cNvSpPr txBox="1"/>
          <p:nvPr/>
        </p:nvSpPr>
        <p:spPr>
          <a:xfrm>
            <a:off x="6994525" y="6626225"/>
            <a:ext cx="2149475" cy="215900"/>
          </a:xfrm>
          <a:prstGeom prst="rect">
            <a:avLst/>
          </a:prstGeom>
          <a:noFill/>
        </p:spPr>
        <p:txBody>
          <a:bodyPr>
            <a:spAutoFit/>
          </a:bodyPr>
          <a:lstStyle/>
          <a:p>
            <a:pPr algn="r">
              <a:spcBef>
                <a:spcPct val="50000"/>
              </a:spcBef>
              <a:defRPr/>
            </a:pPr>
            <a:fld id="{112A38B1-45E5-4740-8749-E118BCAD07DA}" type="slidenum">
              <a:rPr lang="en-US" sz="800" b="0">
                <a:solidFill>
                  <a:srgbClr val="000000"/>
                </a:solidFill>
              </a:rPr>
              <a:pPr algn="r">
                <a:spcBef>
                  <a:spcPct val="50000"/>
                </a:spcBef>
                <a:defRPr/>
              </a:pPr>
              <a:t>‹#›</a:t>
            </a:fld>
            <a:endParaRPr lang="en-US" sz="800"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Lst>
  <p:hf hdr="0" ftr="0" dt="0"/>
  <p:txStyles>
    <p:titleStyle>
      <a:lvl1pPr algn="ctr" rtl="0" eaLnBrk="0" fontAlgn="base" hangingPunct="0">
        <a:spcBef>
          <a:spcPct val="0"/>
        </a:spcBef>
        <a:spcAft>
          <a:spcPct val="0"/>
        </a:spcAft>
        <a:defRPr sz="2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2400">
          <a:solidFill>
            <a:schemeClr val="tx2"/>
          </a:solidFill>
          <a:latin typeface="Arial" charset="0"/>
          <a:ea typeface="ＭＳ Ｐゴシック" pitchFamily="-106" charset="-128"/>
        </a:defRPr>
      </a:lvl2pPr>
      <a:lvl3pPr algn="ctr" rtl="0" eaLnBrk="0" fontAlgn="base" hangingPunct="0">
        <a:spcBef>
          <a:spcPct val="0"/>
        </a:spcBef>
        <a:spcAft>
          <a:spcPct val="0"/>
        </a:spcAft>
        <a:defRPr sz="2400">
          <a:solidFill>
            <a:schemeClr val="tx2"/>
          </a:solidFill>
          <a:latin typeface="Arial" charset="0"/>
          <a:ea typeface="ＭＳ Ｐゴシック" pitchFamily="-106" charset="-128"/>
        </a:defRPr>
      </a:lvl3pPr>
      <a:lvl4pPr algn="ctr" rtl="0" eaLnBrk="0" fontAlgn="base" hangingPunct="0">
        <a:spcBef>
          <a:spcPct val="0"/>
        </a:spcBef>
        <a:spcAft>
          <a:spcPct val="0"/>
        </a:spcAft>
        <a:defRPr sz="2400">
          <a:solidFill>
            <a:schemeClr val="tx2"/>
          </a:solidFill>
          <a:latin typeface="Arial" charset="0"/>
          <a:ea typeface="ＭＳ Ｐゴシック" pitchFamily="-106" charset="-128"/>
        </a:defRPr>
      </a:lvl4pPr>
      <a:lvl5pPr algn="ctr" rtl="0" eaLnBrk="0" fontAlgn="base" hangingPunct="0">
        <a:spcBef>
          <a:spcPct val="0"/>
        </a:spcBef>
        <a:spcAft>
          <a:spcPct val="0"/>
        </a:spcAft>
        <a:defRPr sz="2400">
          <a:solidFill>
            <a:schemeClr val="tx2"/>
          </a:solidFill>
          <a:latin typeface="Arial" charset="0"/>
          <a:ea typeface="ＭＳ Ｐゴシック" pitchFamily="-106" charset="-128"/>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7303" name="Line 7"/>
          <p:cNvSpPr>
            <a:spLocks noChangeShapeType="1"/>
          </p:cNvSpPr>
          <p:nvPr/>
        </p:nvSpPr>
        <p:spPr bwMode="auto">
          <a:xfrm>
            <a:off x="236538" y="395288"/>
            <a:ext cx="8763000" cy="0"/>
          </a:xfrm>
          <a:prstGeom prst="line">
            <a:avLst/>
          </a:prstGeom>
          <a:noFill/>
          <a:ln w="76200" cmpd="tri">
            <a:solidFill>
              <a:srgbClr val="A50021"/>
            </a:solidFill>
            <a:round/>
            <a:headEnd/>
            <a:tailEnd/>
          </a:ln>
          <a:effectLst/>
        </p:spPr>
        <p:txBody>
          <a:bodyPr/>
          <a:lstStyle/>
          <a:p>
            <a:pPr>
              <a:spcBef>
                <a:spcPct val="50000"/>
              </a:spcBef>
              <a:defRPr/>
            </a:pPr>
            <a:endParaRPr lang="en-US" sz="1000" b="0" dirty="0">
              <a:solidFill>
                <a:srgbClr val="000000"/>
              </a:solidFill>
              <a:cs typeface="+mn-cs"/>
            </a:endParaRPr>
          </a:p>
        </p:txBody>
      </p:sp>
      <p:sp>
        <p:nvSpPr>
          <p:cNvPr id="12" name="TextBox 11"/>
          <p:cNvSpPr txBox="1"/>
          <p:nvPr/>
        </p:nvSpPr>
        <p:spPr>
          <a:xfrm>
            <a:off x="6994525" y="6626225"/>
            <a:ext cx="2149475" cy="215900"/>
          </a:xfrm>
          <a:prstGeom prst="rect">
            <a:avLst/>
          </a:prstGeom>
          <a:noFill/>
        </p:spPr>
        <p:txBody>
          <a:bodyPr>
            <a:spAutoFit/>
          </a:bodyPr>
          <a:lstStyle/>
          <a:p>
            <a:pPr algn="r">
              <a:spcBef>
                <a:spcPct val="50000"/>
              </a:spcBef>
              <a:defRPr/>
            </a:pPr>
            <a:fld id="{A6F86183-3953-4A42-9551-E42AE8787AE8}" type="slidenum">
              <a:rPr lang="en-US" sz="800" b="0">
                <a:solidFill>
                  <a:srgbClr val="000000"/>
                </a:solidFill>
              </a:rPr>
              <a:pPr algn="r">
                <a:spcBef>
                  <a:spcPct val="50000"/>
                </a:spcBef>
                <a:defRPr/>
              </a:pPr>
              <a:t>‹#›</a:t>
            </a:fld>
            <a:endParaRPr lang="en-US" sz="800"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Lst>
  <p:hf hdr="0" ftr="0" dt="0"/>
  <p:txStyles>
    <p:titleStyle>
      <a:lvl1pPr algn="ctr" rtl="0" eaLnBrk="0" fontAlgn="base" hangingPunct="0">
        <a:spcBef>
          <a:spcPct val="0"/>
        </a:spcBef>
        <a:spcAft>
          <a:spcPct val="0"/>
        </a:spcAft>
        <a:defRPr sz="2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2400">
          <a:solidFill>
            <a:schemeClr val="tx2"/>
          </a:solidFill>
          <a:latin typeface="Arial" charset="0"/>
          <a:ea typeface="ＭＳ Ｐゴシック" pitchFamily="-106" charset="-128"/>
        </a:defRPr>
      </a:lvl2pPr>
      <a:lvl3pPr algn="ctr" rtl="0" eaLnBrk="0" fontAlgn="base" hangingPunct="0">
        <a:spcBef>
          <a:spcPct val="0"/>
        </a:spcBef>
        <a:spcAft>
          <a:spcPct val="0"/>
        </a:spcAft>
        <a:defRPr sz="2400">
          <a:solidFill>
            <a:schemeClr val="tx2"/>
          </a:solidFill>
          <a:latin typeface="Arial" charset="0"/>
          <a:ea typeface="ＭＳ Ｐゴシック" pitchFamily="-106" charset="-128"/>
        </a:defRPr>
      </a:lvl3pPr>
      <a:lvl4pPr algn="ctr" rtl="0" eaLnBrk="0" fontAlgn="base" hangingPunct="0">
        <a:spcBef>
          <a:spcPct val="0"/>
        </a:spcBef>
        <a:spcAft>
          <a:spcPct val="0"/>
        </a:spcAft>
        <a:defRPr sz="2400">
          <a:solidFill>
            <a:schemeClr val="tx2"/>
          </a:solidFill>
          <a:latin typeface="Arial" charset="0"/>
          <a:ea typeface="ＭＳ Ｐゴシック" pitchFamily="-106" charset="-128"/>
        </a:defRPr>
      </a:lvl4pPr>
      <a:lvl5pPr algn="ctr" rtl="0" eaLnBrk="0" fontAlgn="base" hangingPunct="0">
        <a:spcBef>
          <a:spcPct val="0"/>
        </a:spcBef>
        <a:spcAft>
          <a:spcPct val="0"/>
        </a:spcAft>
        <a:defRPr sz="2400">
          <a:solidFill>
            <a:schemeClr val="tx2"/>
          </a:solidFill>
          <a:latin typeface="Arial" charset="0"/>
          <a:ea typeface="ＭＳ Ｐゴシック" pitchFamily="-106" charset="-128"/>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7303" name="Line 7"/>
          <p:cNvSpPr>
            <a:spLocks noChangeShapeType="1"/>
          </p:cNvSpPr>
          <p:nvPr/>
        </p:nvSpPr>
        <p:spPr bwMode="auto">
          <a:xfrm>
            <a:off x="236538" y="395288"/>
            <a:ext cx="8763000" cy="0"/>
          </a:xfrm>
          <a:prstGeom prst="line">
            <a:avLst/>
          </a:prstGeom>
          <a:noFill/>
          <a:ln w="76200" cmpd="tri">
            <a:solidFill>
              <a:srgbClr val="A50021"/>
            </a:solidFill>
            <a:round/>
            <a:headEnd/>
            <a:tailEnd/>
          </a:ln>
          <a:effectLst/>
        </p:spPr>
        <p:txBody>
          <a:bodyPr/>
          <a:lstStyle/>
          <a:p>
            <a:pPr>
              <a:spcBef>
                <a:spcPct val="50000"/>
              </a:spcBef>
              <a:defRPr/>
            </a:pPr>
            <a:endParaRPr lang="en-US" sz="1000" b="0" dirty="0">
              <a:solidFill>
                <a:srgbClr val="000000"/>
              </a:solidFill>
              <a:cs typeface="+mn-cs"/>
            </a:endParaRPr>
          </a:p>
        </p:txBody>
      </p:sp>
      <p:sp>
        <p:nvSpPr>
          <p:cNvPr id="12" name="TextBox 11"/>
          <p:cNvSpPr txBox="1"/>
          <p:nvPr/>
        </p:nvSpPr>
        <p:spPr>
          <a:xfrm>
            <a:off x="6994525" y="6626225"/>
            <a:ext cx="2149475" cy="215900"/>
          </a:xfrm>
          <a:prstGeom prst="rect">
            <a:avLst/>
          </a:prstGeom>
          <a:noFill/>
        </p:spPr>
        <p:txBody>
          <a:bodyPr>
            <a:spAutoFit/>
          </a:bodyPr>
          <a:lstStyle/>
          <a:p>
            <a:pPr algn="r">
              <a:spcBef>
                <a:spcPct val="50000"/>
              </a:spcBef>
              <a:defRPr/>
            </a:pPr>
            <a:fld id="{D13EBD02-DAAC-4FA9-BDEE-FD031C3C283A}" type="slidenum">
              <a:rPr lang="en-US" sz="800" b="0">
                <a:solidFill>
                  <a:srgbClr val="000000"/>
                </a:solidFill>
              </a:rPr>
              <a:pPr algn="r">
                <a:spcBef>
                  <a:spcPct val="50000"/>
                </a:spcBef>
                <a:defRPr/>
              </a:pPr>
              <a:t>‹#›</a:t>
            </a:fld>
            <a:endParaRPr lang="en-US" sz="800"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Lst>
  <p:hf hdr="0" ftr="0" dt="0"/>
  <p:txStyles>
    <p:titleStyle>
      <a:lvl1pPr algn="ctr" rtl="0" eaLnBrk="0" fontAlgn="base" hangingPunct="0">
        <a:spcBef>
          <a:spcPct val="0"/>
        </a:spcBef>
        <a:spcAft>
          <a:spcPct val="0"/>
        </a:spcAft>
        <a:defRPr sz="2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2400">
          <a:solidFill>
            <a:schemeClr val="tx2"/>
          </a:solidFill>
          <a:latin typeface="Arial" charset="0"/>
          <a:ea typeface="ＭＳ Ｐゴシック" pitchFamily="-106" charset="-128"/>
        </a:defRPr>
      </a:lvl2pPr>
      <a:lvl3pPr algn="ctr" rtl="0" eaLnBrk="0" fontAlgn="base" hangingPunct="0">
        <a:spcBef>
          <a:spcPct val="0"/>
        </a:spcBef>
        <a:spcAft>
          <a:spcPct val="0"/>
        </a:spcAft>
        <a:defRPr sz="2400">
          <a:solidFill>
            <a:schemeClr val="tx2"/>
          </a:solidFill>
          <a:latin typeface="Arial" charset="0"/>
          <a:ea typeface="ＭＳ Ｐゴシック" pitchFamily="-106" charset="-128"/>
        </a:defRPr>
      </a:lvl3pPr>
      <a:lvl4pPr algn="ctr" rtl="0" eaLnBrk="0" fontAlgn="base" hangingPunct="0">
        <a:spcBef>
          <a:spcPct val="0"/>
        </a:spcBef>
        <a:spcAft>
          <a:spcPct val="0"/>
        </a:spcAft>
        <a:defRPr sz="2400">
          <a:solidFill>
            <a:schemeClr val="tx2"/>
          </a:solidFill>
          <a:latin typeface="Arial" charset="0"/>
          <a:ea typeface="ＭＳ Ｐゴシック" pitchFamily="-106" charset="-128"/>
        </a:defRPr>
      </a:lvl4pPr>
      <a:lvl5pPr algn="ctr" rtl="0" eaLnBrk="0" fontAlgn="base" hangingPunct="0">
        <a:spcBef>
          <a:spcPct val="0"/>
        </a:spcBef>
        <a:spcAft>
          <a:spcPct val="0"/>
        </a:spcAft>
        <a:defRPr sz="2400">
          <a:solidFill>
            <a:schemeClr val="tx2"/>
          </a:solidFill>
          <a:latin typeface="Arial" charset="0"/>
          <a:ea typeface="ＭＳ Ｐゴシック" pitchFamily="-106" charset="-128"/>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7303" name="Line 7"/>
          <p:cNvSpPr>
            <a:spLocks noChangeShapeType="1"/>
          </p:cNvSpPr>
          <p:nvPr/>
        </p:nvSpPr>
        <p:spPr bwMode="auto">
          <a:xfrm>
            <a:off x="236538" y="395288"/>
            <a:ext cx="8763000" cy="0"/>
          </a:xfrm>
          <a:prstGeom prst="line">
            <a:avLst/>
          </a:prstGeom>
          <a:noFill/>
          <a:ln w="76200" cmpd="tri">
            <a:solidFill>
              <a:srgbClr val="A50021"/>
            </a:solidFill>
            <a:round/>
            <a:headEnd/>
            <a:tailEnd/>
          </a:ln>
          <a:effectLst/>
        </p:spPr>
        <p:txBody>
          <a:bodyPr/>
          <a:lstStyle/>
          <a:p>
            <a:pPr>
              <a:spcBef>
                <a:spcPct val="50000"/>
              </a:spcBef>
              <a:defRPr/>
            </a:pPr>
            <a:endParaRPr lang="en-US" sz="1000" b="0" dirty="0">
              <a:solidFill>
                <a:srgbClr val="000000"/>
              </a:solidFill>
              <a:cs typeface="+mn-cs"/>
            </a:endParaRPr>
          </a:p>
        </p:txBody>
      </p:sp>
      <p:sp>
        <p:nvSpPr>
          <p:cNvPr id="12" name="TextBox 11"/>
          <p:cNvSpPr txBox="1"/>
          <p:nvPr/>
        </p:nvSpPr>
        <p:spPr>
          <a:xfrm>
            <a:off x="6994525" y="6626225"/>
            <a:ext cx="2149475" cy="215900"/>
          </a:xfrm>
          <a:prstGeom prst="rect">
            <a:avLst/>
          </a:prstGeom>
          <a:noFill/>
        </p:spPr>
        <p:txBody>
          <a:bodyPr>
            <a:spAutoFit/>
          </a:bodyPr>
          <a:lstStyle/>
          <a:p>
            <a:pPr algn="r">
              <a:spcBef>
                <a:spcPct val="50000"/>
              </a:spcBef>
              <a:defRPr/>
            </a:pPr>
            <a:fld id="{92298DAC-D246-4796-9DE8-13DBEFDF6CF3}" type="slidenum">
              <a:rPr lang="en-US" sz="800" b="0">
                <a:solidFill>
                  <a:srgbClr val="000000"/>
                </a:solidFill>
              </a:rPr>
              <a:pPr algn="r">
                <a:spcBef>
                  <a:spcPct val="50000"/>
                </a:spcBef>
                <a:defRPr/>
              </a:pPr>
              <a:t>‹#›</a:t>
            </a:fld>
            <a:endParaRPr lang="en-US" sz="800"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Lst>
  <p:hf hdr="0" ftr="0" dt="0"/>
  <p:txStyles>
    <p:titleStyle>
      <a:lvl1pPr algn="ctr" rtl="0" eaLnBrk="0" fontAlgn="base" hangingPunct="0">
        <a:spcBef>
          <a:spcPct val="0"/>
        </a:spcBef>
        <a:spcAft>
          <a:spcPct val="0"/>
        </a:spcAft>
        <a:defRPr sz="2400">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sz="2400">
          <a:solidFill>
            <a:schemeClr val="tx2"/>
          </a:solidFill>
          <a:latin typeface="Arial" charset="0"/>
          <a:ea typeface="ＭＳ Ｐゴシック" pitchFamily="-106" charset="-128"/>
        </a:defRPr>
      </a:lvl2pPr>
      <a:lvl3pPr algn="ctr" rtl="0" eaLnBrk="0" fontAlgn="base" hangingPunct="0">
        <a:spcBef>
          <a:spcPct val="0"/>
        </a:spcBef>
        <a:spcAft>
          <a:spcPct val="0"/>
        </a:spcAft>
        <a:defRPr sz="2400">
          <a:solidFill>
            <a:schemeClr val="tx2"/>
          </a:solidFill>
          <a:latin typeface="Arial" charset="0"/>
          <a:ea typeface="ＭＳ Ｐゴシック" pitchFamily="-106" charset="-128"/>
        </a:defRPr>
      </a:lvl3pPr>
      <a:lvl4pPr algn="ctr" rtl="0" eaLnBrk="0" fontAlgn="base" hangingPunct="0">
        <a:spcBef>
          <a:spcPct val="0"/>
        </a:spcBef>
        <a:spcAft>
          <a:spcPct val="0"/>
        </a:spcAft>
        <a:defRPr sz="2400">
          <a:solidFill>
            <a:schemeClr val="tx2"/>
          </a:solidFill>
          <a:latin typeface="Arial" charset="0"/>
          <a:ea typeface="ＭＳ Ｐゴシック" pitchFamily="-106" charset="-128"/>
        </a:defRPr>
      </a:lvl4pPr>
      <a:lvl5pPr algn="ctr" rtl="0" eaLnBrk="0" fontAlgn="base" hangingPunct="0">
        <a:spcBef>
          <a:spcPct val="0"/>
        </a:spcBef>
        <a:spcAft>
          <a:spcPct val="0"/>
        </a:spcAft>
        <a:defRPr sz="2400">
          <a:solidFill>
            <a:schemeClr val="tx2"/>
          </a:solidFill>
          <a:latin typeface="Arial" charset="0"/>
          <a:ea typeface="ＭＳ Ｐゴシック" pitchFamily="-106" charset="-128"/>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ＭＳ Ｐゴシック" pitchFamily="-106" charset="-128"/>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7">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66305" y="274638"/>
            <a:ext cx="8420495" cy="3910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910536" y="64789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496578-3D16-42BB-8BA6-E6AD25D8AA44}" type="slidenum">
              <a:rPr lang="en-US" smtClean="0"/>
              <a:pPr>
                <a:defRPr/>
              </a:pPr>
              <a:t>‹#›</a:t>
            </a:fld>
            <a:endParaRPr lang="en-US" dirty="0"/>
          </a:p>
        </p:txBody>
      </p:sp>
      <p:sp>
        <p:nvSpPr>
          <p:cNvPr id="10" name="TextBox 9"/>
          <p:cNvSpPr txBox="1"/>
          <p:nvPr/>
        </p:nvSpPr>
        <p:spPr>
          <a:xfrm>
            <a:off x="3153334" y="6508961"/>
            <a:ext cx="3003771" cy="353943"/>
          </a:xfrm>
          <a:prstGeom prst="rect">
            <a:avLst/>
          </a:prstGeom>
          <a:noFill/>
        </p:spPr>
        <p:txBody>
          <a:bodyPr wrap="none" rtlCol="0">
            <a:spAutoFit/>
          </a:bodyPr>
          <a:lstStyle/>
          <a:p>
            <a:pPr algn="ctr" fontAlgn="auto">
              <a:spcBef>
                <a:spcPts val="0"/>
              </a:spcBef>
              <a:spcAft>
                <a:spcPts val="0"/>
              </a:spcAft>
              <a:defRPr/>
            </a:pPr>
            <a:r>
              <a:rPr lang="en-US" sz="700" b="1" kern="500" spc="100" dirty="0" smtClean="0">
                <a:solidFill>
                  <a:srgbClr val="FF0000"/>
                </a:solidFill>
                <a:latin typeface="Arial"/>
                <a:ea typeface="+mn-ea"/>
                <a:cs typeface="+mn-cs"/>
              </a:rPr>
              <a:t>Pre-decisional – For Goddard Internal Use Only</a:t>
            </a:r>
          </a:p>
          <a:p>
            <a:pPr algn="ctr" fontAlgn="auto">
              <a:spcBef>
                <a:spcPts val="0"/>
              </a:spcBef>
              <a:spcAft>
                <a:spcPts val="0"/>
              </a:spcAft>
            </a:pPr>
            <a:r>
              <a:rPr lang="en-US" sz="500" b="1" kern="500" spc="100" dirty="0" smtClean="0">
                <a:solidFill>
                  <a:prstClr val="black"/>
                </a:solidFill>
                <a:latin typeface="Arial"/>
                <a:ea typeface="+mn-ea"/>
                <a:cs typeface="+mn-cs"/>
              </a:rPr>
              <a:t>EXPLORATION AND SPACE COMMUNICATIONS PROJECTS DIVISION</a:t>
            </a:r>
          </a:p>
          <a:p>
            <a:pPr algn="ctr" fontAlgn="auto">
              <a:spcBef>
                <a:spcPts val="0"/>
              </a:spcBef>
              <a:spcAft>
                <a:spcPts val="0"/>
              </a:spcAft>
            </a:pPr>
            <a:r>
              <a:rPr lang="en-US" sz="500" kern="500" spc="100" dirty="0" smtClean="0">
                <a:solidFill>
                  <a:prstClr val="black"/>
                </a:solidFill>
                <a:latin typeface="Arial"/>
                <a:ea typeface="+mn-ea"/>
                <a:cs typeface="+mn-cs"/>
              </a:rPr>
              <a:t>NASA GODDARD SPACE FLIGHT CENTER</a:t>
            </a:r>
            <a:endParaRPr lang="en-US" sz="500" kern="500" spc="100" dirty="0">
              <a:solidFill>
                <a:prstClr val="black"/>
              </a:solidFill>
              <a:latin typeface="Arial"/>
              <a:ea typeface="+mn-ea"/>
              <a:cs typeface="+mn-cs"/>
            </a:endParaRPr>
          </a:p>
        </p:txBody>
      </p:sp>
    </p:spTree>
    <p:extLst>
      <p:ext uri="{BB962C8B-B14F-4D97-AF65-F5344CB8AC3E}">
        <p14:creationId xmlns:p14="http://schemas.microsoft.com/office/powerpoint/2010/main" val="3986067066"/>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 id="2147484574" r:id="rId14"/>
    <p:sldLayoutId id="2147484575" r:id="rId15"/>
    <p:sldLayoutId id="2147484576" r:id="rId16"/>
    <p:sldLayoutId id="2147484577" r:id="rId17"/>
    <p:sldLayoutId id="2147484578" r:id="rId18"/>
    <p:sldLayoutId id="2147484579" r:id="rId19"/>
    <p:sldLayoutId id="2147484580" r:id="rId20"/>
    <p:sldLayoutId id="2147484581" r:id="rId21"/>
    <p:sldLayoutId id="2147484582" r:id="rId22"/>
    <p:sldLayoutId id="2147484583" r:id="rId23"/>
    <p:sldLayoutId id="2147484584" r:id="rId24"/>
    <p:sldLayoutId id="2147484585" r:id="rId25"/>
    <p:sldLayoutId id="2147484586" r:id="rId26"/>
    <p:sldLayoutId id="2147484587" r:id="rId27"/>
    <p:sldLayoutId id="2147484588" r:id="rId28"/>
    <p:sldLayoutId id="2147484589" r:id="rId29"/>
    <p:sldLayoutId id="2147484590" r:id="rId30"/>
    <p:sldLayoutId id="2147484591" r:id="rId31"/>
    <p:sldLayoutId id="2147484592" r:id="rId32"/>
    <p:sldLayoutId id="2147484593" r:id="rId33"/>
    <p:sldLayoutId id="2147484594" r:id="rId34"/>
    <p:sldLayoutId id="2147484595" r:id="rId35"/>
    <p:sldLayoutId id="2147484596" r:id="rId36"/>
    <p:sldLayoutId id="2147484597" r:id="rId37"/>
    <p:sldLayoutId id="2147484598" r:id="rId38"/>
    <p:sldLayoutId id="2147484600" r:id="rId39"/>
    <p:sldLayoutId id="2147484601" r:id="rId40"/>
    <p:sldLayoutId id="2147484602" r:id="rId41"/>
    <p:sldLayoutId id="2147484555" r:id="rId42"/>
    <p:sldLayoutId id="2147484556" r:id="rId43"/>
    <p:sldLayoutId id="2147484516" r:id="rId44"/>
    <p:sldLayoutId id="2147484518" r:id="rId45"/>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8" name="Picture 6" descr="meatball.png"/>
          <p:cNvPicPr>
            <a:picLocks noChangeAspect="1"/>
          </p:cNvPicPr>
          <p:nvPr/>
        </p:nvPicPr>
        <p:blipFill>
          <a:blip r:embed="rId13"/>
          <a:srcRect t="15208" b="14888"/>
          <a:stretch>
            <a:fillRect/>
          </a:stretch>
        </p:blipFill>
        <p:spPr bwMode="auto">
          <a:xfrm>
            <a:off x="8018463" y="6218238"/>
            <a:ext cx="1058862" cy="615950"/>
          </a:xfrm>
          <a:prstGeom prst="rect">
            <a:avLst/>
          </a:prstGeom>
          <a:noFill/>
          <a:ln w="9525">
            <a:noFill/>
            <a:miter lim="800000"/>
            <a:headEnd/>
            <a:tailEnd/>
          </a:ln>
        </p:spPr>
      </p:pic>
      <p:cxnSp>
        <p:nvCxnSpPr>
          <p:cNvPr id="8" name="Straight Connector 7"/>
          <p:cNvCxnSpPr/>
          <p:nvPr/>
        </p:nvCxnSpPr>
        <p:spPr>
          <a:xfrm rot="5400000">
            <a:off x="7710487" y="427038"/>
            <a:ext cx="627063" cy="7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30" name="Picture 8" descr="meatball copy.png"/>
          <p:cNvPicPr>
            <a:picLocks noChangeAspect="1"/>
          </p:cNvPicPr>
          <p:nvPr/>
        </p:nvPicPr>
        <p:blipFill>
          <a:blip r:embed="rId14"/>
          <a:srcRect/>
          <a:stretch>
            <a:fillRect/>
          </a:stretch>
        </p:blipFill>
        <p:spPr bwMode="auto">
          <a:xfrm>
            <a:off x="8169275" y="14288"/>
            <a:ext cx="974725" cy="812800"/>
          </a:xfrm>
          <a:prstGeom prst="rect">
            <a:avLst/>
          </a:prstGeom>
          <a:noFill/>
          <a:ln w="9525">
            <a:noFill/>
            <a:miter lim="800000"/>
            <a:headEnd/>
            <a:tailEnd/>
          </a:ln>
        </p:spPr>
      </p:pic>
      <p:sp>
        <p:nvSpPr>
          <p:cNvPr id="10" name="TextBox 9"/>
          <p:cNvSpPr txBox="1"/>
          <p:nvPr/>
        </p:nvSpPr>
        <p:spPr>
          <a:xfrm>
            <a:off x="5434013" y="234950"/>
            <a:ext cx="2584450" cy="369888"/>
          </a:xfrm>
          <a:prstGeom prst="rect">
            <a:avLst/>
          </a:prstGeom>
          <a:noFill/>
        </p:spPr>
        <p:txBody>
          <a:bodyPr wrap="none">
            <a:spAutoFit/>
          </a:bodyPr>
          <a:lstStyle/>
          <a:p>
            <a:pPr algn="r" fontAlgn="auto">
              <a:spcBef>
                <a:spcPts val="0"/>
              </a:spcBef>
              <a:spcAft>
                <a:spcPts val="0"/>
              </a:spcAft>
              <a:defRPr/>
            </a:pPr>
            <a:r>
              <a:rPr lang="en-US" sz="900" dirty="0">
                <a:latin typeface="Arial"/>
                <a:ea typeface="+mn-ea"/>
                <a:cs typeface="Arial"/>
              </a:rPr>
              <a:t>National Aeronautics and Space Administration</a:t>
            </a:r>
          </a:p>
          <a:p>
            <a:pPr algn="r" fontAlgn="auto">
              <a:spcBef>
                <a:spcPts val="0"/>
              </a:spcBef>
              <a:spcAft>
                <a:spcPts val="0"/>
              </a:spcAft>
              <a:defRPr/>
            </a:pPr>
            <a:r>
              <a:rPr lang="en-US" sz="900" dirty="0">
                <a:latin typeface="Arial"/>
                <a:ea typeface="+mn-ea"/>
                <a:cs typeface="Arial"/>
              </a:rPr>
              <a:t>Goddard Space Flight Center</a:t>
            </a:r>
          </a:p>
        </p:txBody>
      </p:sp>
      <p:sp>
        <p:nvSpPr>
          <p:cNvPr id="11" name="TextBox 10"/>
          <p:cNvSpPr txBox="1"/>
          <p:nvPr/>
        </p:nvSpPr>
        <p:spPr>
          <a:xfrm>
            <a:off x="1731963" y="6384925"/>
            <a:ext cx="6286500" cy="400050"/>
          </a:xfrm>
          <a:prstGeom prst="rect">
            <a:avLst/>
          </a:prstGeom>
          <a:noFill/>
        </p:spPr>
        <p:txBody>
          <a:bodyPr>
            <a:spAutoFit/>
          </a:bodyPr>
          <a:lstStyle/>
          <a:p>
            <a:pPr algn="r" fontAlgn="auto">
              <a:spcBef>
                <a:spcPts val="0"/>
              </a:spcBef>
              <a:spcAft>
                <a:spcPts val="0"/>
              </a:spcAft>
              <a:defRPr/>
            </a:pPr>
            <a:r>
              <a:rPr lang="en-US" sz="1000" dirty="0">
                <a:latin typeface="+mn-lt"/>
                <a:ea typeface="+mn-ea"/>
                <a:cs typeface="+mn-cs"/>
              </a:rPr>
              <a:t>http://www.esc.gsfc.nasa.gov	Exploration and Space Communications Projects Division – Code 450</a:t>
            </a:r>
          </a:p>
          <a:p>
            <a:pPr algn="r" fontAlgn="auto">
              <a:spcBef>
                <a:spcPts val="0"/>
              </a:spcBef>
              <a:spcAft>
                <a:spcPts val="0"/>
              </a:spcAft>
              <a:defRPr/>
            </a:pPr>
            <a:endParaRPr lang="en-US" sz="1000" dirty="0">
              <a:latin typeface="+mn-lt"/>
              <a:ea typeface="+mn-ea"/>
              <a:cs typeface="+mn-cs"/>
            </a:endParaRPr>
          </a:p>
        </p:txBody>
      </p:sp>
      <p:sp>
        <p:nvSpPr>
          <p:cNvPr id="9" name="Slide Number Placeholder 5"/>
          <p:cNvSpPr>
            <a:spLocks noGrp="1" noChangeArrowheads="1"/>
          </p:cNvSpPr>
          <p:nvPr>
            <p:ph type="sldNum" sz="quarter" idx="4"/>
          </p:nvPr>
        </p:nvSpPr>
        <p:spPr>
          <a:xfrm>
            <a:off x="0" y="6553200"/>
            <a:ext cx="798990" cy="304800"/>
          </a:xfrm>
          <a:prstGeom prst="rect">
            <a:avLst/>
          </a:prstGeom>
          <a:ln/>
        </p:spPr>
        <p:txBody>
          <a:bodyPr anchor="ctr"/>
          <a:lstStyle>
            <a:lvl1pPr algn="ctr">
              <a:defRPr sz="800"/>
            </a:lvl1pPr>
          </a:lstStyle>
          <a:p>
            <a:pPr>
              <a:defRPr/>
            </a:pPr>
            <a:r>
              <a:rPr lang="en-US" dirty="0" smtClean="0"/>
              <a:t>Slide </a:t>
            </a:r>
            <a:fld id="{82ACB5C3-9C06-4411-B8B0-787B1900E23D}" type="slidenum">
              <a:rPr lang="en-US" smtClean="0"/>
              <a:pPr>
                <a:defRPr/>
              </a:pPr>
              <a:t>‹#›</a:t>
            </a:fld>
            <a:endParaRPr lang="en-US" sz="600" dirty="0">
              <a:latin typeface="Times New Roman" pitchFamily="18" charset="0"/>
            </a:endParaRPr>
          </a:p>
        </p:txBody>
      </p:sp>
      <p:pic>
        <p:nvPicPr>
          <p:cNvPr id="12" name="Picture 11"/>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Box 12"/>
          <p:cNvSpPr txBox="1"/>
          <p:nvPr/>
        </p:nvSpPr>
        <p:spPr>
          <a:xfrm>
            <a:off x="3153334" y="6508961"/>
            <a:ext cx="3003771" cy="353943"/>
          </a:xfrm>
          <a:prstGeom prst="rect">
            <a:avLst/>
          </a:prstGeom>
          <a:noFill/>
        </p:spPr>
        <p:txBody>
          <a:bodyPr wrap="none" rtlCol="0">
            <a:spAutoFit/>
          </a:bodyPr>
          <a:lstStyle/>
          <a:p>
            <a:pPr algn="ctr" fontAlgn="auto">
              <a:spcBef>
                <a:spcPts val="0"/>
              </a:spcBef>
              <a:spcAft>
                <a:spcPts val="0"/>
              </a:spcAft>
              <a:defRPr/>
            </a:pPr>
            <a:r>
              <a:rPr lang="en-US" sz="700" b="1" kern="500" spc="100" dirty="0" smtClean="0">
                <a:solidFill>
                  <a:srgbClr val="FF0000"/>
                </a:solidFill>
                <a:latin typeface="Arial"/>
                <a:ea typeface="+mn-ea"/>
                <a:cs typeface="+mn-cs"/>
              </a:rPr>
              <a:t>Pre-decisional – For Goddard Internal Use Only</a:t>
            </a:r>
          </a:p>
          <a:p>
            <a:pPr algn="ctr" fontAlgn="auto">
              <a:spcBef>
                <a:spcPts val="0"/>
              </a:spcBef>
              <a:spcAft>
                <a:spcPts val="0"/>
              </a:spcAft>
            </a:pPr>
            <a:r>
              <a:rPr lang="en-US" sz="500" b="1" kern="500" spc="100" dirty="0" smtClean="0">
                <a:solidFill>
                  <a:prstClr val="black"/>
                </a:solidFill>
                <a:latin typeface="Arial"/>
                <a:ea typeface="+mn-ea"/>
                <a:cs typeface="+mn-cs"/>
              </a:rPr>
              <a:t>EXPLORATION AND SPACE COMMUNICATIONS PROJECTS DIVISION</a:t>
            </a:r>
          </a:p>
          <a:p>
            <a:pPr algn="ctr" fontAlgn="auto">
              <a:spcBef>
                <a:spcPts val="0"/>
              </a:spcBef>
              <a:spcAft>
                <a:spcPts val="0"/>
              </a:spcAft>
            </a:pPr>
            <a:r>
              <a:rPr lang="en-US" sz="500" kern="500" spc="100" dirty="0" smtClean="0">
                <a:solidFill>
                  <a:prstClr val="black"/>
                </a:solidFill>
                <a:latin typeface="Arial"/>
                <a:ea typeface="+mn-ea"/>
                <a:cs typeface="+mn-cs"/>
              </a:rPr>
              <a:t>NASA GODDARD SPACE FLIGHT CENTER</a:t>
            </a:r>
            <a:endParaRPr lang="en-US" sz="500" kern="500" spc="100" dirty="0">
              <a:solidFill>
                <a:prstClr val="black"/>
              </a:solidFill>
              <a:latin typeface="Arial"/>
              <a:ea typeface="+mn-ea"/>
              <a:cs typeface="+mn-cs"/>
            </a:endParaRPr>
          </a:p>
        </p:txBody>
      </p:sp>
      <p:sp>
        <p:nvSpPr>
          <p:cNvPr id="16" name="Slide Number Placeholder 5"/>
          <p:cNvSpPr txBox="1">
            <a:spLocks/>
          </p:cNvSpPr>
          <p:nvPr/>
        </p:nvSpPr>
        <p:spPr>
          <a:xfrm>
            <a:off x="6910536" y="6478979"/>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fontAlgn="auto">
              <a:spcBef>
                <a:spcPts val="0"/>
              </a:spcBef>
              <a:spcAft>
                <a:spcPts val="0"/>
              </a:spcAft>
            </a:pPr>
            <a:fld id="{757BFB77-FE3D-B04F-B4D5-CA5E35F2DDFC}" type="slidenum">
              <a:rPr lang="en-US" smtClean="0">
                <a:solidFill>
                  <a:prstClr val="black">
                    <a:tint val="75000"/>
                  </a:prstClr>
                </a:solidFill>
                <a:latin typeface="Arial"/>
                <a:cs typeface="+mn-cs"/>
              </a:rPr>
              <a:pPr fontAlgn="auto">
                <a:spcBef>
                  <a:spcPts val="0"/>
                </a:spcBef>
                <a:spcAft>
                  <a:spcPts val="0"/>
                </a:spcAft>
              </a:pPr>
              <a:t>‹#›</a:t>
            </a:fld>
            <a:endParaRPr lang="en-US" dirty="0">
              <a:solidFill>
                <a:prstClr val="black">
                  <a:tint val="75000"/>
                </a:prstClr>
              </a:solidFill>
              <a:latin typeface="Arial"/>
              <a:cs typeface="+mn-cs"/>
            </a:endParaRPr>
          </a:p>
        </p:txBody>
      </p:sp>
    </p:spTree>
    <p:extLst>
      <p:ext uri="{BB962C8B-B14F-4D97-AF65-F5344CB8AC3E}">
        <p14:creationId xmlns:p14="http://schemas.microsoft.com/office/powerpoint/2010/main" val="3288539009"/>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Lst>
  <p:timing>
    <p:tnLst>
      <p:par>
        <p:cTn id="1" dur="indefinite" restart="never" nodeType="tmRoot"/>
      </p:par>
    </p:tnLst>
  </p:timing>
  <p:hf hdr="0" dt="0"/>
  <p:txStyles>
    <p:titleStyle>
      <a:lvl1pPr algn="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6pPr>
      <a:lvl7pPr marL="914400"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7pPr>
      <a:lvl8pPr marL="1371600"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8pPr>
      <a:lvl9pPr marL="1828800" algn="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66305" y="274638"/>
            <a:ext cx="8420495" cy="3910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910536" y="64789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57BFB77-FE3D-B04F-B4D5-CA5E35F2DDFC}" type="slidenum">
              <a:rPr lang="en-US" smtClean="0">
                <a:solidFill>
                  <a:prstClr val="black">
                    <a:tint val="75000"/>
                  </a:prstClr>
                </a:solidFill>
                <a:latin typeface="Arial"/>
                <a:ea typeface="+mn-ea"/>
                <a:cs typeface="+mn-cs"/>
              </a:rPr>
              <a:pPr fontAlgn="auto">
                <a:spcBef>
                  <a:spcPts val="0"/>
                </a:spcBef>
                <a:spcAft>
                  <a:spcPts val="0"/>
                </a:spcAft>
              </a:pPr>
              <a:t>‹#›</a:t>
            </a:fld>
            <a:endParaRPr lang="en-US" dirty="0">
              <a:solidFill>
                <a:prstClr val="black">
                  <a:tint val="75000"/>
                </a:prstClr>
              </a:solidFill>
              <a:latin typeface="Arial"/>
              <a:ea typeface="+mn-ea"/>
              <a:cs typeface="+mn-cs"/>
            </a:endParaRPr>
          </a:p>
        </p:txBody>
      </p:sp>
      <p:sp>
        <p:nvSpPr>
          <p:cNvPr id="10" name="TextBox 9"/>
          <p:cNvSpPr txBox="1"/>
          <p:nvPr/>
        </p:nvSpPr>
        <p:spPr>
          <a:xfrm>
            <a:off x="3153334" y="6508961"/>
            <a:ext cx="3003771" cy="353943"/>
          </a:xfrm>
          <a:prstGeom prst="rect">
            <a:avLst/>
          </a:prstGeom>
          <a:noFill/>
        </p:spPr>
        <p:txBody>
          <a:bodyPr wrap="none" rtlCol="0">
            <a:spAutoFit/>
          </a:bodyPr>
          <a:lstStyle/>
          <a:p>
            <a:pPr algn="ctr" fontAlgn="auto">
              <a:spcBef>
                <a:spcPts val="0"/>
              </a:spcBef>
              <a:spcAft>
                <a:spcPts val="0"/>
              </a:spcAft>
              <a:defRPr/>
            </a:pPr>
            <a:r>
              <a:rPr lang="en-US" sz="700" b="1" kern="500" spc="100" dirty="0" smtClean="0">
                <a:solidFill>
                  <a:srgbClr val="FF0000"/>
                </a:solidFill>
                <a:latin typeface="Arial"/>
                <a:ea typeface="+mn-ea"/>
                <a:cs typeface="+mn-cs"/>
              </a:rPr>
              <a:t>Pre-decisional – For Goddard Internal Use Only</a:t>
            </a:r>
          </a:p>
          <a:p>
            <a:pPr algn="ctr" fontAlgn="auto">
              <a:spcBef>
                <a:spcPts val="0"/>
              </a:spcBef>
              <a:spcAft>
                <a:spcPts val="0"/>
              </a:spcAft>
            </a:pPr>
            <a:r>
              <a:rPr lang="en-US" sz="500" b="1" kern="500" spc="100" dirty="0" smtClean="0">
                <a:solidFill>
                  <a:prstClr val="black"/>
                </a:solidFill>
                <a:latin typeface="Arial"/>
                <a:ea typeface="+mn-ea"/>
                <a:cs typeface="+mn-cs"/>
              </a:rPr>
              <a:t>EXPLORATION AND SPACE COMMUNICATIONS PROJECTS DIVISION</a:t>
            </a:r>
          </a:p>
          <a:p>
            <a:pPr algn="ctr" fontAlgn="auto">
              <a:spcBef>
                <a:spcPts val="0"/>
              </a:spcBef>
              <a:spcAft>
                <a:spcPts val="0"/>
              </a:spcAft>
            </a:pPr>
            <a:r>
              <a:rPr lang="en-US" sz="500" kern="500" spc="100" dirty="0" smtClean="0">
                <a:solidFill>
                  <a:prstClr val="black"/>
                </a:solidFill>
                <a:latin typeface="Arial"/>
                <a:ea typeface="+mn-ea"/>
                <a:cs typeface="+mn-cs"/>
              </a:rPr>
              <a:t>NASA GODDARD SPACE FLIGHT CENTER</a:t>
            </a:r>
            <a:endParaRPr lang="en-US" sz="500" kern="500" spc="100" dirty="0">
              <a:solidFill>
                <a:prstClr val="black"/>
              </a:solidFill>
              <a:latin typeface="Arial"/>
              <a:ea typeface="+mn-ea"/>
              <a:cs typeface="+mn-cs"/>
            </a:endParaRPr>
          </a:p>
        </p:txBody>
      </p:sp>
    </p:spTree>
    <p:extLst>
      <p:ext uri="{BB962C8B-B14F-4D97-AF65-F5344CB8AC3E}">
        <p14:creationId xmlns:p14="http://schemas.microsoft.com/office/powerpoint/2010/main" val="383235772"/>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 id="2147484628" r:id="rId13"/>
    <p:sldLayoutId id="2147484629" r:id="rId14"/>
    <p:sldLayoutId id="2147484630" r:id="rId15"/>
    <p:sldLayoutId id="2147484631" r:id="rId16"/>
    <p:sldLayoutId id="2147484632" r:id="rId17"/>
    <p:sldLayoutId id="2147484633" r:id="rId18"/>
    <p:sldLayoutId id="2147484634" r:id="rId19"/>
    <p:sldLayoutId id="2147484635" r:id="rId20"/>
    <p:sldLayoutId id="2147484636" r:id="rId21"/>
    <p:sldLayoutId id="2147484637" r:id="rId22"/>
    <p:sldLayoutId id="2147484638" r:id="rId23"/>
    <p:sldLayoutId id="2147484639" r:id="rId24"/>
    <p:sldLayoutId id="2147484640" r:id="rId25"/>
    <p:sldLayoutId id="2147484641" r:id="rId26"/>
    <p:sldLayoutId id="2147484642" r:id="rId27"/>
    <p:sldLayoutId id="2147484643" r:id="rId28"/>
    <p:sldLayoutId id="2147484644" r:id="rId29"/>
    <p:sldLayoutId id="2147484645" r:id="rId30"/>
    <p:sldLayoutId id="2147484646" r:id="rId31"/>
    <p:sldLayoutId id="2147484647" r:id="rId32"/>
    <p:sldLayoutId id="2147484648" r:id="rId33"/>
    <p:sldLayoutId id="2147484649" r:id="rId34"/>
    <p:sldLayoutId id="2147484650" r:id="rId35"/>
    <p:sldLayoutId id="2147484651" r:id="rId36"/>
    <p:sldLayoutId id="2147484652" r:id="rId37"/>
    <p:sldLayoutId id="2147484653" r:id="rId38"/>
    <p:sldLayoutId id="2147484654" r:id="rId39"/>
  </p:sldLayoutIdLst>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66305" y="274638"/>
            <a:ext cx="8420495" cy="3910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66305" y="942224"/>
            <a:ext cx="8777831" cy="51839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5/6/2010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910536" y="64789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496578-3D16-42BB-8BA6-E6AD25D8AA44}" type="slidenum">
              <a:rPr lang="en-US" smtClean="0"/>
              <a:pPr>
                <a:defRPr/>
              </a:pPr>
              <a:t>‹#›</a:t>
            </a:fld>
            <a:endParaRPr lang="en-US" dirty="0"/>
          </a:p>
        </p:txBody>
      </p:sp>
      <p:sp>
        <p:nvSpPr>
          <p:cNvPr id="9" name="TextBox 8"/>
          <p:cNvSpPr txBox="1"/>
          <p:nvPr/>
        </p:nvSpPr>
        <p:spPr>
          <a:xfrm>
            <a:off x="0" y="6540736"/>
            <a:ext cx="3003771" cy="246221"/>
          </a:xfrm>
          <a:prstGeom prst="rect">
            <a:avLst/>
          </a:prstGeom>
          <a:noFill/>
        </p:spPr>
        <p:txBody>
          <a:bodyPr wrap="none" rtlCol="0">
            <a:spAutoFit/>
          </a:bodyPr>
          <a:lstStyle/>
          <a:p>
            <a:pPr algn="l"/>
            <a:r>
              <a:rPr lang="en-US" sz="500" b="1" kern="500" spc="100" dirty="0" smtClean="0"/>
              <a:t>EXPLORATION AND SPACE COMMUNICATIONS PROJECTS</a:t>
            </a:r>
            <a:r>
              <a:rPr lang="en-US" sz="500" b="1" kern="500" spc="100" baseline="0" dirty="0" smtClean="0"/>
              <a:t> DIVISION</a:t>
            </a:r>
          </a:p>
          <a:p>
            <a:pPr algn="l"/>
            <a:r>
              <a:rPr lang="en-US" sz="500" kern="500" spc="100" baseline="0" dirty="0" smtClean="0"/>
              <a:t>NASA GODDARD SPACE FLIGHT CENTER</a:t>
            </a:r>
            <a:endParaRPr lang="en-US" sz="500" kern="500" spc="100" dirty="0"/>
          </a:p>
        </p:txBody>
      </p:sp>
    </p:spTree>
    <p:extLst>
      <p:ext uri="{BB962C8B-B14F-4D97-AF65-F5344CB8AC3E}">
        <p14:creationId xmlns:p14="http://schemas.microsoft.com/office/powerpoint/2010/main" val="487593867"/>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 id="2147484667" r:id="rId12"/>
    <p:sldLayoutId id="2147484668" r:id="rId13"/>
    <p:sldLayoutId id="2147484669" r:id="rId14"/>
    <p:sldLayoutId id="2147484670" r:id="rId15"/>
    <p:sldLayoutId id="2147484671" r:id="rId16"/>
    <p:sldLayoutId id="2147484672" r:id="rId17"/>
  </p:sldLayoutIdLst>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9.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5.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emf"/><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emf"/><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12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g"/><Relationship Id="rId4" Type="http://schemas.openxmlformats.org/officeDocument/2006/relationships/image" Target="../media/image34.emf"/><Relationship Id="rId9"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3" Type="http://schemas.openxmlformats.org/officeDocument/2006/relationships/hyperlink" Target="mailto:scott.h.schaire@nasa.gov" TargetMode="External"/><Relationship Id="rId2" Type="http://schemas.openxmlformats.org/officeDocument/2006/relationships/notesSlide" Target="../notesSlides/notesSlide14.xml"/><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5.wdp"/><Relationship Id="rId18" Type="http://schemas.microsoft.com/office/2007/relationships/hdphoto" Target="../media/hdphoto9.wdp"/><Relationship Id="rId3" Type="http://schemas.openxmlformats.org/officeDocument/2006/relationships/image" Target="../media/image13.emf"/><Relationship Id="rId7" Type="http://schemas.microsoft.com/office/2007/relationships/hdphoto" Target="../media/hdphoto2.wdp"/><Relationship Id="rId12" Type="http://schemas.openxmlformats.org/officeDocument/2006/relationships/image" Target="../media/image18.png"/><Relationship Id="rId17" Type="http://schemas.microsoft.com/office/2007/relationships/hdphoto" Target="../media/hdphoto8.wdp"/><Relationship Id="rId2" Type="http://schemas.openxmlformats.org/officeDocument/2006/relationships/notesSlide" Target="../notesSlides/notesSlide3.xml"/><Relationship Id="rId16" Type="http://schemas.microsoft.com/office/2007/relationships/hdphoto" Target="../media/hdphoto7.wdp"/><Relationship Id="rId1" Type="http://schemas.openxmlformats.org/officeDocument/2006/relationships/slideLayout" Target="../slideLayouts/slideLayout126.xml"/><Relationship Id="rId6" Type="http://schemas.openxmlformats.org/officeDocument/2006/relationships/image" Target="../media/image15.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5.xml"/><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0" y="855538"/>
            <a:ext cx="9144000" cy="1680833"/>
          </a:xfrm>
          <a:solidFill>
            <a:srgbClr val="002060">
              <a:alpha val="47000"/>
            </a:srgbClr>
          </a:solidFill>
        </p:spPr>
        <p:txBody>
          <a:bodyPr/>
          <a:lstStyle/>
          <a:p>
            <a:r>
              <a:rPr lang="en-US" sz="3200" dirty="0"/>
              <a:t>Near Earth </a:t>
            </a:r>
            <a:r>
              <a:rPr lang="en-US" sz="3200" dirty="0" smtClean="0"/>
              <a:t>Network (NEN)</a:t>
            </a:r>
            <a:r>
              <a:rPr lang="en-US" sz="3200" dirty="0"/>
              <a:t/>
            </a:r>
            <a:br>
              <a:rPr lang="en-US" sz="3200" dirty="0"/>
            </a:br>
            <a:r>
              <a:rPr lang="en-US" sz="3200" dirty="0"/>
              <a:t>CubeSat </a:t>
            </a:r>
            <a:r>
              <a:rPr lang="en-US" sz="3200" dirty="0" smtClean="0"/>
              <a:t>Communications</a:t>
            </a:r>
            <a:br>
              <a:rPr lang="en-US" sz="3200" dirty="0" smtClean="0"/>
            </a:br>
            <a:r>
              <a:rPr lang="en-US" sz="2000" dirty="0" smtClean="0"/>
              <a:t>Scott Schaire</a:t>
            </a:r>
            <a:br>
              <a:rPr lang="en-US" sz="2000" dirty="0" smtClean="0"/>
            </a:br>
            <a:r>
              <a:rPr lang="en-US" sz="2000" dirty="0" smtClean="0"/>
              <a:t>January 2017</a:t>
            </a:r>
            <a:endParaRPr lang="en-US" sz="3200" dirty="0"/>
          </a:p>
        </p:txBody>
      </p:sp>
      <p:pic>
        <p:nvPicPr>
          <p:cNvPr id="12" name="Picture 11" descr="NEN_Mar.13.jpg"/>
          <p:cNvPicPr>
            <a:picLocks noChangeAspect="1"/>
          </p:cNvPicPr>
          <p:nvPr/>
        </p:nvPicPr>
        <p:blipFill>
          <a:blip r:embed="rId3"/>
          <a:srcRect l="1826" t="2466" r="1370" b="1370"/>
          <a:stretch>
            <a:fillRect/>
          </a:stretch>
        </p:blipFill>
        <p:spPr>
          <a:xfrm>
            <a:off x="138791" y="2688570"/>
            <a:ext cx="2555749" cy="3761262"/>
          </a:xfrm>
          <a:prstGeom prst="rect">
            <a:avLst/>
          </a:prstGeom>
          <a:ln w="12700">
            <a:solidFill>
              <a:schemeClr val="tx1"/>
            </a:solidFill>
          </a:ln>
        </p:spPr>
      </p:pic>
      <p:pic>
        <p:nvPicPr>
          <p:cNvPr id="6" name="Picture 4" descr="SOCON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672" y="2801224"/>
            <a:ext cx="3657600" cy="15031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69443" y="4408945"/>
            <a:ext cx="5788058" cy="2308324"/>
          </a:xfrm>
          <a:prstGeom prst="rect">
            <a:avLst/>
          </a:prstGeom>
          <a:noFill/>
        </p:spPr>
        <p:txBody>
          <a:bodyPr wrap="square" rtlCol="0">
            <a:spAutoFit/>
          </a:bodyPr>
          <a:lstStyle/>
          <a:p>
            <a:r>
              <a:rPr lang="en-US" sz="1600" b="1" dirty="0" smtClean="0"/>
              <a:t>The SeaHawk CubeSat is scheduled to launch in 2017.  It is a </a:t>
            </a:r>
            <a:r>
              <a:rPr lang="en-US" sz="1600" dirty="0" smtClean="0"/>
              <a:t>"</a:t>
            </a:r>
            <a:r>
              <a:rPr lang="en-US" sz="1600" dirty="0"/>
              <a:t>proof of concept to demonstrate capability to </a:t>
            </a:r>
            <a:r>
              <a:rPr lang="en-US" sz="1600" dirty="0" smtClean="0"/>
              <a:t>construct </a:t>
            </a:r>
            <a:r>
              <a:rPr lang="en-US" sz="1600" dirty="0"/>
              <a:t>low-cost autonomous nanosatellites to provide sustained, high spatial resolution and temporal resolution information about the surface ocean processes</a:t>
            </a:r>
            <a:r>
              <a:rPr lang="en-US" sz="1600" dirty="0" smtClean="0"/>
              <a:t>.“  The project is </a:t>
            </a:r>
            <a:r>
              <a:rPr lang="en-US" sz="1600" dirty="0"/>
              <a:t>also known as SOCON: </a:t>
            </a:r>
            <a:r>
              <a:rPr lang="en-US" sz="1600" dirty="0" smtClean="0"/>
              <a:t> </a:t>
            </a:r>
            <a:r>
              <a:rPr lang="en-US" sz="1600" dirty="0"/>
              <a:t>Sustained Ocean Color Observations using </a:t>
            </a:r>
            <a:r>
              <a:rPr lang="en-US" sz="1600" dirty="0" smtClean="0"/>
              <a:t>Nanosatellites.  A second SOCON CubeSat may launch in 2018.  </a:t>
            </a:r>
            <a:endParaRPr lang="en-US" sz="1600" dirty="0"/>
          </a:p>
        </p:txBody>
      </p:sp>
    </p:spTree>
    <p:extLst>
      <p:ext uri="{BB962C8B-B14F-4D97-AF65-F5344CB8AC3E}">
        <p14:creationId xmlns:p14="http://schemas.microsoft.com/office/powerpoint/2010/main" val="3687519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936675"/>
            <a:ext cx="8503920" cy="4270363"/>
          </a:xfrm>
        </p:spPr>
        <p:txBody>
          <a:bodyPr>
            <a:normAutofit/>
          </a:bodyPr>
          <a:lstStyle/>
          <a:p>
            <a:r>
              <a:rPr lang="en-US" sz="1600" b="1" dirty="0"/>
              <a:t>The NEN </a:t>
            </a:r>
            <a:r>
              <a:rPr lang="en-US" sz="1600" b="1" dirty="0" smtClean="0"/>
              <a:t>may benefit EM-1 </a:t>
            </a:r>
            <a:r>
              <a:rPr lang="en-US" sz="1600" b="1" dirty="0"/>
              <a:t>CubeSat missions utilizing the IRIS radio in the form of coverage and larger </a:t>
            </a:r>
            <a:r>
              <a:rPr lang="en-US" sz="1600" b="1" dirty="0" smtClean="0"/>
              <a:t>beamwidth</a:t>
            </a:r>
          </a:p>
          <a:p>
            <a:pPr lvl="1"/>
            <a:r>
              <a:rPr lang="en-US" sz="1200" dirty="0"/>
              <a:t>NASA-owned NEN and NEN commercial ground systems are positioned around the globe and are able to provide significant to full coverage, depending on sites utilized, for CubeSats in Lunar orbit or beyond (e.g., L1/L2 missions)</a:t>
            </a:r>
          </a:p>
          <a:p>
            <a:pPr lvl="1"/>
            <a:r>
              <a:rPr lang="en-US" sz="1200" dirty="0" smtClean="0"/>
              <a:t>NEN </a:t>
            </a:r>
            <a:r>
              <a:rPr lang="en-US" sz="1200" dirty="0"/>
              <a:t>coverage could be utilized to provide </a:t>
            </a:r>
            <a:r>
              <a:rPr lang="en-US" sz="1200" dirty="0" smtClean="0"/>
              <a:t>higher data rate support </a:t>
            </a:r>
            <a:r>
              <a:rPr lang="en-US" sz="1200" dirty="0"/>
              <a:t>to EM-1 CubeSat missions </a:t>
            </a:r>
            <a:r>
              <a:rPr lang="en-US" sz="1200" dirty="0" smtClean="0"/>
              <a:t>immediately following </a:t>
            </a:r>
            <a:r>
              <a:rPr lang="en-US" sz="1200" dirty="0"/>
              <a:t>dispersal from Orion </a:t>
            </a:r>
            <a:r>
              <a:rPr lang="en-US" sz="1200" dirty="0" smtClean="0"/>
              <a:t>(~35,000 </a:t>
            </a:r>
            <a:r>
              <a:rPr lang="en-US" sz="1200" dirty="0"/>
              <a:t>km through 100,000km)</a:t>
            </a:r>
          </a:p>
          <a:p>
            <a:pPr lvl="1"/>
            <a:r>
              <a:rPr lang="en-US" sz="1200" dirty="0"/>
              <a:t>Smaller NEN apertures (e.g., 11m), compared to </a:t>
            </a:r>
            <a:r>
              <a:rPr lang="en-US" sz="1200" dirty="0" smtClean="0"/>
              <a:t>other apertures, </a:t>
            </a:r>
            <a:r>
              <a:rPr lang="en-US" sz="1200" dirty="0"/>
              <a:t>provide a larger beamwidth, which can benefit CubeSat missions in the event of navigation/ephemeris uncertainty </a:t>
            </a:r>
          </a:p>
          <a:p>
            <a:r>
              <a:rPr lang="en-US" sz="1600" b="1" dirty="0"/>
              <a:t>In order for the EM-1 CubeSats to realize the NEN coverage and beamwidth benefits, NEN ground stations would need varying levels of modifications, depending on services required; </a:t>
            </a:r>
            <a:r>
              <a:rPr lang="en-US" sz="1600" b="1" dirty="0" smtClean="0"/>
              <a:t> Options </a:t>
            </a:r>
            <a:r>
              <a:rPr lang="en-US" sz="1600" b="1" dirty="0"/>
              <a:t>the NEN is currently investigating</a:t>
            </a:r>
          </a:p>
          <a:p>
            <a:pPr lvl="1"/>
            <a:r>
              <a:rPr lang="en-US" sz="1200" dirty="0"/>
              <a:t>NEN modification (e.g., receiver </a:t>
            </a:r>
            <a:r>
              <a:rPr lang="en-US" sz="1200" smtClean="0"/>
              <a:t>Turbo decoding licenses</a:t>
            </a:r>
            <a:r>
              <a:rPr lang="en-US" sz="1200" dirty="0"/>
              <a:t>, converters, switches) of either NASA-owned or commercial provider X-band downlink capable assets would allow support for the reception of EM-1 CubeSats using the IRIS </a:t>
            </a:r>
            <a:r>
              <a:rPr lang="en-US" sz="1200" dirty="0" smtClean="0"/>
              <a:t>radio (e.g. Turbo 1/6 decoding)</a:t>
            </a:r>
            <a:endParaRPr lang="en-US" sz="1200" dirty="0"/>
          </a:p>
          <a:p>
            <a:pPr lvl="1"/>
            <a:r>
              <a:rPr lang="en-US" sz="1200" dirty="0" smtClean="0"/>
              <a:t>NEN </a:t>
            </a:r>
            <a:r>
              <a:rPr lang="en-US" sz="1200" dirty="0"/>
              <a:t>could utilize the X-band uplink capability of certain commercial provider assets or could upgrade other NASA or commercial provider assets (NEN evaluating options) to support X-band uplink requirements, Doppler, and </a:t>
            </a:r>
            <a:r>
              <a:rPr lang="en-US" sz="1200" dirty="0" smtClean="0"/>
              <a:t>tone ranging </a:t>
            </a:r>
            <a:r>
              <a:rPr lang="en-US" sz="1200" dirty="0"/>
              <a:t>for IRIS equipped EM-1 CubeSats</a:t>
            </a:r>
            <a:endParaRPr lang="en-US" sz="1200" dirty="0">
              <a:solidFill>
                <a:srgbClr val="C00000"/>
              </a:solidFill>
            </a:endParaRPr>
          </a:p>
        </p:txBody>
      </p:sp>
      <p:sp>
        <p:nvSpPr>
          <p:cNvPr id="2" name="Title 1"/>
          <p:cNvSpPr>
            <a:spLocks noGrp="1"/>
          </p:cNvSpPr>
          <p:nvPr>
            <p:ph type="title"/>
          </p:nvPr>
        </p:nvSpPr>
        <p:spPr/>
        <p:txBody>
          <a:bodyPr/>
          <a:lstStyle/>
          <a:p>
            <a:r>
              <a:rPr lang="en-US" dirty="0" smtClean="0"/>
              <a:t>NEN Potential Benefits for EM CubeSats</a:t>
            </a:r>
          </a:p>
        </p:txBody>
      </p:sp>
      <p:sp>
        <p:nvSpPr>
          <p:cNvPr id="4" name="Rounded Rectangle 3"/>
          <p:cNvSpPr/>
          <p:nvPr/>
        </p:nvSpPr>
        <p:spPr>
          <a:xfrm>
            <a:off x="320040" y="1079261"/>
            <a:ext cx="8503920" cy="648249"/>
          </a:xfrm>
          <a:prstGeom prst="roundRect">
            <a:avLst>
              <a:gd name="adj" fmla="val 10125"/>
            </a:avLst>
          </a:prstGeom>
          <a:solidFill>
            <a:schemeClr val="bg2">
              <a:lumMod val="9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While the NEN is not anticipated to provide primary support to any of the thirteen EM-1 CubeSat missions, the NEN offers “as-is” and upgradable ground system solutions for lunar, L1/L2, and future exploration CubeSat missions, that could benefit the EM-1 CubeSat missions</a:t>
            </a:r>
          </a:p>
        </p:txBody>
      </p:sp>
    </p:spTree>
    <p:extLst>
      <p:ext uri="{BB962C8B-B14F-4D97-AF65-F5344CB8AC3E}">
        <p14:creationId xmlns:p14="http://schemas.microsoft.com/office/powerpoint/2010/main" val="974122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1" y="1065007"/>
            <a:ext cx="4835264" cy="5012988"/>
          </a:xfrm>
        </p:spPr>
        <p:txBody>
          <a:bodyPr>
            <a:noAutofit/>
          </a:bodyPr>
          <a:lstStyle/>
          <a:p>
            <a:r>
              <a:rPr lang="en-US" sz="1800" b="1" dirty="0"/>
              <a:t>The NEN can provide ~89% coverage to a Lunar EM-1 CubeSat utilizing three NEN ground stations</a:t>
            </a:r>
          </a:p>
          <a:p>
            <a:pPr lvl="1"/>
            <a:r>
              <a:rPr lang="en-US" sz="1600" dirty="0"/>
              <a:t>Coverage assumes the following stations/antennas:</a:t>
            </a:r>
          </a:p>
          <a:p>
            <a:pPr lvl="1"/>
            <a:r>
              <a:rPr lang="en-US" sz="1600" dirty="0"/>
              <a:t>NASA NEN Wallops (1 x 11m) </a:t>
            </a:r>
          </a:p>
          <a:p>
            <a:pPr lvl="1"/>
            <a:r>
              <a:rPr lang="en-US" sz="1600" dirty="0"/>
              <a:t>CSP SSC Hawaii (2 x 13m) </a:t>
            </a:r>
          </a:p>
          <a:p>
            <a:pPr lvl="1"/>
            <a:r>
              <a:rPr lang="en-US" sz="1600" dirty="0"/>
              <a:t>CSP SSC Australia (1 x 13m)</a:t>
            </a:r>
          </a:p>
          <a:p>
            <a:pPr lvl="1"/>
            <a:r>
              <a:rPr lang="en-US" sz="1600" dirty="0"/>
              <a:t>All sites currently support X-band downlink frequency range of 8.0 GHz to 8.5 GHz</a:t>
            </a:r>
            <a:endParaRPr lang="en-US" sz="1800" b="1" dirty="0"/>
          </a:p>
          <a:p>
            <a:r>
              <a:rPr lang="en-US" sz="1800" b="1" dirty="0"/>
              <a:t>Including the NEN CSP site in Hartebeesthoek would allow the NEN to provide 100% coverage</a:t>
            </a:r>
          </a:p>
          <a:p>
            <a:pPr lvl="1"/>
            <a:r>
              <a:rPr lang="en-US" sz="1600" dirty="0"/>
              <a:t>NEN utilizes Hartebeesthoek through the SANSA Space Operations Services</a:t>
            </a:r>
          </a:p>
          <a:p>
            <a:pPr lvl="1"/>
            <a:r>
              <a:rPr lang="en-US" sz="1600" dirty="0"/>
              <a:t>The 10m Hartebeesthoek antenna, designated HBK-5, supports the full X-band receive frequency (8.0 – 8.5 GHz)</a:t>
            </a:r>
          </a:p>
        </p:txBody>
      </p:sp>
      <p:sp>
        <p:nvSpPr>
          <p:cNvPr id="3" name="Title 2"/>
          <p:cNvSpPr>
            <a:spLocks noGrp="1"/>
          </p:cNvSpPr>
          <p:nvPr>
            <p:ph type="title"/>
          </p:nvPr>
        </p:nvSpPr>
        <p:spPr>
          <a:xfrm>
            <a:off x="266306" y="35861"/>
            <a:ext cx="7063188" cy="800149"/>
          </a:xfrm>
          <a:solidFill>
            <a:schemeClr val="tx2">
              <a:lumMod val="50000"/>
              <a:alpha val="48000"/>
            </a:schemeClr>
          </a:solidFill>
        </p:spPr>
        <p:txBody>
          <a:bodyPr/>
          <a:lstStyle/>
          <a:p>
            <a:r>
              <a:rPr lang="en-US" dirty="0" smtClean="0"/>
              <a:t>NEN Coverage to EM CubeSats at Lunar Distances</a:t>
            </a:r>
            <a:endParaRPr lang="en-US" dirty="0"/>
          </a:p>
        </p:txBody>
      </p:sp>
      <p:sp>
        <p:nvSpPr>
          <p:cNvPr id="31" name="TextBox 30"/>
          <p:cNvSpPr txBox="1"/>
          <p:nvPr/>
        </p:nvSpPr>
        <p:spPr>
          <a:xfrm>
            <a:off x="320041" y="6196329"/>
            <a:ext cx="6844552" cy="276999"/>
          </a:xfrm>
          <a:prstGeom prst="rect">
            <a:avLst/>
          </a:prstGeom>
          <a:noFill/>
        </p:spPr>
        <p:txBody>
          <a:bodyPr wrap="square" rtlCol="0">
            <a:spAutoFit/>
          </a:bodyPr>
          <a:lstStyle/>
          <a:p>
            <a:r>
              <a:rPr lang="en-US" dirty="0">
                <a:latin typeface="+mn-lt"/>
              </a:rPr>
              <a:t>Note: Coverage percentages assumes mission is not behind moon (i.e., lunar occultation)</a:t>
            </a:r>
          </a:p>
        </p:txBody>
      </p:sp>
      <p:grpSp>
        <p:nvGrpSpPr>
          <p:cNvPr id="39" name="Group 38"/>
          <p:cNvGrpSpPr/>
          <p:nvPr/>
        </p:nvGrpSpPr>
        <p:grpSpPr>
          <a:xfrm>
            <a:off x="5514650" y="1055879"/>
            <a:ext cx="3429000" cy="2203906"/>
            <a:chOff x="7434094" y="804215"/>
            <a:chExt cx="4572000" cy="2938541"/>
          </a:xfrm>
        </p:grpSpPr>
        <p:grpSp>
          <p:nvGrpSpPr>
            <p:cNvPr id="38" name="Group 37"/>
            <p:cNvGrpSpPr/>
            <p:nvPr/>
          </p:nvGrpSpPr>
          <p:grpSpPr>
            <a:xfrm>
              <a:off x="7434094" y="1454051"/>
              <a:ext cx="4572000" cy="2288705"/>
              <a:chOff x="7434094" y="1454051"/>
              <a:chExt cx="4572000" cy="2288705"/>
            </a:xfrm>
          </p:grpSpPr>
          <p:pic>
            <p:nvPicPr>
              <p:cNvPr id="30" name="Picture 29"/>
              <p:cNvPicPr>
                <a:picLocks noChangeAspect="1"/>
              </p:cNvPicPr>
              <p:nvPr/>
            </p:nvPicPr>
            <p:blipFill>
              <a:blip r:embed="rId3"/>
              <a:stretch>
                <a:fillRect/>
              </a:stretch>
            </p:blipFill>
            <p:spPr>
              <a:xfrm>
                <a:off x="7434094" y="1454051"/>
                <a:ext cx="4572000" cy="2288705"/>
              </a:xfrm>
              <a:prstGeom prst="rect">
                <a:avLst/>
              </a:prstGeom>
              <a:ln>
                <a:solidFill>
                  <a:schemeClr val="tx1">
                    <a:lumMod val="50000"/>
                    <a:lumOff val="50000"/>
                  </a:schemeClr>
                </a:solidFill>
              </a:ln>
            </p:spPr>
          </p:pic>
          <p:grpSp>
            <p:nvGrpSpPr>
              <p:cNvPr id="5" name="Group 4"/>
              <p:cNvGrpSpPr/>
              <p:nvPr/>
            </p:nvGrpSpPr>
            <p:grpSpPr>
              <a:xfrm>
                <a:off x="8284804" y="1841085"/>
                <a:ext cx="656046" cy="359318"/>
                <a:chOff x="4560304" y="4717663"/>
                <a:chExt cx="656046" cy="359318"/>
              </a:xfrm>
            </p:grpSpPr>
            <p:sp>
              <p:nvSpPr>
                <p:cNvPr id="6" name="Oval 5"/>
                <p:cNvSpPr/>
                <p:nvPr/>
              </p:nvSpPr>
              <p:spPr>
                <a:xfrm>
                  <a:off x="4955149" y="4910981"/>
                  <a:ext cx="170364" cy="166000"/>
                </a:xfrm>
                <a:prstGeom prst="ellipse">
                  <a:avLst/>
                </a:prstGeom>
                <a:gradFill>
                  <a:gsLst>
                    <a:gs pos="0">
                      <a:schemeClr val="accent1">
                        <a:lumMod val="75000"/>
                        <a:alpha val="70000"/>
                      </a:schemeClr>
                    </a:gs>
                    <a:gs pos="100000">
                      <a:schemeClr val="tx2">
                        <a:lumMod val="40000"/>
                        <a:lumOff val="60000"/>
                        <a:alpha val="70000"/>
                      </a:schemeClr>
                    </a:gs>
                  </a:gsLst>
                </a:gradFill>
                <a:ln w="34925" cmpd="thickThi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7" name="Text Box 163"/>
                <p:cNvSpPr txBox="1">
                  <a:spLocks noChangeArrowheads="1"/>
                </p:cNvSpPr>
                <p:nvPr/>
              </p:nvSpPr>
              <p:spPr bwMode="auto">
                <a:xfrm>
                  <a:off x="4560304" y="4717663"/>
                  <a:ext cx="656046"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Wallops</a:t>
                  </a:r>
                </a:p>
              </p:txBody>
            </p:sp>
          </p:grpSp>
          <p:grpSp>
            <p:nvGrpSpPr>
              <p:cNvPr id="9" name="Group 8"/>
              <p:cNvGrpSpPr/>
              <p:nvPr/>
            </p:nvGrpSpPr>
            <p:grpSpPr>
              <a:xfrm>
                <a:off x="7631831" y="2134707"/>
                <a:ext cx="826410" cy="273722"/>
                <a:chOff x="4955149" y="4803259"/>
                <a:chExt cx="826410" cy="273722"/>
              </a:xfrm>
            </p:grpSpPr>
            <p:sp>
              <p:nvSpPr>
                <p:cNvPr id="10" name="Oval 9"/>
                <p:cNvSpPr/>
                <p:nvPr/>
              </p:nvSpPr>
              <p:spPr>
                <a:xfrm>
                  <a:off x="4955149" y="4910981"/>
                  <a:ext cx="170364" cy="166000"/>
                </a:xfrm>
                <a:prstGeom prst="ellipse">
                  <a:avLst/>
                </a:prstGeom>
                <a:gradFill>
                  <a:gsLst>
                    <a:gs pos="0">
                      <a:schemeClr val="accent2">
                        <a:lumMod val="75000"/>
                        <a:alpha val="70000"/>
                      </a:schemeClr>
                    </a:gs>
                    <a:gs pos="100000">
                      <a:schemeClr val="accent2">
                        <a:lumMod val="40000"/>
                        <a:lumOff val="60000"/>
                        <a:alpha val="70000"/>
                      </a:schemeClr>
                    </a:gs>
                  </a:gsLst>
                </a:gradFill>
                <a:ln w="34925" cmpd="thickThi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1" name="Text Box 163"/>
                <p:cNvSpPr txBox="1">
                  <a:spLocks noChangeArrowheads="1"/>
                </p:cNvSpPr>
                <p:nvPr/>
              </p:nvSpPr>
              <p:spPr bwMode="auto">
                <a:xfrm>
                  <a:off x="5125513" y="4803259"/>
                  <a:ext cx="656046"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Hawaii</a:t>
                  </a:r>
                </a:p>
              </p:txBody>
            </p:sp>
          </p:grpSp>
          <p:grpSp>
            <p:nvGrpSpPr>
              <p:cNvPr id="12" name="Group 11"/>
              <p:cNvGrpSpPr/>
              <p:nvPr/>
            </p:nvGrpSpPr>
            <p:grpSpPr>
              <a:xfrm>
                <a:off x="10678563" y="2881300"/>
                <a:ext cx="656046" cy="358547"/>
                <a:chOff x="4520356" y="4910981"/>
                <a:chExt cx="656046" cy="358547"/>
              </a:xfrm>
            </p:grpSpPr>
            <p:sp>
              <p:nvSpPr>
                <p:cNvPr id="13" name="Oval 12"/>
                <p:cNvSpPr/>
                <p:nvPr/>
              </p:nvSpPr>
              <p:spPr>
                <a:xfrm>
                  <a:off x="4955149" y="4910981"/>
                  <a:ext cx="170364" cy="166000"/>
                </a:xfrm>
                <a:prstGeom prst="ellipse">
                  <a:avLst/>
                </a:prstGeom>
                <a:gradFill>
                  <a:gsLst>
                    <a:gs pos="0">
                      <a:srgbClr val="FFC000">
                        <a:alpha val="70000"/>
                      </a:srgbClr>
                    </a:gs>
                    <a:gs pos="100000">
                      <a:srgbClr val="FFFF00">
                        <a:alpha val="70000"/>
                      </a:srgbClr>
                    </a:gs>
                  </a:gsLst>
                </a:gradFill>
                <a:ln w="34925" cmpd="thickThi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4" name="Text Box 163"/>
                <p:cNvSpPr txBox="1">
                  <a:spLocks noChangeArrowheads="1"/>
                </p:cNvSpPr>
                <p:nvPr/>
              </p:nvSpPr>
              <p:spPr bwMode="auto">
                <a:xfrm>
                  <a:off x="4520356" y="5023306"/>
                  <a:ext cx="656046" cy="246222"/>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Australia</a:t>
                  </a:r>
                </a:p>
              </p:txBody>
            </p:sp>
          </p:grpSp>
        </p:grpSp>
        <p:sp>
          <p:nvSpPr>
            <p:cNvPr id="32" name="TextBox 31"/>
            <p:cNvSpPr txBox="1"/>
            <p:nvPr/>
          </p:nvSpPr>
          <p:spPr>
            <a:xfrm>
              <a:off x="7434094" y="804215"/>
              <a:ext cx="4572000" cy="615553"/>
            </a:xfrm>
            <a:prstGeom prst="rect">
              <a:avLst/>
            </a:prstGeom>
            <a:noFill/>
          </p:spPr>
          <p:txBody>
            <a:bodyPr wrap="square" rtlCol="0">
              <a:spAutoFit/>
            </a:bodyPr>
            <a:lstStyle/>
            <a:p>
              <a:pPr algn="ct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NEN </a:t>
              </a:r>
              <a:r>
                <a:rPr lang="en-US" u="sng"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Three</a:t>
              </a: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 Station Architecture Providing </a:t>
              </a:r>
              <a:r>
                <a:rPr lang="en-US" u="sng"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89%</a:t>
              </a: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 Lunar Coverage</a:t>
              </a:r>
            </a:p>
          </p:txBody>
        </p:sp>
      </p:grpSp>
      <p:grpSp>
        <p:nvGrpSpPr>
          <p:cNvPr id="36" name="Group 35"/>
          <p:cNvGrpSpPr/>
          <p:nvPr/>
        </p:nvGrpSpPr>
        <p:grpSpPr>
          <a:xfrm>
            <a:off x="5514650" y="3690438"/>
            <a:ext cx="3429000" cy="2191968"/>
            <a:chOff x="7551426" y="3705249"/>
            <a:chExt cx="4572000" cy="2922624"/>
          </a:xfrm>
        </p:grpSpPr>
        <p:grpSp>
          <p:nvGrpSpPr>
            <p:cNvPr id="34" name="Group 33"/>
            <p:cNvGrpSpPr/>
            <p:nvPr/>
          </p:nvGrpSpPr>
          <p:grpSpPr>
            <a:xfrm>
              <a:off x="7551426" y="4339167"/>
              <a:ext cx="4572000" cy="2288706"/>
              <a:chOff x="7419784" y="4126732"/>
              <a:chExt cx="4572000" cy="2288706"/>
            </a:xfrm>
          </p:grpSpPr>
          <p:pic>
            <p:nvPicPr>
              <p:cNvPr id="15" name="Picture 14"/>
              <p:cNvPicPr>
                <a:picLocks noChangeAspect="1"/>
              </p:cNvPicPr>
              <p:nvPr/>
            </p:nvPicPr>
            <p:blipFill>
              <a:blip r:embed="rId4"/>
              <a:stretch>
                <a:fillRect/>
              </a:stretch>
            </p:blipFill>
            <p:spPr>
              <a:xfrm>
                <a:off x="7419784" y="4126732"/>
                <a:ext cx="4572000" cy="2288706"/>
              </a:xfrm>
              <a:prstGeom prst="rect">
                <a:avLst/>
              </a:prstGeom>
              <a:ln>
                <a:solidFill>
                  <a:schemeClr val="tx1">
                    <a:lumMod val="50000"/>
                    <a:lumOff val="50000"/>
                  </a:schemeClr>
                </a:solidFill>
              </a:ln>
            </p:spPr>
          </p:pic>
          <p:grpSp>
            <p:nvGrpSpPr>
              <p:cNvPr id="16" name="Group 15"/>
              <p:cNvGrpSpPr/>
              <p:nvPr/>
            </p:nvGrpSpPr>
            <p:grpSpPr>
              <a:xfrm>
                <a:off x="8270494" y="4507212"/>
                <a:ext cx="656046" cy="359318"/>
                <a:chOff x="4560304" y="4717663"/>
                <a:chExt cx="656046" cy="359318"/>
              </a:xfrm>
            </p:grpSpPr>
            <p:sp>
              <p:nvSpPr>
                <p:cNvPr id="17" name="Oval 16"/>
                <p:cNvSpPr/>
                <p:nvPr/>
              </p:nvSpPr>
              <p:spPr>
                <a:xfrm>
                  <a:off x="4955149" y="4910981"/>
                  <a:ext cx="170364" cy="166000"/>
                </a:xfrm>
                <a:prstGeom prst="ellipse">
                  <a:avLst/>
                </a:prstGeom>
                <a:gradFill>
                  <a:gsLst>
                    <a:gs pos="0">
                      <a:schemeClr val="accent1">
                        <a:lumMod val="75000"/>
                        <a:alpha val="70000"/>
                      </a:schemeClr>
                    </a:gs>
                    <a:gs pos="100000">
                      <a:schemeClr val="tx2">
                        <a:lumMod val="40000"/>
                        <a:lumOff val="60000"/>
                        <a:alpha val="70000"/>
                      </a:schemeClr>
                    </a:gs>
                  </a:gsLst>
                </a:gradFill>
                <a:ln w="34925" cmpd="thickThi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18" name="Text Box 163"/>
                <p:cNvSpPr txBox="1">
                  <a:spLocks noChangeArrowheads="1"/>
                </p:cNvSpPr>
                <p:nvPr/>
              </p:nvSpPr>
              <p:spPr bwMode="auto">
                <a:xfrm>
                  <a:off x="4560304" y="4717663"/>
                  <a:ext cx="656046"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Wallops</a:t>
                  </a:r>
                </a:p>
              </p:txBody>
            </p:sp>
          </p:grpSp>
          <p:grpSp>
            <p:nvGrpSpPr>
              <p:cNvPr id="19" name="Group 18"/>
              <p:cNvGrpSpPr/>
              <p:nvPr/>
            </p:nvGrpSpPr>
            <p:grpSpPr>
              <a:xfrm>
                <a:off x="7617521" y="4811224"/>
                <a:ext cx="826410" cy="273722"/>
                <a:chOff x="4955149" y="4803259"/>
                <a:chExt cx="826410" cy="273722"/>
              </a:xfrm>
            </p:grpSpPr>
            <p:sp>
              <p:nvSpPr>
                <p:cNvPr id="20" name="Oval 19"/>
                <p:cNvSpPr/>
                <p:nvPr/>
              </p:nvSpPr>
              <p:spPr>
                <a:xfrm>
                  <a:off x="4955149" y="4910981"/>
                  <a:ext cx="170364" cy="166000"/>
                </a:xfrm>
                <a:prstGeom prst="ellipse">
                  <a:avLst/>
                </a:prstGeom>
                <a:gradFill>
                  <a:gsLst>
                    <a:gs pos="0">
                      <a:schemeClr val="accent2">
                        <a:lumMod val="75000"/>
                        <a:alpha val="70000"/>
                      </a:schemeClr>
                    </a:gs>
                    <a:gs pos="100000">
                      <a:schemeClr val="accent2">
                        <a:lumMod val="40000"/>
                        <a:lumOff val="60000"/>
                        <a:alpha val="70000"/>
                      </a:schemeClr>
                    </a:gs>
                  </a:gsLst>
                </a:gradFill>
                <a:ln w="34925" cmpd="thickThi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21" name="Text Box 163"/>
                <p:cNvSpPr txBox="1">
                  <a:spLocks noChangeArrowheads="1"/>
                </p:cNvSpPr>
                <p:nvPr/>
              </p:nvSpPr>
              <p:spPr bwMode="auto">
                <a:xfrm>
                  <a:off x="5125513" y="4803259"/>
                  <a:ext cx="656046"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Hawaii</a:t>
                  </a:r>
                </a:p>
              </p:txBody>
            </p:sp>
          </p:grpSp>
          <p:grpSp>
            <p:nvGrpSpPr>
              <p:cNvPr id="22" name="Group 21"/>
              <p:cNvGrpSpPr/>
              <p:nvPr/>
            </p:nvGrpSpPr>
            <p:grpSpPr>
              <a:xfrm>
                <a:off x="10793562" y="5542232"/>
                <a:ext cx="656046" cy="406880"/>
                <a:chOff x="4649665" y="4910981"/>
                <a:chExt cx="656046" cy="406880"/>
              </a:xfrm>
            </p:grpSpPr>
            <p:sp>
              <p:nvSpPr>
                <p:cNvPr id="23" name="Oval 22"/>
                <p:cNvSpPr/>
                <p:nvPr/>
              </p:nvSpPr>
              <p:spPr>
                <a:xfrm>
                  <a:off x="4955149" y="4910981"/>
                  <a:ext cx="170364" cy="166000"/>
                </a:xfrm>
                <a:prstGeom prst="ellipse">
                  <a:avLst/>
                </a:prstGeom>
                <a:gradFill>
                  <a:gsLst>
                    <a:gs pos="0">
                      <a:srgbClr val="FFC000">
                        <a:alpha val="70000"/>
                      </a:srgbClr>
                    </a:gs>
                    <a:gs pos="100000">
                      <a:srgbClr val="FFFF00">
                        <a:alpha val="70000"/>
                      </a:srgbClr>
                    </a:gs>
                  </a:gsLst>
                </a:gradFill>
                <a:ln w="34925" cmpd="thickThi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24" name="Text Box 163"/>
                <p:cNvSpPr txBox="1">
                  <a:spLocks noChangeArrowheads="1"/>
                </p:cNvSpPr>
                <p:nvPr/>
              </p:nvSpPr>
              <p:spPr bwMode="auto">
                <a:xfrm>
                  <a:off x="4649665" y="5071640"/>
                  <a:ext cx="656046"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Australia</a:t>
                  </a:r>
                </a:p>
              </p:txBody>
            </p:sp>
          </p:grpSp>
          <p:grpSp>
            <p:nvGrpSpPr>
              <p:cNvPr id="25" name="Group 24"/>
              <p:cNvGrpSpPr/>
              <p:nvPr/>
            </p:nvGrpSpPr>
            <p:grpSpPr>
              <a:xfrm>
                <a:off x="9758348" y="5519469"/>
                <a:ext cx="780343" cy="380061"/>
                <a:chOff x="4739203" y="4910981"/>
                <a:chExt cx="780343" cy="380061"/>
              </a:xfrm>
            </p:grpSpPr>
            <p:sp>
              <p:nvSpPr>
                <p:cNvPr id="26" name="Oval 25"/>
                <p:cNvSpPr/>
                <p:nvPr/>
              </p:nvSpPr>
              <p:spPr>
                <a:xfrm>
                  <a:off x="4955149" y="4910981"/>
                  <a:ext cx="170364" cy="166000"/>
                </a:xfrm>
                <a:prstGeom prst="ellipse">
                  <a:avLst/>
                </a:prstGeom>
                <a:gradFill>
                  <a:gsLst>
                    <a:gs pos="0">
                      <a:schemeClr val="tx1">
                        <a:lumMod val="85000"/>
                        <a:lumOff val="15000"/>
                        <a:alpha val="70000"/>
                      </a:schemeClr>
                    </a:gs>
                    <a:gs pos="100000">
                      <a:schemeClr val="tx1">
                        <a:lumMod val="65000"/>
                        <a:lumOff val="35000"/>
                        <a:alpha val="70000"/>
                      </a:schemeClr>
                    </a:gs>
                  </a:gsLst>
                </a:gradFill>
                <a:ln w="34925" cmpd="thickThi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27" name="Text Box 163"/>
                <p:cNvSpPr txBox="1">
                  <a:spLocks noChangeArrowheads="1"/>
                </p:cNvSpPr>
                <p:nvPr/>
              </p:nvSpPr>
              <p:spPr bwMode="auto">
                <a:xfrm>
                  <a:off x="4739203" y="5044821"/>
                  <a:ext cx="780343"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Hartebeesthoek</a:t>
                  </a:r>
                </a:p>
              </p:txBody>
            </p:sp>
          </p:grpSp>
        </p:grpSp>
        <p:sp>
          <p:nvSpPr>
            <p:cNvPr id="35" name="TextBox 34"/>
            <p:cNvSpPr txBox="1"/>
            <p:nvPr/>
          </p:nvSpPr>
          <p:spPr>
            <a:xfrm>
              <a:off x="7551426" y="3705249"/>
              <a:ext cx="4572000" cy="615553"/>
            </a:xfrm>
            <a:prstGeom prst="rect">
              <a:avLst/>
            </a:prstGeom>
            <a:noFill/>
          </p:spPr>
          <p:txBody>
            <a:bodyPr wrap="square" rtlCol="0">
              <a:spAutoFit/>
            </a:bodyPr>
            <a:lstStyle/>
            <a:p>
              <a:pPr algn="ct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NEN </a:t>
              </a:r>
              <a:r>
                <a:rPr lang="en-US" u="sng"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Four</a:t>
              </a: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 Station Architecture Providing </a:t>
              </a:r>
              <a:r>
                <a:rPr lang="en-US" u="sng"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100%</a:t>
              </a: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 Lunar Coverage</a:t>
              </a:r>
            </a:p>
          </p:txBody>
        </p:sp>
      </p:grpSp>
    </p:spTree>
    <p:extLst>
      <p:ext uri="{BB962C8B-B14F-4D97-AF65-F5344CB8AC3E}">
        <p14:creationId xmlns:p14="http://schemas.microsoft.com/office/powerpoint/2010/main" val="198837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799" y="963596"/>
            <a:ext cx="8545471" cy="2646777"/>
          </a:xfrm>
        </p:spPr>
        <p:txBody>
          <a:bodyPr>
            <a:normAutofit fontScale="70000" lnSpcReduction="20000"/>
          </a:bodyPr>
          <a:lstStyle/>
          <a:p>
            <a:r>
              <a:rPr lang="en-US" b="1" dirty="0" smtClean="0"/>
              <a:t>The EM-1 CubeSats will be deployed from dispensers on Orion once at a safe distance (~35,000 km)</a:t>
            </a:r>
          </a:p>
          <a:p>
            <a:pPr lvl="1"/>
            <a:r>
              <a:rPr lang="en-US" dirty="0" smtClean="0"/>
              <a:t>Once released there is an anticipated range from 35,000 km to 100,000 km known as the “12 hours of terror”</a:t>
            </a:r>
          </a:p>
          <a:p>
            <a:pPr lvl="1"/>
            <a:r>
              <a:rPr lang="en-US" dirty="0" smtClean="0"/>
              <a:t>The NEN could provide complementary coverage during this period utilizing the four NEN stations in Wallops, Hawaii, Australia, </a:t>
            </a:r>
            <a:r>
              <a:rPr lang="en-US" dirty="0"/>
              <a:t>and </a:t>
            </a:r>
            <a:r>
              <a:rPr lang="en-US" dirty="0" smtClean="0"/>
              <a:t>Hartebeesthoek</a:t>
            </a:r>
          </a:p>
          <a:p>
            <a:pPr lvl="1"/>
            <a:r>
              <a:rPr lang="en-US" dirty="0" smtClean="0"/>
              <a:t>The four ground stations together can provide 100% coverage at 35,000 km</a:t>
            </a:r>
            <a:endParaRPr lang="en-US" dirty="0"/>
          </a:p>
          <a:p>
            <a:endParaRPr lang="en-US" dirty="0" smtClean="0">
              <a:solidFill>
                <a:srgbClr val="FF0000"/>
              </a:solidFill>
            </a:endParaRPr>
          </a:p>
        </p:txBody>
      </p:sp>
      <p:sp>
        <p:nvSpPr>
          <p:cNvPr id="3" name="Title 2"/>
          <p:cNvSpPr>
            <a:spLocks noGrp="1"/>
          </p:cNvSpPr>
          <p:nvPr>
            <p:ph type="title"/>
          </p:nvPr>
        </p:nvSpPr>
        <p:spPr>
          <a:xfrm>
            <a:off x="266306" y="274638"/>
            <a:ext cx="7016622" cy="391063"/>
          </a:xfrm>
        </p:spPr>
        <p:txBody>
          <a:bodyPr/>
          <a:lstStyle/>
          <a:p>
            <a:r>
              <a:rPr lang="en-US" dirty="0"/>
              <a:t>NEN Coverage to </a:t>
            </a:r>
            <a:r>
              <a:rPr lang="en-US" dirty="0" smtClean="0"/>
              <a:t>EM </a:t>
            </a:r>
            <a:r>
              <a:rPr lang="en-US" dirty="0"/>
              <a:t>CubeSats </a:t>
            </a:r>
            <a:r>
              <a:rPr lang="en-US" dirty="0" smtClean="0"/>
              <a:t>During Trans-Lunar Orbit</a:t>
            </a:r>
            <a:endParaRPr lang="en-US" dirty="0"/>
          </a:p>
        </p:txBody>
      </p:sp>
      <p:grpSp>
        <p:nvGrpSpPr>
          <p:cNvPr id="54" name="Group 53"/>
          <p:cNvGrpSpPr>
            <a:grpSpLocks noChangeAspect="1"/>
          </p:cNvGrpSpPr>
          <p:nvPr/>
        </p:nvGrpSpPr>
        <p:grpSpPr>
          <a:xfrm>
            <a:off x="1434898" y="3610373"/>
            <a:ext cx="6083308" cy="2743200"/>
            <a:chOff x="7788899" y="5061816"/>
            <a:chExt cx="3755814" cy="1693642"/>
          </a:xfrm>
        </p:grpSpPr>
        <p:pic>
          <p:nvPicPr>
            <p:cNvPr id="8" name="Picture 7"/>
            <p:cNvPicPr>
              <a:picLocks noChangeAspect="1"/>
            </p:cNvPicPr>
            <p:nvPr/>
          </p:nvPicPr>
          <p:blipFill>
            <a:blip r:embed="rId3"/>
            <a:stretch>
              <a:fillRect/>
            </a:stretch>
          </p:blipFill>
          <p:spPr>
            <a:xfrm>
              <a:off x="8161433" y="5061816"/>
              <a:ext cx="3383280" cy="1693642"/>
            </a:xfrm>
            <a:prstGeom prst="rect">
              <a:avLst/>
            </a:prstGeom>
            <a:ln w="3175">
              <a:solidFill>
                <a:schemeClr val="bg1">
                  <a:lumMod val="65000"/>
                </a:schemeClr>
              </a:solidFill>
            </a:ln>
          </p:spPr>
        </p:pic>
        <p:sp>
          <p:nvSpPr>
            <p:cNvPr id="12" name="Rectangle 11"/>
            <p:cNvSpPr/>
            <p:nvPr/>
          </p:nvSpPr>
          <p:spPr>
            <a:xfrm rot="16200000">
              <a:off x="7124958" y="5725757"/>
              <a:ext cx="1693642" cy="365760"/>
            </a:xfrm>
            <a:prstGeom prst="rect">
              <a:avLst/>
            </a:prstGeom>
            <a:solidFill>
              <a:schemeClr val="bg2"/>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Range 35,000 km</a:t>
              </a:r>
            </a:p>
            <a:p>
              <a:pPr algn="ctr"/>
              <a:r>
                <a:rPr lang="en-US" sz="788"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Coverage 100%</a:t>
              </a:r>
            </a:p>
          </p:txBody>
        </p:sp>
        <p:grpSp>
          <p:nvGrpSpPr>
            <p:cNvPr id="39" name="Group 38"/>
            <p:cNvGrpSpPr/>
            <p:nvPr/>
          </p:nvGrpSpPr>
          <p:grpSpPr>
            <a:xfrm>
              <a:off x="8259394" y="5442789"/>
              <a:ext cx="3249291" cy="1016757"/>
              <a:chOff x="8254777" y="1566964"/>
              <a:chExt cx="3249291" cy="1016757"/>
            </a:xfrm>
          </p:grpSpPr>
          <p:grpSp>
            <p:nvGrpSpPr>
              <p:cNvPr id="40" name="Group 39"/>
              <p:cNvGrpSpPr/>
              <p:nvPr/>
            </p:nvGrpSpPr>
            <p:grpSpPr>
              <a:xfrm>
                <a:off x="9084673" y="1566964"/>
                <a:ext cx="765774" cy="246220"/>
                <a:chOff x="9084673" y="1566964"/>
                <a:chExt cx="765774" cy="246220"/>
              </a:xfrm>
            </p:grpSpPr>
            <p:sp>
              <p:nvSpPr>
                <p:cNvPr id="50" name="Oval 49"/>
                <p:cNvSpPr/>
                <p:nvPr/>
              </p:nvSpPr>
              <p:spPr>
                <a:xfrm>
                  <a:off x="9084673" y="1626148"/>
                  <a:ext cx="109728" cy="109728"/>
                </a:xfrm>
                <a:prstGeom prst="ellipse">
                  <a:avLst/>
                </a:prstGeom>
                <a:gradFill>
                  <a:gsLst>
                    <a:gs pos="0">
                      <a:schemeClr val="accent1">
                        <a:lumMod val="75000"/>
                        <a:alpha val="70000"/>
                      </a:schemeClr>
                    </a:gs>
                    <a:gs pos="100000">
                      <a:schemeClr val="tx2">
                        <a:lumMod val="40000"/>
                        <a:lumOff val="60000"/>
                        <a:alpha val="70000"/>
                      </a:schemeClr>
                    </a:gs>
                  </a:gsLst>
                </a:gradFill>
                <a:ln w="34925" cmpd="thickThi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1" name="Text Box 163"/>
                <p:cNvSpPr txBox="1">
                  <a:spLocks noChangeArrowheads="1"/>
                </p:cNvSpPr>
                <p:nvPr/>
              </p:nvSpPr>
              <p:spPr bwMode="auto">
                <a:xfrm>
                  <a:off x="9194401" y="1566964"/>
                  <a:ext cx="656046" cy="246220"/>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Wallops</a:t>
                  </a:r>
                </a:p>
              </p:txBody>
            </p:sp>
          </p:grpSp>
          <p:grpSp>
            <p:nvGrpSpPr>
              <p:cNvPr id="41" name="Group 40"/>
              <p:cNvGrpSpPr/>
              <p:nvPr/>
            </p:nvGrpSpPr>
            <p:grpSpPr>
              <a:xfrm>
                <a:off x="8254777" y="1785487"/>
                <a:ext cx="656046" cy="336460"/>
                <a:chOff x="8254777" y="1785487"/>
                <a:chExt cx="656046" cy="336460"/>
              </a:xfrm>
            </p:grpSpPr>
            <p:sp>
              <p:nvSpPr>
                <p:cNvPr id="48" name="Oval 47"/>
                <p:cNvSpPr/>
                <p:nvPr/>
              </p:nvSpPr>
              <p:spPr>
                <a:xfrm>
                  <a:off x="8309491" y="1785487"/>
                  <a:ext cx="109728" cy="109728"/>
                </a:xfrm>
                <a:prstGeom prst="ellipse">
                  <a:avLst/>
                </a:prstGeom>
                <a:gradFill>
                  <a:gsLst>
                    <a:gs pos="0">
                      <a:schemeClr val="accent2">
                        <a:lumMod val="75000"/>
                        <a:alpha val="70000"/>
                      </a:schemeClr>
                    </a:gs>
                    <a:gs pos="100000">
                      <a:schemeClr val="accent2">
                        <a:lumMod val="40000"/>
                        <a:lumOff val="60000"/>
                        <a:alpha val="70000"/>
                      </a:schemeClr>
                    </a:gs>
                  </a:gsLst>
                </a:gradFill>
                <a:ln w="34925" cmpd="thickThi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9" name="Text Box 163"/>
                <p:cNvSpPr txBox="1">
                  <a:spLocks noChangeArrowheads="1"/>
                </p:cNvSpPr>
                <p:nvPr/>
              </p:nvSpPr>
              <p:spPr bwMode="auto">
                <a:xfrm>
                  <a:off x="8254777" y="1875726"/>
                  <a:ext cx="656046"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Hawaii</a:t>
                  </a:r>
                </a:p>
              </p:txBody>
            </p:sp>
          </p:grpSp>
          <p:grpSp>
            <p:nvGrpSpPr>
              <p:cNvPr id="42" name="Group 41"/>
              <p:cNvGrpSpPr/>
              <p:nvPr/>
            </p:nvGrpSpPr>
            <p:grpSpPr>
              <a:xfrm>
                <a:off x="10848022" y="2250313"/>
                <a:ext cx="656046" cy="333408"/>
                <a:chOff x="10848022" y="2250313"/>
                <a:chExt cx="656046" cy="333408"/>
              </a:xfrm>
            </p:grpSpPr>
            <p:sp>
              <p:nvSpPr>
                <p:cNvPr id="46" name="Oval 45"/>
                <p:cNvSpPr/>
                <p:nvPr/>
              </p:nvSpPr>
              <p:spPr>
                <a:xfrm>
                  <a:off x="10883902" y="2250313"/>
                  <a:ext cx="109728" cy="109728"/>
                </a:xfrm>
                <a:prstGeom prst="ellipse">
                  <a:avLst/>
                </a:prstGeom>
                <a:gradFill>
                  <a:gsLst>
                    <a:gs pos="0">
                      <a:srgbClr val="FFC000">
                        <a:alpha val="70000"/>
                      </a:srgbClr>
                    </a:gs>
                    <a:gs pos="100000">
                      <a:srgbClr val="FFFF00">
                        <a:alpha val="70000"/>
                      </a:srgbClr>
                    </a:gs>
                  </a:gsLst>
                </a:gradFill>
                <a:ln w="34925" cmpd="thickThin">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7" name="Text Box 163"/>
                <p:cNvSpPr txBox="1">
                  <a:spLocks noChangeArrowheads="1"/>
                </p:cNvSpPr>
                <p:nvPr/>
              </p:nvSpPr>
              <p:spPr bwMode="auto">
                <a:xfrm>
                  <a:off x="10848022" y="2337500"/>
                  <a:ext cx="656046"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Australia</a:t>
                  </a:r>
                </a:p>
              </p:txBody>
            </p:sp>
          </p:grpSp>
          <p:grpSp>
            <p:nvGrpSpPr>
              <p:cNvPr id="43" name="Group 42"/>
              <p:cNvGrpSpPr/>
              <p:nvPr/>
            </p:nvGrpSpPr>
            <p:grpSpPr>
              <a:xfrm>
                <a:off x="9522424" y="2227772"/>
                <a:ext cx="780343" cy="317468"/>
                <a:chOff x="9522424" y="2227772"/>
                <a:chExt cx="780343" cy="317468"/>
              </a:xfrm>
            </p:grpSpPr>
            <p:sp>
              <p:nvSpPr>
                <p:cNvPr id="44" name="Oval 43"/>
                <p:cNvSpPr/>
                <p:nvPr/>
              </p:nvSpPr>
              <p:spPr>
                <a:xfrm>
                  <a:off x="10059417" y="2227772"/>
                  <a:ext cx="109728" cy="109728"/>
                </a:xfrm>
                <a:prstGeom prst="ellipse">
                  <a:avLst/>
                </a:prstGeom>
                <a:gradFill>
                  <a:gsLst>
                    <a:gs pos="0">
                      <a:schemeClr val="tx1">
                        <a:lumMod val="85000"/>
                        <a:lumOff val="15000"/>
                        <a:alpha val="70000"/>
                      </a:schemeClr>
                    </a:gs>
                    <a:gs pos="100000">
                      <a:schemeClr val="tx1">
                        <a:lumMod val="65000"/>
                        <a:lumOff val="35000"/>
                        <a:alpha val="70000"/>
                      </a:schemeClr>
                    </a:gs>
                  </a:gsLst>
                </a:gradFill>
                <a:ln w="34925" cmpd="thickThi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5" name="Text Box 163"/>
                <p:cNvSpPr txBox="1">
                  <a:spLocks noChangeArrowheads="1"/>
                </p:cNvSpPr>
                <p:nvPr/>
              </p:nvSpPr>
              <p:spPr bwMode="auto">
                <a:xfrm>
                  <a:off x="9522424" y="2299019"/>
                  <a:ext cx="780343" cy="246221"/>
                </a:xfrm>
                <a:prstGeom prst="rect">
                  <a:avLst/>
                </a:prstGeom>
                <a:noFill/>
                <a:ln w="9525" algn="ctr">
                  <a:noFill/>
                  <a:miter lim="800000"/>
                  <a:headEnd/>
                  <a:tailEnd/>
                </a:ln>
              </p:spPr>
              <p:txBody>
                <a:bodyPr wrap="square" lIns="34290" rIns="34290">
                  <a:spAutoFit/>
                </a:bodyPr>
                <a:lstStyle/>
                <a:p>
                  <a:r>
                    <a:rPr lang="en-US" sz="600" i="1" dirty="0">
                      <a:solidFill>
                        <a:prstClr val="black"/>
                      </a:solidFill>
                      <a:latin typeface="Calibri"/>
                    </a:rPr>
                    <a:t>Hartebeesthoek</a:t>
                  </a:r>
                </a:p>
              </p:txBody>
            </p:sp>
          </p:grpSp>
        </p:grpSp>
      </p:grpSp>
    </p:spTree>
    <p:extLst>
      <p:ext uri="{BB962C8B-B14F-4D97-AF65-F5344CB8AC3E}">
        <p14:creationId xmlns:p14="http://schemas.microsoft.com/office/powerpoint/2010/main" val="2820562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15" y="1647825"/>
            <a:ext cx="9149715" cy="3807939"/>
          </a:xfrm>
          <a:prstGeom prst="rect">
            <a:avLst/>
          </a:prstGeom>
          <a:gradFill flip="none" rotWithShape="1">
            <a:gsLst>
              <a:gs pos="38000">
                <a:schemeClr val="tx2">
                  <a:lumMod val="75000"/>
                </a:schemeClr>
              </a:gs>
              <a:gs pos="0">
                <a:schemeClr val="accent1">
                  <a:lumMod val="40000"/>
                  <a:lumOff val="60000"/>
                </a:schemeClr>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81" name="Picture 2" descr="modis_wonderglobe_lrg.jpg (4096×409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06" t="30793" r="21898" b="20442"/>
          <a:stretch/>
        </p:blipFill>
        <p:spPr bwMode="auto">
          <a:xfrm>
            <a:off x="7887101" y="1811309"/>
            <a:ext cx="1023729" cy="1028700"/>
          </a:xfrm>
          <a:prstGeom prst="ellipse">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5" y="5455764"/>
            <a:ext cx="9149715" cy="44601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Content Placeholder 1"/>
          <p:cNvSpPr>
            <a:spLocks noGrp="1"/>
          </p:cNvSpPr>
          <p:nvPr>
            <p:ph idx="1"/>
          </p:nvPr>
        </p:nvSpPr>
        <p:spPr>
          <a:xfrm>
            <a:off x="332676" y="1815513"/>
            <a:ext cx="7200341" cy="2845737"/>
          </a:xfrm>
        </p:spPr>
        <p:txBody>
          <a:bodyPr/>
          <a:lstStyle/>
          <a:p>
            <a:r>
              <a:rPr lang="en-US" sz="1200" b="1" dirty="0">
                <a:solidFill>
                  <a:schemeClr val="bg1"/>
                </a:solidFill>
              </a:rPr>
              <a:t>The NEN’s use of small apertures provides a larger beamwidth, compared to the larger DSN apertures, which can benefit Lunar CubeSats with uncertain ephemeris data</a:t>
            </a:r>
            <a:endParaRPr lang="en-US" sz="1200" b="1" dirty="0">
              <a:solidFill>
                <a:srgbClr val="FF0000"/>
              </a:solidFill>
            </a:endParaRPr>
          </a:p>
          <a:p>
            <a:pPr lvl="1"/>
            <a:r>
              <a:rPr lang="en-US" sz="900" dirty="0">
                <a:solidFill>
                  <a:schemeClr val="bg1"/>
                </a:solidFill>
              </a:rPr>
              <a:t>WG1 11m would cover 3.10x the area of a DSN 34m</a:t>
            </a:r>
          </a:p>
          <a:p>
            <a:pPr lvl="1"/>
            <a:r>
              <a:rPr lang="en-US" sz="900" dirty="0">
                <a:solidFill>
                  <a:schemeClr val="bg1"/>
                </a:solidFill>
              </a:rPr>
              <a:t>APL 18m would cover 1.86x the area of a DSN 34m (NEN looking at obtaining services from APL)</a:t>
            </a:r>
          </a:p>
          <a:p>
            <a:r>
              <a:rPr lang="en-US" sz="1200" b="1" dirty="0">
                <a:solidFill>
                  <a:schemeClr val="bg1"/>
                </a:solidFill>
              </a:rPr>
              <a:t>Assumptions:</a:t>
            </a:r>
          </a:p>
          <a:p>
            <a:pPr lvl="1"/>
            <a:r>
              <a:rPr lang="en-US" sz="900" dirty="0">
                <a:solidFill>
                  <a:schemeClr val="bg1"/>
                </a:solidFill>
              </a:rPr>
              <a:t>Frequency: 8450 MHz</a:t>
            </a:r>
          </a:p>
          <a:p>
            <a:pPr lvl="1"/>
            <a:r>
              <a:rPr lang="en-US" sz="900" dirty="0">
                <a:solidFill>
                  <a:schemeClr val="bg1"/>
                </a:solidFill>
              </a:rPr>
              <a:t>The Moon’s angular diameter is 0.5 degrees</a:t>
            </a:r>
          </a:p>
          <a:p>
            <a:r>
              <a:rPr lang="en-US" sz="1200" dirty="0">
                <a:solidFill>
                  <a:schemeClr val="bg1"/>
                </a:solidFill>
              </a:rPr>
              <a:t>3 dB Beamwidth for Varying Antenna Diameter*</a:t>
            </a:r>
          </a:p>
          <a:p>
            <a:pPr lvl="1"/>
            <a:r>
              <a:rPr lang="en-US" sz="900" dirty="0">
                <a:solidFill>
                  <a:schemeClr val="bg1"/>
                </a:solidFill>
              </a:rPr>
              <a:t>10m = 0.250 degrees (half of Moon angular diameter)</a:t>
            </a:r>
          </a:p>
          <a:p>
            <a:pPr lvl="1"/>
            <a:r>
              <a:rPr lang="en-US" sz="900" dirty="0">
                <a:solidFill>
                  <a:schemeClr val="bg1"/>
                </a:solidFill>
              </a:rPr>
              <a:t>11m = 0.226 degrees </a:t>
            </a:r>
          </a:p>
          <a:p>
            <a:pPr lvl="1"/>
            <a:r>
              <a:rPr lang="en-US" sz="900" dirty="0">
                <a:solidFill>
                  <a:schemeClr val="bg1"/>
                </a:solidFill>
              </a:rPr>
              <a:t>13m = 0.191 degrees</a:t>
            </a:r>
          </a:p>
          <a:p>
            <a:pPr lvl="1"/>
            <a:r>
              <a:rPr lang="en-US" sz="900" dirty="0">
                <a:solidFill>
                  <a:schemeClr val="bg1"/>
                </a:solidFill>
              </a:rPr>
              <a:t>18m = 0.136 degrees</a:t>
            </a:r>
          </a:p>
          <a:p>
            <a:pPr lvl="1"/>
            <a:r>
              <a:rPr lang="en-US" sz="900" dirty="0">
                <a:solidFill>
                  <a:schemeClr val="bg1"/>
                </a:solidFill>
              </a:rPr>
              <a:t>34m = 0.073 degrees</a:t>
            </a:r>
          </a:p>
        </p:txBody>
      </p:sp>
      <p:sp>
        <p:nvSpPr>
          <p:cNvPr id="3" name="Title 2"/>
          <p:cNvSpPr>
            <a:spLocks noGrp="1"/>
          </p:cNvSpPr>
          <p:nvPr>
            <p:ph type="title"/>
          </p:nvPr>
        </p:nvSpPr>
        <p:spPr>
          <a:xfrm>
            <a:off x="266306" y="274638"/>
            <a:ext cx="6650862" cy="391063"/>
          </a:xfrm>
        </p:spPr>
        <p:txBody>
          <a:bodyPr/>
          <a:lstStyle/>
          <a:p>
            <a:r>
              <a:rPr lang="en-US" dirty="0" smtClean="0"/>
              <a:t>NEN Beamwidth Advantage for Lunar EM-1 CubeSats</a:t>
            </a:r>
            <a:endParaRPr lang="en-US" dirty="0"/>
          </a:p>
        </p:txBody>
      </p:sp>
      <p:grpSp>
        <p:nvGrpSpPr>
          <p:cNvPr id="30" name="Group 29"/>
          <p:cNvGrpSpPr/>
          <p:nvPr/>
        </p:nvGrpSpPr>
        <p:grpSpPr>
          <a:xfrm>
            <a:off x="2058181" y="4527802"/>
            <a:ext cx="814525" cy="1111443"/>
            <a:chOff x="272577" y="5079490"/>
            <a:chExt cx="1086033" cy="1481924"/>
          </a:xfrm>
        </p:grpSpPr>
        <p:grpSp>
          <p:nvGrpSpPr>
            <p:cNvPr id="9" name="Group 8"/>
            <p:cNvGrpSpPr/>
            <p:nvPr/>
          </p:nvGrpSpPr>
          <p:grpSpPr>
            <a:xfrm>
              <a:off x="272577" y="5701289"/>
              <a:ext cx="1052238" cy="860125"/>
              <a:chOff x="5714724" y="5721055"/>
              <a:chExt cx="914676" cy="487327"/>
            </a:xfrm>
          </p:grpSpPr>
          <p:pic>
            <p:nvPicPr>
              <p:cNvPr id="10" name="Picture 9"/>
              <p:cNvPicPr>
                <a:picLocks noChangeAspect="1"/>
              </p:cNvPicPr>
              <p:nvPr/>
            </p:nvPicPr>
            <p:blipFill rotWithShape="1">
              <a:blip r:embed="rId4"/>
              <a:srcRect t="61638"/>
              <a:stretch/>
            </p:blipFill>
            <p:spPr>
              <a:xfrm>
                <a:off x="5715000" y="5790133"/>
                <a:ext cx="914400" cy="418249"/>
              </a:xfrm>
              <a:prstGeom prst="rect">
                <a:avLst/>
              </a:prstGeom>
              <a:effectLst>
                <a:outerShdw blurRad="76200" dist="12700" dir="2700000" sy="-23000" kx="-800400" algn="bl" rotWithShape="0">
                  <a:prstClr val="black">
                    <a:alpha val="20000"/>
                  </a:prstClr>
                </a:outerShdw>
              </a:effectLst>
            </p:spPr>
          </p:pic>
          <p:pic>
            <p:nvPicPr>
              <p:cNvPr id="11" name="Picture 10"/>
              <p:cNvPicPr>
                <a:picLocks noChangeAspect="1"/>
              </p:cNvPicPr>
              <p:nvPr/>
            </p:nvPicPr>
            <p:blipFill rotWithShape="1">
              <a:blip r:embed="rId4"/>
              <a:srcRect t="61104" b="34702"/>
              <a:stretch/>
            </p:blipFill>
            <p:spPr>
              <a:xfrm>
                <a:off x="5714724" y="5721055"/>
                <a:ext cx="914400" cy="73535"/>
              </a:xfrm>
              <a:prstGeom prst="rect">
                <a:avLst/>
              </a:prstGeom>
              <a:effectLst>
                <a:outerShdw blurRad="76200" dist="12700" dir="2700000" sy="-23000" kx="-800400" algn="bl" rotWithShape="0">
                  <a:prstClr val="black">
                    <a:alpha val="20000"/>
                  </a:prstClr>
                </a:outerShdw>
              </a:effectLst>
            </p:spPr>
          </p:pic>
        </p:grpSp>
        <p:pic>
          <p:nvPicPr>
            <p:cNvPr id="13" name="Picture 12"/>
            <p:cNvPicPr>
              <a:picLocks noChangeAspect="1"/>
            </p:cNvPicPr>
            <p:nvPr/>
          </p:nvPicPr>
          <p:blipFill rotWithShape="1">
            <a:blip r:embed="rId4"/>
            <a:srcRect r="-10509" b="39298"/>
            <a:stretch/>
          </p:blipFill>
          <p:spPr>
            <a:xfrm rot="2850384">
              <a:off x="530962" y="5262336"/>
              <a:ext cx="1010494" cy="644802"/>
            </a:xfrm>
            <a:prstGeom prst="rect">
              <a:avLst/>
            </a:prstGeom>
            <a:effectLst/>
          </p:spPr>
        </p:pic>
      </p:grpSp>
      <p:grpSp>
        <p:nvGrpSpPr>
          <p:cNvPr id="31" name="Group 30"/>
          <p:cNvGrpSpPr/>
          <p:nvPr/>
        </p:nvGrpSpPr>
        <p:grpSpPr>
          <a:xfrm>
            <a:off x="193814" y="4081852"/>
            <a:ext cx="1214619" cy="1557393"/>
            <a:chOff x="2374274" y="4484890"/>
            <a:chExt cx="1619492" cy="2076524"/>
          </a:xfrm>
        </p:grpSpPr>
        <p:grpSp>
          <p:nvGrpSpPr>
            <p:cNvPr id="19" name="Group 18"/>
            <p:cNvGrpSpPr/>
            <p:nvPr/>
          </p:nvGrpSpPr>
          <p:grpSpPr>
            <a:xfrm>
              <a:off x="2374274" y="5615373"/>
              <a:ext cx="1209779" cy="946041"/>
              <a:chOff x="5712566" y="5721055"/>
              <a:chExt cx="916834" cy="487327"/>
            </a:xfrm>
          </p:grpSpPr>
          <p:pic>
            <p:nvPicPr>
              <p:cNvPr id="20" name="Picture 19"/>
              <p:cNvPicPr>
                <a:picLocks noChangeAspect="1"/>
              </p:cNvPicPr>
              <p:nvPr/>
            </p:nvPicPr>
            <p:blipFill rotWithShape="1">
              <a:blip r:embed="rId4"/>
              <a:srcRect t="61638"/>
              <a:stretch/>
            </p:blipFill>
            <p:spPr>
              <a:xfrm>
                <a:off x="5715000" y="5790133"/>
                <a:ext cx="914400" cy="418249"/>
              </a:xfrm>
              <a:prstGeom prst="rect">
                <a:avLst/>
              </a:prstGeom>
              <a:effectLst>
                <a:outerShdw blurRad="76200" dist="12700" dir="2700000" sy="-23000" kx="-800400" algn="bl" rotWithShape="0">
                  <a:prstClr val="black">
                    <a:alpha val="20000"/>
                  </a:prstClr>
                </a:outerShdw>
              </a:effectLst>
            </p:spPr>
          </p:pic>
          <p:pic>
            <p:nvPicPr>
              <p:cNvPr id="21" name="Picture 20"/>
              <p:cNvPicPr>
                <a:picLocks noChangeAspect="1"/>
              </p:cNvPicPr>
              <p:nvPr/>
            </p:nvPicPr>
            <p:blipFill rotWithShape="1">
              <a:blip r:embed="rId4"/>
              <a:srcRect t="61104" b="34702"/>
              <a:stretch/>
            </p:blipFill>
            <p:spPr>
              <a:xfrm>
                <a:off x="5712566" y="5721055"/>
                <a:ext cx="914400" cy="73535"/>
              </a:xfrm>
              <a:prstGeom prst="rect">
                <a:avLst/>
              </a:prstGeom>
              <a:effectLst>
                <a:outerShdw blurRad="76200" dist="12700" dir="2700000" sy="-23000" kx="-800400" algn="bl" rotWithShape="0">
                  <a:prstClr val="black">
                    <a:alpha val="20000"/>
                  </a:prstClr>
                </a:outerShdw>
              </a:effectLst>
            </p:spPr>
          </p:pic>
        </p:grpSp>
        <p:pic>
          <p:nvPicPr>
            <p:cNvPr id="25" name="Picture 24"/>
            <p:cNvPicPr>
              <a:picLocks noChangeAspect="1"/>
            </p:cNvPicPr>
            <p:nvPr/>
          </p:nvPicPr>
          <p:blipFill rotWithShape="1">
            <a:blip r:embed="rId4"/>
            <a:srcRect r="-10509" b="39298"/>
            <a:stretch/>
          </p:blipFill>
          <p:spPr>
            <a:xfrm rot="3170658">
              <a:off x="2526646" y="4809010"/>
              <a:ext cx="1791239" cy="1143000"/>
            </a:xfrm>
            <a:prstGeom prst="rect">
              <a:avLst/>
            </a:prstGeom>
            <a:effectLst/>
          </p:spPr>
        </p:pic>
      </p:grpSp>
      <p:sp>
        <p:nvSpPr>
          <p:cNvPr id="37" name="Oval 36"/>
          <p:cNvSpPr/>
          <p:nvPr/>
        </p:nvSpPr>
        <p:spPr>
          <a:xfrm>
            <a:off x="1273700" y="4667457"/>
            <a:ext cx="13716" cy="13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39" name="Straight Connector 38"/>
          <p:cNvCxnSpPr>
            <a:stCxn id="37" idx="6"/>
            <a:endCxn id="83" idx="1"/>
          </p:cNvCxnSpPr>
          <p:nvPr/>
        </p:nvCxnSpPr>
        <p:spPr>
          <a:xfrm flipV="1">
            <a:off x="1287416" y="2364082"/>
            <a:ext cx="6971338" cy="2310233"/>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7" idx="6"/>
            <a:endCxn id="83" idx="4"/>
          </p:cNvCxnSpPr>
          <p:nvPr/>
        </p:nvCxnSpPr>
        <p:spPr>
          <a:xfrm flipV="1">
            <a:off x="1287416" y="2492863"/>
            <a:ext cx="7024681" cy="218145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6" idx="6"/>
            <a:endCxn id="82" idx="4"/>
          </p:cNvCxnSpPr>
          <p:nvPr/>
        </p:nvCxnSpPr>
        <p:spPr>
          <a:xfrm flipV="1">
            <a:off x="2803550" y="2527784"/>
            <a:ext cx="5529393" cy="2318124"/>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789834" y="4839050"/>
            <a:ext cx="13716" cy="13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61" name="Straight Connector 60"/>
          <p:cNvCxnSpPr>
            <a:stCxn id="56" idx="6"/>
            <a:endCxn id="82" idx="1"/>
          </p:cNvCxnSpPr>
          <p:nvPr/>
        </p:nvCxnSpPr>
        <p:spPr>
          <a:xfrm flipV="1">
            <a:off x="2803550" y="2287783"/>
            <a:ext cx="5429981" cy="2558125"/>
          </a:xfrm>
          <a:prstGeom prst="line">
            <a:avLst/>
          </a:prstGeom>
          <a:ln w="6350">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0341" y="5622719"/>
            <a:ext cx="822492" cy="253916"/>
          </a:xfrm>
          <a:prstGeom prst="rect">
            <a:avLst/>
          </a:prstGeom>
          <a:noFill/>
        </p:spPr>
        <p:txBody>
          <a:bodyPr wrap="square" rtlCol="0">
            <a:spAutoFit/>
          </a:bodyPr>
          <a:lstStyle/>
          <a:p>
            <a:pPr algn="ctr"/>
            <a:r>
              <a:rPr lang="en-US" sz="1050" dirty="0">
                <a:latin typeface="Segoe UI" panose="020B0502040204020203" pitchFamily="34" charset="0"/>
                <a:ea typeface="Segoe UI" panose="020B0502040204020203" pitchFamily="34" charset="0"/>
                <a:cs typeface="Segoe UI" panose="020B0502040204020203" pitchFamily="34" charset="0"/>
              </a:rPr>
              <a:t>DSN 34m </a:t>
            </a:r>
          </a:p>
        </p:txBody>
      </p:sp>
      <p:sp>
        <p:nvSpPr>
          <p:cNvPr id="36" name="TextBox 35"/>
          <p:cNvSpPr txBox="1"/>
          <p:nvPr/>
        </p:nvSpPr>
        <p:spPr>
          <a:xfrm>
            <a:off x="2041655" y="5622719"/>
            <a:ext cx="822492" cy="253916"/>
          </a:xfrm>
          <a:prstGeom prst="rect">
            <a:avLst/>
          </a:prstGeom>
          <a:noFill/>
        </p:spPr>
        <p:txBody>
          <a:bodyPr wrap="square" rtlCol="0">
            <a:spAutoFit/>
          </a:bodyPr>
          <a:lstStyle/>
          <a:p>
            <a:pPr algn="ctr"/>
            <a:r>
              <a:rPr lang="en-US" sz="1050" dirty="0">
                <a:latin typeface="Segoe UI" panose="020B0502040204020203" pitchFamily="34" charset="0"/>
                <a:ea typeface="Segoe UI" panose="020B0502040204020203" pitchFamily="34" charset="0"/>
                <a:cs typeface="Segoe UI" panose="020B0502040204020203" pitchFamily="34" charset="0"/>
              </a:rPr>
              <a:t>APL 18m</a:t>
            </a:r>
          </a:p>
        </p:txBody>
      </p:sp>
      <p:grpSp>
        <p:nvGrpSpPr>
          <p:cNvPr id="32" name="Group 31"/>
          <p:cNvGrpSpPr/>
          <p:nvPr/>
        </p:nvGrpSpPr>
        <p:grpSpPr>
          <a:xfrm>
            <a:off x="3730837" y="4850961"/>
            <a:ext cx="672501" cy="788291"/>
            <a:chOff x="251253" y="5320805"/>
            <a:chExt cx="896668" cy="1051052"/>
          </a:xfrm>
        </p:grpSpPr>
        <p:grpSp>
          <p:nvGrpSpPr>
            <p:cNvPr id="33" name="Group 32"/>
            <p:cNvGrpSpPr/>
            <p:nvPr/>
          </p:nvGrpSpPr>
          <p:grpSpPr>
            <a:xfrm>
              <a:off x="251253" y="5711960"/>
              <a:ext cx="822962" cy="659897"/>
              <a:chOff x="5696178" y="5727095"/>
              <a:chExt cx="715372" cy="373882"/>
            </a:xfrm>
          </p:grpSpPr>
          <p:pic>
            <p:nvPicPr>
              <p:cNvPr id="40" name="Picture 39"/>
              <p:cNvPicPr>
                <a:picLocks noChangeAspect="1"/>
              </p:cNvPicPr>
              <p:nvPr/>
            </p:nvPicPr>
            <p:blipFill rotWithShape="1">
              <a:blip r:embed="rId4"/>
              <a:srcRect t="61638"/>
              <a:stretch/>
            </p:blipFill>
            <p:spPr>
              <a:xfrm>
                <a:off x="5715001" y="5790130"/>
                <a:ext cx="679593" cy="310847"/>
              </a:xfrm>
              <a:prstGeom prst="rect">
                <a:avLst/>
              </a:prstGeom>
              <a:effectLst>
                <a:outerShdw blurRad="76200" dist="12700" dir="2700000" sy="-23000" kx="-800400" algn="bl" rotWithShape="0">
                  <a:prstClr val="black">
                    <a:alpha val="20000"/>
                  </a:prstClr>
                </a:outerShdw>
              </a:effectLst>
            </p:spPr>
          </p:pic>
          <p:pic>
            <p:nvPicPr>
              <p:cNvPr id="41" name="Picture 40"/>
              <p:cNvPicPr>
                <a:picLocks noChangeAspect="1"/>
              </p:cNvPicPr>
              <p:nvPr/>
            </p:nvPicPr>
            <p:blipFill rotWithShape="1">
              <a:blip r:embed="rId4"/>
              <a:srcRect t="61104" b="34702"/>
              <a:stretch/>
            </p:blipFill>
            <p:spPr>
              <a:xfrm>
                <a:off x="5696178" y="5727095"/>
                <a:ext cx="715372" cy="63029"/>
              </a:xfrm>
              <a:prstGeom prst="rect">
                <a:avLst/>
              </a:prstGeom>
              <a:effectLst>
                <a:outerShdw blurRad="76200" dist="12700" dir="2700000" sy="-23000" kx="-800400" algn="bl" rotWithShape="0">
                  <a:prstClr val="black">
                    <a:alpha val="20000"/>
                  </a:prstClr>
                </a:outerShdw>
              </a:effectLst>
            </p:spPr>
          </p:pic>
        </p:grpSp>
        <p:pic>
          <p:nvPicPr>
            <p:cNvPr id="35" name="Picture 34"/>
            <p:cNvPicPr>
              <a:picLocks noChangeAspect="1"/>
            </p:cNvPicPr>
            <p:nvPr/>
          </p:nvPicPr>
          <p:blipFill rotWithShape="1">
            <a:blip r:embed="rId4"/>
            <a:srcRect r="-10509" b="39298"/>
            <a:stretch/>
          </p:blipFill>
          <p:spPr>
            <a:xfrm rot="1950095">
              <a:off x="431424" y="5320805"/>
              <a:ext cx="716497" cy="457200"/>
            </a:xfrm>
            <a:prstGeom prst="rect">
              <a:avLst/>
            </a:prstGeom>
            <a:effectLst/>
          </p:spPr>
        </p:pic>
      </p:grpSp>
      <p:sp>
        <p:nvSpPr>
          <p:cNvPr id="42" name="TextBox 41"/>
          <p:cNvSpPr txBox="1"/>
          <p:nvPr/>
        </p:nvSpPr>
        <p:spPr>
          <a:xfrm>
            <a:off x="3655841" y="5622719"/>
            <a:ext cx="822492" cy="253916"/>
          </a:xfrm>
          <a:prstGeom prst="rect">
            <a:avLst/>
          </a:prstGeom>
          <a:noFill/>
        </p:spPr>
        <p:txBody>
          <a:bodyPr wrap="square" rtlCol="0">
            <a:spAutoFit/>
          </a:bodyPr>
          <a:lstStyle/>
          <a:p>
            <a:pPr algn="ctr"/>
            <a:r>
              <a:rPr lang="en-US" sz="1050" dirty="0">
                <a:latin typeface="Segoe UI" panose="020B0502040204020203" pitchFamily="34" charset="0"/>
                <a:ea typeface="Segoe UI" panose="020B0502040204020203" pitchFamily="34" charset="0"/>
                <a:cs typeface="Segoe UI" panose="020B0502040204020203" pitchFamily="34" charset="0"/>
              </a:rPr>
              <a:t>WG1 11m</a:t>
            </a:r>
          </a:p>
        </p:txBody>
      </p:sp>
      <p:sp>
        <p:nvSpPr>
          <p:cNvPr id="44" name="Oval 43"/>
          <p:cNvSpPr/>
          <p:nvPr/>
        </p:nvSpPr>
        <p:spPr>
          <a:xfrm>
            <a:off x="4244220" y="4929004"/>
            <a:ext cx="13716" cy="13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 name="Oval 44"/>
          <p:cNvSpPr/>
          <p:nvPr/>
        </p:nvSpPr>
        <p:spPr>
          <a:xfrm>
            <a:off x="8147877" y="2102927"/>
            <a:ext cx="473202" cy="473202"/>
          </a:xfrm>
          <a:prstGeom prst="ellipse">
            <a:avLst/>
          </a:prstGeom>
          <a:solidFill>
            <a:schemeClr val="bg1">
              <a:alpha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46" name="Straight Connector 45"/>
          <p:cNvCxnSpPr>
            <a:stCxn id="44" idx="6"/>
            <a:endCxn id="45" idx="4"/>
          </p:cNvCxnSpPr>
          <p:nvPr/>
        </p:nvCxnSpPr>
        <p:spPr>
          <a:xfrm flipV="1">
            <a:off x="4257936" y="2576129"/>
            <a:ext cx="4126542" cy="2359733"/>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4" idx="5"/>
            <a:endCxn id="45" idx="1"/>
          </p:cNvCxnSpPr>
          <p:nvPr/>
        </p:nvCxnSpPr>
        <p:spPr>
          <a:xfrm flipV="1">
            <a:off x="4255928" y="2172226"/>
            <a:ext cx="3961248" cy="2768486"/>
          </a:xfrm>
          <a:prstGeom prst="line">
            <a:avLst/>
          </a:prstGeom>
          <a:ln w="6350">
            <a:solidFill>
              <a:srgbClr val="FFFF00"/>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8192354" y="2246606"/>
            <a:ext cx="281178" cy="281178"/>
          </a:xfrm>
          <a:prstGeom prst="ellipse">
            <a:avLst/>
          </a:prstGeom>
          <a:solidFill>
            <a:schemeClr val="bg1">
              <a:alpha val="75000"/>
            </a:schemeClr>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3" name="Oval 82"/>
          <p:cNvSpPr/>
          <p:nvPr/>
        </p:nvSpPr>
        <p:spPr>
          <a:xfrm>
            <a:off x="8236658" y="2341988"/>
            <a:ext cx="150876" cy="150876"/>
          </a:xfrm>
          <a:prstGeom prst="ellipse">
            <a:avLst/>
          </a:prstGeom>
          <a:solidFill>
            <a:schemeClr val="bg1">
              <a:alpha val="7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58" name="Picture 57"/>
          <p:cNvPicPr>
            <a:picLocks noChangeAspect="1"/>
          </p:cNvPicPr>
          <p:nvPr/>
        </p:nvPicPr>
        <p:blipFill rotWithShape="1">
          <a:blip r:embed="rId5" cstate="print">
            <a:extLst>
              <a:ext uri="{28A0092B-C50C-407E-A947-70E740481C1C}">
                <a14:useLocalDpi xmlns:a14="http://schemas.microsoft.com/office/drawing/2010/main" val="0"/>
              </a:ext>
            </a:extLst>
          </a:blip>
          <a:srcRect l="22499" t="18910" r="21658" b="18218"/>
          <a:stretch/>
        </p:blipFill>
        <p:spPr>
          <a:xfrm flipH="1">
            <a:off x="6813343" y="3557605"/>
            <a:ext cx="2230472" cy="1185244"/>
          </a:xfrm>
          <a:prstGeom prst="rect">
            <a:avLst/>
          </a:prstGeom>
          <a:ln w="19050">
            <a:solidFill>
              <a:schemeClr val="tx1">
                <a:lumMod val="65000"/>
                <a:lumOff val="35000"/>
              </a:schemeClr>
            </a:solidFill>
          </a:ln>
        </p:spPr>
      </p:pic>
      <p:sp>
        <p:nvSpPr>
          <p:cNvPr id="65" name="TextBox 64"/>
          <p:cNvSpPr txBox="1"/>
          <p:nvPr/>
        </p:nvSpPr>
        <p:spPr>
          <a:xfrm>
            <a:off x="6813341" y="4763702"/>
            <a:ext cx="2230473" cy="253916"/>
          </a:xfrm>
          <a:prstGeom prst="rect">
            <a:avLst/>
          </a:prstGeom>
          <a:noFill/>
        </p:spPr>
        <p:txBody>
          <a:bodyPr wrap="square" rtlCol="0">
            <a:spAutoFit/>
          </a:bodyPr>
          <a:lstStyle/>
          <a:p>
            <a:pPr algn="ctr"/>
            <a:r>
              <a:rPr lang="en-US" sz="1050" dirty="0">
                <a:solidFill>
                  <a:schemeClr val="tx2"/>
                </a:solidFill>
                <a:latin typeface="Segoe UI" panose="020B0502040204020203" pitchFamily="34" charset="0"/>
                <a:ea typeface="Segoe UI" panose="020B0502040204020203" pitchFamily="34" charset="0"/>
                <a:cs typeface="Segoe UI" panose="020B0502040204020203" pitchFamily="34" charset="0"/>
              </a:rPr>
              <a:t>3D View</a:t>
            </a:r>
          </a:p>
        </p:txBody>
      </p:sp>
      <p:sp>
        <p:nvSpPr>
          <p:cNvPr id="49" name="TextBox 48"/>
          <p:cNvSpPr txBox="1"/>
          <p:nvPr/>
        </p:nvSpPr>
        <p:spPr>
          <a:xfrm>
            <a:off x="6700266" y="5466902"/>
            <a:ext cx="2443734" cy="207749"/>
          </a:xfrm>
          <a:prstGeom prst="rect">
            <a:avLst/>
          </a:prstGeom>
          <a:noFill/>
        </p:spPr>
        <p:txBody>
          <a:bodyPr wrap="square" rtlCol="0">
            <a:spAutoFit/>
          </a:bodyPr>
          <a:lstStyle/>
          <a:p>
            <a:pPr algn="r"/>
            <a:r>
              <a:rPr lang="en-US" sz="750" dirty="0"/>
              <a:t>* Not all antenna diameters depicted in graphic</a:t>
            </a:r>
          </a:p>
        </p:txBody>
      </p:sp>
    </p:spTree>
    <p:extLst>
      <p:ext uri="{BB962C8B-B14F-4D97-AF65-F5344CB8AC3E}">
        <p14:creationId xmlns:p14="http://schemas.microsoft.com/office/powerpoint/2010/main" val="3758426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 y="1097280"/>
            <a:ext cx="4521089" cy="5368066"/>
          </a:xfrm>
        </p:spPr>
        <p:txBody>
          <a:bodyPr>
            <a:noAutofit/>
          </a:bodyPr>
          <a:lstStyle/>
          <a:p>
            <a:r>
              <a:rPr lang="en-US" sz="1600" b="1" dirty="0"/>
              <a:t>The NEN currently includes multiple ground stations with X-band downlink capabilities that could be upgraded to support the IRIS radio</a:t>
            </a:r>
          </a:p>
          <a:p>
            <a:pPr lvl="1"/>
            <a:r>
              <a:rPr lang="en-US" sz="1200" dirty="0"/>
              <a:t>Upgrades could be targeted to assets that currently use a Cortex </a:t>
            </a:r>
            <a:r>
              <a:rPr lang="en-US" sz="1200" dirty="0" smtClean="0"/>
              <a:t>modem, </a:t>
            </a:r>
            <a:r>
              <a:rPr lang="en-US" sz="1200" dirty="0"/>
              <a:t>which has a clear upgrade path to support the necessary coding (i.e., Turbo 1/6)</a:t>
            </a:r>
          </a:p>
          <a:p>
            <a:pPr lvl="1"/>
            <a:r>
              <a:rPr lang="en-US" sz="1200" dirty="0" smtClean="0"/>
              <a:t>Targeted </a:t>
            </a:r>
            <a:r>
              <a:rPr lang="en-US" sz="1200" dirty="0"/>
              <a:t>sites include: Wallops, Hawaii, and Australia which utilize the Cortex as well as Hartebeesthoek (Receiver TBV)</a:t>
            </a:r>
          </a:p>
          <a:p>
            <a:r>
              <a:rPr lang="en-US" sz="1600" b="1" dirty="0"/>
              <a:t>Modification of NEN </a:t>
            </a:r>
            <a:r>
              <a:rPr lang="en-US" sz="1600" b="1" dirty="0" smtClean="0"/>
              <a:t>modems </a:t>
            </a:r>
            <a:r>
              <a:rPr lang="en-US" sz="1600" b="1" dirty="0"/>
              <a:t>to add IRIS radio receive compatibility will vary by site, but would likely include:</a:t>
            </a:r>
          </a:p>
          <a:p>
            <a:pPr lvl="1"/>
            <a:r>
              <a:rPr lang="en-US" sz="1200" dirty="0"/>
              <a:t>Addition of Cortex DS menu to existing Cortex to add Turbo Codes (this has added advantage of adding support for very low data rates)</a:t>
            </a:r>
          </a:p>
          <a:p>
            <a:pPr lvl="1"/>
            <a:r>
              <a:rPr lang="en-US" sz="1200" dirty="0" smtClean="0"/>
              <a:t>Addition </a:t>
            </a:r>
            <a:r>
              <a:rPr lang="en-US" sz="1200" dirty="0"/>
              <a:t>of switching system to switch Cortex input between S-band and X-band</a:t>
            </a:r>
          </a:p>
          <a:p>
            <a:r>
              <a:rPr lang="en-US" sz="1600" b="1" dirty="0"/>
              <a:t>If directed, the NEN would carry out the systems engineering  process to upgrade a NASA site or oversee the modification of a commercial site to add IRIS X-band </a:t>
            </a:r>
            <a:r>
              <a:rPr lang="en-US" sz="1600" b="1" dirty="0" smtClean="0"/>
              <a:t>downlink </a:t>
            </a:r>
            <a:r>
              <a:rPr lang="en-US" sz="1600" b="1" dirty="0"/>
              <a:t>compatibility</a:t>
            </a:r>
          </a:p>
        </p:txBody>
      </p:sp>
      <p:sp>
        <p:nvSpPr>
          <p:cNvPr id="3" name="Title 2"/>
          <p:cNvSpPr>
            <a:spLocks noGrp="1"/>
          </p:cNvSpPr>
          <p:nvPr>
            <p:ph type="title"/>
          </p:nvPr>
        </p:nvSpPr>
        <p:spPr>
          <a:xfrm>
            <a:off x="266306" y="274638"/>
            <a:ext cx="6748660" cy="391063"/>
          </a:xfrm>
        </p:spPr>
        <p:txBody>
          <a:bodyPr/>
          <a:lstStyle/>
          <a:p>
            <a:r>
              <a:rPr lang="en-US" dirty="0" smtClean="0"/>
              <a:t>NEN Modification to Support IRIS X-band Downlink</a:t>
            </a:r>
            <a:endParaRPr lang="en-US" dirty="0"/>
          </a:p>
        </p:txBody>
      </p:sp>
      <p:pic>
        <p:nvPicPr>
          <p:cNvPr id="5" name="Picture 4"/>
          <p:cNvPicPr>
            <a:picLocks/>
          </p:cNvPicPr>
          <p:nvPr/>
        </p:nvPicPr>
        <p:blipFill rotWithShape="1">
          <a:blip r:embed="rId2"/>
          <a:srcRect l="699" b="969"/>
          <a:stretch/>
        </p:blipFill>
        <p:spPr>
          <a:xfrm>
            <a:off x="5037582" y="2145894"/>
            <a:ext cx="4030981" cy="2531263"/>
          </a:xfrm>
          <a:prstGeom prst="rect">
            <a:avLst/>
          </a:prstGeom>
          <a:ln>
            <a:solidFill>
              <a:schemeClr val="bg1">
                <a:lumMod val="50000"/>
              </a:schemeClr>
            </a:solidFill>
          </a:ln>
        </p:spPr>
      </p:pic>
      <p:sp>
        <p:nvSpPr>
          <p:cNvPr id="6" name="Rectangle 124"/>
          <p:cNvSpPr>
            <a:spLocks noChangeArrowheads="1"/>
          </p:cNvSpPr>
          <p:nvPr/>
        </p:nvSpPr>
        <p:spPr bwMode="auto">
          <a:xfrm>
            <a:off x="5300867" y="2481771"/>
            <a:ext cx="102870" cy="102870"/>
          </a:xfrm>
          <a:prstGeom prst="rect">
            <a:avLst/>
          </a:prstGeom>
          <a:solidFill>
            <a:srgbClr val="003366"/>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2</a:t>
            </a:r>
          </a:p>
        </p:txBody>
      </p:sp>
      <p:sp>
        <p:nvSpPr>
          <p:cNvPr id="7" name="Rectangle 123"/>
          <p:cNvSpPr>
            <a:spLocks noChangeArrowheads="1"/>
          </p:cNvSpPr>
          <p:nvPr/>
        </p:nvSpPr>
        <p:spPr bwMode="auto">
          <a:xfrm>
            <a:off x="5182694" y="2458889"/>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4</a:t>
            </a:r>
          </a:p>
        </p:txBody>
      </p:sp>
      <p:sp>
        <p:nvSpPr>
          <p:cNvPr id="8" name="Text Box 121"/>
          <p:cNvSpPr txBox="1">
            <a:spLocks noChangeArrowheads="1"/>
          </p:cNvSpPr>
          <p:nvPr/>
        </p:nvSpPr>
        <p:spPr bwMode="auto">
          <a:xfrm>
            <a:off x="5182694" y="2245394"/>
            <a:ext cx="456276" cy="184666"/>
          </a:xfrm>
          <a:prstGeom prst="rect">
            <a:avLst/>
          </a:prstGeom>
          <a:noFill/>
          <a:ln w="9525" algn="ctr">
            <a:noFill/>
            <a:miter lim="800000"/>
            <a:headEnd/>
            <a:tailEnd/>
          </a:ln>
        </p:spPr>
        <p:txBody>
          <a:bodyPr wrap="square" lIns="0" tIns="0" rIns="0" bIns="0">
            <a:spAutoFit/>
          </a:bodyPr>
          <a:lstStyle/>
          <a:p>
            <a:r>
              <a:rPr lang="en-US" sz="600" i="1" dirty="0"/>
              <a:t>North Pole</a:t>
            </a:r>
          </a:p>
          <a:p>
            <a:r>
              <a:rPr lang="en-US" sz="600" i="1" dirty="0"/>
              <a:t>(SSC)</a:t>
            </a:r>
          </a:p>
        </p:txBody>
      </p:sp>
      <p:sp>
        <p:nvSpPr>
          <p:cNvPr id="9" name="Text Box 119"/>
          <p:cNvSpPr txBox="1">
            <a:spLocks noChangeArrowheads="1"/>
          </p:cNvSpPr>
          <p:nvPr/>
        </p:nvSpPr>
        <p:spPr bwMode="auto">
          <a:xfrm>
            <a:off x="5300867" y="2603233"/>
            <a:ext cx="417339" cy="184666"/>
          </a:xfrm>
          <a:prstGeom prst="rect">
            <a:avLst/>
          </a:prstGeom>
          <a:noFill/>
          <a:ln w="9525" algn="ctr">
            <a:noFill/>
            <a:miter lim="800000"/>
            <a:headEnd/>
            <a:tailEnd/>
          </a:ln>
        </p:spPr>
        <p:txBody>
          <a:bodyPr wrap="square" lIns="0" tIns="0" rIns="0" bIns="0">
            <a:spAutoFit/>
          </a:bodyPr>
          <a:lstStyle/>
          <a:p>
            <a:r>
              <a:rPr lang="en-US" sz="600" i="1" dirty="0"/>
              <a:t>Fairbanks</a:t>
            </a:r>
            <a:endParaRPr lang="en-US" sz="600" i="1" baseline="30000" dirty="0"/>
          </a:p>
          <a:p>
            <a:r>
              <a:rPr lang="en-US" sz="600" i="1" dirty="0"/>
              <a:t>(ASF)</a:t>
            </a:r>
          </a:p>
        </p:txBody>
      </p:sp>
      <p:sp>
        <p:nvSpPr>
          <p:cNvPr id="10" name="Text Box 14"/>
          <p:cNvSpPr txBox="1">
            <a:spLocks noChangeArrowheads="1"/>
          </p:cNvSpPr>
          <p:nvPr/>
        </p:nvSpPr>
        <p:spPr bwMode="auto">
          <a:xfrm>
            <a:off x="5234129" y="3210760"/>
            <a:ext cx="533258" cy="184666"/>
          </a:xfrm>
          <a:prstGeom prst="rect">
            <a:avLst/>
          </a:prstGeom>
          <a:noFill/>
          <a:ln w="9525" algn="ctr">
            <a:noFill/>
            <a:miter lim="800000"/>
            <a:headEnd/>
            <a:tailEnd/>
          </a:ln>
        </p:spPr>
        <p:txBody>
          <a:bodyPr wrap="square" lIns="0" tIns="0" rIns="0" bIns="0">
            <a:spAutoFit/>
          </a:bodyPr>
          <a:lstStyle/>
          <a:p>
            <a:r>
              <a:rPr lang="en-US" sz="600" i="1" dirty="0"/>
              <a:t>Hawaii</a:t>
            </a:r>
          </a:p>
          <a:p>
            <a:r>
              <a:rPr lang="en-US" sz="600" i="1" dirty="0"/>
              <a:t>(SSC)</a:t>
            </a:r>
          </a:p>
        </p:txBody>
      </p:sp>
      <p:sp>
        <p:nvSpPr>
          <p:cNvPr id="11" name="Rectangle 123"/>
          <p:cNvSpPr>
            <a:spLocks noChangeArrowheads="1"/>
          </p:cNvSpPr>
          <p:nvPr/>
        </p:nvSpPr>
        <p:spPr bwMode="auto">
          <a:xfrm>
            <a:off x="5234129" y="3085873"/>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2</a:t>
            </a:r>
          </a:p>
        </p:txBody>
      </p:sp>
      <p:sp>
        <p:nvSpPr>
          <p:cNvPr id="12" name="Text Box 158"/>
          <p:cNvSpPr txBox="1">
            <a:spLocks noChangeArrowheads="1"/>
          </p:cNvSpPr>
          <p:nvPr/>
        </p:nvSpPr>
        <p:spPr bwMode="auto">
          <a:xfrm>
            <a:off x="6894728" y="4472873"/>
            <a:ext cx="457200" cy="184666"/>
          </a:xfrm>
          <a:prstGeom prst="rect">
            <a:avLst/>
          </a:prstGeom>
          <a:noFill/>
          <a:ln w="9525" algn="ctr">
            <a:noFill/>
            <a:miter lim="800000"/>
            <a:headEnd/>
            <a:tailEnd/>
          </a:ln>
        </p:spPr>
        <p:txBody>
          <a:bodyPr lIns="0" tIns="0" rIns="0" bIns="0">
            <a:spAutoFit/>
          </a:bodyPr>
          <a:lstStyle/>
          <a:p>
            <a:r>
              <a:rPr lang="en-US" sz="600" i="1" dirty="0"/>
              <a:t>TrollSat</a:t>
            </a:r>
            <a:endParaRPr lang="en-US" sz="600" i="1" baseline="30000" dirty="0"/>
          </a:p>
          <a:p>
            <a:r>
              <a:rPr lang="en-US" sz="600" i="1" dirty="0"/>
              <a:t>(KSAT</a:t>
            </a:r>
            <a:r>
              <a:rPr lang="en-US" sz="525" i="1" dirty="0"/>
              <a:t>)</a:t>
            </a:r>
          </a:p>
        </p:txBody>
      </p:sp>
      <p:sp>
        <p:nvSpPr>
          <p:cNvPr id="13" name="Rectangle 123"/>
          <p:cNvSpPr>
            <a:spLocks noChangeArrowheads="1"/>
          </p:cNvSpPr>
          <p:nvPr/>
        </p:nvSpPr>
        <p:spPr bwMode="auto">
          <a:xfrm>
            <a:off x="6912095" y="4350557"/>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14" name="Text Box 163"/>
          <p:cNvSpPr txBox="1">
            <a:spLocks noChangeArrowheads="1"/>
          </p:cNvSpPr>
          <p:nvPr/>
        </p:nvSpPr>
        <p:spPr bwMode="auto">
          <a:xfrm>
            <a:off x="6688264" y="3719072"/>
            <a:ext cx="700088" cy="253916"/>
          </a:xfrm>
          <a:prstGeom prst="rect">
            <a:avLst/>
          </a:prstGeom>
          <a:noFill/>
          <a:ln w="9525" algn="ctr">
            <a:noFill/>
            <a:miter lim="800000"/>
            <a:headEnd/>
            <a:tailEnd/>
          </a:ln>
        </p:spPr>
        <p:txBody>
          <a:bodyPr lIns="0" tIns="0" rIns="0" bIns="68580">
            <a:spAutoFit/>
          </a:bodyPr>
          <a:lstStyle/>
          <a:p>
            <a:pPr algn="r"/>
            <a:r>
              <a:rPr lang="en-US" sz="600" i="1" dirty="0"/>
              <a:t>Hartebeesthoek</a:t>
            </a:r>
          </a:p>
          <a:p>
            <a:pPr algn="r"/>
            <a:r>
              <a:rPr lang="en-US" sz="600" i="1" dirty="0"/>
              <a:t>(SANSA)</a:t>
            </a:r>
          </a:p>
        </p:txBody>
      </p:sp>
      <p:sp>
        <p:nvSpPr>
          <p:cNvPr id="15" name="Rectangle 123"/>
          <p:cNvSpPr>
            <a:spLocks noChangeArrowheads="1"/>
          </p:cNvSpPr>
          <p:nvPr/>
        </p:nvSpPr>
        <p:spPr bwMode="auto">
          <a:xfrm>
            <a:off x="7285482" y="3614694"/>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16" name="Rectangle 123"/>
          <p:cNvSpPr>
            <a:spLocks noChangeArrowheads="1"/>
          </p:cNvSpPr>
          <p:nvPr/>
        </p:nvSpPr>
        <p:spPr bwMode="auto">
          <a:xfrm>
            <a:off x="8294012" y="3743159"/>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17" name="Text Box 166"/>
          <p:cNvSpPr txBox="1">
            <a:spLocks noChangeArrowheads="1"/>
          </p:cNvSpPr>
          <p:nvPr/>
        </p:nvSpPr>
        <p:spPr bwMode="auto">
          <a:xfrm>
            <a:off x="8002307" y="3846029"/>
            <a:ext cx="394575" cy="184666"/>
          </a:xfrm>
          <a:prstGeom prst="rect">
            <a:avLst/>
          </a:prstGeom>
          <a:noFill/>
          <a:ln w="9525" algn="ctr">
            <a:noFill/>
            <a:miter lim="800000"/>
            <a:headEnd/>
            <a:tailEnd/>
          </a:ln>
        </p:spPr>
        <p:txBody>
          <a:bodyPr wrap="square" lIns="0" tIns="0" rIns="0" bIns="0">
            <a:spAutoFit/>
          </a:bodyPr>
          <a:lstStyle/>
          <a:p>
            <a:pPr algn="r"/>
            <a:r>
              <a:rPr lang="en-US" sz="600" i="1" dirty="0"/>
              <a:t>Australia</a:t>
            </a:r>
          </a:p>
          <a:p>
            <a:pPr algn="r"/>
            <a:r>
              <a:rPr lang="en-US" sz="600" i="1" dirty="0"/>
              <a:t>(SSC)</a:t>
            </a:r>
          </a:p>
        </p:txBody>
      </p:sp>
      <p:sp>
        <p:nvSpPr>
          <p:cNvPr id="18" name="Rectangle 124"/>
          <p:cNvSpPr>
            <a:spLocks noChangeArrowheads="1"/>
          </p:cNvSpPr>
          <p:nvPr/>
        </p:nvSpPr>
        <p:spPr bwMode="auto">
          <a:xfrm>
            <a:off x="8805848" y="4431093"/>
            <a:ext cx="102870" cy="102870"/>
          </a:xfrm>
          <a:prstGeom prst="rect">
            <a:avLst/>
          </a:prstGeom>
          <a:solidFill>
            <a:srgbClr val="003366"/>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19" name="Text Box 168"/>
          <p:cNvSpPr txBox="1">
            <a:spLocks noChangeArrowheads="1"/>
          </p:cNvSpPr>
          <p:nvPr/>
        </p:nvSpPr>
        <p:spPr bwMode="auto">
          <a:xfrm>
            <a:off x="8302841" y="4436361"/>
            <a:ext cx="457200" cy="92333"/>
          </a:xfrm>
          <a:prstGeom prst="rect">
            <a:avLst/>
          </a:prstGeom>
          <a:noFill/>
          <a:ln w="9525" algn="ctr">
            <a:noFill/>
            <a:miter lim="800000"/>
            <a:headEnd/>
            <a:tailEnd/>
          </a:ln>
        </p:spPr>
        <p:txBody>
          <a:bodyPr lIns="0" tIns="0" rIns="0" bIns="0">
            <a:spAutoFit/>
          </a:bodyPr>
          <a:lstStyle/>
          <a:p>
            <a:pPr algn="r"/>
            <a:r>
              <a:rPr lang="en-US" sz="600" i="1" dirty="0"/>
              <a:t>McMurdo</a:t>
            </a:r>
            <a:endParaRPr lang="en-US" sz="600" i="1" baseline="30000" dirty="0"/>
          </a:p>
        </p:txBody>
      </p:sp>
      <p:sp>
        <p:nvSpPr>
          <p:cNvPr id="20" name="Text Box 158"/>
          <p:cNvSpPr txBox="1">
            <a:spLocks noChangeArrowheads="1"/>
          </p:cNvSpPr>
          <p:nvPr/>
        </p:nvSpPr>
        <p:spPr bwMode="auto">
          <a:xfrm>
            <a:off x="6688265" y="2204496"/>
            <a:ext cx="457200" cy="184666"/>
          </a:xfrm>
          <a:prstGeom prst="rect">
            <a:avLst/>
          </a:prstGeom>
          <a:noFill/>
          <a:ln w="9525" algn="ctr">
            <a:noFill/>
            <a:miter lim="800000"/>
            <a:headEnd/>
            <a:tailEnd/>
          </a:ln>
        </p:spPr>
        <p:txBody>
          <a:bodyPr lIns="0" tIns="0" rIns="0" bIns="0">
            <a:spAutoFit/>
          </a:bodyPr>
          <a:lstStyle/>
          <a:p>
            <a:pPr algn="r"/>
            <a:r>
              <a:rPr lang="en-US" sz="600" i="1" dirty="0"/>
              <a:t>Svalbard</a:t>
            </a:r>
            <a:endParaRPr lang="en-US" sz="600" i="1" baseline="30000" dirty="0"/>
          </a:p>
          <a:p>
            <a:pPr algn="r"/>
            <a:r>
              <a:rPr lang="en-US" sz="600" i="1" dirty="0"/>
              <a:t>(KSAT</a:t>
            </a:r>
            <a:r>
              <a:rPr lang="en-US" sz="525" i="1" dirty="0"/>
              <a:t>)</a:t>
            </a:r>
          </a:p>
        </p:txBody>
      </p:sp>
      <p:sp>
        <p:nvSpPr>
          <p:cNvPr id="21" name="Text Box 160"/>
          <p:cNvSpPr txBox="1">
            <a:spLocks noChangeArrowheads="1"/>
          </p:cNvSpPr>
          <p:nvPr/>
        </p:nvSpPr>
        <p:spPr bwMode="auto">
          <a:xfrm>
            <a:off x="7423037" y="2395531"/>
            <a:ext cx="457200" cy="184666"/>
          </a:xfrm>
          <a:prstGeom prst="rect">
            <a:avLst/>
          </a:prstGeom>
          <a:noFill/>
          <a:ln w="9525" algn="ctr">
            <a:noFill/>
            <a:miter lim="800000"/>
            <a:headEnd/>
            <a:tailEnd/>
          </a:ln>
        </p:spPr>
        <p:txBody>
          <a:bodyPr lIns="0" tIns="0" rIns="0" bIns="0">
            <a:spAutoFit/>
          </a:bodyPr>
          <a:lstStyle/>
          <a:p>
            <a:r>
              <a:rPr lang="en-US" sz="600" i="1" dirty="0"/>
              <a:t>Kiruna</a:t>
            </a:r>
            <a:endParaRPr lang="en-US" sz="600" i="1" baseline="30000" dirty="0"/>
          </a:p>
          <a:p>
            <a:r>
              <a:rPr lang="en-US" sz="600" i="1" dirty="0"/>
              <a:t>(SSC</a:t>
            </a:r>
            <a:r>
              <a:rPr lang="en-US" sz="525" i="1" dirty="0"/>
              <a:t>)</a:t>
            </a:r>
          </a:p>
        </p:txBody>
      </p:sp>
      <p:sp>
        <p:nvSpPr>
          <p:cNvPr id="22" name="Rectangle 123"/>
          <p:cNvSpPr>
            <a:spLocks noChangeArrowheads="1"/>
          </p:cNvSpPr>
          <p:nvPr/>
        </p:nvSpPr>
        <p:spPr bwMode="auto">
          <a:xfrm>
            <a:off x="7197138" y="2245394"/>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3</a:t>
            </a:r>
          </a:p>
        </p:txBody>
      </p:sp>
      <p:sp>
        <p:nvSpPr>
          <p:cNvPr id="23" name="Rectangle 123"/>
          <p:cNvSpPr>
            <a:spLocks noChangeArrowheads="1"/>
          </p:cNvSpPr>
          <p:nvPr/>
        </p:nvSpPr>
        <p:spPr bwMode="auto">
          <a:xfrm>
            <a:off x="7285482" y="2431347"/>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2</a:t>
            </a:r>
          </a:p>
        </p:txBody>
      </p:sp>
      <p:sp>
        <p:nvSpPr>
          <p:cNvPr id="24" name="Rectangle 124"/>
          <p:cNvSpPr>
            <a:spLocks noChangeArrowheads="1"/>
          </p:cNvSpPr>
          <p:nvPr/>
        </p:nvSpPr>
        <p:spPr bwMode="auto">
          <a:xfrm>
            <a:off x="6093144" y="2867262"/>
            <a:ext cx="102870" cy="102870"/>
          </a:xfrm>
          <a:prstGeom prst="rect">
            <a:avLst/>
          </a:prstGeom>
          <a:solidFill>
            <a:srgbClr val="003366"/>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25" name="Text Box 150"/>
          <p:cNvSpPr txBox="1">
            <a:spLocks noChangeArrowheads="1"/>
          </p:cNvSpPr>
          <p:nvPr/>
        </p:nvSpPr>
        <p:spPr bwMode="auto">
          <a:xfrm>
            <a:off x="6196014" y="2838329"/>
            <a:ext cx="552450" cy="184666"/>
          </a:xfrm>
          <a:prstGeom prst="rect">
            <a:avLst/>
          </a:prstGeom>
          <a:noFill/>
          <a:ln w="9525" algn="ctr">
            <a:noFill/>
            <a:miter lim="800000"/>
            <a:headEnd/>
            <a:tailEnd/>
          </a:ln>
        </p:spPr>
        <p:txBody>
          <a:bodyPr lIns="34290" rIns="34290">
            <a:spAutoFit/>
          </a:bodyPr>
          <a:lstStyle/>
          <a:p>
            <a:r>
              <a:rPr lang="en-US" sz="600" i="1" dirty="0"/>
              <a:t>Wallops</a:t>
            </a:r>
            <a:endParaRPr lang="en-US" sz="600" i="1" baseline="30000" dirty="0"/>
          </a:p>
        </p:txBody>
      </p:sp>
      <p:pic>
        <p:nvPicPr>
          <p:cNvPr id="26" name="Picture 25"/>
          <p:cNvPicPr>
            <a:picLocks noChangeAspect="1"/>
          </p:cNvPicPr>
          <p:nvPr/>
        </p:nvPicPr>
        <p:blipFill>
          <a:blip r:embed="rId3"/>
          <a:stretch>
            <a:fillRect/>
          </a:stretch>
        </p:blipFill>
        <p:spPr>
          <a:xfrm>
            <a:off x="8175375" y="2199280"/>
            <a:ext cx="859489" cy="496286"/>
          </a:xfrm>
          <a:prstGeom prst="rect">
            <a:avLst/>
          </a:prstGeom>
        </p:spPr>
      </p:pic>
      <p:sp>
        <p:nvSpPr>
          <p:cNvPr id="27" name="TextBox 26"/>
          <p:cNvSpPr txBox="1"/>
          <p:nvPr/>
        </p:nvSpPr>
        <p:spPr>
          <a:xfrm>
            <a:off x="5037581" y="1848379"/>
            <a:ext cx="4030980" cy="276999"/>
          </a:xfrm>
          <a:prstGeom prst="rect">
            <a:avLst/>
          </a:prstGeom>
          <a:noFill/>
        </p:spPr>
        <p:txBody>
          <a:bodyPr wrap="square" rtlCol="0">
            <a:spAutoFit/>
          </a:bodyPr>
          <a:lstStyle/>
          <a:p>
            <a:pPr algn="ct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NEN X-band Return Stations and Antennas</a:t>
            </a:r>
          </a:p>
        </p:txBody>
      </p:sp>
      <p:sp>
        <p:nvSpPr>
          <p:cNvPr id="30" name="4-Point Star 29"/>
          <p:cNvSpPr/>
          <p:nvPr/>
        </p:nvSpPr>
        <p:spPr>
          <a:xfrm>
            <a:off x="7423037" y="3598652"/>
            <a:ext cx="135446" cy="134955"/>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4-Point Star 30"/>
          <p:cNvSpPr/>
          <p:nvPr/>
        </p:nvSpPr>
        <p:spPr>
          <a:xfrm>
            <a:off x="8424325" y="3727117"/>
            <a:ext cx="135446" cy="134955"/>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4-Point Star 31"/>
          <p:cNvSpPr/>
          <p:nvPr/>
        </p:nvSpPr>
        <p:spPr>
          <a:xfrm>
            <a:off x="5079413" y="3062078"/>
            <a:ext cx="135446" cy="134955"/>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4-Point Star 32"/>
          <p:cNvSpPr/>
          <p:nvPr/>
        </p:nvSpPr>
        <p:spPr>
          <a:xfrm>
            <a:off x="5932291" y="2852518"/>
            <a:ext cx="135446" cy="134955"/>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p:cNvGrpSpPr/>
          <p:nvPr/>
        </p:nvGrpSpPr>
        <p:grpSpPr>
          <a:xfrm>
            <a:off x="5079413" y="4713898"/>
            <a:ext cx="3344912" cy="346249"/>
            <a:chOff x="6745063" y="4833235"/>
            <a:chExt cx="4459882" cy="461666"/>
          </a:xfrm>
        </p:grpSpPr>
        <p:sp>
          <p:nvSpPr>
            <p:cNvPr id="34" name="4-Point Star 33"/>
            <p:cNvSpPr/>
            <p:nvPr/>
          </p:nvSpPr>
          <p:spPr>
            <a:xfrm>
              <a:off x="6745063" y="4874070"/>
              <a:ext cx="180594" cy="179940"/>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TextBox 34"/>
            <p:cNvSpPr txBox="1"/>
            <p:nvPr/>
          </p:nvSpPr>
          <p:spPr>
            <a:xfrm>
              <a:off x="6883002" y="4833235"/>
              <a:ext cx="4321943" cy="461666"/>
            </a:xfrm>
            <a:prstGeom prst="rect">
              <a:avLst/>
            </a:prstGeom>
            <a:noFill/>
          </p:spPr>
          <p:txBody>
            <a:bodyPr wrap="square" rtlCol="0">
              <a:spAutoFit/>
            </a:bodyPr>
            <a:lstStyle/>
            <a:p>
              <a:r>
                <a:rPr lang="en-US" sz="825" dirty="0">
                  <a:latin typeface="+mn-lt"/>
                </a:rPr>
                <a:t>Targeted Station for Upgrade to Add IRIS Downlink Compatibility</a:t>
              </a:r>
            </a:p>
          </p:txBody>
        </p:sp>
      </p:grpSp>
    </p:spTree>
    <p:extLst>
      <p:ext uri="{BB962C8B-B14F-4D97-AF65-F5344CB8AC3E}">
        <p14:creationId xmlns:p14="http://schemas.microsoft.com/office/powerpoint/2010/main" val="3080205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322326" y="1021976"/>
            <a:ext cx="4114800" cy="2755651"/>
          </a:xfrm>
        </p:spPr>
        <p:txBody>
          <a:bodyPr>
            <a:normAutofit lnSpcReduction="10000"/>
          </a:bodyPr>
          <a:lstStyle/>
          <a:p>
            <a:r>
              <a:rPr lang="en-US" sz="1600" b="1" dirty="0" smtClean="0"/>
              <a:t>NEN </a:t>
            </a:r>
            <a:r>
              <a:rPr lang="en-US" sz="1600" b="1" dirty="0"/>
              <a:t>would be in a position to support a majority of the discrete IRIS radio downlink rates assuming the NEN implements the upgrade to ensure IRIS downlink compatibility</a:t>
            </a:r>
          </a:p>
          <a:p>
            <a:pPr lvl="1"/>
            <a:r>
              <a:rPr lang="en-US" sz="1200" dirty="0"/>
              <a:t>The IRIS radio does not support a continuous range of data rates, but rather discrete rates (not all possible rates have been tested/verified)</a:t>
            </a:r>
          </a:p>
          <a:p>
            <a:r>
              <a:rPr lang="en-US" sz="1600" b="1" dirty="0" smtClean="0"/>
              <a:t>Notes/Considerations</a:t>
            </a:r>
            <a:r>
              <a:rPr lang="en-US" sz="1600" b="1" dirty="0"/>
              <a:t>:</a:t>
            </a:r>
          </a:p>
          <a:p>
            <a:pPr lvl="1"/>
            <a:r>
              <a:rPr lang="en-US" sz="1200" dirty="0"/>
              <a:t>Morehead without cryogenic LNAs was not shown since Morehead is planning to upgrade the asset</a:t>
            </a:r>
          </a:p>
          <a:p>
            <a:endParaRPr lang="en-US" sz="1050" dirty="0"/>
          </a:p>
        </p:txBody>
      </p:sp>
      <p:sp>
        <p:nvSpPr>
          <p:cNvPr id="11" name="Content Placeholder 10"/>
          <p:cNvSpPr>
            <a:spLocks noGrp="1"/>
          </p:cNvSpPr>
          <p:nvPr>
            <p:ph sz="half" idx="2"/>
          </p:nvPr>
        </p:nvSpPr>
        <p:spPr>
          <a:xfrm>
            <a:off x="4648199" y="968186"/>
            <a:ext cx="4334435" cy="2751865"/>
          </a:xfrm>
        </p:spPr>
        <p:txBody>
          <a:bodyPr>
            <a:noAutofit/>
          </a:bodyPr>
          <a:lstStyle/>
          <a:p>
            <a:r>
              <a:rPr lang="en-US" sz="1600" b="1" dirty="0"/>
              <a:t>CubeSat Radio/Antenna Assumptions:</a:t>
            </a:r>
          </a:p>
          <a:p>
            <a:pPr lvl="1"/>
            <a:r>
              <a:rPr lang="en-US" sz="1200" dirty="0"/>
              <a:t>Frequency: 8.45 GHz</a:t>
            </a:r>
          </a:p>
          <a:p>
            <a:pPr lvl="1"/>
            <a:r>
              <a:rPr lang="en-US" sz="1200" dirty="0"/>
              <a:t>Modulation = BPSK</a:t>
            </a:r>
            <a:endParaRPr lang="en-US" sz="1200" dirty="0">
              <a:solidFill>
                <a:srgbClr val="FF0000"/>
              </a:solidFill>
            </a:endParaRPr>
          </a:p>
          <a:p>
            <a:pPr lvl="1"/>
            <a:r>
              <a:rPr lang="en-US" sz="1200" dirty="0"/>
              <a:t>COTS CubeSat radio:  PA output power of 4W</a:t>
            </a:r>
          </a:p>
          <a:p>
            <a:pPr lvl="1"/>
            <a:r>
              <a:rPr lang="en-US" sz="1200" dirty="0"/>
              <a:t>COTS antenna with 11 </a:t>
            </a:r>
            <a:r>
              <a:rPr lang="en-US" sz="1200" dirty="0" smtClean="0"/>
              <a:t>dBi </a:t>
            </a:r>
            <a:r>
              <a:rPr lang="en-US" sz="1200" dirty="0"/>
              <a:t>gain @X-band </a:t>
            </a:r>
            <a:r>
              <a:rPr lang="en-US" sz="1200" baseline="30000" dirty="0"/>
              <a:t>1</a:t>
            </a:r>
          </a:p>
          <a:p>
            <a:pPr lvl="1"/>
            <a:r>
              <a:rPr lang="en-US" sz="1200" dirty="0"/>
              <a:t>Passive loss of 1 dB</a:t>
            </a:r>
          </a:p>
          <a:p>
            <a:r>
              <a:rPr lang="en-US" sz="1600" b="1" dirty="0"/>
              <a:t>General Assumptions:</a:t>
            </a:r>
          </a:p>
          <a:p>
            <a:pPr lvl="1"/>
            <a:r>
              <a:rPr lang="nn-NO" sz="1200" dirty="0"/>
              <a:t>Acheivable rates assume a 2 dB </a:t>
            </a:r>
            <a:r>
              <a:rPr lang="nn-NO" sz="1200" dirty="0" smtClean="0"/>
              <a:t>margin</a:t>
            </a:r>
            <a:endParaRPr lang="nn-NO" sz="1200" dirty="0">
              <a:solidFill>
                <a:srgbClr val="FF0000"/>
              </a:solidFill>
            </a:endParaRPr>
          </a:p>
          <a:p>
            <a:pPr lvl="1"/>
            <a:r>
              <a:rPr lang="nn-NO" sz="1200" dirty="0"/>
              <a:t>Slant range of 405,221 km (Max Lunar Distance)</a:t>
            </a:r>
            <a:endParaRPr lang="nn-NO" sz="1200" dirty="0">
              <a:solidFill>
                <a:srgbClr val="FF0000"/>
              </a:solidFill>
            </a:endParaRPr>
          </a:p>
          <a:p>
            <a:pPr lvl="1"/>
            <a:r>
              <a:rPr lang="en-US" sz="1200" dirty="0"/>
              <a:t>10 degrees elevation</a:t>
            </a:r>
          </a:p>
          <a:p>
            <a:pPr lvl="1"/>
            <a:r>
              <a:rPr lang="en-US" sz="1200" dirty="0"/>
              <a:t>Lunar Noise Temperature of 185 K (loss of 2.27 dB/K)</a:t>
            </a:r>
          </a:p>
          <a:p>
            <a:pPr lvl="1"/>
            <a:r>
              <a:rPr lang="en-US" sz="1200" dirty="0"/>
              <a:t>Link availability for propagation effects : 99%</a:t>
            </a:r>
          </a:p>
        </p:txBody>
      </p:sp>
      <p:sp>
        <p:nvSpPr>
          <p:cNvPr id="5" name="Title 4"/>
          <p:cNvSpPr>
            <a:spLocks noGrp="1"/>
          </p:cNvSpPr>
          <p:nvPr>
            <p:ph type="title"/>
          </p:nvPr>
        </p:nvSpPr>
        <p:spPr>
          <a:xfrm>
            <a:off x="266305" y="274638"/>
            <a:ext cx="6908537" cy="391063"/>
          </a:xfrm>
        </p:spPr>
        <p:txBody>
          <a:bodyPr/>
          <a:lstStyle/>
          <a:p>
            <a:r>
              <a:rPr lang="en-US" sz="2400" dirty="0" smtClean="0"/>
              <a:t>NEN Achievable Data Rates with Representative EM CubeSat Missions  (Based on Analysis)</a:t>
            </a:r>
            <a:endParaRPr lang="en-US" sz="2400" dirty="0"/>
          </a:p>
        </p:txBody>
      </p:sp>
      <p:graphicFrame>
        <p:nvGraphicFramePr>
          <p:cNvPr id="12" name="Content Placeholder 6"/>
          <p:cNvGraphicFramePr>
            <a:graphicFrameLocks/>
          </p:cNvGraphicFramePr>
          <p:nvPr>
            <p:extLst>
              <p:ext uri="{D42A27DB-BD31-4B8C-83A1-F6EECF244321}">
                <p14:modId xmlns:p14="http://schemas.microsoft.com/office/powerpoint/2010/main" val="177344509"/>
              </p:ext>
            </p:extLst>
          </p:nvPr>
        </p:nvGraphicFramePr>
        <p:xfrm>
          <a:off x="430306" y="3979106"/>
          <a:ext cx="8294148" cy="1879092"/>
        </p:xfrm>
        <a:graphic>
          <a:graphicData uri="http://schemas.openxmlformats.org/drawingml/2006/table">
            <a:tbl>
              <a:tblPr>
                <a:tableStyleId>{5C22544A-7EE6-4342-B048-85BDC9FD1C3A}</a:tableStyleId>
              </a:tblPr>
              <a:tblGrid>
                <a:gridCol w="503060"/>
                <a:gridCol w="783649"/>
                <a:gridCol w="714213"/>
                <a:gridCol w="493996"/>
                <a:gridCol w="762391"/>
                <a:gridCol w="762391"/>
                <a:gridCol w="534306"/>
                <a:gridCol w="534306"/>
                <a:gridCol w="534306"/>
                <a:gridCol w="534306"/>
                <a:gridCol w="534306"/>
                <a:gridCol w="534306"/>
                <a:gridCol w="534306"/>
                <a:gridCol w="534306"/>
              </a:tblGrid>
              <a:tr h="178308">
                <a:tc rowSpan="2">
                  <a:txBody>
                    <a:bodyPr/>
                    <a:lstStyle/>
                    <a:p>
                      <a:pPr algn="ctr"/>
                      <a:r>
                        <a:rPr lang="en-US" sz="900" b="1" dirty="0" smtClean="0">
                          <a:solidFill>
                            <a:schemeClr val="bg1"/>
                          </a:solidFill>
                        </a:rPr>
                        <a:t>Asset Size</a:t>
                      </a:r>
                      <a:endParaRPr lang="en-US" sz="900" b="1" dirty="0">
                        <a:solidFill>
                          <a:schemeClr val="bg1"/>
                        </a:solidFill>
                      </a:endParaRPr>
                    </a:p>
                  </a:txBody>
                  <a:tcPr marL="68580" marR="68580" marT="20574" marB="20574" anchor="ctr">
                    <a:lnB w="28575" cap="flat" cmpd="sng" algn="ctr">
                      <a:solidFill>
                        <a:schemeClr val="bg1"/>
                      </a:solidFill>
                      <a:prstDash val="solid"/>
                      <a:round/>
                      <a:headEnd type="none" w="med" len="med"/>
                      <a:tailEnd type="none" w="med" len="med"/>
                    </a:lnB>
                    <a:solidFill>
                      <a:schemeClr val="accent1"/>
                    </a:solidFill>
                  </a:tcPr>
                </a:tc>
                <a:tc rowSpan="2">
                  <a:txBody>
                    <a:bodyPr/>
                    <a:lstStyle/>
                    <a:p>
                      <a:pPr algn="ctr"/>
                      <a:r>
                        <a:rPr lang="en-US" sz="900" b="1" dirty="0" smtClean="0">
                          <a:solidFill>
                            <a:schemeClr val="bg1"/>
                          </a:solidFill>
                        </a:rPr>
                        <a:t>Reference Antenna</a:t>
                      </a:r>
                      <a:endParaRPr lang="en-US" sz="900" b="1" dirty="0">
                        <a:solidFill>
                          <a:schemeClr val="bg1"/>
                        </a:solidFill>
                      </a:endParaRPr>
                    </a:p>
                  </a:txBody>
                  <a:tcPr marL="68580" marR="68580" marT="20574" marB="20574" anchor="ctr">
                    <a:lnB w="28575" cap="flat" cmpd="sng" algn="ctr">
                      <a:solidFill>
                        <a:schemeClr val="bg1"/>
                      </a:solidFill>
                      <a:prstDash val="solid"/>
                      <a:round/>
                      <a:headEnd type="none" w="med" len="med"/>
                      <a:tailEnd type="none" w="med" len="med"/>
                    </a:lnB>
                    <a:solidFill>
                      <a:schemeClr val="accent1"/>
                    </a:solidFill>
                  </a:tcPr>
                </a:tc>
                <a:tc rowSpan="2">
                  <a:txBody>
                    <a:bodyPr/>
                    <a:lstStyle/>
                    <a:p>
                      <a:pPr algn="ctr"/>
                      <a:r>
                        <a:rPr lang="en-US" sz="900" b="1" dirty="0" smtClean="0">
                          <a:solidFill>
                            <a:schemeClr val="bg1"/>
                          </a:solidFill>
                        </a:rPr>
                        <a:t>Cryogenic LNAs</a:t>
                      </a:r>
                      <a:endParaRPr lang="en-US" sz="900" b="1" dirty="0">
                        <a:solidFill>
                          <a:schemeClr val="bg1"/>
                        </a:solidFill>
                      </a:endParaRPr>
                    </a:p>
                  </a:txBody>
                  <a:tcPr marL="68580" marR="68580" marT="20574" marB="20574" anchor="ctr">
                    <a:lnB w="28575" cap="flat" cmpd="sng" algn="ctr">
                      <a:solidFill>
                        <a:schemeClr val="bg1"/>
                      </a:solidFill>
                      <a:prstDash val="solid"/>
                      <a:round/>
                      <a:headEnd type="none" w="med" len="med"/>
                      <a:tailEnd type="none" w="med" len="med"/>
                    </a:lnB>
                    <a:solidFill>
                      <a:schemeClr val="accent1"/>
                    </a:solidFill>
                  </a:tcPr>
                </a:tc>
                <a:tc rowSpan="2">
                  <a:txBody>
                    <a:bodyPr/>
                    <a:lstStyle/>
                    <a:p>
                      <a:pPr algn="ctr"/>
                      <a:r>
                        <a:rPr lang="en-US" sz="900" b="1" dirty="0" smtClean="0">
                          <a:solidFill>
                            <a:schemeClr val="bg1"/>
                          </a:solidFill>
                        </a:rPr>
                        <a:t>G/T </a:t>
                      </a:r>
                      <a:r>
                        <a:rPr lang="en-US" sz="900" b="1" baseline="30000" dirty="0" smtClean="0">
                          <a:solidFill>
                            <a:schemeClr val="bg1"/>
                          </a:solidFill>
                        </a:rPr>
                        <a:t>2</a:t>
                      </a:r>
                    </a:p>
                    <a:p>
                      <a:pPr algn="ctr"/>
                      <a:r>
                        <a:rPr lang="en-US" sz="900" b="1" dirty="0" smtClean="0">
                          <a:solidFill>
                            <a:schemeClr val="bg1"/>
                          </a:solidFill>
                        </a:rPr>
                        <a:t>(dB/K)</a:t>
                      </a:r>
                      <a:endParaRPr lang="en-US" sz="900" b="1" dirty="0">
                        <a:solidFill>
                          <a:schemeClr val="bg1"/>
                        </a:solidFill>
                      </a:endParaRPr>
                    </a:p>
                  </a:txBody>
                  <a:tcPr marL="68580" marR="68580" marT="20574" marB="20574" anchor="ctr">
                    <a:lnB w="28575" cap="flat" cmpd="sng" algn="ctr">
                      <a:solidFill>
                        <a:schemeClr val="bg1"/>
                      </a:solidFill>
                      <a:prstDash val="solid"/>
                      <a:round/>
                      <a:headEnd type="none" w="med" len="med"/>
                      <a:tailEnd type="none" w="med" len="med"/>
                    </a:lnB>
                    <a:solidFill>
                      <a:schemeClr val="accent1"/>
                    </a:solidFill>
                  </a:tcPr>
                </a:tc>
                <a:tc rowSpan="2">
                  <a:txBody>
                    <a:bodyPr/>
                    <a:lstStyle/>
                    <a:p>
                      <a:pPr algn="ctr"/>
                      <a:r>
                        <a:rPr lang="en-US" sz="900" b="1" dirty="0" smtClean="0">
                          <a:solidFill>
                            <a:schemeClr val="bg1"/>
                          </a:solidFill>
                        </a:rPr>
                        <a:t>Conv. ½ </a:t>
                      </a:r>
                      <a:r>
                        <a:rPr lang="en-US" sz="900" b="1" baseline="30000" dirty="0" smtClean="0">
                          <a:solidFill>
                            <a:schemeClr val="bg1"/>
                          </a:solidFill>
                        </a:rPr>
                        <a:t>3</a:t>
                      </a:r>
                    </a:p>
                    <a:p>
                      <a:pPr algn="ctr"/>
                      <a:r>
                        <a:rPr lang="en-US" sz="900" b="1" dirty="0" smtClean="0">
                          <a:solidFill>
                            <a:schemeClr val="bg1"/>
                          </a:solidFill>
                        </a:rPr>
                        <a:t>Rates kbps</a:t>
                      </a:r>
                      <a:endParaRPr lang="en-US" sz="900" b="1" dirty="0">
                        <a:solidFill>
                          <a:schemeClr val="bg1"/>
                        </a:solidFill>
                      </a:endParaRPr>
                    </a:p>
                  </a:txBody>
                  <a:tcPr marL="68580" marR="68580" marT="20574" marB="20574" anchor="ctr">
                    <a:lnB w="28575" cap="flat" cmpd="sng" algn="ctr">
                      <a:solidFill>
                        <a:schemeClr val="bg1"/>
                      </a:solidFill>
                      <a:prstDash val="solid"/>
                      <a:round/>
                      <a:headEnd type="none" w="med" len="med"/>
                      <a:tailEnd type="none" w="med" len="med"/>
                    </a:lnB>
                    <a:solidFill>
                      <a:schemeClr val="accent1"/>
                    </a:solidFill>
                  </a:tcPr>
                </a:tc>
                <a:tc rowSpan="2">
                  <a:txBody>
                    <a:bodyPr/>
                    <a:lstStyle/>
                    <a:p>
                      <a:pPr algn="ctr"/>
                      <a:r>
                        <a:rPr lang="en-US" sz="900" b="1" dirty="0" smtClean="0">
                          <a:solidFill>
                            <a:schemeClr val="bg1"/>
                          </a:solidFill>
                        </a:rPr>
                        <a:t>Turbo 1/6</a:t>
                      </a:r>
                    </a:p>
                    <a:p>
                      <a:pPr algn="ctr"/>
                      <a:r>
                        <a:rPr lang="en-US" sz="900" b="1" dirty="0" smtClean="0">
                          <a:solidFill>
                            <a:schemeClr val="bg1"/>
                          </a:solidFill>
                        </a:rPr>
                        <a:t>Rates kbps</a:t>
                      </a:r>
                      <a:endParaRPr lang="en-US" sz="900" b="1" dirty="0">
                        <a:solidFill>
                          <a:schemeClr val="bg1"/>
                        </a:solidFill>
                      </a:endParaRPr>
                    </a:p>
                  </a:txBody>
                  <a:tcPr marL="68580" marR="68580" marT="20574" marB="20574" anchor="ctr">
                    <a:lnR w="1905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gridSpan="8">
                  <a:txBody>
                    <a:bodyPr/>
                    <a:lstStyle/>
                    <a:p>
                      <a:pPr algn="ctr"/>
                      <a:r>
                        <a:rPr lang="en-US" sz="900" b="1" dirty="0" smtClean="0">
                          <a:solidFill>
                            <a:schemeClr val="bg1"/>
                          </a:solidFill>
                        </a:rPr>
                        <a:t>NEN Asset</a:t>
                      </a:r>
                      <a:r>
                        <a:rPr lang="en-US" sz="900" b="1" baseline="0" dirty="0" smtClean="0">
                          <a:solidFill>
                            <a:schemeClr val="bg1"/>
                          </a:solidFill>
                        </a:rPr>
                        <a:t> Capable of Supporting IRIS Discrete Data Rates (kbps)</a:t>
                      </a:r>
                      <a:endParaRPr lang="en-US" sz="900" b="1" dirty="0" smtClean="0">
                        <a:solidFill>
                          <a:schemeClr val="bg1"/>
                        </a:solidFill>
                      </a:endParaRPr>
                    </a:p>
                  </a:txBody>
                  <a:tcPr marL="68580" marR="68580" marT="20574" marB="20574" anchor="ctr">
                    <a:lnL w="190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endParaRPr lang="en-US" sz="1200" dirty="0" smtClean="0"/>
                    </a:p>
                  </a:txBody>
                  <a:tcPr marT="27432" marB="27432" anchor="ctr">
                    <a:lnB w="12700" cap="flat" cmpd="sng" algn="ctr">
                      <a:solidFill>
                        <a:schemeClr val="bg1"/>
                      </a:solidFill>
                      <a:prstDash val="solid"/>
                      <a:round/>
                      <a:headEnd type="none" w="med" len="med"/>
                      <a:tailEnd type="none" w="med" len="med"/>
                    </a:lnB>
                  </a:tcPr>
                </a:tc>
                <a:tc hMerge="1">
                  <a:txBody>
                    <a:bodyPr/>
                    <a:lstStyle/>
                    <a:p>
                      <a:pPr algn="ctr"/>
                      <a:endParaRPr lang="en-US" sz="1200" dirty="0" smtClean="0"/>
                    </a:p>
                  </a:txBody>
                  <a:tcPr marT="27432" marB="27432" anchor="ctr">
                    <a:lnB w="12700" cap="flat" cmpd="sng" algn="ctr">
                      <a:solidFill>
                        <a:schemeClr val="bg1"/>
                      </a:solidFill>
                      <a:prstDash val="solid"/>
                      <a:round/>
                      <a:headEnd type="none" w="med" len="med"/>
                      <a:tailEnd type="none" w="med" len="med"/>
                    </a:lnB>
                  </a:tcPr>
                </a:tc>
                <a:tc hMerge="1">
                  <a:txBody>
                    <a:bodyPr/>
                    <a:lstStyle/>
                    <a:p>
                      <a:pPr algn="ctr"/>
                      <a:endParaRPr lang="en-US" sz="1200" dirty="0" smtClean="0"/>
                    </a:p>
                  </a:txBody>
                  <a:tcPr marT="27432" marB="27432" anchor="ctr">
                    <a:lnB w="12700" cap="flat" cmpd="sng" algn="ctr">
                      <a:solidFill>
                        <a:schemeClr val="bg1"/>
                      </a:solidFill>
                      <a:prstDash val="solid"/>
                      <a:round/>
                      <a:headEnd type="none" w="med" len="med"/>
                      <a:tailEnd type="none" w="med" len="med"/>
                    </a:lnB>
                  </a:tcPr>
                </a:tc>
                <a:tc hMerge="1">
                  <a:txBody>
                    <a:bodyPr/>
                    <a:lstStyle/>
                    <a:p>
                      <a:pPr algn="ctr"/>
                      <a:endParaRPr lang="en-US" sz="1200" dirty="0" smtClean="0"/>
                    </a:p>
                  </a:txBody>
                  <a:tcPr marT="27432" marB="27432" anchor="ctr">
                    <a:lnB w="12700" cap="flat" cmpd="sng" algn="ctr">
                      <a:solidFill>
                        <a:schemeClr val="bg1"/>
                      </a:solidFill>
                      <a:prstDash val="solid"/>
                      <a:round/>
                      <a:headEnd type="none" w="med" len="med"/>
                      <a:tailEnd type="none" w="med" len="med"/>
                    </a:lnB>
                  </a:tcPr>
                </a:tc>
                <a:tc hMerge="1">
                  <a:txBody>
                    <a:bodyPr/>
                    <a:lstStyle/>
                    <a:p>
                      <a:pPr algn="ctr"/>
                      <a:endParaRPr lang="en-US" sz="1200" dirty="0" smtClean="0"/>
                    </a:p>
                  </a:txBody>
                  <a:tcPr marT="27432" marB="27432"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pPr algn="ctr"/>
                      <a:endParaRPr lang="en-US" sz="1200" dirty="0" smtClean="0"/>
                    </a:p>
                  </a:txBody>
                  <a:tcPr marT="27432" marB="27432" anchor="ctr">
                    <a:lnB w="12700" cap="flat" cmpd="sng" algn="ctr">
                      <a:solidFill>
                        <a:schemeClr val="bg1"/>
                      </a:solidFill>
                      <a:prstDash val="solid"/>
                      <a:round/>
                      <a:headEnd type="none" w="med" len="med"/>
                      <a:tailEnd type="none" w="med" len="med"/>
                    </a:lnB>
                  </a:tcPr>
                </a:tc>
              </a:tr>
              <a:tr h="2743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900" b="1" dirty="0" smtClean="0">
                          <a:solidFill>
                            <a:schemeClr val="bg1"/>
                          </a:solidFill>
                        </a:rPr>
                        <a:t>1</a:t>
                      </a:r>
                    </a:p>
                  </a:txBody>
                  <a:tcPr marL="68580" marR="68580" marT="20574" marB="20574" anchor="ctr">
                    <a:lnL w="190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900" b="1" dirty="0" smtClean="0">
                          <a:solidFill>
                            <a:schemeClr val="bg1"/>
                          </a:solidFill>
                        </a:rPr>
                        <a:t>4</a:t>
                      </a:r>
                    </a:p>
                  </a:txBody>
                  <a:tcPr marL="68580" marR="68580" marT="20574" marB="20574" anchor="ct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900" b="1" dirty="0" smtClean="0">
                          <a:solidFill>
                            <a:schemeClr val="bg1"/>
                          </a:solidFill>
                        </a:rPr>
                        <a:t>8</a:t>
                      </a:r>
                    </a:p>
                  </a:txBody>
                  <a:tcPr marL="68580" marR="68580" marT="20574" marB="20574" anchor="ct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900" b="1" dirty="0" smtClean="0">
                          <a:solidFill>
                            <a:schemeClr val="bg1"/>
                          </a:solidFill>
                        </a:rPr>
                        <a:t>16</a:t>
                      </a:r>
                    </a:p>
                  </a:txBody>
                  <a:tcPr marL="68580" marR="68580" marT="20574" marB="20574" anchor="ct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900" b="1" dirty="0" smtClean="0">
                          <a:solidFill>
                            <a:schemeClr val="bg1"/>
                          </a:solidFill>
                        </a:rPr>
                        <a:t>32</a:t>
                      </a:r>
                    </a:p>
                  </a:txBody>
                  <a:tcPr marL="68580" marR="68580" marT="20574" marB="20574" anchor="ct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900" b="1" dirty="0" smtClean="0">
                          <a:solidFill>
                            <a:schemeClr val="bg1"/>
                          </a:solidFill>
                        </a:rPr>
                        <a:t>64</a:t>
                      </a:r>
                    </a:p>
                  </a:txBody>
                  <a:tcPr marL="68580" marR="68580" marT="20574" marB="20574" anchor="ct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900" b="1" dirty="0" smtClean="0">
                          <a:solidFill>
                            <a:schemeClr val="bg1"/>
                          </a:solidFill>
                        </a:rPr>
                        <a:t>128 </a:t>
                      </a:r>
                      <a:r>
                        <a:rPr lang="en-US" sz="900" b="1" baseline="30000" dirty="0" smtClean="0">
                          <a:solidFill>
                            <a:schemeClr val="bg1"/>
                          </a:solidFill>
                        </a:rPr>
                        <a:t>3</a:t>
                      </a:r>
                    </a:p>
                  </a:txBody>
                  <a:tcPr marL="68580" marR="68580" marT="20574" marB="20574" anchor="ct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900" b="1" dirty="0" smtClean="0">
                          <a:solidFill>
                            <a:schemeClr val="bg1"/>
                          </a:solidFill>
                        </a:rPr>
                        <a:t>256</a:t>
                      </a:r>
                    </a:p>
                  </a:txBody>
                  <a:tcPr marL="68580" marR="68580" marT="20574" marB="20574" anchor="ct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r>
              <a:tr h="164592">
                <a:tc rowSpan="2">
                  <a:txBody>
                    <a:bodyPr/>
                    <a:lstStyle/>
                    <a:p>
                      <a:pPr algn="ctr"/>
                      <a:r>
                        <a:rPr lang="en-US" sz="900" dirty="0" smtClean="0"/>
                        <a:t>11m</a:t>
                      </a:r>
                      <a:endParaRPr lang="en-US" sz="900" dirty="0"/>
                    </a:p>
                  </a:txBody>
                  <a:tcPr marL="68580" marR="68580" marT="13716" marB="13716" anchor="ctr">
                    <a:lnT w="28575"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rowSpan="2">
                  <a:txBody>
                    <a:bodyPr/>
                    <a:lstStyle/>
                    <a:p>
                      <a:pPr algn="ctr"/>
                      <a:r>
                        <a:rPr lang="en-US" sz="900" dirty="0" smtClean="0"/>
                        <a:t>WG1</a:t>
                      </a:r>
                      <a:endParaRPr lang="en-US" sz="900" dirty="0"/>
                    </a:p>
                  </a:txBody>
                  <a:tcPr marL="68580" marR="68580" marT="13716" marB="13716" anchor="ctr">
                    <a:lnT w="28575"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dirty="0" smtClean="0"/>
                        <a:t>No</a:t>
                      </a:r>
                      <a:endParaRPr lang="en-US" sz="900" dirty="0"/>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dirty="0" smtClean="0">
                          <a:solidFill>
                            <a:schemeClr val="tx1"/>
                          </a:solidFill>
                        </a:rPr>
                        <a:t>32.23</a:t>
                      </a:r>
                      <a:endParaRPr lang="en-US" sz="900" dirty="0">
                        <a:solidFill>
                          <a:schemeClr val="tx1"/>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dirty="0" smtClean="0">
                          <a:solidFill>
                            <a:schemeClr val="tx1"/>
                          </a:solidFill>
                        </a:rPr>
                        <a:t>19.68</a:t>
                      </a:r>
                      <a:endParaRPr lang="en-US" sz="900" dirty="0">
                        <a:solidFill>
                          <a:schemeClr val="tx1"/>
                        </a:solidFill>
                      </a:endParaRPr>
                    </a:p>
                  </a:txBody>
                  <a:tcPr marL="68580" marR="68580" marT="13716" marB="13716">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dirty="0" smtClean="0">
                          <a:solidFill>
                            <a:schemeClr val="tx1"/>
                          </a:solidFill>
                        </a:rPr>
                        <a:t>52.60</a:t>
                      </a:r>
                      <a:endParaRPr lang="en-US" sz="900" dirty="0">
                        <a:solidFill>
                          <a:schemeClr val="tx1"/>
                        </a:solidFill>
                      </a:endParaRPr>
                    </a:p>
                  </a:txBody>
                  <a:tcPr marL="68580" marR="68580" marT="13716" marB="13716">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L w="1905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C00000"/>
                          </a:solidFill>
                          <a:sym typeface="Wingdings 2" panose="05020102010507070707" pitchFamily="18" charset="2"/>
                        </a:rPr>
                        <a:t></a:t>
                      </a:r>
                      <a:endParaRPr lang="en-US" sz="900" b="1" dirty="0">
                        <a:solidFill>
                          <a:srgbClr val="C00000"/>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C00000"/>
                          </a:solidFill>
                          <a:sym typeface="Wingdings 2" panose="05020102010507070707" pitchFamily="18" charset="2"/>
                        </a:rPr>
                        <a:t></a:t>
                      </a:r>
                      <a:endParaRPr lang="en-US" sz="900" b="1" dirty="0" smtClean="0">
                        <a:solidFill>
                          <a:srgbClr val="C00000"/>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C00000"/>
                          </a:solidFill>
                          <a:sym typeface="Wingdings 2" panose="05020102010507070707" pitchFamily="18" charset="2"/>
                        </a:rPr>
                        <a:t></a:t>
                      </a:r>
                      <a:endParaRPr lang="en-US" sz="900" b="1" dirty="0">
                        <a:solidFill>
                          <a:srgbClr val="C00000"/>
                        </a:solidFill>
                      </a:endParaRPr>
                    </a:p>
                  </a:txBody>
                  <a:tcPr marL="68580" marR="68580" marT="13716" marB="13716" anchor="ctr">
                    <a:lnT w="28575" cap="flat" cmpd="sng" algn="ctr">
                      <a:solidFill>
                        <a:schemeClr val="bg1"/>
                      </a:solidFill>
                      <a:prstDash val="solid"/>
                      <a:round/>
                      <a:headEnd type="none" w="med" len="med"/>
                      <a:tailEnd type="none" w="med" len="med"/>
                    </a:lnT>
                    <a:solidFill>
                      <a:schemeClr val="bg1">
                        <a:lumMod val="95000"/>
                      </a:schemeClr>
                    </a:solidFill>
                  </a:tcPr>
                </a:tc>
              </a:tr>
              <a:tr h="164592">
                <a:tc vMerge="1">
                  <a:txBody>
                    <a:bodyPr/>
                    <a:lstStyle/>
                    <a:p>
                      <a:endParaRPr lang="en-US" sz="1400" dirty="0"/>
                    </a:p>
                  </a:txBody>
                  <a:tcPr/>
                </a:tc>
                <a:tc vMerge="1">
                  <a:txBody>
                    <a:bodyPr/>
                    <a:lstStyle/>
                    <a:p>
                      <a:endParaRPr lang="en-US" sz="1400" dirty="0"/>
                    </a:p>
                  </a:txBody>
                  <a:tcPr/>
                </a:tc>
                <a:tc>
                  <a:txBody>
                    <a:bodyPr/>
                    <a:lstStyle/>
                    <a:p>
                      <a:pPr algn="ctr"/>
                      <a:r>
                        <a:rPr lang="en-US" sz="900" dirty="0" smtClean="0"/>
                        <a:t>Yes</a:t>
                      </a:r>
                      <a:endParaRPr lang="en-US" sz="900" dirty="0"/>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dirty="0" smtClean="0">
                          <a:solidFill>
                            <a:schemeClr val="tx1"/>
                          </a:solidFill>
                        </a:rPr>
                        <a:t>33.13</a:t>
                      </a:r>
                      <a:endParaRPr lang="en-US" sz="900" dirty="0">
                        <a:solidFill>
                          <a:schemeClr val="tx1"/>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dirty="0" smtClean="0">
                          <a:solidFill>
                            <a:schemeClr val="tx1"/>
                          </a:solidFill>
                        </a:rPr>
                        <a:t>24.21</a:t>
                      </a:r>
                      <a:endParaRPr lang="en-US" sz="900" dirty="0">
                        <a:solidFill>
                          <a:schemeClr val="tx1"/>
                        </a:solidFill>
                      </a:endParaRPr>
                    </a:p>
                  </a:txBody>
                  <a:tcPr marL="68580" marR="68580" marT="13716" marB="13716">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dirty="0" smtClean="0">
                          <a:solidFill>
                            <a:schemeClr val="tx1"/>
                          </a:solidFill>
                        </a:rPr>
                        <a:t>64.71</a:t>
                      </a:r>
                      <a:endParaRPr lang="en-US" sz="900" dirty="0">
                        <a:solidFill>
                          <a:schemeClr val="tx1"/>
                        </a:solidFill>
                      </a:endParaRPr>
                    </a:p>
                  </a:txBody>
                  <a:tcPr marL="68580" marR="68580" marT="13716" marB="13716">
                    <a:lnR w="19050" cap="flat" cmpd="sng" algn="ctr">
                      <a:solidFill>
                        <a:schemeClr val="bg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L w="19050" cap="flat" cmpd="sng" algn="ctr">
                      <a:solidFill>
                        <a:schemeClr val="bg1"/>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smtClean="0">
                          <a:solidFill>
                            <a:srgbClr val="C00000"/>
                          </a:solidFill>
                          <a:sym typeface="Wingdings 2" panose="05020102010507070707" pitchFamily="18" charset="2"/>
                        </a:rPr>
                        <a:t></a:t>
                      </a:r>
                      <a:endParaRPr lang="en-US" sz="900" b="1" dirty="0" smtClean="0">
                        <a:solidFill>
                          <a:srgbClr val="C0000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C00000"/>
                          </a:solidFill>
                          <a:sym typeface="Wingdings 2" panose="05020102010507070707" pitchFamily="18" charset="2"/>
                        </a:rPr>
                        <a:t></a:t>
                      </a:r>
                      <a:endParaRPr lang="en-US" sz="900" b="1" dirty="0" smtClean="0">
                        <a:solidFill>
                          <a:srgbClr val="C0000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r>
              <a:tr h="164592">
                <a:tc rowSpan="2">
                  <a:txBody>
                    <a:bodyPr/>
                    <a:lstStyle/>
                    <a:p>
                      <a:pPr algn="ctr"/>
                      <a:r>
                        <a:rPr lang="en-US" sz="900" dirty="0" smtClean="0"/>
                        <a:t>13m</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rowSpan="2">
                  <a:txBody>
                    <a:bodyPr/>
                    <a:lstStyle/>
                    <a:p>
                      <a:pPr algn="ctr"/>
                      <a:r>
                        <a:rPr lang="en-US" sz="900" dirty="0" smtClean="0"/>
                        <a:t>SSC Hawaii/ Australia</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dirty="0" smtClean="0"/>
                        <a:t>No</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dirty="0" smtClean="0">
                          <a:solidFill>
                            <a:schemeClr val="tx1"/>
                          </a:solidFill>
                        </a:rPr>
                        <a:t>35.43</a:t>
                      </a:r>
                      <a:endParaRPr lang="en-US" sz="900" dirty="0">
                        <a:solidFill>
                          <a:schemeClr val="tx1"/>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dirty="0" smtClean="0">
                          <a:solidFill>
                            <a:schemeClr val="tx1"/>
                          </a:solidFill>
                        </a:rPr>
                        <a:t>41.11</a:t>
                      </a:r>
                      <a:endParaRPr lang="en-US" sz="900" dirty="0">
                        <a:solidFill>
                          <a:schemeClr val="tx1"/>
                        </a:solidFill>
                      </a:endParaRPr>
                    </a:p>
                  </a:txBody>
                  <a:tcPr marL="68580" marR="68580" marT="13716" marB="13716">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108.89</a:t>
                      </a:r>
                    </a:p>
                  </a:txBody>
                  <a:tcPr marL="68580" marR="68580" marT="13716" marB="13716">
                    <a:lnR w="19050" cap="flat" cmpd="sng" algn="ctr">
                      <a:solidFill>
                        <a:schemeClr val="bg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L w="19050" cap="flat" cmpd="sng" algn="ctr">
                      <a:solidFill>
                        <a:schemeClr val="bg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C00000"/>
                          </a:solidFill>
                          <a:sym typeface="Wingdings 2" panose="05020102010507070707" pitchFamily="18" charset="2"/>
                        </a:rPr>
                        <a:t></a:t>
                      </a:r>
                      <a:endParaRPr lang="en-US" sz="900" b="1" dirty="0" smtClean="0">
                        <a:solidFill>
                          <a:srgbClr val="C0000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b="1" dirty="0" smtClean="0">
                          <a:solidFill>
                            <a:srgbClr val="C00000"/>
                          </a:solidFill>
                          <a:sym typeface="Wingdings 2" panose="05020102010507070707" pitchFamily="18" charset="2"/>
                        </a:rPr>
                        <a:t></a:t>
                      </a:r>
                      <a:endParaRPr lang="en-US" sz="900" b="1" dirty="0">
                        <a:solidFill>
                          <a:srgbClr val="C0000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r>
              <a:tr h="274320">
                <a:tc vMerge="1">
                  <a:txBody>
                    <a:bodyPr/>
                    <a:lstStyle/>
                    <a:p>
                      <a:pPr algn="ctr"/>
                      <a:endParaRPr lang="en-US" sz="1400" dirty="0"/>
                    </a:p>
                  </a:txBody>
                  <a:tcPr anchor="ctr"/>
                </a:tc>
                <a:tc vMerge="1">
                  <a:txBody>
                    <a:bodyPr/>
                    <a:lstStyle/>
                    <a:p>
                      <a:pPr algn="ctr"/>
                      <a:endParaRPr lang="en-US" sz="1400" dirty="0"/>
                    </a:p>
                  </a:txBody>
                  <a:tcPr anchor="ctr"/>
                </a:tc>
                <a:tc>
                  <a:txBody>
                    <a:bodyPr/>
                    <a:lstStyle/>
                    <a:p>
                      <a:pPr algn="ctr"/>
                      <a:r>
                        <a:rPr lang="en-US" sz="900" dirty="0" smtClean="0"/>
                        <a:t>Yes</a:t>
                      </a:r>
                      <a:endParaRPr lang="en-US" sz="900" dirty="0"/>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dirty="0" smtClean="0">
                          <a:solidFill>
                            <a:schemeClr val="tx1"/>
                          </a:solidFill>
                        </a:rPr>
                        <a:t>36.33</a:t>
                      </a:r>
                      <a:endParaRPr lang="en-US" sz="900" dirty="0">
                        <a:solidFill>
                          <a:schemeClr val="tx1"/>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dirty="0" smtClean="0">
                          <a:solidFill>
                            <a:schemeClr val="tx1"/>
                          </a:solidFill>
                        </a:rPr>
                        <a:t>50.38</a:t>
                      </a:r>
                      <a:endParaRPr lang="en-US" sz="900" dirty="0">
                        <a:solidFill>
                          <a:schemeClr val="tx1"/>
                        </a:solidFill>
                      </a:endParaRPr>
                    </a:p>
                  </a:txBody>
                  <a:tcPr marL="68580" marR="68580" marT="13716" marB="13716">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dirty="0" smtClean="0">
                          <a:solidFill>
                            <a:schemeClr val="tx1"/>
                          </a:solidFill>
                        </a:rPr>
                        <a:t>133.97</a:t>
                      </a:r>
                      <a:endParaRPr lang="en-US" sz="900" dirty="0">
                        <a:solidFill>
                          <a:schemeClr val="tx1"/>
                        </a:solidFill>
                      </a:endParaRPr>
                    </a:p>
                  </a:txBody>
                  <a:tcPr marL="68580" marR="68580" marT="13716" marB="13716">
                    <a:lnR w="19050" cap="flat" cmpd="sng" algn="ctr">
                      <a:solidFill>
                        <a:schemeClr val="bg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L w="19050" cap="flat" cmpd="sng" algn="ctr">
                      <a:solidFill>
                        <a:schemeClr val="bg1"/>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en-US" sz="900" b="1" dirty="0" smtClean="0">
                          <a:solidFill>
                            <a:srgbClr val="C00000"/>
                          </a:solidFill>
                          <a:sym typeface="Wingdings 2" panose="05020102010507070707" pitchFamily="18" charset="2"/>
                        </a:rPr>
                        <a:t></a:t>
                      </a:r>
                      <a:endParaRPr lang="en-US" sz="900" b="1" dirty="0">
                        <a:solidFill>
                          <a:srgbClr val="C0000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r>
              <a:tr h="164592">
                <a:tc rowSpan="2">
                  <a:txBody>
                    <a:bodyPr/>
                    <a:lstStyle/>
                    <a:p>
                      <a:pPr algn="ctr"/>
                      <a:r>
                        <a:rPr lang="en-US" sz="900" dirty="0" smtClean="0"/>
                        <a:t>18m</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rowSpan="2">
                  <a:txBody>
                    <a:bodyPr/>
                    <a:lstStyle/>
                    <a:p>
                      <a:pPr algn="ctr"/>
                      <a:r>
                        <a:rPr lang="en-US" sz="900" dirty="0" smtClean="0"/>
                        <a:t>APL</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dirty="0" smtClean="0"/>
                        <a:t>No</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dirty="0" smtClean="0">
                          <a:solidFill>
                            <a:schemeClr val="tx1"/>
                          </a:solidFill>
                        </a:rPr>
                        <a:t>36.38</a:t>
                      </a:r>
                      <a:endParaRPr lang="en-US" sz="900" dirty="0">
                        <a:solidFill>
                          <a:schemeClr val="tx1"/>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dirty="0" smtClean="0">
                          <a:solidFill>
                            <a:schemeClr val="tx1"/>
                          </a:solidFill>
                        </a:rPr>
                        <a:t>51.17</a:t>
                      </a:r>
                      <a:endParaRPr lang="en-US" sz="900" dirty="0">
                        <a:solidFill>
                          <a:schemeClr val="tx1"/>
                        </a:solidFill>
                      </a:endParaRPr>
                    </a:p>
                  </a:txBody>
                  <a:tcPr marL="68580" marR="68580" marT="13716" marB="13716">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dirty="0" smtClean="0">
                          <a:solidFill>
                            <a:schemeClr val="tx1"/>
                          </a:solidFill>
                        </a:rPr>
                        <a:t>136.8</a:t>
                      </a:r>
                      <a:endParaRPr lang="en-US" sz="900" dirty="0">
                        <a:solidFill>
                          <a:schemeClr val="tx1"/>
                        </a:solidFill>
                      </a:endParaRPr>
                    </a:p>
                  </a:txBody>
                  <a:tcPr marL="68580" marR="68580" marT="13716" marB="13716">
                    <a:lnR w="19050" cap="flat" cmpd="sng" algn="ctr">
                      <a:solidFill>
                        <a:schemeClr val="bg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L w="19050" cap="flat" cmpd="sng" algn="ctr">
                      <a:solidFill>
                        <a:schemeClr val="bg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00B050"/>
                          </a:solidFill>
                          <a:sym typeface="Wingdings 2" panose="05020102010507070707" pitchFamily="18" charset="2"/>
                        </a:rPr>
                        <a:t></a:t>
                      </a:r>
                      <a:endParaRPr lang="en-US" sz="900" b="1" dirty="0" smtClean="0">
                        <a:solidFill>
                          <a:srgbClr val="00B05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rgbClr val="C00000"/>
                          </a:solidFill>
                          <a:sym typeface="Wingdings 2" panose="05020102010507070707" pitchFamily="18" charset="2"/>
                        </a:rPr>
                        <a:t></a:t>
                      </a:r>
                      <a:endParaRPr lang="en-US" sz="900" b="1" dirty="0">
                        <a:solidFill>
                          <a:srgbClr val="C00000"/>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95000"/>
                      </a:schemeClr>
                    </a:solidFill>
                  </a:tcPr>
                </a:tc>
              </a:tr>
              <a:tr h="164592">
                <a:tc vMerge="1">
                  <a:txBody>
                    <a:bodyPr/>
                    <a:lstStyle/>
                    <a:p>
                      <a:pPr algn="ctr"/>
                      <a:endParaRPr lang="en-US" sz="1400" dirty="0"/>
                    </a:p>
                  </a:txBody>
                  <a:tcPr anchor="ctr"/>
                </a:tc>
                <a:tc vMerge="1">
                  <a:txBody>
                    <a:bodyPr/>
                    <a:lstStyle/>
                    <a:p>
                      <a:pPr algn="ctr"/>
                      <a:endParaRPr lang="en-US" sz="1400" dirty="0"/>
                    </a:p>
                  </a:txBody>
                  <a:tcPr anchor="ctr"/>
                </a:tc>
                <a:tc>
                  <a:txBody>
                    <a:bodyPr/>
                    <a:lstStyle/>
                    <a:p>
                      <a:pPr algn="ctr"/>
                      <a:r>
                        <a:rPr lang="en-US" sz="900" dirty="0" smtClean="0"/>
                        <a:t>Yes</a:t>
                      </a:r>
                      <a:endParaRPr lang="en-US" sz="900" dirty="0"/>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dirty="0" smtClean="0">
                          <a:solidFill>
                            <a:schemeClr val="tx1"/>
                          </a:solidFill>
                        </a:rPr>
                        <a:t>37.28</a:t>
                      </a:r>
                      <a:endParaRPr lang="en-US" sz="900" dirty="0">
                        <a:solidFill>
                          <a:schemeClr val="tx1"/>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dirty="0" smtClean="0">
                          <a:solidFill>
                            <a:schemeClr val="tx1"/>
                          </a:solidFill>
                        </a:rPr>
                        <a:t>62.95</a:t>
                      </a:r>
                      <a:endParaRPr lang="en-US" sz="900" dirty="0">
                        <a:solidFill>
                          <a:schemeClr val="tx1"/>
                        </a:solidFill>
                      </a:endParaRPr>
                    </a:p>
                  </a:txBody>
                  <a:tcPr marL="68580" marR="68580" marT="13716" marB="13716">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168.27</a:t>
                      </a:r>
                    </a:p>
                  </a:txBody>
                  <a:tcPr marL="68580" marR="68580" marT="13716" marB="13716">
                    <a:lnR w="19050" cap="flat" cmpd="sng" algn="ctr">
                      <a:solidFill>
                        <a:schemeClr val="bg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L w="19050" cap="flat" cmpd="sng" algn="ctr">
                      <a:solidFill>
                        <a:schemeClr val="bg1"/>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00B050"/>
                          </a:solidFill>
                          <a:sym typeface="Wingdings 2" panose="05020102010507070707" pitchFamily="18" charset="2"/>
                        </a:rPr>
                        <a:t></a:t>
                      </a:r>
                      <a:endParaRPr lang="en-US" sz="900" b="1" dirty="0" smtClean="0">
                        <a:solidFill>
                          <a:srgbClr val="00B05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c>
                  <a:txBody>
                    <a:bodyPr/>
                    <a:lstStyle/>
                    <a:p>
                      <a:pPr algn="ctr"/>
                      <a:r>
                        <a:rPr lang="en-US" sz="900" b="1" dirty="0" smtClean="0">
                          <a:solidFill>
                            <a:srgbClr val="C00000"/>
                          </a:solidFill>
                          <a:sym typeface="Wingdings 2" panose="05020102010507070707" pitchFamily="18" charset="2"/>
                        </a:rPr>
                        <a:t></a:t>
                      </a:r>
                      <a:endParaRPr lang="en-US" sz="900" b="1" dirty="0">
                        <a:solidFill>
                          <a:srgbClr val="C00000"/>
                        </a:solidFill>
                      </a:endParaRPr>
                    </a:p>
                  </a:txBody>
                  <a:tcPr marL="68580" marR="68580" marT="13716" marB="13716" anchor="ctr">
                    <a:lnB w="12700" cap="flat" cmpd="sng" algn="ctr">
                      <a:solidFill>
                        <a:schemeClr val="accent1">
                          <a:lumMod val="60000"/>
                          <a:lumOff val="40000"/>
                        </a:schemeClr>
                      </a:solidFill>
                      <a:prstDash val="solid"/>
                      <a:round/>
                      <a:headEnd type="none" w="med" len="med"/>
                      <a:tailEnd type="none" w="med" len="med"/>
                    </a:lnB>
                    <a:solidFill>
                      <a:schemeClr val="bg1">
                        <a:lumMod val="95000"/>
                      </a:schemeClr>
                    </a:solidFill>
                  </a:tcPr>
                </a:tc>
              </a:tr>
              <a:tr h="164592">
                <a:tc rowSpan="2">
                  <a:txBody>
                    <a:bodyPr/>
                    <a:lstStyle/>
                    <a:p>
                      <a:pPr algn="ctr"/>
                      <a:r>
                        <a:rPr lang="en-US" sz="900" dirty="0" smtClean="0"/>
                        <a:t>21m</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rowSpan="2">
                  <a:txBody>
                    <a:bodyPr/>
                    <a:lstStyle/>
                    <a:p>
                      <a:pPr algn="ctr"/>
                      <a:r>
                        <a:rPr lang="en-US" sz="900" dirty="0" smtClean="0"/>
                        <a:t>Morehead</a:t>
                      </a:r>
                      <a:endParaRPr lang="en-US" sz="900" dirty="0"/>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No</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NA</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lnR w="19050" cap="flat" cmpd="sng" algn="ctr">
                      <a:solidFill>
                        <a:schemeClr val="bg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nchor="ctr">
                    <a:lnL w="19050" cap="flat" cmpd="sng" algn="ctr">
                      <a:solidFill>
                        <a:schemeClr val="bg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c>
                  <a:txBody>
                    <a:bodyPr/>
                    <a:lstStyle/>
                    <a:p>
                      <a:pPr algn="ctr"/>
                      <a:r>
                        <a:rPr lang="en-US" sz="900" i="1" dirty="0" smtClean="0">
                          <a:solidFill>
                            <a:schemeClr val="tx1">
                              <a:lumMod val="50000"/>
                              <a:lumOff val="50000"/>
                            </a:schemeClr>
                          </a:solidFill>
                        </a:rPr>
                        <a:t>-</a:t>
                      </a:r>
                      <a:endParaRPr lang="en-US" sz="900" i="1" dirty="0">
                        <a:solidFill>
                          <a:schemeClr val="tx1">
                            <a:lumMod val="50000"/>
                            <a:lumOff val="50000"/>
                          </a:schemeClr>
                        </a:solidFill>
                      </a:endParaRPr>
                    </a:p>
                  </a:txBody>
                  <a:tcPr marL="68580" marR="68580" marT="13716" marB="13716" anchor="ctr">
                    <a:lnT w="12700" cap="flat" cmpd="sng" algn="ctr">
                      <a:solidFill>
                        <a:schemeClr val="accent1">
                          <a:lumMod val="60000"/>
                          <a:lumOff val="40000"/>
                        </a:schemeClr>
                      </a:solidFill>
                      <a:prstDash val="solid"/>
                      <a:round/>
                      <a:headEnd type="none" w="med" len="med"/>
                      <a:tailEnd type="none" w="med" len="med"/>
                    </a:lnT>
                    <a:solidFill>
                      <a:schemeClr val="bg1">
                        <a:lumMod val="85000"/>
                      </a:schemeClr>
                    </a:solidFill>
                  </a:tcPr>
                </a:tc>
              </a:tr>
              <a:tr h="164592">
                <a:tc vMerge="1">
                  <a:txBody>
                    <a:bodyPr/>
                    <a:lstStyle/>
                    <a:p>
                      <a:pPr algn="ctr"/>
                      <a:endParaRPr lang="en-US" sz="1400" dirty="0"/>
                    </a:p>
                  </a:txBody>
                  <a:tcPr anchor="ctr"/>
                </a:tc>
                <a:tc vMerge="1">
                  <a:txBody>
                    <a:bodyPr/>
                    <a:lstStyle/>
                    <a:p>
                      <a:pPr algn="ctr"/>
                      <a:endParaRPr lang="en-US" sz="1400" dirty="0"/>
                    </a:p>
                  </a:txBody>
                  <a:tcPr anchor="ctr"/>
                </a:tc>
                <a:tc>
                  <a:txBody>
                    <a:bodyPr/>
                    <a:lstStyle/>
                    <a:p>
                      <a:pPr algn="ctr"/>
                      <a:r>
                        <a:rPr lang="en-US" sz="900" dirty="0" smtClean="0"/>
                        <a:t>Yes</a:t>
                      </a:r>
                      <a:endParaRPr lang="en-US" sz="900" dirty="0"/>
                    </a:p>
                  </a:txBody>
                  <a:tcPr marL="68580" marR="68580" marT="13716" marB="13716" anchor="ctr">
                    <a:solidFill>
                      <a:schemeClr val="bg1">
                        <a:lumMod val="85000"/>
                      </a:schemeClr>
                    </a:solidFill>
                  </a:tcPr>
                </a:tc>
                <a:tc>
                  <a:txBody>
                    <a:bodyPr/>
                    <a:lstStyle/>
                    <a:p>
                      <a:pPr algn="ctr"/>
                      <a:r>
                        <a:rPr lang="en-US" sz="900" dirty="0" smtClean="0">
                          <a:solidFill>
                            <a:schemeClr val="tx1"/>
                          </a:solidFill>
                        </a:rPr>
                        <a:t>40.34</a:t>
                      </a:r>
                      <a:endParaRPr lang="en-US" sz="900" dirty="0">
                        <a:solidFill>
                          <a:schemeClr val="tx1"/>
                        </a:solidFill>
                      </a:endParaRPr>
                    </a:p>
                  </a:txBody>
                  <a:tcPr marL="68580" marR="68580" marT="13716" marB="13716" anchor="ctr">
                    <a:solidFill>
                      <a:schemeClr val="bg1">
                        <a:lumMod val="85000"/>
                      </a:schemeClr>
                    </a:solidFill>
                  </a:tcPr>
                </a:tc>
                <a:tc>
                  <a:txBody>
                    <a:bodyPr/>
                    <a:lstStyle/>
                    <a:p>
                      <a:pPr algn="ctr"/>
                      <a:r>
                        <a:rPr lang="en-US" sz="900" dirty="0" smtClean="0">
                          <a:solidFill>
                            <a:schemeClr val="tx1"/>
                          </a:solidFill>
                        </a:rPr>
                        <a:t>37.41</a:t>
                      </a:r>
                      <a:endParaRPr lang="en-US" sz="900" dirty="0">
                        <a:solidFill>
                          <a:schemeClr val="tx1"/>
                        </a:solidFill>
                      </a:endParaRPr>
                    </a:p>
                  </a:txBody>
                  <a:tcPr marL="68580" marR="68580" marT="13716" marB="13716">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99.08</a:t>
                      </a:r>
                    </a:p>
                  </a:txBody>
                  <a:tcPr marL="68580" marR="68580" marT="13716" marB="13716">
                    <a:lnR w="1905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lnL w="1905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solidFill>
                      <a:schemeClr val="bg1">
                        <a:lumMod val="8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solidFill>
                      <a:schemeClr val="bg1">
                        <a:lumMod val="8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solidFill>
                      <a:schemeClr val="bg1">
                        <a:lumMod val="85000"/>
                      </a:schemeClr>
                    </a:solidFill>
                  </a:tcPr>
                </a:tc>
                <a:tc>
                  <a:txBody>
                    <a:bodyPr/>
                    <a:lstStyle/>
                    <a:p>
                      <a:pPr algn="ctr"/>
                      <a:r>
                        <a:rPr lang="en-US" sz="900" b="1"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solidFill>
                      <a:schemeClr val="bg1">
                        <a:lumMod val="85000"/>
                      </a:schemeClr>
                    </a:solidFill>
                  </a:tcPr>
                </a:tc>
                <a:tc>
                  <a:txBody>
                    <a:bodyPr/>
                    <a:lstStyle/>
                    <a:p>
                      <a:pPr algn="ctr"/>
                      <a:r>
                        <a:rPr lang="en-US" sz="900" b="1" dirty="0" smtClean="0">
                          <a:solidFill>
                            <a:srgbClr val="00B050"/>
                          </a:solidFill>
                          <a:sym typeface="Wingdings 2" panose="05020102010507070707" pitchFamily="18" charset="2"/>
                        </a:rPr>
                        <a:t></a:t>
                      </a:r>
                      <a:endParaRPr lang="en-US" sz="900" b="1" dirty="0">
                        <a:solidFill>
                          <a:srgbClr val="00B050"/>
                        </a:solidFill>
                      </a:endParaRPr>
                    </a:p>
                  </a:txBody>
                  <a:tcPr marL="68580" marR="68580" marT="13716" marB="1371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C00000"/>
                          </a:solidFill>
                          <a:sym typeface="Wingdings 2" panose="05020102010507070707" pitchFamily="18" charset="2"/>
                        </a:rPr>
                        <a:t></a:t>
                      </a:r>
                      <a:endParaRPr lang="en-US" sz="900" b="1" dirty="0" smtClean="0">
                        <a:solidFill>
                          <a:srgbClr val="C00000"/>
                        </a:solidFill>
                      </a:endParaRPr>
                    </a:p>
                  </a:txBody>
                  <a:tcPr marL="68580" marR="68580" marT="13716" marB="13716"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rgbClr val="C00000"/>
                          </a:solidFill>
                          <a:sym typeface="Wingdings 2" panose="05020102010507070707" pitchFamily="18" charset="2"/>
                        </a:rPr>
                        <a:t></a:t>
                      </a:r>
                      <a:endParaRPr lang="en-US" sz="900" b="1" dirty="0" smtClean="0">
                        <a:solidFill>
                          <a:srgbClr val="C00000"/>
                        </a:solidFill>
                      </a:endParaRPr>
                    </a:p>
                  </a:txBody>
                  <a:tcPr marL="68580" marR="68580" marT="13716" marB="13716" anchor="ctr">
                    <a:solidFill>
                      <a:schemeClr val="bg1">
                        <a:lumMod val="85000"/>
                      </a:schemeClr>
                    </a:solidFill>
                  </a:tcPr>
                </a:tc>
              </a:tr>
            </a:tbl>
          </a:graphicData>
        </a:graphic>
      </p:graphicFrame>
      <p:sp>
        <p:nvSpPr>
          <p:cNvPr id="2" name="TextBox 1"/>
          <p:cNvSpPr txBox="1"/>
          <p:nvPr/>
        </p:nvSpPr>
        <p:spPr>
          <a:xfrm>
            <a:off x="430307" y="5904677"/>
            <a:ext cx="8294148" cy="507831"/>
          </a:xfrm>
          <a:prstGeom prst="rect">
            <a:avLst/>
          </a:prstGeom>
          <a:noFill/>
        </p:spPr>
        <p:txBody>
          <a:bodyPr wrap="square" rtlCol="0">
            <a:spAutoFit/>
          </a:bodyPr>
          <a:lstStyle/>
          <a:p>
            <a:r>
              <a:rPr lang="en-US" sz="600" baseline="30000" dirty="0"/>
              <a:t>1 </a:t>
            </a:r>
            <a:r>
              <a:rPr lang="en-US" sz="900" dirty="0"/>
              <a:t>The rates for the Morehead 21m assume an antenna gain of 6 dBi to reflect the known EM-1 CubeSat mission using that asset (i.e., Lunar IceCube).</a:t>
            </a:r>
          </a:p>
          <a:p>
            <a:r>
              <a:rPr lang="en-US" sz="900" baseline="30000" dirty="0"/>
              <a:t>2</a:t>
            </a:r>
            <a:r>
              <a:rPr lang="en-US" sz="900" dirty="0"/>
              <a:t> Includes a Lunar noise temperature losses.</a:t>
            </a:r>
          </a:p>
          <a:p>
            <a:r>
              <a:rPr lang="en-US" sz="900" baseline="30000" dirty="0"/>
              <a:t>3</a:t>
            </a:r>
            <a:r>
              <a:rPr lang="en-US" sz="900" dirty="0"/>
              <a:t> Capabilities are currently untested with the IRIS radio.</a:t>
            </a:r>
          </a:p>
        </p:txBody>
      </p:sp>
      <p:sp>
        <p:nvSpPr>
          <p:cNvPr id="16" name="Rectangle 15"/>
          <p:cNvSpPr/>
          <p:nvPr/>
        </p:nvSpPr>
        <p:spPr>
          <a:xfrm>
            <a:off x="7206230" y="4678622"/>
            <a:ext cx="451277" cy="2994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p:cNvSpPr/>
          <p:nvPr/>
        </p:nvSpPr>
        <p:spPr>
          <a:xfrm>
            <a:off x="6723565" y="4348751"/>
            <a:ext cx="451277" cy="2994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6806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1" y="1032734"/>
            <a:ext cx="4553142" cy="4768473"/>
          </a:xfrm>
        </p:spPr>
        <p:txBody>
          <a:bodyPr>
            <a:normAutofit/>
          </a:bodyPr>
          <a:lstStyle/>
          <a:p>
            <a:r>
              <a:rPr lang="en-US" sz="1600" b="1" dirty="0"/>
              <a:t>The NEN currently utilizes two commercial provider sites that are equipped with asset capable of supporting X-band uplink in the frequency range of 7025 – 7200 MHz</a:t>
            </a:r>
          </a:p>
          <a:p>
            <a:pPr lvl="1"/>
            <a:r>
              <a:rPr lang="en-US" sz="1200" dirty="0"/>
              <a:t>SSC Hawaii has one 13m antenna capable of supporting X-band uplink with a published EIRP of 86 dBW</a:t>
            </a:r>
          </a:p>
          <a:p>
            <a:pPr lvl="1"/>
            <a:r>
              <a:rPr lang="en-US" sz="1200" dirty="0"/>
              <a:t>SSC Australia has one 7m antenna</a:t>
            </a:r>
            <a:r>
              <a:rPr lang="en-US" sz="1200" b="1" baseline="30000" dirty="0"/>
              <a:t>1</a:t>
            </a:r>
            <a:r>
              <a:rPr lang="en-US" sz="1200" dirty="0"/>
              <a:t> with a published EIRP of 85 </a:t>
            </a:r>
            <a:r>
              <a:rPr lang="en-US" sz="1200" dirty="0" smtClean="0"/>
              <a:t>dBW</a:t>
            </a:r>
            <a:endParaRPr lang="en-US" sz="1200" dirty="0"/>
          </a:p>
          <a:p>
            <a:r>
              <a:rPr lang="en-US" sz="1600" b="1" dirty="0" smtClean="0"/>
              <a:t>Modification </a:t>
            </a:r>
            <a:r>
              <a:rPr lang="en-US" sz="1600" b="1" dirty="0"/>
              <a:t>to add X-band uplink would vary by </a:t>
            </a:r>
            <a:r>
              <a:rPr lang="en-US" sz="1600" b="1" dirty="0" smtClean="0"/>
              <a:t>site</a:t>
            </a:r>
          </a:p>
          <a:p>
            <a:pPr lvl="1"/>
            <a:r>
              <a:rPr lang="en-US" sz="1200" dirty="0"/>
              <a:t>Upgrades required assuming existing X-band uplink support:</a:t>
            </a:r>
          </a:p>
          <a:p>
            <a:pPr lvl="1"/>
            <a:r>
              <a:rPr lang="en-US" sz="1200" dirty="0"/>
              <a:t>Addition of Tunable upconverter (convert from 70 MHz to X-band frequency)</a:t>
            </a:r>
          </a:p>
          <a:p>
            <a:pPr lvl="1"/>
            <a:r>
              <a:rPr lang="en-US" sz="1200" dirty="0"/>
              <a:t>Addition of IF distribution system to send IF from Cortex to upconverter</a:t>
            </a:r>
          </a:p>
          <a:p>
            <a:pPr lvl="1"/>
            <a:r>
              <a:rPr lang="en-US" sz="1200" dirty="0"/>
              <a:t>Updates to HWCTRL to control and monitor the new capabilities</a:t>
            </a:r>
          </a:p>
        </p:txBody>
      </p:sp>
      <p:sp>
        <p:nvSpPr>
          <p:cNvPr id="3" name="Title 2"/>
          <p:cNvSpPr>
            <a:spLocks noGrp="1"/>
          </p:cNvSpPr>
          <p:nvPr>
            <p:ph type="title"/>
          </p:nvPr>
        </p:nvSpPr>
        <p:spPr>
          <a:xfrm>
            <a:off x="266306" y="274638"/>
            <a:ext cx="6715408" cy="391063"/>
          </a:xfrm>
        </p:spPr>
        <p:txBody>
          <a:bodyPr/>
          <a:lstStyle/>
          <a:p>
            <a:r>
              <a:rPr lang="en-US" dirty="0"/>
              <a:t>NEN Modification to Support IRIS X-band </a:t>
            </a:r>
            <a:r>
              <a:rPr lang="en-US" dirty="0" smtClean="0"/>
              <a:t>Uplink</a:t>
            </a:r>
            <a:endParaRPr lang="en-US" dirty="0"/>
          </a:p>
        </p:txBody>
      </p:sp>
      <p:pic>
        <p:nvPicPr>
          <p:cNvPr id="4" name="Picture 3"/>
          <p:cNvPicPr>
            <a:picLocks/>
          </p:cNvPicPr>
          <p:nvPr/>
        </p:nvPicPr>
        <p:blipFill rotWithShape="1">
          <a:blip r:embed="rId2"/>
          <a:srcRect l="699" b="969"/>
          <a:stretch/>
        </p:blipFill>
        <p:spPr>
          <a:xfrm>
            <a:off x="5037582" y="2145894"/>
            <a:ext cx="4030981" cy="2531263"/>
          </a:xfrm>
          <a:prstGeom prst="rect">
            <a:avLst/>
          </a:prstGeom>
          <a:ln>
            <a:solidFill>
              <a:schemeClr val="bg1">
                <a:lumMod val="50000"/>
              </a:schemeClr>
            </a:solidFill>
          </a:ln>
        </p:spPr>
      </p:pic>
      <p:sp>
        <p:nvSpPr>
          <p:cNvPr id="9" name="Text Box 14"/>
          <p:cNvSpPr txBox="1">
            <a:spLocks noChangeArrowheads="1"/>
          </p:cNvSpPr>
          <p:nvPr/>
        </p:nvSpPr>
        <p:spPr bwMode="auto">
          <a:xfrm>
            <a:off x="5234129" y="3210760"/>
            <a:ext cx="533258" cy="184666"/>
          </a:xfrm>
          <a:prstGeom prst="rect">
            <a:avLst/>
          </a:prstGeom>
          <a:noFill/>
          <a:ln w="9525" algn="ctr">
            <a:noFill/>
            <a:miter lim="800000"/>
            <a:headEnd/>
            <a:tailEnd/>
          </a:ln>
        </p:spPr>
        <p:txBody>
          <a:bodyPr wrap="square" lIns="0" tIns="0" rIns="0" bIns="0">
            <a:spAutoFit/>
          </a:bodyPr>
          <a:lstStyle/>
          <a:p>
            <a:r>
              <a:rPr lang="en-US" sz="600" i="1" dirty="0"/>
              <a:t>Hawaii</a:t>
            </a:r>
          </a:p>
          <a:p>
            <a:r>
              <a:rPr lang="en-US" sz="600" i="1" dirty="0"/>
              <a:t>(SSC)</a:t>
            </a:r>
          </a:p>
        </p:txBody>
      </p:sp>
      <p:sp>
        <p:nvSpPr>
          <p:cNvPr id="10" name="Rectangle 123"/>
          <p:cNvSpPr>
            <a:spLocks noChangeArrowheads="1"/>
          </p:cNvSpPr>
          <p:nvPr/>
        </p:nvSpPr>
        <p:spPr bwMode="auto">
          <a:xfrm>
            <a:off x="5234129" y="3085873"/>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13" name="Text Box 163"/>
          <p:cNvSpPr txBox="1">
            <a:spLocks noChangeArrowheads="1"/>
          </p:cNvSpPr>
          <p:nvPr/>
        </p:nvSpPr>
        <p:spPr bwMode="auto">
          <a:xfrm>
            <a:off x="6688264" y="3719072"/>
            <a:ext cx="700088" cy="253916"/>
          </a:xfrm>
          <a:prstGeom prst="rect">
            <a:avLst/>
          </a:prstGeom>
          <a:noFill/>
          <a:ln w="9525" algn="ctr">
            <a:noFill/>
            <a:miter lim="800000"/>
            <a:headEnd/>
            <a:tailEnd/>
          </a:ln>
        </p:spPr>
        <p:txBody>
          <a:bodyPr lIns="0" tIns="0" rIns="0" bIns="68580">
            <a:spAutoFit/>
          </a:bodyPr>
          <a:lstStyle/>
          <a:p>
            <a:pPr algn="r"/>
            <a:r>
              <a:rPr lang="en-US" sz="600" i="1" dirty="0"/>
              <a:t>Hartebeesthoek</a:t>
            </a:r>
          </a:p>
          <a:p>
            <a:pPr algn="r"/>
            <a:r>
              <a:rPr lang="en-US" sz="600" i="1" dirty="0"/>
              <a:t>(SANSA)</a:t>
            </a:r>
          </a:p>
        </p:txBody>
      </p:sp>
      <p:sp>
        <p:nvSpPr>
          <p:cNvPr id="14" name="Rectangle 123"/>
          <p:cNvSpPr>
            <a:spLocks noChangeArrowheads="1"/>
          </p:cNvSpPr>
          <p:nvPr/>
        </p:nvSpPr>
        <p:spPr bwMode="auto">
          <a:xfrm>
            <a:off x="7285482" y="3614694"/>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15" name="Rectangle 123"/>
          <p:cNvSpPr>
            <a:spLocks noChangeArrowheads="1"/>
          </p:cNvSpPr>
          <p:nvPr/>
        </p:nvSpPr>
        <p:spPr bwMode="auto">
          <a:xfrm>
            <a:off x="8294012" y="3743159"/>
            <a:ext cx="102870" cy="102870"/>
          </a:xfrm>
          <a:prstGeom prst="rect">
            <a:avLst/>
          </a:prstGeom>
          <a:solidFill>
            <a:srgbClr val="C00000"/>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16" name="Text Box 166"/>
          <p:cNvSpPr txBox="1">
            <a:spLocks noChangeArrowheads="1"/>
          </p:cNvSpPr>
          <p:nvPr/>
        </p:nvSpPr>
        <p:spPr bwMode="auto">
          <a:xfrm>
            <a:off x="8002307" y="3846029"/>
            <a:ext cx="394575" cy="184666"/>
          </a:xfrm>
          <a:prstGeom prst="rect">
            <a:avLst/>
          </a:prstGeom>
          <a:noFill/>
          <a:ln w="9525" algn="ctr">
            <a:noFill/>
            <a:miter lim="800000"/>
            <a:headEnd/>
            <a:tailEnd/>
          </a:ln>
        </p:spPr>
        <p:txBody>
          <a:bodyPr wrap="square" lIns="0" tIns="0" rIns="0" bIns="0">
            <a:spAutoFit/>
          </a:bodyPr>
          <a:lstStyle/>
          <a:p>
            <a:pPr algn="r"/>
            <a:r>
              <a:rPr lang="en-US" sz="600" i="1" dirty="0"/>
              <a:t>Australia</a:t>
            </a:r>
          </a:p>
          <a:p>
            <a:pPr algn="r"/>
            <a:r>
              <a:rPr lang="en-US" sz="600" i="1" dirty="0"/>
              <a:t>(SSC)</a:t>
            </a:r>
          </a:p>
        </p:txBody>
      </p:sp>
      <p:pic>
        <p:nvPicPr>
          <p:cNvPr id="25" name="Picture 24"/>
          <p:cNvPicPr>
            <a:picLocks noChangeAspect="1"/>
          </p:cNvPicPr>
          <p:nvPr/>
        </p:nvPicPr>
        <p:blipFill>
          <a:blip r:embed="rId3"/>
          <a:stretch>
            <a:fillRect/>
          </a:stretch>
        </p:blipFill>
        <p:spPr>
          <a:xfrm>
            <a:off x="8175375" y="2199280"/>
            <a:ext cx="859489" cy="496286"/>
          </a:xfrm>
          <a:prstGeom prst="rect">
            <a:avLst/>
          </a:prstGeom>
        </p:spPr>
      </p:pic>
      <p:sp>
        <p:nvSpPr>
          <p:cNvPr id="26" name="TextBox 25"/>
          <p:cNvSpPr txBox="1"/>
          <p:nvPr/>
        </p:nvSpPr>
        <p:spPr>
          <a:xfrm>
            <a:off x="5037581" y="1848379"/>
            <a:ext cx="4030980" cy="276999"/>
          </a:xfrm>
          <a:prstGeom prst="rect">
            <a:avLst/>
          </a:prstGeom>
          <a:noFill/>
        </p:spPr>
        <p:txBody>
          <a:bodyPr wrap="square" rtlCol="0">
            <a:spAutoFit/>
          </a:bodyPr>
          <a:lstStyle/>
          <a:p>
            <a:pPr algn="ctr"/>
            <a:r>
              <a:rPr lang="en-US" dirty="0">
                <a:solidFill>
                  <a:schemeClr val="tx2">
                    <a:lumMod val="50000"/>
                  </a:schemeClr>
                </a:solidFill>
                <a:latin typeface="Segoe UI" panose="020B0502040204020203" pitchFamily="34" charset="0"/>
                <a:ea typeface="Segoe UI" panose="020B0502040204020203" pitchFamily="34" charset="0"/>
                <a:cs typeface="Segoe UI" panose="020B0502040204020203" pitchFamily="34" charset="0"/>
              </a:rPr>
              <a:t>Candidate NEN X-band Uplink Stations and Antennas</a:t>
            </a:r>
          </a:p>
        </p:txBody>
      </p:sp>
      <p:sp>
        <p:nvSpPr>
          <p:cNvPr id="28" name="4-Point Star 27"/>
          <p:cNvSpPr/>
          <p:nvPr/>
        </p:nvSpPr>
        <p:spPr>
          <a:xfrm>
            <a:off x="8424325" y="3727117"/>
            <a:ext cx="135446" cy="134955"/>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4-Point Star 28"/>
          <p:cNvSpPr/>
          <p:nvPr/>
        </p:nvSpPr>
        <p:spPr>
          <a:xfrm>
            <a:off x="5079413" y="3062078"/>
            <a:ext cx="135446" cy="134955"/>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2" name="Group 41"/>
          <p:cNvGrpSpPr/>
          <p:nvPr/>
        </p:nvGrpSpPr>
        <p:grpSpPr>
          <a:xfrm>
            <a:off x="5104950" y="4677157"/>
            <a:ext cx="3929913" cy="346249"/>
            <a:chOff x="6806601" y="5093208"/>
            <a:chExt cx="3448659" cy="461666"/>
          </a:xfrm>
        </p:grpSpPr>
        <p:sp>
          <p:nvSpPr>
            <p:cNvPr id="31" name="4-Point Star 30"/>
            <p:cNvSpPr/>
            <p:nvPr/>
          </p:nvSpPr>
          <p:spPr>
            <a:xfrm>
              <a:off x="6806601" y="5134043"/>
              <a:ext cx="180594" cy="179940"/>
            </a:xfrm>
            <a:prstGeom prst="star4">
              <a:avLst>
                <a:gd name="adj" fmla="val 17531"/>
              </a:avLst>
            </a:prstGeom>
            <a:solidFill>
              <a:srgbClr val="92D050"/>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p:cNvSpPr txBox="1"/>
            <p:nvPr/>
          </p:nvSpPr>
          <p:spPr>
            <a:xfrm>
              <a:off x="6944541" y="5093208"/>
              <a:ext cx="3310719" cy="461666"/>
            </a:xfrm>
            <a:prstGeom prst="rect">
              <a:avLst/>
            </a:prstGeom>
            <a:noFill/>
          </p:spPr>
          <p:txBody>
            <a:bodyPr wrap="square" rtlCol="0">
              <a:spAutoFit/>
            </a:bodyPr>
            <a:lstStyle/>
            <a:p>
              <a:r>
                <a:rPr lang="en-US" sz="825" dirty="0">
                  <a:latin typeface="+mn-lt"/>
                </a:rPr>
                <a:t>Targeted Station Currently Supporting X-band Uplink</a:t>
              </a:r>
            </a:p>
          </p:txBody>
        </p:sp>
      </p:grpSp>
      <p:sp>
        <p:nvSpPr>
          <p:cNvPr id="33" name="Rectangle 124"/>
          <p:cNvSpPr>
            <a:spLocks noChangeArrowheads="1"/>
          </p:cNvSpPr>
          <p:nvPr/>
        </p:nvSpPr>
        <p:spPr bwMode="auto">
          <a:xfrm>
            <a:off x="6093144" y="2867262"/>
            <a:ext cx="102870" cy="102870"/>
          </a:xfrm>
          <a:prstGeom prst="rect">
            <a:avLst/>
          </a:prstGeom>
          <a:solidFill>
            <a:srgbClr val="003366"/>
          </a:solidFill>
          <a:ln w="9525">
            <a:solidFill>
              <a:srgbClr val="808080"/>
            </a:solidFill>
            <a:miter lim="800000"/>
            <a:headEnd/>
            <a:tailEnd/>
          </a:ln>
        </p:spPr>
        <p:txBody>
          <a:bodyPr wrap="none" lIns="0" tIns="0" rIns="0" bIns="0" anchor="ctr" anchorCtr="1"/>
          <a:lstStyle/>
          <a:p>
            <a:pPr algn="ctr"/>
            <a:r>
              <a:rPr lang="en-US" sz="600" dirty="0">
                <a:solidFill>
                  <a:schemeClr val="bg1"/>
                </a:solidFill>
                <a:latin typeface="Arial Black" pitchFamily="34" charset="0"/>
              </a:rPr>
              <a:t>1</a:t>
            </a:r>
          </a:p>
        </p:txBody>
      </p:sp>
      <p:sp>
        <p:nvSpPr>
          <p:cNvPr id="34" name="Text Box 150"/>
          <p:cNvSpPr txBox="1">
            <a:spLocks noChangeArrowheads="1"/>
          </p:cNvSpPr>
          <p:nvPr/>
        </p:nvSpPr>
        <p:spPr bwMode="auto">
          <a:xfrm>
            <a:off x="6196014" y="2838329"/>
            <a:ext cx="552450" cy="184666"/>
          </a:xfrm>
          <a:prstGeom prst="rect">
            <a:avLst/>
          </a:prstGeom>
          <a:noFill/>
          <a:ln w="9525" algn="ctr">
            <a:noFill/>
            <a:miter lim="800000"/>
            <a:headEnd/>
            <a:tailEnd/>
          </a:ln>
        </p:spPr>
        <p:txBody>
          <a:bodyPr lIns="34290" rIns="34290">
            <a:spAutoFit/>
          </a:bodyPr>
          <a:lstStyle/>
          <a:p>
            <a:r>
              <a:rPr lang="en-US" sz="600" i="1" dirty="0"/>
              <a:t>Wallops</a:t>
            </a:r>
            <a:endParaRPr lang="en-US" sz="600" i="1" baseline="30000" dirty="0"/>
          </a:p>
        </p:txBody>
      </p:sp>
      <p:sp>
        <p:nvSpPr>
          <p:cNvPr id="37" name="TextBox 36"/>
          <p:cNvSpPr txBox="1"/>
          <p:nvPr/>
        </p:nvSpPr>
        <p:spPr>
          <a:xfrm>
            <a:off x="266306" y="5796288"/>
            <a:ext cx="5049982" cy="461665"/>
          </a:xfrm>
          <a:prstGeom prst="rect">
            <a:avLst/>
          </a:prstGeom>
          <a:noFill/>
        </p:spPr>
        <p:txBody>
          <a:bodyPr wrap="square" rtlCol="0">
            <a:spAutoFit/>
          </a:bodyPr>
          <a:lstStyle/>
          <a:p>
            <a:r>
              <a:rPr lang="en-US" sz="825" baseline="30000" dirty="0">
                <a:latin typeface="+mn-lt"/>
              </a:rPr>
              <a:t>1</a:t>
            </a:r>
            <a:r>
              <a:rPr lang="en-US" sz="825" dirty="0">
                <a:latin typeface="+mn-lt"/>
              </a:rPr>
              <a:t> </a:t>
            </a:r>
            <a:r>
              <a:rPr lang="en-US" dirty="0">
                <a:latin typeface="+mn-lt"/>
              </a:rPr>
              <a:t>The Australia asset is uplink only, but can be slaved to a collocated 13m asset capable of X-band downlink</a:t>
            </a:r>
          </a:p>
        </p:txBody>
      </p:sp>
      <p:sp>
        <p:nvSpPr>
          <p:cNvPr id="39" name="TextBox 38"/>
          <p:cNvSpPr txBox="1"/>
          <p:nvPr/>
        </p:nvSpPr>
        <p:spPr>
          <a:xfrm>
            <a:off x="5208406" y="4843034"/>
            <a:ext cx="3307853" cy="219291"/>
          </a:xfrm>
          <a:prstGeom prst="rect">
            <a:avLst/>
          </a:prstGeom>
          <a:noFill/>
        </p:spPr>
        <p:txBody>
          <a:bodyPr wrap="square" rtlCol="0">
            <a:spAutoFit/>
          </a:bodyPr>
          <a:lstStyle/>
          <a:p>
            <a:endParaRPr lang="en-US" sz="825" dirty="0">
              <a:latin typeface="+mn-lt"/>
            </a:endParaRPr>
          </a:p>
        </p:txBody>
      </p:sp>
    </p:spTree>
    <p:extLst>
      <p:ext uri="{BB962C8B-B14F-4D97-AF65-F5344CB8AC3E}">
        <p14:creationId xmlns:p14="http://schemas.microsoft.com/office/powerpoint/2010/main" val="3802818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idx="1"/>
          </p:nvPr>
        </p:nvSpPr>
        <p:spPr>
          <a:xfrm>
            <a:off x="266306" y="1061967"/>
            <a:ext cx="8453151" cy="5183940"/>
          </a:xfrm>
        </p:spPr>
        <p:txBody>
          <a:bodyPr>
            <a:normAutofit fontScale="85000" lnSpcReduction="20000"/>
          </a:bodyPr>
          <a:lstStyle/>
          <a:p>
            <a:r>
              <a:rPr lang="en-US" dirty="0" smtClean="0"/>
              <a:t>RF Frequencies</a:t>
            </a:r>
          </a:p>
          <a:p>
            <a:pPr lvl="1"/>
            <a:r>
              <a:rPr lang="en-US" dirty="0" smtClean="0"/>
              <a:t>Earth to Space</a:t>
            </a:r>
          </a:p>
          <a:p>
            <a:pPr lvl="2"/>
            <a:r>
              <a:rPr lang="en-US" dirty="0" smtClean="0"/>
              <a:t>2025 – 2120 MHz </a:t>
            </a:r>
          </a:p>
          <a:p>
            <a:pPr lvl="1"/>
            <a:r>
              <a:rPr lang="en-US" dirty="0" smtClean="0"/>
              <a:t>Space to Earth</a:t>
            </a:r>
          </a:p>
          <a:p>
            <a:pPr lvl="2"/>
            <a:r>
              <a:rPr lang="en-US" dirty="0" smtClean="0"/>
              <a:t>2200 – 2300 MHz</a:t>
            </a:r>
          </a:p>
          <a:p>
            <a:pPr lvl="2"/>
            <a:r>
              <a:rPr lang="en-US" dirty="0" smtClean="0"/>
              <a:t>8025 – 8500 MHz</a:t>
            </a:r>
          </a:p>
          <a:p>
            <a:pPr lvl="2"/>
            <a:r>
              <a:rPr lang="en-US" dirty="0" smtClean="0"/>
              <a:t>25.5 – 27.0 GHz</a:t>
            </a:r>
          </a:p>
          <a:p>
            <a:r>
              <a:rPr lang="en-US" dirty="0" smtClean="0"/>
              <a:t>Modulation</a:t>
            </a:r>
          </a:p>
          <a:p>
            <a:pPr lvl="1"/>
            <a:r>
              <a:rPr lang="en-US" dirty="0" smtClean="0"/>
              <a:t>Earth to Space</a:t>
            </a:r>
          </a:p>
          <a:p>
            <a:pPr lvl="2"/>
            <a:r>
              <a:rPr lang="en-US" dirty="0" smtClean="0"/>
              <a:t>PCM/PSK/PM, PCM/PSK/PM, BPSK, SS-UQPSK</a:t>
            </a:r>
          </a:p>
          <a:p>
            <a:pPr lvl="1"/>
            <a:r>
              <a:rPr lang="en-US" dirty="0" smtClean="0"/>
              <a:t>Space to Earth</a:t>
            </a:r>
          </a:p>
          <a:p>
            <a:pPr lvl="2"/>
            <a:r>
              <a:rPr lang="en-US" dirty="0" smtClean="0"/>
              <a:t>PCM/PSK/PM, PCM/PSK/PM, OQPSK (SQPSK), QPSK, </a:t>
            </a:r>
            <a:r>
              <a:rPr lang="en-US" dirty="0"/>
              <a:t>BPSK, Reed-Solomon, Convolutional, Viterbi</a:t>
            </a:r>
            <a:endParaRPr lang="en-US" dirty="0" smtClean="0"/>
          </a:p>
          <a:p>
            <a:r>
              <a:rPr lang="en-US" dirty="0" smtClean="0"/>
              <a:t>Tracking</a:t>
            </a:r>
          </a:p>
          <a:p>
            <a:pPr lvl="1"/>
            <a:r>
              <a:rPr lang="en-US" dirty="0" smtClean="0"/>
              <a:t>Coherent Doppler, Tone Ranging</a:t>
            </a:r>
          </a:p>
          <a:p>
            <a:pPr lvl="1"/>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a:xfrm>
            <a:off x="266306" y="274638"/>
            <a:ext cx="7233952" cy="391063"/>
          </a:xfrm>
        </p:spPr>
        <p:txBody>
          <a:bodyPr/>
          <a:lstStyle/>
          <a:p>
            <a:r>
              <a:rPr lang="en-US" sz="2000" dirty="0"/>
              <a:t>CubeSat Radio Support Requirements </a:t>
            </a:r>
            <a:br>
              <a:rPr lang="en-US" sz="2000" dirty="0"/>
            </a:br>
            <a:r>
              <a:rPr lang="en-US" sz="2000" dirty="0"/>
              <a:t>to Achieve NEN </a:t>
            </a:r>
            <a:r>
              <a:rPr lang="en-US" sz="2000" dirty="0" smtClean="0"/>
              <a:t>Compatibility Without Station Modifications</a:t>
            </a:r>
            <a:endParaRPr lang="en-US" sz="2000" dirty="0"/>
          </a:p>
        </p:txBody>
      </p:sp>
    </p:spTree>
    <p:extLst>
      <p:ext uri="{BB962C8B-B14F-4D97-AF65-F5344CB8AC3E}">
        <p14:creationId xmlns:p14="http://schemas.microsoft.com/office/powerpoint/2010/main" val="909871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306" y="274638"/>
            <a:ext cx="6783994" cy="391063"/>
          </a:xfrm>
        </p:spPr>
        <p:txBody>
          <a:bodyPr/>
          <a:lstStyle/>
          <a:p>
            <a:r>
              <a:rPr lang="en-US" dirty="0" smtClean="0"/>
              <a:t>Potential Radios for Lunar and L1/L2 CubeSats</a:t>
            </a:r>
            <a:endParaRPr lang="en-US" dirty="0"/>
          </a:p>
        </p:txBody>
      </p:sp>
      <p:grpSp>
        <p:nvGrpSpPr>
          <p:cNvPr id="9" name="Group 8"/>
          <p:cNvGrpSpPr/>
          <p:nvPr/>
        </p:nvGrpSpPr>
        <p:grpSpPr>
          <a:xfrm>
            <a:off x="94656" y="1786300"/>
            <a:ext cx="1892182" cy="2102048"/>
            <a:chOff x="734706" y="1638275"/>
            <a:chExt cx="2522909" cy="280273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8880" y="1638275"/>
              <a:ext cx="2194560" cy="1940955"/>
            </a:xfrm>
            <a:prstGeom prst="rect">
              <a:avLst/>
            </a:prstGeom>
          </p:spPr>
        </p:pic>
        <p:sp>
          <p:nvSpPr>
            <p:cNvPr id="8" name="Rectangle 7"/>
            <p:cNvSpPr/>
            <p:nvPr/>
          </p:nvSpPr>
          <p:spPr>
            <a:xfrm>
              <a:off x="734706" y="3579230"/>
              <a:ext cx="2522909" cy="861775"/>
            </a:xfrm>
            <a:prstGeom prst="rect">
              <a:avLst/>
            </a:prstGeom>
          </p:spPr>
          <p:txBody>
            <a:bodyPr wrap="square">
              <a:spAutoFit/>
            </a:bodyPr>
            <a:lstStyle/>
            <a:p>
              <a:pPr algn="ctr"/>
              <a:r>
                <a:rPr lang="en-US" dirty="0" err="1">
                  <a:latin typeface="+mn-lt"/>
                </a:rPr>
                <a:t>Innoflight</a:t>
              </a:r>
              <a:r>
                <a:rPr lang="en-US" dirty="0">
                  <a:latin typeface="+mn-lt"/>
                </a:rPr>
                <a:t>® CubeSat S-Band Transceiver (SCR-100)</a:t>
              </a:r>
            </a:p>
          </p:txBody>
        </p:sp>
      </p:grpSp>
      <p:grpSp>
        <p:nvGrpSpPr>
          <p:cNvPr id="13" name="Group 12"/>
          <p:cNvGrpSpPr/>
          <p:nvPr/>
        </p:nvGrpSpPr>
        <p:grpSpPr>
          <a:xfrm>
            <a:off x="3647842" y="1786300"/>
            <a:ext cx="1735670" cy="2555205"/>
            <a:chOff x="3626496" y="1465611"/>
            <a:chExt cx="2314226" cy="3406939"/>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6496" y="1465611"/>
              <a:ext cx="2194560" cy="154405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6329" y="3006762"/>
              <a:ext cx="2194560" cy="961942"/>
            </a:xfrm>
            <a:prstGeom prst="rect">
              <a:avLst/>
            </a:prstGeom>
          </p:spPr>
        </p:pic>
        <p:sp>
          <p:nvSpPr>
            <p:cNvPr id="12" name="Rectangle 11"/>
            <p:cNvSpPr/>
            <p:nvPr/>
          </p:nvSpPr>
          <p:spPr>
            <a:xfrm>
              <a:off x="3626496" y="4010776"/>
              <a:ext cx="2314226" cy="861774"/>
            </a:xfrm>
            <a:prstGeom prst="rect">
              <a:avLst/>
            </a:prstGeom>
          </p:spPr>
          <p:txBody>
            <a:bodyPr wrap="square">
              <a:spAutoFit/>
            </a:bodyPr>
            <a:lstStyle/>
            <a:p>
              <a:pPr algn="ctr"/>
              <a:r>
                <a:rPr lang="en-US" dirty="0">
                  <a:latin typeface="+mn-lt"/>
                </a:rPr>
                <a:t>Tethers SWIFT® Software Defined Radios</a:t>
              </a:r>
            </a:p>
          </p:txBody>
        </p:sp>
      </p:grpSp>
      <p:grpSp>
        <p:nvGrpSpPr>
          <p:cNvPr id="16" name="Group 15"/>
          <p:cNvGrpSpPr/>
          <p:nvPr/>
        </p:nvGrpSpPr>
        <p:grpSpPr>
          <a:xfrm>
            <a:off x="7087380" y="1786300"/>
            <a:ext cx="1645920" cy="1475284"/>
            <a:chOff x="6685413" y="1703906"/>
            <a:chExt cx="2194560" cy="1967045"/>
          </a:xfrm>
        </p:grpSpPr>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85413" y="1703906"/>
              <a:ext cx="2194560" cy="1597713"/>
            </a:xfrm>
            <a:prstGeom prst="rect">
              <a:avLst/>
            </a:prstGeom>
          </p:spPr>
        </p:pic>
        <p:sp>
          <p:nvSpPr>
            <p:cNvPr id="15" name="Rectangle 14"/>
            <p:cNvSpPr/>
            <p:nvPr/>
          </p:nvSpPr>
          <p:spPr>
            <a:xfrm>
              <a:off x="6685413" y="3301619"/>
              <a:ext cx="2194560" cy="369332"/>
            </a:xfrm>
            <a:prstGeom prst="rect">
              <a:avLst/>
            </a:prstGeom>
          </p:spPr>
          <p:txBody>
            <a:bodyPr wrap="square">
              <a:spAutoFit/>
            </a:bodyPr>
            <a:lstStyle/>
            <a:p>
              <a:pPr algn="ctr"/>
              <a:r>
                <a:rPr lang="en-US" dirty="0">
                  <a:latin typeface="+mn-lt"/>
                </a:rPr>
                <a:t>Vulcan®</a:t>
              </a:r>
            </a:p>
          </p:txBody>
        </p:sp>
      </p:grpSp>
      <p:grpSp>
        <p:nvGrpSpPr>
          <p:cNvPr id="20" name="Group 19"/>
          <p:cNvGrpSpPr/>
          <p:nvPr/>
        </p:nvGrpSpPr>
        <p:grpSpPr>
          <a:xfrm>
            <a:off x="1763694" y="3832639"/>
            <a:ext cx="1645920" cy="2184115"/>
            <a:chOff x="9390205" y="1703906"/>
            <a:chExt cx="2194560" cy="2912153"/>
          </a:xfrm>
        </p:grpSpPr>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90205" y="1703906"/>
              <a:ext cx="2194560" cy="1170940"/>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90205" y="2892133"/>
              <a:ext cx="2194560" cy="1181346"/>
            </a:xfrm>
            <a:prstGeom prst="rect">
              <a:avLst/>
            </a:prstGeom>
          </p:spPr>
        </p:pic>
        <p:sp>
          <p:nvSpPr>
            <p:cNvPr id="19" name="Rectangle 18"/>
            <p:cNvSpPr/>
            <p:nvPr/>
          </p:nvSpPr>
          <p:spPr>
            <a:xfrm>
              <a:off x="9390205" y="4000506"/>
              <a:ext cx="2194560" cy="615553"/>
            </a:xfrm>
            <a:prstGeom prst="rect">
              <a:avLst/>
            </a:prstGeom>
          </p:spPr>
          <p:txBody>
            <a:bodyPr wrap="square">
              <a:spAutoFit/>
            </a:bodyPr>
            <a:lstStyle/>
            <a:p>
              <a:pPr algn="ctr"/>
              <a:r>
                <a:rPr lang="it-IT" dirty="0">
                  <a:latin typeface="+mn-lt"/>
                </a:rPr>
                <a:t>APL CORESAT® Frontier Radio Lite</a:t>
              </a:r>
            </a:p>
          </p:txBody>
        </p:sp>
      </p:grpSp>
      <p:grpSp>
        <p:nvGrpSpPr>
          <p:cNvPr id="35" name="Group 34"/>
          <p:cNvGrpSpPr/>
          <p:nvPr/>
        </p:nvGrpSpPr>
        <p:grpSpPr>
          <a:xfrm>
            <a:off x="5745423" y="3758848"/>
            <a:ext cx="2844451" cy="2257906"/>
            <a:chOff x="7637400" y="2317073"/>
            <a:chExt cx="3792601" cy="3010541"/>
          </a:xfrm>
        </p:grpSpPr>
        <p:pic>
          <p:nvPicPr>
            <p:cNvPr id="22" name="Picture 2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68475" y="2697646"/>
              <a:ext cx="1371600" cy="812761"/>
            </a:xfrm>
            <a:prstGeom prst="rect">
              <a:avLst/>
            </a:prstGeom>
          </p:spPr>
        </p:pic>
        <p:sp>
          <p:nvSpPr>
            <p:cNvPr id="23" name="TextBox 22"/>
            <p:cNvSpPr txBox="1"/>
            <p:nvPr/>
          </p:nvSpPr>
          <p:spPr>
            <a:xfrm>
              <a:off x="7768463" y="2427961"/>
              <a:ext cx="1571625" cy="284780"/>
            </a:xfrm>
            <a:prstGeom prst="rect">
              <a:avLst/>
            </a:prstGeom>
            <a:noFill/>
          </p:spPr>
          <p:txBody>
            <a:bodyPr wrap="square" rtlCol="0">
              <a:spAutoFit/>
            </a:bodyPr>
            <a:lstStyle/>
            <a:p>
              <a:pPr algn="ctr"/>
              <a:r>
                <a:rPr lang="en-US" sz="788" dirty="0">
                  <a:latin typeface="Segoe UI" panose="020B0502040204020203" pitchFamily="34" charset="0"/>
                  <a:ea typeface="Segoe UI" panose="020B0502040204020203" pitchFamily="34" charset="0"/>
                  <a:cs typeface="Segoe UI" panose="020B0502040204020203" pitchFamily="34" charset="0"/>
                </a:rPr>
                <a:t>TIMTER Transmitter</a:t>
              </a:r>
            </a:p>
          </p:txBody>
        </p:sp>
        <p:pic>
          <p:nvPicPr>
            <p:cNvPr id="25" name="Picture 2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811653" y="2683894"/>
              <a:ext cx="1284051" cy="840265"/>
            </a:xfrm>
            <a:prstGeom prst="rect">
              <a:avLst/>
            </a:prstGeom>
          </p:spPr>
        </p:pic>
        <p:sp>
          <p:nvSpPr>
            <p:cNvPr id="26" name="TextBox 25"/>
            <p:cNvSpPr txBox="1"/>
            <p:nvPr/>
          </p:nvSpPr>
          <p:spPr>
            <a:xfrm>
              <a:off x="9609569" y="2427961"/>
              <a:ext cx="1688219" cy="284780"/>
            </a:xfrm>
            <a:prstGeom prst="rect">
              <a:avLst/>
            </a:prstGeom>
            <a:noFill/>
          </p:spPr>
          <p:txBody>
            <a:bodyPr wrap="square" rtlCol="0">
              <a:spAutoFit/>
            </a:bodyPr>
            <a:lstStyle>
              <a:defPPr>
                <a:defRPr lang="en-US"/>
              </a:defPPr>
              <a:lvl1pPr algn="ctr">
                <a:defRPr sz="1050" b="1">
                  <a:latin typeface="Segoe UI" panose="020B0502040204020203" pitchFamily="34" charset="0"/>
                  <a:ea typeface="Segoe UI" panose="020B0502040204020203" pitchFamily="34" charset="0"/>
                  <a:cs typeface="Segoe UI" panose="020B0502040204020203" pitchFamily="34" charset="0"/>
                </a:defRPr>
              </a:lvl1pPr>
            </a:lstStyle>
            <a:p>
              <a:r>
                <a:rPr lang="en-US" sz="788" dirty="0" err="1"/>
                <a:t>nanoPuck</a:t>
              </a:r>
              <a:r>
                <a:rPr lang="en-US" sz="788" dirty="0"/>
                <a:t> Transmitter</a:t>
              </a:r>
            </a:p>
          </p:txBody>
        </p:sp>
        <p:pic>
          <p:nvPicPr>
            <p:cNvPr id="28" name="Picture 2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731315" y="4013706"/>
              <a:ext cx="1645920" cy="778072"/>
            </a:xfrm>
            <a:prstGeom prst="rect">
              <a:avLst/>
            </a:prstGeom>
          </p:spPr>
        </p:pic>
        <p:sp>
          <p:nvSpPr>
            <p:cNvPr id="29" name="TextBox 28"/>
            <p:cNvSpPr txBox="1"/>
            <p:nvPr/>
          </p:nvSpPr>
          <p:spPr>
            <a:xfrm>
              <a:off x="7684171" y="3661805"/>
              <a:ext cx="1740211" cy="284780"/>
            </a:xfrm>
            <a:prstGeom prst="rect">
              <a:avLst/>
            </a:prstGeom>
            <a:noFill/>
          </p:spPr>
          <p:txBody>
            <a:bodyPr wrap="square" rtlCol="0">
              <a:spAutoFit/>
            </a:bodyPr>
            <a:lstStyle>
              <a:defPPr>
                <a:defRPr lang="en-US"/>
              </a:defPPr>
              <a:lvl1pPr algn="ctr">
                <a:defRPr sz="1050" b="1">
                  <a:latin typeface="Segoe UI" panose="020B0502040204020203" pitchFamily="34" charset="0"/>
                  <a:ea typeface="Segoe UI" panose="020B0502040204020203" pitchFamily="34" charset="0"/>
                  <a:cs typeface="Segoe UI" panose="020B0502040204020203" pitchFamily="34" charset="0"/>
                </a:defRPr>
              </a:lvl1pPr>
            </a:lstStyle>
            <a:p>
              <a:r>
                <a:rPr lang="en-US" sz="788" dirty="0" err="1"/>
                <a:t>nanoTX</a:t>
              </a:r>
              <a:r>
                <a:rPr lang="en-US" sz="788" dirty="0"/>
                <a:t> Transmitter</a:t>
              </a:r>
            </a:p>
          </p:txBody>
        </p:sp>
        <p:pic>
          <p:nvPicPr>
            <p:cNvPr id="31" name="Picture 3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630718" y="3931932"/>
              <a:ext cx="1645920" cy="941621"/>
            </a:xfrm>
            <a:prstGeom prst="rect">
              <a:avLst/>
            </a:prstGeom>
          </p:spPr>
        </p:pic>
        <p:sp>
          <p:nvSpPr>
            <p:cNvPr id="32" name="TextBox 31"/>
            <p:cNvSpPr txBox="1"/>
            <p:nvPr/>
          </p:nvSpPr>
          <p:spPr>
            <a:xfrm>
              <a:off x="9519321" y="3661805"/>
              <a:ext cx="1868715" cy="284780"/>
            </a:xfrm>
            <a:prstGeom prst="rect">
              <a:avLst/>
            </a:prstGeom>
            <a:noFill/>
          </p:spPr>
          <p:txBody>
            <a:bodyPr wrap="square" rtlCol="0">
              <a:spAutoFit/>
            </a:bodyPr>
            <a:lstStyle>
              <a:defPPr>
                <a:defRPr lang="en-US"/>
              </a:defPPr>
              <a:lvl1pPr algn="ctr">
                <a:defRPr sz="1050" b="1">
                  <a:latin typeface="Segoe UI" panose="020B0502040204020203" pitchFamily="34" charset="0"/>
                  <a:ea typeface="Segoe UI" panose="020B0502040204020203" pitchFamily="34" charset="0"/>
                  <a:cs typeface="Segoe UI" panose="020B0502040204020203" pitchFamily="34" charset="0"/>
                </a:defRPr>
              </a:lvl1pPr>
            </a:lstStyle>
            <a:p>
              <a:r>
                <a:rPr lang="en-US" sz="788" dirty="0"/>
                <a:t>Compact RDMS  Receiver</a:t>
              </a:r>
            </a:p>
          </p:txBody>
        </p:sp>
        <p:sp>
          <p:nvSpPr>
            <p:cNvPr id="33" name="Rectangle 32"/>
            <p:cNvSpPr/>
            <p:nvPr/>
          </p:nvSpPr>
          <p:spPr>
            <a:xfrm>
              <a:off x="7637400" y="2317073"/>
              <a:ext cx="3792600" cy="2635927"/>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p:cNvSpPr/>
            <p:nvPr/>
          </p:nvSpPr>
          <p:spPr>
            <a:xfrm>
              <a:off x="7637401" y="4958282"/>
              <a:ext cx="3792600" cy="369332"/>
            </a:xfrm>
            <a:prstGeom prst="rect">
              <a:avLst/>
            </a:prstGeom>
          </p:spPr>
          <p:txBody>
            <a:bodyPr wrap="square">
              <a:spAutoFit/>
            </a:bodyPr>
            <a:lstStyle/>
            <a:p>
              <a:pPr algn="ctr"/>
              <a:r>
                <a:rPr lang="en-US" dirty="0">
                  <a:latin typeface="+mn-lt"/>
                </a:rPr>
                <a:t>Quasonix®</a:t>
              </a:r>
            </a:p>
          </p:txBody>
        </p:sp>
      </p:grpSp>
    </p:spTree>
    <p:extLst>
      <p:ext uri="{BB962C8B-B14F-4D97-AF65-F5344CB8AC3E}">
        <p14:creationId xmlns:p14="http://schemas.microsoft.com/office/powerpoint/2010/main" val="3787563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305" y="191386"/>
            <a:ext cx="7133955" cy="474315"/>
          </a:xfrm>
        </p:spPr>
        <p:txBody>
          <a:bodyPr/>
          <a:lstStyle/>
          <a:p>
            <a:r>
              <a:rPr lang="en-US" dirty="0" smtClean="0"/>
              <a:t>Lunar and L1/L2 CubeSat Radios </a:t>
            </a:r>
            <a:r>
              <a:rPr lang="en-US" dirty="0" smtClean="0"/>
              <a:t>High Level Comparison (1/2)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4884884"/>
              </p:ext>
            </p:extLst>
          </p:nvPr>
        </p:nvGraphicFramePr>
        <p:xfrm>
          <a:off x="35433" y="1715768"/>
          <a:ext cx="9073134" cy="3672840"/>
        </p:xfrm>
        <a:graphic>
          <a:graphicData uri="http://schemas.openxmlformats.org/drawingml/2006/table">
            <a:tbl>
              <a:tblPr firstRow="1" bandRow="1">
                <a:tableStyleId>{5C22544A-7EE6-4342-B048-85BDC9FD1C3A}</a:tableStyleId>
              </a:tblPr>
              <a:tblGrid>
                <a:gridCol w="1234440"/>
                <a:gridCol w="1577340"/>
                <a:gridCol w="1234440"/>
                <a:gridCol w="1234440"/>
                <a:gridCol w="1234440"/>
                <a:gridCol w="1323594"/>
                <a:gridCol w="1234440"/>
              </a:tblGrid>
              <a:tr h="342900">
                <a:tc>
                  <a:txBody>
                    <a:bodyPr/>
                    <a:lstStyle/>
                    <a:p>
                      <a:pPr algn="ctr"/>
                      <a:r>
                        <a:rPr lang="en-US" sz="1000" dirty="0" smtClean="0"/>
                        <a:t>Radio</a:t>
                      </a:r>
                      <a:endParaRPr lang="en-US" sz="1000" dirty="0"/>
                    </a:p>
                  </a:txBody>
                  <a:tcPr marL="68580" marR="68580" marT="34290" marB="34290" anchor="ctr"/>
                </a:tc>
                <a:tc>
                  <a:txBody>
                    <a:bodyPr/>
                    <a:lstStyle/>
                    <a:p>
                      <a:pPr algn="ctr"/>
                      <a:r>
                        <a:rPr lang="en-US" sz="1000" dirty="0" smtClean="0"/>
                        <a:t>IRIS</a:t>
                      </a:r>
                      <a:endParaRPr lang="en-US" sz="1000" dirty="0"/>
                    </a:p>
                  </a:txBody>
                  <a:tcPr marL="68580" marR="68580" marT="34290" marB="34290" anchor="ctr"/>
                </a:tc>
                <a:tc>
                  <a:txBody>
                    <a:bodyPr/>
                    <a:lstStyle/>
                    <a:p>
                      <a:pPr algn="ctr"/>
                      <a:r>
                        <a:rPr lang="en-US" sz="1000" dirty="0" smtClean="0"/>
                        <a:t>Innoflight </a:t>
                      </a:r>
                    </a:p>
                    <a:p>
                      <a:pPr algn="ctr"/>
                      <a:r>
                        <a:rPr lang="en-US" sz="1000" dirty="0" smtClean="0"/>
                        <a:t>(SCR-100)</a:t>
                      </a:r>
                    </a:p>
                  </a:txBody>
                  <a:tcPr marL="68580" marR="68580" marT="34290" marB="34290" anchor="ctr"/>
                </a:tc>
                <a:tc>
                  <a:txBody>
                    <a:bodyPr/>
                    <a:lstStyle/>
                    <a:p>
                      <a:pPr algn="ctr"/>
                      <a:r>
                        <a:rPr lang="en-US" sz="1000" dirty="0" smtClean="0"/>
                        <a:t>Tethers Swift</a:t>
                      </a:r>
                    </a:p>
                    <a:p>
                      <a:pPr algn="ctr"/>
                      <a:r>
                        <a:rPr lang="en-US" sz="1000" dirty="0" smtClean="0"/>
                        <a:t>Software Defined</a:t>
                      </a:r>
                      <a:endParaRPr lang="en-US" sz="1000" dirty="0"/>
                    </a:p>
                  </a:txBody>
                  <a:tcPr marL="68580" marR="68580" marT="34290" marB="34290" anchor="ctr"/>
                </a:tc>
                <a:tc>
                  <a:txBody>
                    <a:bodyPr/>
                    <a:lstStyle/>
                    <a:p>
                      <a:pPr algn="ctr"/>
                      <a:r>
                        <a:rPr lang="en-US" sz="1000" dirty="0" smtClean="0"/>
                        <a:t>Vulcan</a:t>
                      </a:r>
                      <a:endParaRPr lang="en-US" sz="1000" dirty="0"/>
                    </a:p>
                  </a:txBody>
                  <a:tcPr marL="68580" marR="68580" marT="34290" marB="34290" anchor="ctr"/>
                </a:tc>
                <a:tc>
                  <a:txBody>
                    <a:bodyPr/>
                    <a:lstStyle/>
                    <a:p>
                      <a:pPr algn="ctr"/>
                      <a:r>
                        <a:rPr lang="en-US" sz="1000" dirty="0" smtClean="0"/>
                        <a:t>APL</a:t>
                      </a:r>
                      <a:r>
                        <a:rPr lang="en-US" sz="1000" baseline="0" dirty="0" smtClean="0"/>
                        <a:t> Frontier</a:t>
                      </a:r>
                      <a:endParaRPr lang="en-US" sz="1000" dirty="0"/>
                    </a:p>
                  </a:txBody>
                  <a:tcPr marL="68580" marR="68580" marT="34290" marB="34290" anchor="ctr"/>
                </a:tc>
                <a:tc>
                  <a:txBody>
                    <a:bodyPr/>
                    <a:lstStyle/>
                    <a:p>
                      <a:pPr algn="ctr"/>
                      <a:r>
                        <a:rPr lang="en-US" sz="1000" dirty="0" smtClean="0"/>
                        <a:t>Quasonix</a:t>
                      </a:r>
                      <a:endParaRPr lang="en-US" sz="1000" dirty="0"/>
                    </a:p>
                  </a:txBody>
                  <a:tcPr marL="68580" marR="68580" marT="34290" marB="34290" anchor="ctr"/>
                </a:tc>
              </a:tr>
              <a:tr h="278130">
                <a:tc>
                  <a:txBody>
                    <a:bodyPr/>
                    <a:lstStyle/>
                    <a:p>
                      <a:r>
                        <a:rPr lang="en-US" sz="900" b="1" dirty="0" smtClean="0"/>
                        <a:t>Cost</a:t>
                      </a:r>
                      <a:endParaRPr lang="en-US" sz="900" b="1" dirty="0"/>
                    </a:p>
                  </a:txBody>
                  <a:tcPr marL="68580" marR="68580" marT="34290" marB="34290" anchor="ctr"/>
                </a:tc>
                <a:tc>
                  <a:txBody>
                    <a:bodyPr/>
                    <a:lstStyle/>
                    <a:p>
                      <a:r>
                        <a:rPr lang="en-US" sz="900" dirty="0" smtClean="0"/>
                        <a:t>$700k</a:t>
                      </a:r>
                      <a:endParaRPr lang="en-US" sz="900" dirty="0"/>
                    </a:p>
                  </a:txBody>
                  <a:tcPr marL="68580" marR="68580" marT="34290" marB="34290" anchor="ctr"/>
                </a:tc>
                <a:tc>
                  <a:txBody>
                    <a:bodyPr/>
                    <a:lstStyle/>
                    <a:p>
                      <a:r>
                        <a:rPr lang="en-US" sz="900" dirty="0" smtClean="0"/>
                        <a:t>TBD</a:t>
                      </a:r>
                      <a:endParaRPr lang="en-US" sz="900" dirty="0"/>
                    </a:p>
                  </a:txBody>
                  <a:tcPr marL="68580" marR="68580" marT="34290" marB="34290" anchor="ctr"/>
                </a:tc>
                <a:tc>
                  <a:txBody>
                    <a:bodyPr/>
                    <a:lstStyle/>
                    <a:p>
                      <a:r>
                        <a:rPr lang="en-US" sz="900" dirty="0" smtClean="0"/>
                        <a:t>$200K</a:t>
                      </a:r>
                      <a:endParaRPr lang="en-US" sz="900" dirty="0"/>
                    </a:p>
                  </a:txBody>
                  <a:tcPr marL="68580" marR="68580" marT="34290" marB="34290" anchor="ctr"/>
                </a:tc>
                <a:tc>
                  <a:txBody>
                    <a:bodyPr/>
                    <a:lstStyle/>
                    <a:p>
                      <a:r>
                        <a:rPr lang="en-US" sz="900" dirty="0" smtClean="0"/>
                        <a:t>TBD</a:t>
                      </a:r>
                      <a:endParaRPr lang="en-US" sz="900" dirty="0"/>
                    </a:p>
                  </a:txBody>
                  <a:tcPr marL="68580" marR="68580" marT="34290" marB="34290" anchor="ctr"/>
                </a:tc>
                <a:tc>
                  <a:txBody>
                    <a:bodyPr/>
                    <a:lstStyle/>
                    <a:p>
                      <a:r>
                        <a:rPr lang="en-US" sz="900" dirty="0" smtClean="0"/>
                        <a:t>$200k-$500k+</a:t>
                      </a:r>
                      <a:endParaRPr lang="en-US" sz="900" dirty="0"/>
                    </a:p>
                  </a:txBody>
                  <a:tcPr marL="68580" marR="68580" marT="34290" marB="34290" anchor="ctr"/>
                </a:tc>
                <a:tc>
                  <a:txBody>
                    <a:bodyPr/>
                    <a:lstStyle/>
                    <a:p>
                      <a:r>
                        <a:rPr lang="en-US" sz="900" dirty="0" smtClean="0"/>
                        <a:t>Varies, &lt;$50k</a:t>
                      </a:r>
                      <a:endParaRPr lang="en-US" sz="900" dirty="0"/>
                    </a:p>
                  </a:txBody>
                  <a:tcPr marL="68580" marR="68580" marT="34290" marB="34290" anchor="ctr"/>
                </a:tc>
              </a:tr>
              <a:tr h="342900">
                <a:tc>
                  <a:txBody>
                    <a:bodyPr/>
                    <a:lstStyle/>
                    <a:p>
                      <a:r>
                        <a:rPr lang="en-US" sz="900" b="1" dirty="0" smtClean="0"/>
                        <a:t>Network</a:t>
                      </a:r>
                      <a:r>
                        <a:rPr lang="en-US" sz="900" b="1" baseline="0" dirty="0" smtClean="0"/>
                        <a:t> Compatibility</a:t>
                      </a:r>
                      <a:endParaRPr lang="en-US" sz="900" b="1" dirty="0"/>
                    </a:p>
                  </a:txBody>
                  <a:tcPr marL="68580" marR="68580" marT="34290" marB="34290" anchor="ctr"/>
                </a:tc>
                <a:tc>
                  <a:txBody>
                    <a:bodyPr/>
                    <a:lstStyle/>
                    <a:p>
                      <a:r>
                        <a:rPr lang="en-US" sz="900" dirty="0" smtClean="0"/>
                        <a:t>DSN, NEN*, SN*</a:t>
                      </a:r>
                      <a:endParaRPr lang="en-US" sz="900" dirty="0"/>
                    </a:p>
                  </a:txBody>
                  <a:tcPr marL="68580" marR="68580" marT="34290" marB="34290" anchor="ctr"/>
                </a:tc>
                <a:tc>
                  <a:txBody>
                    <a:bodyPr/>
                    <a:lstStyle/>
                    <a:p>
                      <a:r>
                        <a:rPr lang="en-US" sz="900" dirty="0" smtClean="0"/>
                        <a:t>DSN, NEN, SN</a:t>
                      </a:r>
                      <a:endParaRPr lang="en-US" sz="900" dirty="0"/>
                    </a:p>
                  </a:txBody>
                  <a:tcPr marL="68580" marR="68580" marT="34290" marB="34290" anchor="ctr"/>
                </a:tc>
                <a:tc>
                  <a:txBody>
                    <a:bodyPr/>
                    <a:lstStyle/>
                    <a:p>
                      <a:r>
                        <a:rPr lang="en-US" sz="900" dirty="0" smtClean="0"/>
                        <a:t>NEN,</a:t>
                      </a:r>
                      <a:r>
                        <a:rPr lang="en-US" sz="900" baseline="0" dirty="0" smtClean="0"/>
                        <a:t> SN</a:t>
                      </a:r>
                      <a:endParaRPr lang="en-US" sz="900" dirty="0"/>
                    </a:p>
                  </a:txBody>
                  <a:tcPr marL="68580" marR="68580" marT="34290" marB="34290" anchor="ctr"/>
                </a:tc>
                <a:tc>
                  <a:txBody>
                    <a:bodyPr/>
                    <a:lstStyle/>
                    <a:p>
                      <a:r>
                        <a:rPr lang="en-US" sz="900" dirty="0" smtClean="0"/>
                        <a:t>DSN,</a:t>
                      </a:r>
                      <a:r>
                        <a:rPr lang="en-US" sz="900" baseline="0" dirty="0" smtClean="0"/>
                        <a:t> </a:t>
                      </a:r>
                      <a:r>
                        <a:rPr lang="en-US" sz="900" dirty="0" smtClean="0"/>
                        <a:t>NEN</a:t>
                      </a:r>
                      <a:endParaRPr lang="en-US" sz="900" dirty="0"/>
                    </a:p>
                  </a:txBody>
                  <a:tcPr marL="68580" marR="68580" marT="34290" marB="34290" anchor="ctr"/>
                </a:tc>
                <a:tc>
                  <a:txBody>
                    <a:bodyPr/>
                    <a:lstStyle/>
                    <a:p>
                      <a:r>
                        <a:rPr lang="en-US" sz="900" dirty="0" smtClean="0"/>
                        <a:t>DSN,</a:t>
                      </a:r>
                      <a:r>
                        <a:rPr lang="en-US" sz="900" baseline="0" dirty="0" smtClean="0"/>
                        <a:t> NEN, </a:t>
                      </a:r>
                      <a:r>
                        <a:rPr lang="en-US" sz="900" dirty="0" smtClean="0"/>
                        <a:t>SN</a:t>
                      </a:r>
                      <a:endParaRPr lang="en-US" sz="900" dirty="0"/>
                    </a:p>
                  </a:txBody>
                  <a:tcPr marL="68580" marR="68580" marT="34290" marB="34290" anchor="ctr"/>
                </a:tc>
                <a:tc>
                  <a:txBody>
                    <a:bodyPr/>
                    <a:lstStyle/>
                    <a:p>
                      <a:r>
                        <a:rPr lang="en-US" sz="900" dirty="0" smtClean="0"/>
                        <a:t>NEN, SN</a:t>
                      </a:r>
                      <a:endParaRPr lang="en-US" sz="900" dirty="0"/>
                    </a:p>
                  </a:txBody>
                  <a:tcPr marL="68580" marR="68580" marT="34290" marB="34290" anchor="ctr"/>
                </a:tc>
              </a:tr>
              <a:tr h="278130">
                <a:tc>
                  <a:txBody>
                    <a:bodyPr/>
                    <a:lstStyle/>
                    <a:p>
                      <a:r>
                        <a:rPr lang="en-US" sz="900" b="1" dirty="0" smtClean="0"/>
                        <a:t>Input</a:t>
                      </a:r>
                      <a:r>
                        <a:rPr lang="en-US" sz="900" b="1" baseline="0" dirty="0" smtClean="0"/>
                        <a:t> Power**</a:t>
                      </a:r>
                      <a:endParaRPr lang="en-US" sz="900" b="1" dirty="0"/>
                    </a:p>
                  </a:txBody>
                  <a:tcPr marL="68580" marR="68580" marT="34290" marB="34290" anchor="ctr"/>
                </a:tc>
                <a:tc>
                  <a:txBody>
                    <a:bodyPr/>
                    <a:lstStyle/>
                    <a:p>
                      <a:r>
                        <a:rPr lang="en-US" sz="900" dirty="0" smtClean="0"/>
                        <a:t>0.5W – 38W</a:t>
                      </a:r>
                      <a:endParaRPr lang="en-US" sz="900" dirty="0"/>
                    </a:p>
                  </a:txBody>
                  <a:tcPr marL="68580" marR="68580" marT="34290" marB="34290" anchor="ctr"/>
                </a:tc>
                <a:tc>
                  <a:txBody>
                    <a:bodyPr/>
                    <a:lstStyle/>
                    <a:p>
                      <a:r>
                        <a:rPr lang="en-US" sz="900" dirty="0" smtClean="0"/>
                        <a:t>0.8W –  10 W</a:t>
                      </a:r>
                    </a:p>
                  </a:txBody>
                  <a:tcPr marL="68580" marR="68580" marT="34290" marB="34290" anchor="ctr"/>
                </a:tc>
                <a:tc>
                  <a:txBody>
                    <a:bodyPr/>
                    <a:lstStyle/>
                    <a:p>
                      <a:r>
                        <a:rPr lang="en-US" sz="900" dirty="0" smtClean="0"/>
                        <a:t>2.5W – 47.5W</a:t>
                      </a:r>
                      <a:endParaRPr lang="en-US" sz="900" baseline="30000" dirty="0"/>
                    </a:p>
                  </a:txBody>
                  <a:tcPr marL="68580" marR="68580" marT="34290" marB="34290" anchor="ctr"/>
                </a:tc>
                <a:tc>
                  <a:txBody>
                    <a:bodyPr/>
                    <a:lstStyle/>
                    <a:p>
                      <a:r>
                        <a:rPr lang="en-US" sz="900" dirty="0" smtClean="0"/>
                        <a:t>12.8W – 21W</a:t>
                      </a:r>
                      <a:endParaRPr lang="en-US" sz="900" baseline="30000" dirty="0"/>
                    </a:p>
                  </a:txBody>
                  <a:tcPr marL="68580" marR="68580" marT="34290" marB="34290" anchor="ctr"/>
                </a:tc>
                <a:tc>
                  <a:txBody>
                    <a:bodyPr/>
                    <a:lstStyle/>
                    <a:p>
                      <a:r>
                        <a:rPr lang="en-US" sz="900" dirty="0" smtClean="0"/>
                        <a:t>400mW – 4.2W</a:t>
                      </a:r>
                      <a:endParaRPr lang="en-US" sz="900" dirty="0"/>
                    </a:p>
                  </a:txBody>
                  <a:tcPr marL="68580" marR="68580" marT="34290" marB="34290" anchor="ctr"/>
                </a:tc>
                <a:tc>
                  <a:txBody>
                    <a:bodyPr/>
                    <a:lstStyle/>
                    <a:p>
                      <a:r>
                        <a:rPr lang="en-US" sz="900" dirty="0" smtClean="0"/>
                        <a:t>Varies</a:t>
                      </a:r>
                      <a:endParaRPr lang="en-US" sz="900" dirty="0"/>
                    </a:p>
                  </a:txBody>
                  <a:tcPr marL="68580" marR="68580" marT="34290" marB="34290" anchor="ctr"/>
                </a:tc>
              </a:tr>
              <a:tr h="480060">
                <a:tc>
                  <a:txBody>
                    <a:bodyPr/>
                    <a:lstStyle/>
                    <a:p>
                      <a:r>
                        <a:rPr lang="en-US" sz="900" b="1" dirty="0" smtClean="0"/>
                        <a:t>Output Power</a:t>
                      </a:r>
                      <a:endParaRPr lang="en-US" sz="900" b="1" dirty="0"/>
                    </a:p>
                  </a:txBody>
                  <a:tcPr marL="68580" marR="68580" marT="34290" marB="34290" anchor="ctr"/>
                </a:tc>
                <a:tc>
                  <a:txBody>
                    <a:bodyPr/>
                    <a:lstStyle/>
                    <a:p>
                      <a:r>
                        <a:rPr lang="en-US" sz="900" dirty="0" smtClean="0"/>
                        <a:t>X-band: 3.8W</a:t>
                      </a:r>
                      <a:endParaRPr lang="en-US" sz="900" dirty="0"/>
                    </a:p>
                  </a:txBody>
                  <a:tcPr marL="68580" marR="68580" marT="34290" marB="34290" anchor="ctr"/>
                </a:tc>
                <a:tc>
                  <a:txBody>
                    <a:bodyPr/>
                    <a:lstStyle/>
                    <a:p>
                      <a:r>
                        <a:rPr lang="en-US" sz="900" dirty="0" smtClean="0"/>
                        <a:t>S-band: 20mW – 2.0W</a:t>
                      </a:r>
                    </a:p>
                    <a:p>
                      <a:r>
                        <a:rPr lang="en-US" sz="900" dirty="0" smtClean="0"/>
                        <a:t>X-band:</a:t>
                      </a:r>
                      <a:r>
                        <a:rPr lang="en-US" sz="900" baseline="0" dirty="0" smtClean="0"/>
                        <a:t> N/A</a:t>
                      </a:r>
                      <a:endParaRPr lang="en-US" sz="900" dirty="0" smtClean="0"/>
                    </a:p>
                  </a:txBody>
                  <a:tcPr marL="68580" marR="68580" marT="34290" marB="34290" anchor="ctr"/>
                </a:tc>
                <a:tc>
                  <a:txBody>
                    <a:bodyPr/>
                    <a:lstStyle/>
                    <a:p>
                      <a:r>
                        <a:rPr lang="en-US" sz="900" dirty="0" smtClean="0"/>
                        <a:t>S-band: 2.5W</a:t>
                      </a:r>
                    </a:p>
                    <a:p>
                      <a:r>
                        <a:rPr lang="en-US" sz="900" dirty="0" smtClean="0"/>
                        <a:t>X-band: 1 – 7 W (adj.)</a:t>
                      </a:r>
                    </a:p>
                  </a:txBody>
                  <a:tcPr marL="68580" marR="68580" marT="34290" marB="34290" anchor="ctr"/>
                </a:tc>
                <a:tc>
                  <a:txBody>
                    <a:bodyPr/>
                    <a:lstStyle/>
                    <a:p>
                      <a:r>
                        <a:rPr lang="en-US" sz="900" dirty="0" smtClean="0"/>
                        <a:t>S-band:</a:t>
                      </a:r>
                      <a:r>
                        <a:rPr lang="en-US" sz="900" baseline="0" dirty="0" smtClean="0"/>
                        <a:t> 4W</a:t>
                      </a:r>
                      <a:endParaRPr lang="en-US" sz="900" dirty="0"/>
                    </a:p>
                  </a:txBody>
                  <a:tcPr marL="68580" marR="68580" marT="34290" marB="34290" anchor="ctr"/>
                </a:tc>
                <a:tc>
                  <a:txBody>
                    <a:bodyPr/>
                    <a:lstStyle/>
                    <a:p>
                      <a:r>
                        <a:rPr lang="en-US" sz="900" dirty="0" smtClean="0"/>
                        <a:t>650mW – 1W</a:t>
                      </a:r>
                    </a:p>
                    <a:p>
                      <a:r>
                        <a:rPr lang="en-US" sz="900" dirty="0" smtClean="0"/>
                        <a:t>(external PA optional)</a:t>
                      </a:r>
                    </a:p>
                  </a:txBody>
                  <a:tcPr marL="68580" marR="68580" marT="34290" marB="34290" anchor="ctr"/>
                </a:tc>
                <a:tc>
                  <a:txBody>
                    <a:bodyPr/>
                    <a:lstStyle/>
                    <a:p>
                      <a:r>
                        <a:rPr lang="en-US" sz="900" dirty="0" smtClean="0"/>
                        <a:t>Varies, 10mW – 25W</a:t>
                      </a:r>
                      <a:endParaRPr lang="en-US" sz="900" dirty="0"/>
                    </a:p>
                  </a:txBody>
                  <a:tcPr marL="68580" marR="68580" marT="34290" marB="34290" anchor="ctr"/>
                </a:tc>
              </a:tr>
              <a:tr h="342900">
                <a:tc>
                  <a:txBody>
                    <a:bodyPr/>
                    <a:lstStyle/>
                    <a:p>
                      <a:r>
                        <a:rPr lang="en-US" sz="900" b="1" dirty="0" smtClean="0"/>
                        <a:t>Size</a:t>
                      </a:r>
                      <a:endParaRPr lang="en-US" sz="900" b="1" dirty="0"/>
                    </a:p>
                  </a:txBody>
                  <a:tcPr marL="68580" marR="68580" marT="34290" marB="34290" anchor="ctr"/>
                </a:tc>
                <a:tc>
                  <a:txBody>
                    <a:bodyPr/>
                    <a:lstStyle/>
                    <a:p>
                      <a:r>
                        <a:rPr lang="en-US" sz="900" dirty="0" smtClean="0"/>
                        <a:t> 568 cm</a:t>
                      </a:r>
                      <a:r>
                        <a:rPr lang="en-US" sz="900" baseline="30000" dirty="0" smtClean="0"/>
                        <a:t>3 </a:t>
                      </a:r>
                      <a:r>
                        <a:rPr lang="en-US" sz="900" dirty="0" smtClean="0"/>
                        <a:t>(0.5U)</a:t>
                      </a:r>
                      <a:endParaRPr lang="en-US" sz="900" dirty="0"/>
                    </a:p>
                  </a:txBody>
                  <a:tcPr marL="68580" marR="68580" marT="34290" marB="34290" anchor="ctr"/>
                </a:tc>
                <a:tc>
                  <a:txBody>
                    <a:bodyPr/>
                    <a:lstStyle/>
                    <a:p>
                      <a:r>
                        <a:rPr lang="en-US" sz="900" dirty="0" smtClean="0"/>
                        <a:t>238 cm</a:t>
                      </a:r>
                      <a:r>
                        <a:rPr lang="en-US" sz="900" baseline="30000" dirty="0" smtClean="0"/>
                        <a:t>3 </a:t>
                      </a:r>
                      <a:endParaRPr lang="en-US" sz="900" dirty="0"/>
                    </a:p>
                  </a:txBody>
                  <a:tcPr marL="68580" marR="68580" marT="34290" marB="34290" anchor="ctr"/>
                </a:tc>
                <a:tc>
                  <a:txBody>
                    <a:bodyPr/>
                    <a:lstStyle/>
                    <a:p>
                      <a:r>
                        <a:rPr lang="en-US" sz="900" dirty="0" smtClean="0"/>
                        <a:t>333cm</a:t>
                      </a:r>
                      <a:r>
                        <a:rPr lang="en-US" sz="900" baseline="30000" dirty="0" smtClean="0"/>
                        <a:t>3 </a:t>
                      </a:r>
                      <a:endParaRPr lang="en-US" sz="900" dirty="0"/>
                    </a:p>
                  </a:txBody>
                  <a:tcPr marL="68580" marR="68580" marT="34290" marB="34290" anchor="ctr"/>
                </a:tc>
                <a:tc>
                  <a:txBody>
                    <a:bodyPr/>
                    <a:lstStyle/>
                    <a:p>
                      <a:r>
                        <a:rPr lang="en-US" sz="900" dirty="0" smtClean="0"/>
                        <a:t>568 cm</a:t>
                      </a:r>
                      <a:r>
                        <a:rPr lang="en-US" sz="900" baseline="30000" dirty="0" smtClean="0"/>
                        <a:t>3 </a:t>
                      </a:r>
                      <a:r>
                        <a:rPr lang="en-US" sz="900" dirty="0" smtClean="0"/>
                        <a:t>(0.5U)</a:t>
                      </a:r>
                      <a:endParaRPr lang="en-US" sz="900" dirty="0"/>
                    </a:p>
                  </a:txBody>
                  <a:tcPr marL="68580" marR="68580" marT="34290" marB="34290" anchor="ctr"/>
                </a:tc>
                <a:tc>
                  <a:txBody>
                    <a:bodyPr/>
                    <a:lstStyle/>
                    <a:p>
                      <a:r>
                        <a:rPr lang="en-US" sz="900" dirty="0" smtClean="0"/>
                        <a:t>324 – 649 cm</a:t>
                      </a:r>
                      <a:r>
                        <a:rPr lang="en-US" sz="900" baseline="30000" dirty="0" smtClean="0"/>
                        <a:t>3 </a:t>
                      </a:r>
                    </a:p>
                    <a:p>
                      <a:r>
                        <a:rPr lang="en-US" sz="900" baseline="0" dirty="0" smtClean="0"/>
                        <a:t> </a:t>
                      </a:r>
                      <a:r>
                        <a:rPr lang="en-US" sz="900" dirty="0" smtClean="0"/>
                        <a:t>(0.33-0.66U)</a:t>
                      </a:r>
                      <a:endParaRPr lang="en-US" sz="900" dirty="0"/>
                    </a:p>
                  </a:txBody>
                  <a:tcPr marL="68580" marR="68580" marT="34290" marB="34290" anchor="ctr"/>
                </a:tc>
                <a:tc>
                  <a:txBody>
                    <a:bodyPr/>
                    <a:lstStyle/>
                    <a:p>
                      <a:r>
                        <a:rPr lang="en-US" sz="900" dirty="0" smtClean="0"/>
                        <a:t>Varies up</a:t>
                      </a:r>
                      <a:r>
                        <a:rPr lang="en-US" sz="900" baseline="0" dirty="0" smtClean="0"/>
                        <a:t> to 197 </a:t>
                      </a:r>
                      <a:r>
                        <a:rPr lang="en-US" sz="900" dirty="0" smtClean="0"/>
                        <a:t>cm</a:t>
                      </a:r>
                      <a:r>
                        <a:rPr lang="en-US" sz="900" baseline="30000" dirty="0" smtClean="0"/>
                        <a:t>3 </a:t>
                      </a:r>
                      <a:endParaRPr lang="en-US" sz="900" dirty="0"/>
                    </a:p>
                  </a:txBody>
                  <a:tcPr marL="68580" marR="68580" marT="34290" marB="34290" anchor="ctr"/>
                </a:tc>
              </a:tr>
              <a:tr h="480060">
                <a:tc>
                  <a:txBody>
                    <a:bodyPr/>
                    <a:lstStyle/>
                    <a:p>
                      <a:r>
                        <a:rPr lang="en-US" sz="900" b="1" dirty="0" smtClean="0"/>
                        <a:t>Mass</a:t>
                      </a:r>
                      <a:endParaRPr lang="en-US" sz="9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rPr>
                        <a:t>1100 g</a:t>
                      </a:r>
                    </a:p>
                  </a:txBody>
                  <a:tcPr marL="68580" marR="68580" marT="34290" marB="34290" anchor="ctr"/>
                </a:tc>
                <a:tc>
                  <a:txBody>
                    <a:bodyPr/>
                    <a:lstStyle/>
                    <a:p>
                      <a:r>
                        <a:rPr lang="en-US" sz="900" dirty="0" smtClean="0">
                          <a:solidFill>
                            <a:schemeClr val="tx1"/>
                          </a:solidFill>
                        </a:rPr>
                        <a:t>290 g (w/o Diplexer+Splitter</a:t>
                      </a:r>
                    </a:p>
                  </a:txBody>
                  <a:tcPr marL="68580" marR="68580" marT="34290" marB="34290" anchor="ctr"/>
                </a:tc>
                <a:tc>
                  <a:txBody>
                    <a:bodyPr/>
                    <a:lstStyle/>
                    <a:p>
                      <a:r>
                        <a:rPr lang="en-US" sz="900" dirty="0" smtClean="0"/>
                        <a:t>350 g</a:t>
                      </a:r>
                    </a:p>
                  </a:txBody>
                  <a:tcPr marL="68580" marR="68580" marT="34290" marB="34290" anchor="ctr"/>
                </a:tc>
                <a:tc>
                  <a:txBody>
                    <a:bodyPr/>
                    <a:lstStyle/>
                    <a:p>
                      <a:r>
                        <a:rPr lang="en-US" sz="900" dirty="0" smtClean="0">
                          <a:solidFill>
                            <a:schemeClr val="tx1"/>
                          </a:solidFill>
                        </a:rPr>
                        <a:t>370 g</a:t>
                      </a:r>
                      <a:endParaRPr lang="en-US" sz="900" dirty="0">
                        <a:solidFill>
                          <a:schemeClr val="tx1"/>
                        </a:solidFill>
                      </a:endParaRPr>
                    </a:p>
                  </a:txBody>
                  <a:tcPr marL="68580" marR="68580" marT="34290" marB="34290" anchor="ctr"/>
                </a:tc>
                <a:tc>
                  <a:txBody>
                    <a:bodyPr/>
                    <a:lstStyle/>
                    <a:p>
                      <a:r>
                        <a:rPr lang="en-US" sz="900" dirty="0" smtClean="0"/>
                        <a:t>1700 g (S-band), </a:t>
                      </a:r>
                    </a:p>
                    <a:p>
                      <a:r>
                        <a:rPr lang="en-US" sz="900" dirty="0" smtClean="0"/>
                        <a:t>2100 g (X-/Ka band )</a:t>
                      </a:r>
                    </a:p>
                    <a:p>
                      <a:r>
                        <a:rPr lang="en-US" sz="900" dirty="0" smtClean="0"/>
                        <a:t>400g g (UHF-C band)</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rPr>
                        <a:t>TBD</a:t>
                      </a:r>
                    </a:p>
                  </a:txBody>
                  <a:tcPr marL="68580" marR="68580" marT="34290" marB="34290" anchor="ctr"/>
                </a:tc>
              </a:tr>
              <a:tr h="617220">
                <a:tc>
                  <a:txBody>
                    <a:bodyPr/>
                    <a:lstStyle/>
                    <a:p>
                      <a:r>
                        <a:rPr lang="en-US" sz="900" b="1" dirty="0" smtClean="0"/>
                        <a:t>Frequency Bands (TX)</a:t>
                      </a:r>
                      <a:endParaRPr lang="en-US" sz="9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rPr>
                        <a:t>X-band: 7.145 – 7.190 GHz</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rPr>
                        <a:t>(7.190 – 7.235 GHz)*</a:t>
                      </a:r>
                      <a:r>
                        <a:rPr lang="en-US" sz="900" baseline="0" dirty="0" smtClean="0"/>
                        <a:t> </a:t>
                      </a:r>
                    </a:p>
                  </a:txBody>
                  <a:tcPr marL="68580" marR="68580" marT="34290" marB="34290" anchor="ctr"/>
                </a:tc>
                <a:tc>
                  <a:txBody>
                    <a:bodyPr/>
                    <a:lstStyle/>
                    <a:p>
                      <a:r>
                        <a:rPr lang="en-US" sz="900" dirty="0" smtClean="0">
                          <a:solidFill>
                            <a:schemeClr val="tx1"/>
                          </a:solidFill>
                        </a:rPr>
                        <a:t>S-band: 2.2k – 2.3k MHz</a:t>
                      </a:r>
                      <a:endParaRPr lang="en-US" sz="900" dirty="0">
                        <a:solidFill>
                          <a:schemeClr val="tx1"/>
                        </a:solidFill>
                      </a:endParaRPr>
                    </a:p>
                  </a:txBody>
                  <a:tcPr marL="68580" marR="68580" marT="34290" marB="34290" anchor="ctr"/>
                </a:tc>
                <a:tc>
                  <a:txBody>
                    <a:bodyPr/>
                    <a:lstStyle/>
                    <a:p>
                      <a:r>
                        <a:rPr lang="en-US" sz="900" dirty="0" smtClean="0"/>
                        <a:t>S-band: 1.7k – 2.7k MHz</a:t>
                      </a:r>
                    </a:p>
                    <a:p>
                      <a:r>
                        <a:rPr lang="en-US" sz="900" dirty="0" smtClean="0"/>
                        <a:t>X-band:</a:t>
                      </a:r>
                      <a:r>
                        <a:rPr lang="en-US" sz="900" baseline="0" dirty="0" smtClean="0"/>
                        <a:t> 7.0k – 9.0k MHz</a:t>
                      </a:r>
                      <a:endParaRPr lang="en-US" sz="900" dirty="0"/>
                    </a:p>
                  </a:txBody>
                  <a:tcPr marL="68580" marR="68580" marT="34290" marB="34290" anchor="ctr"/>
                </a:tc>
                <a:tc>
                  <a:txBody>
                    <a:bodyPr/>
                    <a:lstStyle/>
                    <a:p>
                      <a:r>
                        <a:rPr lang="en-US" sz="900" dirty="0" smtClean="0">
                          <a:solidFill>
                            <a:schemeClr val="tx1"/>
                          </a:solidFill>
                        </a:rPr>
                        <a:t>S-band:</a:t>
                      </a:r>
                      <a:r>
                        <a:rPr lang="en-US" sz="900" baseline="0" dirty="0" smtClean="0">
                          <a:solidFill>
                            <a:schemeClr val="tx1"/>
                          </a:solidFill>
                        </a:rPr>
                        <a:t> </a:t>
                      </a:r>
                      <a:r>
                        <a:rPr lang="en-US" sz="900" dirty="0" smtClean="0">
                          <a:solidFill>
                            <a:schemeClr val="tx1"/>
                          </a:solidFill>
                        </a:rPr>
                        <a:t>2200</a:t>
                      </a:r>
                      <a:r>
                        <a:rPr lang="en-US" sz="900" baseline="0" dirty="0" smtClean="0">
                          <a:solidFill>
                            <a:schemeClr val="tx1"/>
                          </a:solidFill>
                        </a:rPr>
                        <a:t> - 2305 MHz</a:t>
                      </a:r>
                      <a:endParaRPr lang="en-US" sz="900" dirty="0" smtClean="0">
                        <a:solidFill>
                          <a:schemeClr val="tx1"/>
                        </a:solidFill>
                      </a:endParaRPr>
                    </a:p>
                  </a:txBody>
                  <a:tcPr marL="68580" marR="68580" marT="34290" marB="34290" anchor="ctr"/>
                </a:tc>
                <a:tc>
                  <a:txBody>
                    <a:bodyPr/>
                    <a:lstStyle/>
                    <a:p>
                      <a:r>
                        <a:rPr lang="en-US" sz="900" dirty="0" smtClean="0"/>
                        <a:t>UHF, S, L, or C-band, X and Ka-band</a:t>
                      </a:r>
                      <a:endParaRPr lang="en-US" sz="9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Varies,</a:t>
                      </a:r>
                      <a:r>
                        <a:rPr lang="en-US" sz="900" baseline="0" dirty="0" smtClean="0"/>
                        <a:t> Lower L-, Upper L- S-, C-, and P-</a:t>
                      </a:r>
                    </a:p>
                  </a:txBody>
                  <a:tcPr marL="68580" marR="68580" marT="34290" marB="34290" anchor="ctr"/>
                </a:tc>
              </a:tr>
              <a:tr h="480060">
                <a:tc>
                  <a:txBody>
                    <a:bodyPr/>
                    <a:lstStyle/>
                    <a:p>
                      <a:r>
                        <a:rPr lang="en-US" sz="900" b="1" dirty="0" smtClean="0"/>
                        <a:t>Frequency</a:t>
                      </a:r>
                      <a:r>
                        <a:rPr lang="en-US" sz="900" b="1" baseline="0" dirty="0" smtClean="0"/>
                        <a:t> Bands (RX)</a:t>
                      </a:r>
                      <a:endParaRPr lang="en-US" sz="900" b="1" dirty="0"/>
                    </a:p>
                  </a:txBody>
                  <a:tcPr marL="68580" marR="68580" marT="34290" marB="34290" anchor="ctr"/>
                </a:tc>
                <a:tc>
                  <a:txBody>
                    <a:bodyPr/>
                    <a:lstStyle/>
                    <a:p>
                      <a:r>
                        <a:rPr lang="en-US" sz="900" baseline="0" dirty="0" smtClean="0">
                          <a:solidFill>
                            <a:schemeClr val="tx1"/>
                          </a:solidFill>
                        </a:rPr>
                        <a:t>X-band: 8.4 – 8.45 GHz</a:t>
                      </a:r>
                    </a:p>
                    <a:p>
                      <a:r>
                        <a:rPr lang="en-US" sz="900" baseline="0" dirty="0" smtClean="0">
                          <a:solidFill>
                            <a:schemeClr val="tx1"/>
                          </a:solidFill>
                        </a:rPr>
                        <a:t>(8.45 – 8.50 GHz)</a:t>
                      </a:r>
                      <a:r>
                        <a:rPr lang="en-US" sz="900" baseline="30000" dirty="0" smtClean="0">
                          <a:solidFill>
                            <a:schemeClr val="tx1"/>
                          </a:solidFill>
                        </a:rPr>
                        <a:t> *</a:t>
                      </a:r>
                      <a:endParaRPr lang="en-US" sz="900" dirty="0"/>
                    </a:p>
                  </a:txBody>
                  <a:tcPr marL="68580" marR="68580" marT="34290" marB="34290" anchor="ctr"/>
                </a:tc>
                <a:tc>
                  <a:txBody>
                    <a:bodyPr/>
                    <a:lstStyle/>
                    <a:p>
                      <a:r>
                        <a:rPr lang="en-US" sz="900" dirty="0" smtClean="0">
                          <a:solidFill>
                            <a:schemeClr val="tx1"/>
                          </a:solidFill>
                        </a:rPr>
                        <a:t>S-band: 2025 - 2110 MHz</a:t>
                      </a:r>
                    </a:p>
                  </a:txBody>
                  <a:tcPr marL="68580" marR="68580" marT="34290" marB="34290" anchor="ctr"/>
                </a:tc>
                <a:tc>
                  <a:txBody>
                    <a:bodyPr/>
                    <a:lstStyle/>
                    <a:p>
                      <a:r>
                        <a:rPr lang="en-US" sz="900" dirty="0" smtClean="0"/>
                        <a:t>S-band: 1k – 3k MHz</a:t>
                      </a:r>
                    </a:p>
                    <a:p>
                      <a:r>
                        <a:rPr lang="en-US" sz="900" dirty="0" smtClean="0"/>
                        <a:t>X-band:</a:t>
                      </a:r>
                      <a:r>
                        <a:rPr lang="en-US" sz="900" baseline="0" dirty="0" smtClean="0"/>
                        <a:t> 6k – 12k MHz</a:t>
                      </a:r>
                      <a:endParaRPr lang="en-US" sz="900" dirty="0"/>
                    </a:p>
                  </a:txBody>
                  <a:tcPr marL="68580" marR="68580" marT="34290" marB="34290" anchor="ctr"/>
                </a:tc>
                <a:tc>
                  <a:txBody>
                    <a:bodyPr/>
                    <a:lstStyle/>
                    <a:p>
                      <a:r>
                        <a:rPr lang="en-US" sz="900" dirty="0" smtClean="0">
                          <a:solidFill>
                            <a:schemeClr val="tx1"/>
                          </a:solidFill>
                        </a:rPr>
                        <a:t>S-band:</a:t>
                      </a:r>
                      <a:r>
                        <a:rPr lang="en-US" sz="900" baseline="0" dirty="0" smtClean="0">
                          <a:solidFill>
                            <a:schemeClr val="tx1"/>
                          </a:solidFill>
                        </a:rPr>
                        <a:t> </a:t>
                      </a:r>
                      <a:r>
                        <a:rPr lang="en-US" sz="900" dirty="0" smtClean="0">
                          <a:solidFill>
                            <a:schemeClr val="tx1"/>
                          </a:solidFill>
                        </a:rPr>
                        <a:t>2025-2115</a:t>
                      </a:r>
                      <a:r>
                        <a:rPr lang="en-US" sz="900" baseline="0" dirty="0" smtClean="0">
                          <a:solidFill>
                            <a:schemeClr val="tx1"/>
                          </a:solidFill>
                        </a:rPr>
                        <a:t> MHz</a:t>
                      </a:r>
                      <a:endParaRPr lang="en-US" sz="900" dirty="0" smtClean="0">
                        <a:solidFill>
                          <a:srgbClr val="FF0000"/>
                        </a:solidFill>
                      </a:endParaRPr>
                    </a:p>
                  </a:txBody>
                  <a:tcPr marL="68580" marR="68580" marT="34290" marB="34290" anchor="ctr"/>
                </a:tc>
                <a:tc>
                  <a:txBody>
                    <a:bodyPr/>
                    <a:lstStyle/>
                    <a:p>
                      <a:r>
                        <a:rPr lang="en-US" sz="900" dirty="0" smtClean="0"/>
                        <a:t>UHF, S, L, or C-band, X and Ka-band</a:t>
                      </a:r>
                      <a:endParaRPr lang="en-US" sz="900" dirty="0"/>
                    </a:p>
                  </a:txBody>
                  <a:tcPr marL="68580" marR="68580" marT="34290" marB="34290" anchor="ctr"/>
                </a:tc>
                <a:tc>
                  <a:txBody>
                    <a:bodyPr/>
                    <a:lstStyle/>
                    <a:p>
                      <a:r>
                        <a:rPr lang="en-US" sz="900" dirty="0" smtClean="0"/>
                        <a:t>Varies,</a:t>
                      </a:r>
                      <a:r>
                        <a:rPr lang="en-US" sz="900" baseline="0" dirty="0" smtClean="0"/>
                        <a:t> Lower L-, Upper L- S-, C-, and P-</a:t>
                      </a:r>
                    </a:p>
                  </a:txBody>
                  <a:tcPr marL="68580" marR="68580" marT="34290" marB="34290" anchor="ctr"/>
                </a:tc>
              </a:tr>
            </a:tbl>
          </a:graphicData>
        </a:graphic>
      </p:graphicFrame>
      <p:sp>
        <p:nvSpPr>
          <p:cNvPr id="5" name="TextBox 4"/>
          <p:cNvSpPr txBox="1"/>
          <p:nvPr/>
        </p:nvSpPr>
        <p:spPr>
          <a:xfrm>
            <a:off x="457201" y="5594343"/>
            <a:ext cx="4635794" cy="646331"/>
          </a:xfrm>
          <a:prstGeom prst="rect">
            <a:avLst/>
          </a:prstGeom>
          <a:noFill/>
        </p:spPr>
        <p:txBody>
          <a:bodyPr wrap="square" rtlCol="0">
            <a:spAutoFit/>
          </a:bodyPr>
          <a:lstStyle/>
          <a:p>
            <a:r>
              <a:rPr lang="en-US" dirty="0">
                <a:latin typeface="+mn-lt"/>
              </a:rPr>
              <a:t>* Capability </a:t>
            </a:r>
            <a:r>
              <a:rPr lang="en-US" dirty="0" smtClean="0">
                <a:latin typeface="+mn-lt"/>
              </a:rPr>
              <a:t>being investigated or </a:t>
            </a:r>
            <a:r>
              <a:rPr lang="en-US" dirty="0">
                <a:latin typeface="+mn-lt"/>
              </a:rPr>
              <a:t>planned</a:t>
            </a:r>
          </a:p>
          <a:p>
            <a:r>
              <a:rPr lang="en-US" dirty="0">
                <a:latin typeface="+mn-lt"/>
              </a:rPr>
              <a:t>**  Input power dependent on services </a:t>
            </a:r>
            <a:r>
              <a:rPr lang="en-US" dirty="0" smtClean="0">
                <a:latin typeface="+mn-lt"/>
              </a:rPr>
              <a:t>supported</a:t>
            </a:r>
          </a:p>
          <a:p>
            <a:r>
              <a:rPr lang="en-US" dirty="0" smtClean="0">
                <a:latin typeface="+mn-lt"/>
              </a:rPr>
              <a:t>NEN/SN Compatibility is based on vendor claims</a:t>
            </a:r>
            <a:endParaRPr lang="en-US" dirty="0">
              <a:latin typeface="+mn-lt"/>
            </a:endParaRPr>
          </a:p>
        </p:txBody>
      </p:sp>
    </p:spTree>
    <p:extLst>
      <p:ext uri="{BB962C8B-B14F-4D97-AF65-F5344CB8AC3E}">
        <p14:creationId xmlns:p14="http://schemas.microsoft.com/office/powerpoint/2010/main" val="1142559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3412" y="1070685"/>
            <a:ext cx="4147073" cy="3630407"/>
          </a:xfrm>
        </p:spPr>
        <p:txBody>
          <a:bodyPr>
            <a:normAutofit fontScale="92500" lnSpcReduction="20000"/>
          </a:bodyPr>
          <a:lstStyle/>
          <a:p>
            <a:r>
              <a:rPr lang="en-US" sz="2400" dirty="0" smtClean="0"/>
              <a:t>Overview</a:t>
            </a:r>
          </a:p>
          <a:p>
            <a:r>
              <a:rPr lang="en-US" sz="2400" dirty="0" smtClean="0"/>
              <a:t>NEN CubeSat Analysis LEO</a:t>
            </a:r>
          </a:p>
          <a:p>
            <a:r>
              <a:rPr lang="en-US" sz="2400" dirty="0" smtClean="0"/>
              <a:t>Upcoming CubeSat Support</a:t>
            </a:r>
          </a:p>
          <a:p>
            <a:r>
              <a:rPr lang="en-US" sz="2400" dirty="0" smtClean="0"/>
              <a:t>CubeSat Flight Radio Capabilities</a:t>
            </a:r>
          </a:p>
          <a:p>
            <a:r>
              <a:rPr lang="en-US" sz="2400" dirty="0" smtClean="0"/>
              <a:t>CubeSat Flight Antenna Capabilities</a:t>
            </a:r>
          </a:p>
          <a:p>
            <a:r>
              <a:rPr lang="en-US" sz="2400" dirty="0" smtClean="0"/>
              <a:t>NEN Lunar/L1/L2 CubeSat Support</a:t>
            </a:r>
          </a:p>
          <a:p>
            <a:r>
              <a:rPr lang="en-US" sz="2400" dirty="0" smtClean="0"/>
              <a:t>NEN Evolution</a:t>
            </a:r>
          </a:p>
          <a:p>
            <a:r>
              <a:rPr lang="en-US" sz="2400" dirty="0" smtClean="0"/>
              <a:t>Conclusion</a:t>
            </a:r>
          </a:p>
          <a:p>
            <a:endParaRPr lang="en-US" sz="2400" dirty="0" smtClean="0"/>
          </a:p>
          <a:p>
            <a:pPr marL="0" indent="0">
              <a:buNone/>
            </a:pPr>
            <a:endParaRPr lang="en-US" sz="1600" dirty="0" smtClean="0"/>
          </a:p>
          <a:p>
            <a:pPr marL="0" indent="0">
              <a:buNone/>
            </a:pPr>
            <a:endParaRPr lang="en-US" sz="1600" dirty="0" smtClean="0"/>
          </a:p>
        </p:txBody>
      </p:sp>
      <p:sp>
        <p:nvSpPr>
          <p:cNvPr id="3" name="Title 2"/>
          <p:cNvSpPr>
            <a:spLocks noGrp="1"/>
          </p:cNvSpPr>
          <p:nvPr>
            <p:ph type="title" idx="4294967295"/>
          </p:nvPr>
        </p:nvSpPr>
        <p:spPr>
          <a:xfrm>
            <a:off x="279699" y="200025"/>
            <a:ext cx="1530350" cy="539750"/>
          </a:xfrm>
          <a:noFill/>
          <a:ln w="12700">
            <a:noFill/>
            <a:miter lim="800000"/>
            <a:headEnd/>
            <a:tailEnd/>
          </a:ln>
          <a:effectLst/>
        </p:spPr>
        <p:txBody>
          <a:bodyPr wrap="none" lIns="58682" tIns="23789" rIns="58682" bIns="23789">
            <a:spAutoFit/>
          </a:bodyPr>
          <a:lstStyle/>
          <a:p>
            <a:pPr eaLnBrk="1" hangingPunct="1"/>
            <a:r>
              <a:rPr lang="en-US" altLang="en-US" sz="3200" dirty="0" smtClean="0">
                <a:latin typeface="Arial" pitchFamily="34" charset="0"/>
                <a:ea typeface="+mn-ea"/>
                <a:cs typeface="+mn-cs"/>
              </a:rPr>
              <a:t>Agenda</a:t>
            </a:r>
            <a:endParaRPr lang="en-US" altLang="en-US" sz="3200" kern="1200" dirty="0">
              <a:latin typeface="Arial" pitchFamily="34" charset="0"/>
              <a:ea typeface="+mn-ea"/>
              <a:cs typeface="+mn-cs"/>
            </a:endParaRPr>
          </a:p>
        </p:txBody>
      </p:sp>
    </p:spTree>
    <p:extLst>
      <p:ext uri="{BB962C8B-B14F-4D97-AF65-F5344CB8AC3E}">
        <p14:creationId xmlns:p14="http://schemas.microsoft.com/office/powerpoint/2010/main" val="31015084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305" y="138223"/>
            <a:ext cx="7197751" cy="648585"/>
          </a:xfrm>
        </p:spPr>
        <p:txBody>
          <a:bodyPr/>
          <a:lstStyle/>
          <a:p>
            <a:r>
              <a:rPr lang="en-US" dirty="0" smtClean="0"/>
              <a:t>Lunar and L1/L2 CubeSat Radios High </a:t>
            </a:r>
            <a:r>
              <a:rPr lang="en-US" dirty="0" smtClean="0"/>
              <a:t>Level Comparison (2/2)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8998572"/>
              </p:ext>
            </p:extLst>
          </p:nvPr>
        </p:nvGraphicFramePr>
        <p:xfrm>
          <a:off x="35433" y="1715768"/>
          <a:ext cx="9073134" cy="4721352"/>
        </p:xfrm>
        <a:graphic>
          <a:graphicData uri="http://schemas.openxmlformats.org/drawingml/2006/table">
            <a:tbl>
              <a:tblPr firstRow="1" bandRow="1">
                <a:tableStyleId>{5C22544A-7EE6-4342-B048-85BDC9FD1C3A}</a:tableStyleId>
              </a:tblPr>
              <a:tblGrid>
                <a:gridCol w="1234440"/>
                <a:gridCol w="1577340"/>
                <a:gridCol w="1234440"/>
                <a:gridCol w="1234440"/>
                <a:gridCol w="1234440"/>
                <a:gridCol w="1323594"/>
                <a:gridCol w="1234440"/>
              </a:tblGrid>
              <a:tr h="342900">
                <a:tc>
                  <a:txBody>
                    <a:bodyPr/>
                    <a:lstStyle/>
                    <a:p>
                      <a:pPr algn="ctr"/>
                      <a:r>
                        <a:rPr lang="en-US" sz="1000" dirty="0" smtClean="0"/>
                        <a:t>Radio</a:t>
                      </a:r>
                      <a:endParaRPr lang="en-US" sz="1000" dirty="0"/>
                    </a:p>
                  </a:txBody>
                  <a:tcPr marL="68580" marR="68580" marT="34290" marB="34290" anchor="ctr"/>
                </a:tc>
                <a:tc>
                  <a:txBody>
                    <a:bodyPr/>
                    <a:lstStyle/>
                    <a:p>
                      <a:pPr algn="ctr"/>
                      <a:r>
                        <a:rPr lang="en-US" sz="1000" dirty="0" smtClean="0"/>
                        <a:t>IRIS</a:t>
                      </a:r>
                      <a:endParaRPr lang="en-US" sz="1000" dirty="0"/>
                    </a:p>
                  </a:txBody>
                  <a:tcPr marL="68580" marR="68580" marT="34290" marB="34290" anchor="ctr"/>
                </a:tc>
                <a:tc>
                  <a:txBody>
                    <a:bodyPr/>
                    <a:lstStyle/>
                    <a:p>
                      <a:pPr algn="ctr"/>
                      <a:r>
                        <a:rPr lang="en-US" sz="1000" dirty="0" smtClean="0"/>
                        <a:t>Innoflight </a:t>
                      </a:r>
                    </a:p>
                    <a:p>
                      <a:pPr algn="ctr"/>
                      <a:r>
                        <a:rPr lang="en-US" sz="1000" dirty="0" smtClean="0"/>
                        <a:t>(SCR-100)</a:t>
                      </a:r>
                    </a:p>
                  </a:txBody>
                  <a:tcPr marL="68580" marR="68580" marT="34290" marB="34290" anchor="ctr"/>
                </a:tc>
                <a:tc>
                  <a:txBody>
                    <a:bodyPr/>
                    <a:lstStyle/>
                    <a:p>
                      <a:pPr algn="ctr"/>
                      <a:r>
                        <a:rPr lang="en-US" sz="1000" dirty="0" smtClean="0"/>
                        <a:t>Tethers Swift</a:t>
                      </a:r>
                    </a:p>
                    <a:p>
                      <a:pPr algn="ctr"/>
                      <a:r>
                        <a:rPr lang="en-US" sz="1000" dirty="0" smtClean="0"/>
                        <a:t>Software Defined</a:t>
                      </a:r>
                      <a:endParaRPr lang="en-US" sz="1000" dirty="0"/>
                    </a:p>
                  </a:txBody>
                  <a:tcPr marL="68580" marR="68580" marT="34290" marB="34290" anchor="ctr"/>
                </a:tc>
                <a:tc>
                  <a:txBody>
                    <a:bodyPr/>
                    <a:lstStyle/>
                    <a:p>
                      <a:pPr algn="ctr"/>
                      <a:r>
                        <a:rPr lang="en-US" sz="1000" dirty="0" smtClean="0"/>
                        <a:t>Vulcan</a:t>
                      </a:r>
                      <a:endParaRPr lang="en-US" sz="1000" dirty="0"/>
                    </a:p>
                  </a:txBody>
                  <a:tcPr marL="68580" marR="68580" marT="34290" marB="34290" anchor="ctr"/>
                </a:tc>
                <a:tc>
                  <a:txBody>
                    <a:bodyPr/>
                    <a:lstStyle/>
                    <a:p>
                      <a:pPr algn="ctr"/>
                      <a:r>
                        <a:rPr lang="en-US" sz="1000" dirty="0" smtClean="0"/>
                        <a:t>APL</a:t>
                      </a:r>
                      <a:r>
                        <a:rPr lang="en-US" sz="1000" baseline="0" dirty="0" smtClean="0"/>
                        <a:t> Frontier</a:t>
                      </a:r>
                      <a:endParaRPr lang="en-US" sz="1000" dirty="0"/>
                    </a:p>
                  </a:txBody>
                  <a:tcPr marL="68580" marR="68580" marT="34290" marB="34290" anchor="ctr"/>
                </a:tc>
                <a:tc>
                  <a:txBody>
                    <a:bodyPr/>
                    <a:lstStyle/>
                    <a:p>
                      <a:pPr algn="ctr"/>
                      <a:r>
                        <a:rPr lang="en-US" sz="1000" dirty="0" smtClean="0"/>
                        <a:t>Quasonix</a:t>
                      </a:r>
                      <a:endParaRPr lang="en-US" sz="1000" dirty="0"/>
                    </a:p>
                  </a:txBody>
                  <a:tcPr marL="68580" marR="68580" marT="34290" marB="34290" anchor="ctr"/>
                </a:tc>
              </a:tr>
              <a:tr h="1028700">
                <a:tc>
                  <a:txBody>
                    <a:bodyPr/>
                    <a:lstStyle/>
                    <a:p>
                      <a:r>
                        <a:rPr lang="en-US" sz="900" b="1" dirty="0" smtClean="0"/>
                        <a:t>Modulations</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RX: TBD</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TX:</a:t>
                      </a:r>
                      <a:r>
                        <a:rPr lang="en-US" sz="900" baseline="0" dirty="0" smtClean="0">
                          <a:solidFill>
                            <a:schemeClr val="tx1"/>
                          </a:solidFill>
                        </a:rPr>
                        <a:t> PM/PSK/NRZ</a:t>
                      </a:r>
                      <a:endParaRPr lang="en-US" sz="900" dirty="0" smtClean="0">
                        <a:solidFill>
                          <a:schemeClr val="tx1"/>
                        </a:solidFill>
                      </a:endParaRPr>
                    </a:p>
                  </a:txBody>
                  <a:tcPr marL="68580" marR="68580" marT="34290" marB="34290" anchor="ctr"/>
                </a:tc>
                <a:tc>
                  <a:txBody>
                    <a:bodyPr/>
                    <a:lstStyle/>
                    <a:p>
                      <a:r>
                        <a:rPr lang="en-US" sz="900" dirty="0" smtClean="0"/>
                        <a:t>RX: GMSK, FSK, PCM/FM </a:t>
                      </a:r>
                    </a:p>
                    <a:p>
                      <a:r>
                        <a:rPr lang="en-US" sz="900" dirty="0" smtClean="0"/>
                        <a:t>TX: BPSK, QPSK, OQPSK</a:t>
                      </a:r>
                    </a:p>
                  </a:txBody>
                  <a:tcPr marL="68580" marR="68580" marT="34290" marB="34290" anchor="ctr"/>
                </a:tc>
                <a:tc>
                  <a:txBody>
                    <a:bodyPr/>
                    <a:lstStyle/>
                    <a:p>
                      <a:r>
                        <a:rPr lang="en-US" sz="900" dirty="0" smtClean="0"/>
                        <a:t>RX: BPSK,QPSK,BPSK; </a:t>
                      </a:r>
                    </a:p>
                    <a:p>
                      <a:r>
                        <a:rPr lang="en-US" sz="900" dirty="0" smtClean="0"/>
                        <a:t>TX:</a:t>
                      </a:r>
                      <a:r>
                        <a:rPr lang="en-US" sz="900" baseline="0" dirty="0" smtClean="0"/>
                        <a:t> </a:t>
                      </a:r>
                      <a:r>
                        <a:rPr lang="en-US" sz="900" dirty="0" smtClean="0"/>
                        <a:t>8PSK, 16APSK, 32APSK, OQPSK, GMSK, PM, CPM, SGLS-Ternary, Spread Spectrum</a:t>
                      </a:r>
                      <a:endParaRPr lang="en-US" sz="900" dirty="0"/>
                    </a:p>
                  </a:txBody>
                  <a:tcPr marL="68580" marR="68580" marT="34290" marB="34290" anchor="ctr"/>
                </a:tc>
                <a:tc>
                  <a:txBody>
                    <a:bodyPr/>
                    <a:lstStyle/>
                    <a:p>
                      <a:r>
                        <a:rPr lang="en-US" sz="900" dirty="0" smtClean="0"/>
                        <a:t>BPSK, QPSK, FSK, STDN USB PM/PCM, SGLS AM/FSK, Commercial FM/PCM, TDRS-MA</a:t>
                      </a:r>
                    </a:p>
                  </a:txBody>
                  <a:tcPr marL="68580" marR="68580" marT="34290" marB="34290" anchor="ctr"/>
                </a:tc>
                <a:tc>
                  <a:txBody>
                    <a:bodyPr/>
                    <a:lstStyle/>
                    <a:p>
                      <a:r>
                        <a:rPr lang="en-US" sz="900" dirty="0" smtClean="0"/>
                        <a:t>Arbitrary waveforms (PM/PSK, M-PSK, M-QAM, GMSK)</a:t>
                      </a:r>
                      <a:endParaRPr lang="en-US" sz="900" dirty="0"/>
                    </a:p>
                  </a:txBody>
                  <a:tcPr marL="68580" marR="68580" marT="34290" marB="34290" anchor="ctr"/>
                </a:tc>
                <a:tc>
                  <a:txBody>
                    <a:bodyPr/>
                    <a:lstStyle/>
                    <a:p>
                      <a:r>
                        <a:rPr lang="en-US" sz="900" dirty="0" smtClean="0"/>
                        <a:t>PCM/FM, SOQPSK,</a:t>
                      </a:r>
                    </a:p>
                    <a:p>
                      <a:r>
                        <a:rPr lang="en-US" sz="900" dirty="0" smtClean="0"/>
                        <a:t>Multi-h CPM, BPSK, QPSK, SQPSK, USQPSK</a:t>
                      </a:r>
                    </a:p>
                  </a:txBody>
                  <a:tcPr marL="68580" marR="68580" marT="34290" marB="34290" anchor="ctr"/>
                </a:tc>
              </a:tr>
              <a:tr h="754380">
                <a:tc>
                  <a:txBody>
                    <a:bodyPr/>
                    <a:lstStyle/>
                    <a:p>
                      <a:r>
                        <a:rPr lang="en-US" sz="900" b="1" dirty="0" smtClean="0"/>
                        <a:t>Coding</a:t>
                      </a:r>
                      <a:endParaRPr lang="en-US" sz="900" b="1" dirty="0"/>
                    </a:p>
                  </a:txBody>
                  <a:tcPr marL="68580" marR="68580" marT="34290" marB="34290" anchor="ctr"/>
                </a:tc>
                <a:tc>
                  <a:txBody>
                    <a:bodyPr/>
                    <a:lstStyle/>
                    <a:p>
                      <a:pPr algn="l"/>
                      <a:r>
                        <a:rPr lang="en-US" sz="900" dirty="0" smtClean="0"/>
                        <a:t>1/6 Turbo Code,</a:t>
                      </a:r>
                      <a:r>
                        <a:rPr lang="en-US" sz="900" baseline="0" dirty="0" smtClean="0"/>
                        <a:t> </a:t>
                      </a:r>
                      <a:r>
                        <a:rPr lang="en-US" sz="900" baseline="0" dirty="0" smtClean="0">
                          <a:solidFill>
                            <a:schemeClr val="tx1"/>
                          </a:solidFill>
                        </a:rPr>
                        <a:t>Convolutional 7-1/2, Manchester, Bi-Phase, and bypass (NRZ),  Reed Solomon (255,223)</a:t>
                      </a:r>
                      <a:endParaRPr lang="en-US" sz="900" dirty="0" smtClean="0">
                        <a:solidFill>
                          <a:srgbClr val="FF0000"/>
                        </a:solidFill>
                      </a:endParaRPr>
                    </a:p>
                  </a:txBody>
                  <a:tcPr marL="68580" marR="68580" marT="34290" marB="34290" anchor="ctr"/>
                </a:tc>
                <a:tc>
                  <a:txBody>
                    <a:bodyPr/>
                    <a:lstStyle/>
                    <a:p>
                      <a:r>
                        <a:rPr lang="en-US" sz="900" dirty="0" smtClean="0"/>
                        <a:t>Convolutional, Reed Solomon (TX)</a:t>
                      </a:r>
                    </a:p>
                    <a:p>
                      <a:endParaRPr lang="en-US" sz="900" dirty="0"/>
                    </a:p>
                  </a:txBody>
                  <a:tcPr marL="68580" marR="68580" marT="34290" marB="34290" anchor="ctr"/>
                </a:tc>
                <a:tc>
                  <a:txBody>
                    <a:bodyPr/>
                    <a:lstStyle/>
                    <a:p>
                      <a:r>
                        <a:rPr lang="en-US" sz="900" dirty="0" smtClean="0"/>
                        <a:t>Reed-Solomon, Convolutional, Viterbi, BCH, Turbo/LDPC, CRC</a:t>
                      </a:r>
                    </a:p>
                  </a:txBody>
                  <a:tcPr marL="68580" marR="68580" marT="34290" marB="34290" anchor="ctr"/>
                </a:tc>
                <a:tc>
                  <a:txBody>
                    <a:bodyPr/>
                    <a:lstStyle/>
                    <a:p>
                      <a:r>
                        <a:rPr lang="en-US" sz="900" dirty="0" smtClean="0"/>
                        <a:t>Rate ½ Viterbi K=7, RS(255,223). Turbo and others available</a:t>
                      </a:r>
                      <a:endParaRPr lang="en-US" sz="900" dirty="0"/>
                    </a:p>
                  </a:txBody>
                  <a:tcPr marL="68580" marR="68580" marT="34290" marB="34290" anchor="ctr"/>
                </a:tc>
                <a:tc>
                  <a:txBody>
                    <a:bodyPr/>
                    <a:lstStyle/>
                    <a:p>
                      <a:r>
                        <a:rPr lang="en-US" sz="900" dirty="0" smtClean="0"/>
                        <a:t>CCSDS ½ convolutional, LDPC, Turbo Coding</a:t>
                      </a:r>
                    </a:p>
                  </a:txBody>
                  <a:tcPr marL="68580" marR="68580" marT="34290" marB="34290" anchor="ctr"/>
                </a:tc>
                <a:tc>
                  <a:txBody>
                    <a:bodyPr/>
                    <a:lstStyle/>
                    <a:p>
                      <a:r>
                        <a:rPr lang="en-US" sz="900" dirty="0" smtClean="0">
                          <a:solidFill>
                            <a:schemeClr val="tx1"/>
                          </a:solidFill>
                        </a:rPr>
                        <a:t>TBD</a:t>
                      </a:r>
                      <a:endParaRPr lang="en-US" sz="900" dirty="0">
                        <a:solidFill>
                          <a:schemeClr val="tx1"/>
                        </a:solidFill>
                      </a:endParaRPr>
                    </a:p>
                  </a:txBody>
                  <a:tcPr marL="68580" marR="68580" marT="34290" marB="34290" anchor="ctr"/>
                </a:tc>
              </a:tr>
              <a:tr h="754380">
                <a:tc>
                  <a:txBody>
                    <a:bodyPr/>
                    <a:lstStyle/>
                    <a:p>
                      <a:r>
                        <a:rPr lang="en-US" sz="900" b="1" dirty="0" smtClean="0"/>
                        <a:t>Ranging</a:t>
                      </a:r>
                      <a:endParaRPr lang="en-US" sz="9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Diff 1-way Ranging (coherent w/DL carrier) - X-Band 2F1: 19.2 MHz[1] programmable modulation index 17.5° typical</a:t>
                      </a:r>
                    </a:p>
                  </a:txBody>
                  <a:tcPr marL="68580" marR="68580" marT="34290" marB="34290" anchor="ctr"/>
                </a:tc>
                <a:tc>
                  <a:txBody>
                    <a:bodyPr/>
                    <a:lstStyle/>
                    <a:p>
                      <a:r>
                        <a:rPr lang="en-US" sz="900" dirty="0" smtClean="0">
                          <a:solidFill>
                            <a:schemeClr val="tx1"/>
                          </a:solidFill>
                        </a:rPr>
                        <a:t>TBD</a:t>
                      </a:r>
                    </a:p>
                  </a:txBody>
                  <a:tcPr marL="68580" marR="68580" marT="34290" marB="34290" anchor="ctr"/>
                </a:tc>
                <a:tc>
                  <a:txBody>
                    <a:bodyPr/>
                    <a:lstStyle/>
                    <a:p>
                      <a:pPr marL="0" algn="l" defTabSz="914400" rtl="0" eaLnBrk="1" latinLnBrk="0" hangingPunct="1"/>
                      <a:r>
                        <a:rPr lang="en-US" sz="900" kern="1200" dirty="0" smtClean="0">
                          <a:solidFill>
                            <a:schemeClr val="dk1"/>
                          </a:solidFill>
                          <a:latin typeface="+mn-lt"/>
                          <a:ea typeface="+mn-ea"/>
                          <a:cs typeface="+mn-cs"/>
                        </a:rPr>
                        <a:t>Coherent tone ranging, &lt;1 Hz carrier tracking and Doppler estimation, Regenerative PN Ranging</a:t>
                      </a:r>
                      <a:endParaRPr lang="en-US" sz="900" kern="1200" dirty="0">
                        <a:solidFill>
                          <a:schemeClr val="dk1"/>
                        </a:solidFill>
                        <a:latin typeface="+mn-lt"/>
                        <a:ea typeface="+mn-ea"/>
                        <a:cs typeface="+mn-cs"/>
                      </a:endParaRPr>
                    </a:p>
                  </a:txBody>
                  <a:tcPr marL="13716" marR="13716" marT="13716" marB="13716" anchor="ctr"/>
                </a:tc>
                <a:tc>
                  <a:txBody>
                    <a:bodyPr/>
                    <a:lstStyle/>
                    <a:p>
                      <a:pPr marL="0" algn="l" defTabSz="914400" rtl="0" eaLnBrk="1" latinLnBrk="0" hangingPunct="1"/>
                      <a:r>
                        <a:rPr lang="en-US" sz="900" kern="1200" dirty="0" smtClean="0">
                          <a:solidFill>
                            <a:schemeClr val="dk1"/>
                          </a:solidFill>
                          <a:latin typeface="+mn-lt"/>
                          <a:ea typeface="+mn-ea"/>
                          <a:cs typeface="+mn-cs"/>
                        </a:rPr>
                        <a:t>Coherent Turn Around and Ranging</a:t>
                      </a:r>
                      <a:endParaRPr lang="en-US" sz="900" kern="1200" dirty="0">
                        <a:solidFill>
                          <a:schemeClr val="dk1"/>
                        </a:solidFill>
                        <a:latin typeface="+mn-lt"/>
                        <a:ea typeface="+mn-ea"/>
                        <a:cs typeface="+mn-cs"/>
                      </a:endParaRPr>
                    </a:p>
                  </a:txBody>
                  <a:tcPr marL="13716" marR="13716" marT="13716" marB="13716" anchor="ctr"/>
                </a:tc>
                <a:tc>
                  <a:txBody>
                    <a:bodyPr/>
                    <a:lstStyle/>
                    <a:p>
                      <a:pPr marL="0" algn="l" defTabSz="914400" rtl="0" eaLnBrk="1" latinLnBrk="0" hangingPunct="1"/>
                      <a:r>
                        <a:rPr lang="en-US" sz="900" kern="1200" dirty="0" smtClean="0">
                          <a:solidFill>
                            <a:schemeClr val="dk1"/>
                          </a:solidFill>
                          <a:latin typeface="+mn-lt"/>
                          <a:ea typeface="+mn-ea"/>
                          <a:cs typeface="+mn-cs"/>
                        </a:rPr>
                        <a:t>Two-way coherent architecture for Doppler navigation, PN, Tone-Ranging</a:t>
                      </a:r>
                      <a:endParaRPr lang="en-US" sz="900" kern="1200" dirty="0">
                        <a:solidFill>
                          <a:schemeClr val="dk1"/>
                        </a:solidFill>
                        <a:latin typeface="+mn-lt"/>
                        <a:ea typeface="+mn-ea"/>
                        <a:cs typeface="+mn-cs"/>
                      </a:endParaRPr>
                    </a:p>
                  </a:txBody>
                  <a:tcPr marL="13716" marR="13716" marT="13716" marB="13716" anchor="ctr"/>
                </a:tc>
                <a:tc>
                  <a:txBody>
                    <a:bodyPr/>
                    <a:lstStyle/>
                    <a:p>
                      <a:r>
                        <a:rPr lang="en-US" sz="900" dirty="0" smtClean="0">
                          <a:solidFill>
                            <a:schemeClr val="tx1"/>
                          </a:solidFill>
                        </a:rPr>
                        <a:t>Varies: 1-Way Doppler only,</a:t>
                      </a:r>
                      <a:r>
                        <a:rPr lang="en-US" sz="900" baseline="0" dirty="0" smtClean="0">
                          <a:solidFill>
                            <a:schemeClr val="tx1"/>
                          </a:solidFill>
                        </a:rPr>
                        <a:t> or None</a:t>
                      </a:r>
                      <a:endParaRPr lang="en-US" sz="900" dirty="0" smtClean="0">
                        <a:solidFill>
                          <a:schemeClr val="tx1"/>
                        </a:solidFill>
                      </a:endParaRPr>
                    </a:p>
                  </a:txBody>
                  <a:tcPr marL="68580" marR="68580" marT="34290" marB="34290" anchor="ctr"/>
                </a:tc>
              </a:tr>
              <a:tr h="713232">
                <a:tc>
                  <a:txBody>
                    <a:bodyPr/>
                    <a:lstStyle/>
                    <a:p>
                      <a:r>
                        <a:rPr lang="en-US" sz="900" b="1" dirty="0" smtClean="0"/>
                        <a:t>Radiation</a:t>
                      </a:r>
                      <a:endParaRPr lang="en-US" sz="9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TBD</a:t>
                      </a:r>
                    </a:p>
                  </a:txBody>
                  <a:tcPr marL="68580" marR="68580" marT="34290" marB="34290" anchor="ctr"/>
                </a:tc>
                <a:tc>
                  <a:txBody>
                    <a:bodyPr/>
                    <a:lstStyle/>
                    <a:p>
                      <a:pPr marL="0" algn="l" defTabSz="914400" rtl="0" eaLnBrk="1" latinLnBrk="0" hangingPunct="1"/>
                      <a:r>
                        <a:rPr lang="en-US" sz="900" kern="1200" dirty="0" smtClean="0">
                          <a:solidFill>
                            <a:schemeClr val="dk1"/>
                          </a:solidFill>
                          <a:latin typeface="+mn-lt"/>
                          <a:ea typeface="+mn-ea"/>
                          <a:cs typeface="+mn-cs"/>
                        </a:rPr>
                        <a:t>TID (3 mm Al): LEO - 10 krads; GEO - 100 krads; </a:t>
                      </a:r>
                    </a:p>
                  </a:txBody>
                  <a:tcPr marL="13716" marR="13716" marT="13716" marB="13716" anchor="ctr"/>
                </a:tc>
                <a:tc>
                  <a:txBody>
                    <a:bodyPr/>
                    <a:lstStyle/>
                    <a:p>
                      <a:pPr marL="0" algn="l" defTabSz="914400" rtl="0" eaLnBrk="1" latinLnBrk="0" hangingPunct="1"/>
                      <a:r>
                        <a:rPr lang="en-US" sz="900" kern="1200" dirty="0" smtClean="0">
                          <a:solidFill>
                            <a:schemeClr val="dk1"/>
                          </a:solidFill>
                          <a:latin typeface="+mn-lt"/>
                          <a:ea typeface="+mn-ea"/>
                          <a:cs typeface="+mn-cs"/>
                        </a:rPr>
                        <a:t>≈1200 km polar orbit, 6.5 year lifetime: High energy (GCR) shielding being added under Langley SBIR contract</a:t>
                      </a:r>
                      <a:endParaRPr lang="en-US" sz="900" kern="1200" dirty="0">
                        <a:solidFill>
                          <a:schemeClr val="dk1"/>
                        </a:solidFill>
                        <a:latin typeface="+mn-lt"/>
                        <a:ea typeface="+mn-ea"/>
                        <a:cs typeface="+mn-cs"/>
                      </a:endParaRPr>
                    </a:p>
                  </a:txBody>
                  <a:tcPr marL="13716" marR="13716" marT="13716" marB="13716" anchor="ctr"/>
                </a:tc>
                <a:tc>
                  <a:txBody>
                    <a:bodyPr/>
                    <a:lstStyle/>
                    <a:p>
                      <a:pPr marL="0" algn="l" defTabSz="914400" rtl="0" eaLnBrk="1" latinLnBrk="0" hangingPunct="1"/>
                      <a:r>
                        <a:rPr lang="en-US" sz="900" kern="1200" dirty="0" smtClean="0">
                          <a:solidFill>
                            <a:schemeClr val="dk1"/>
                          </a:solidFill>
                          <a:latin typeface="+mn-lt"/>
                          <a:ea typeface="+mn-ea"/>
                          <a:cs typeface="+mn-cs"/>
                        </a:rPr>
                        <a:t>SEU Recovery, AI shield for TID</a:t>
                      </a:r>
                    </a:p>
                  </a:txBody>
                  <a:tcPr marL="13716" marR="13716" marT="13716" marB="13716" anchor="ctr"/>
                </a:tc>
                <a:tc>
                  <a:txBody>
                    <a:bodyPr/>
                    <a:lstStyle/>
                    <a:p>
                      <a:pPr marL="0" algn="l" defTabSz="914400" rtl="0" eaLnBrk="1" latinLnBrk="0" hangingPunct="1"/>
                      <a:r>
                        <a:rPr lang="en-US" sz="900" kern="1200" dirty="0" smtClean="0">
                          <a:solidFill>
                            <a:schemeClr val="dk1"/>
                          </a:solidFill>
                          <a:latin typeface="+mn-lt"/>
                          <a:ea typeface="+mn-ea"/>
                          <a:cs typeface="+mn-cs"/>
                        </a:rPr>
                        <a:t>50 to 125k rad</a:t>
                      </a:r>
                    </a:p>
                  </a:txBody>
                  <a:tcPr marL="13716" marR="13716" marT="13716" marB="13716" anchor="ctr"/>
                </a:tc>
                <a:tc>
                  <a:txBody>
                    <a:bodyPr/>
                    <a:lstStyle/>
                    <a:p>
                      <a:r>
                        <a:rPr lang="en-US" sz="900" dirty="0" smtClean="0">
                          <a:solidFill>
                            <a:schemeClr val="tx1"/>
                          </a:solidFill>
                        </a:rPr>
                        <a:t>TBD</a:t>
                      </a:r>
                      <a:endParaRPr lang="en-US" sz="900" dirty="0">
                        <a:solidFill>
                          <a:schemeClr val="tx1"/>
                        </a:solidFill>
                      </a:endParaRPr>
                    </a:p>
                  </a:txBody>
                  <a:tcPr marL="68580" marR="68580" marT="34290" marB="34290" anchor="ctr"/>
                </a:tc>
              </a:tr>
              <a:tr h="754380">
                <a:tc>
                  <a:txBody>
                    <a:bodyPr/>
                    <a:lstStyle/>
                    <a:p>
                      <a:r>
                        <a:rPr lang="en-US" sz="900" b="1" dirty="0" smtClean="0"/>
                        <a:t>Data Rates</a:t>
                      </a:r>
                      <a:endParaRPr lang="en-US" sz="9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62.5, 125, 250, 500, 1k, 2k, 4k, 8k, 16k, 32k, 64k, 128k, 256k,</a:t>
                      </a:r>
                      <a:r>
                        <a:rPr lang="en-US" sz="900" baseline="0" dirty="0" smtClean="0"/>
                        <a:t> 512k*, 1.024M*, 2.048M*, 4.046M*, 8.192M*</a:t>
                      </a:r>
                      <a:r>
                        <a:rPr lang="en-US" sz="900" dirty="0" smtClean="0"/>
                        <a:t>(bps)</a:t>
                      </a:r>
                      <a:endParaRPr lang="en-US" sz="900" dirty="0" smtClean="0">
                        <a:solidFill>
                          <a:srgbClr val="FF0000"/>
                        </a:solidFill>
                      </a:endParaRPr>
                    </a:p>
                  </a:txBody>
                  <a:tcPr marL="68580" marR="68580" marT="34290" marB="34290" anchor="ctr"/>
                </a:tc>
                <a:tc>
                  <a:txBody>
                    <a:bodyPr/>
                    <a:lstStyle/>
                    <a:p>
                      <a:r>
                        <a:rPr lang="en-US" sz="900" dirty="0" smtClean="0"/>
                        <a:t>TX:</a:t>
                      </a:r>
                      <a:r>
                        <a:rPr lang="en-US" sz="900" baseline="0" dirty="0" smtClean="0"/>
                        <a:t> </a:t>
                      </a:r>
                      <a:r>
                        <a:rPr lang="en-US" sz="900" dirty="0" smtClean="0"/>
                        <a:t>Up to 4.5 Mbps</a:t>
                      </a:r>
                    </a:p>
                    <a:p>
                      <a:r>
                        <a:rPr lang="en-US" sz="900" dirty="0" smtClean="0"/>
                        <a:t>RX: 1 – 100 kbps</a:t>
                      </a:r>
                    </a:p>
                  </a:txBody>
                  <a:tcPr marL="68580" marR="68580" marT="34290" marB="34290" anchor="ctr"/>
                </a:tc>
                <a:tc>
                  <a:txBody>
                    <a:bodyPr/>
                    <a:lstStyle/>
                    <a:p>
                      <a:r>
                        <a:rPr lang="en-US" sz="900" dirty="0" smtClean="0">
                          <a:solidFill>
                            <a:schemeClr val="tx1"/>
                          </a:solidFill>
                        </a:rPr>
                        <a:t>S-band, up to 15 Mbps, </a:t>
                      </a:r>
                    </a:p>
                    <a:p>
                      <a:r>
                        <a:rPr lang="en-US" sz="900" dirty="0" smtClean="0">
                          <a:solidFill>
                            <a:schemeClr val="tx1"/>
                          </a:solidFill>
                        </a:rPr>
                        <a:t>X-band, up to 300 Mbps.</a:t>
                      </a:r>
                      <a:endParaRPr lang="en-US" sz="900" dirty="0">
                        <a:solidFill>
                          <a:schemeClr val="tx1"/>
                        </a:solidFill>
                      </a:endParaRPr>
                    </a:p>
                  </a:txBody>
                  <a:tcPr marL="68580" marR="68580" marT="34290" marB="34290" anchor="ctr"/>
                </a:tc>
                <a:tc>
                  <a:txBody>
                    <a:bodyPr/>
                    <a:lstStyle/>
                    <a:p>
                      <a:r>
                        <a:rPr lang="en-US" sz="900" dirty="0" smtClean="0"/>
                        <a:t>TX:</a:t>
                      </a:r>
                      <a:r>
                        <a:rPr lang="en-US" sz="900" baseline="0" dirty="0" smtClean="0"/>
                        <a:t> </a:t>
                      </a:r>
                      <a:r>
                        <a:rPr lang="en-US" sz="900" dirty="0" smtClean="0"/>
                        <a:t>100 bps to 3 Mbps</a:t>
                      </a:r>
                    </a:p>
                    <a:p>
                      <a:r>
                        <a:rPr lang="en-US" sz="900" dirty="0" smtClean="0"/>
                        <a:t>RX: 100 bps - 64 kbps</a:t>
                      </a:r>
                      <a:endParaRPr lang="en-US" sz="900" dirty="0"/>
                    </a:p>
                  </a:txBody>
                  <a:tcPr marL="68580" marR="68580" marT="34290" marB="34290" anchor="ctr"/>
                </a:tc>
                <a:tc>
                  <a:txBody>
                    <a:bodyPr/>
                    <a:lstStyle/>
                    <a:p>
                      <a:r>
                        <a:rPr lang="en-US" sz="900" dirty="0" smtClean="0">
                          <a:solidFill>
                            <a:schemeClr val="tx1"/>
                          </a:solidFill>
                        </a:rPr>
                        <a:t>0.2-2/2-50 (S-band)</a:t>
                      </a:r>
                      <a:br>
                        <a:rPr lang="en-US" sz="900" dirty="0" smtClean="0">
                          <a:solidFill>
                            <a:schemeClr val="tx1"/>
                          </a:solidFill>
                        </a:rPr>
                      </a:br>
                      <a:r>
                        <a:rPr lang="en-US" sz="900" dirty="0" smtClean="0">
                          <a:solidFill>
                            <a:schemeClr val="tx1"/>
                          </a:solidFill>
                        </a:rPr>
                        <a:t>0.2-2 / 2-150 (X/Ka-band)</a:t>
                      </a:r>
                      <a:br>
                        <a:rPr lang="en-US" sz="900" dirty="0" smtClean="0">
                          <a:solidFill>
                            <a:schemeClr val="tx1"/>
                          </a:solidFill>
                        </a:rPr>
                      </a:br>
                      <a:r>
                        <a:rPr lang="en-US" sz="900" dirty="0" smtClean="0">
                          <a:solidFill>
                            <a:schemeClr val="tx1"/>
                          </a:solidFill>
                        </a:rPr>
                        <a:t>2 / 10 (UHF to C-band)</a:t>
                      </a:r>
                    </a:p>
                  </a:txBody>
                  <a:tcPr marL="68580" marR="68580" marT="34290" marB="34290" anchor="ctr"/>
                </a:tc>
                <a:tc>
                  <a:txBody>
                    <a:bodyPr/>
                    <a:lstStyle/>
                    <a:p>
                      <a:r>
                        <a:rPr lang="en-US" sz="900" dirty="0" smtClean="0"/>
                        <a:t>Varies up to 46</a:t>
                      </a:r>
                      <a:r>
                        <a:rPr lang="en-US" sz="900" baseline="0" dirty="0" smtClean="0"/>
                        <a:t> Mbps</a:t>
                      </a:r>
                      <a:endParaRPr lang="en-US" sz="900" dirty="0"/>
                    </a:p>
                  </a:txBody>
                  <a:tcPr marL="68580" marR="68580" marT="34290" marB="34290" anchor="ctr"/>
                </a:tc>
              </a:tr>
              <a:tr h="342900">
                <a:tc>
                  <a:txBody>
                    <a:bodyPr/>
                    <a:lstStyle/>
                    <a:p>
                      <a:r>
                        <a:rPr lang="en-US" sz="900" b="1" dirty="0" smtClean="0"/>
                        <a:t>TRL</a:t>
                      </a:r>
                      <a:endParaRPr lang="en-US" sz="900" b="1"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6</a:t>
                      </a:r>
                      <a:r>
                        <a:rPr lang="en-US" sz="900" baseline="0" dirty="0" smtClean="0">
                          <a:solidFill>
                            <a:schemeClr val="tx1"/>
                          </a:solidFill>
                        </a:rPr>
                        <a:t> (Present)</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rPr>
                        <a:t>9 (2018, MarCO launch)</a:t>
                      </a:r>
                      <a:endParaRPr lang="en-US" sz="900" dirty="0" smtClean="0">
                        <a:solidFill>
                          <a:schemeClr val="tx1"/>
                        </a:solidFill>
                      </a:endParaRPr>
                    </a:p>
                  </a:txBody>
                  <a:tcPr marL="68580" marR="68580" marT="34290" marB="34290" anchor="ctr"/>
                </a:tc>
                <a:tc>
                  <a:txBody>
                    <a:bodyPr/>
                    <a:lstStyle/>
                    <a:p>
                      <a:pPr algn="l"/>
                      <a:r>
                        <a:rPr lang="en-US" sz="900" dirty="0" smtClean="0"/>
                        <a:t>9</a:t>
                      </a:r>
                    </a:p>
                  </a:txBody>
                  <a:tcPr marL="68580" marR="68580" marT="34290" marB="34290" anchor="ctr"/>
                </a:tc>
                <a:tc>
                  <a:txBody>
                    <a:bodyPr/>
                    <a:lstStyle/>
                    <a:p>
                      <a:pPr algn="l"/>
                      <a:r>
                        <a:rPr lang="en-US" sz="900" dirty="0" smtClean="0">
                          <a:solidFill>
                            <a:schemeClr val="tx1"/>
                          </a:solidFill>
                        </a:rPr>
                        <a:t>7</a:t>
                      </a:r>
                      <a:endParaRPr lang="en-US" sz="900" dirty="0">
                        <a:solidFill>
                          <a:schemeClr val="tx1"/>
                        </a:solidFill>
                      </a:endParaRPr>
                    </a:p>
                  </a:txBody>
                  <a:tcPr marL="68580" marR="68580" marT="34290" marB="34290" anchor="ctr"/>
                </a:tc>
                <a:tc>
                  <a:txBody>
                    <a:bodyPr/>
                    <a:lstStyle/>
                    <a:p>
                      <a:pPr algn="l"/>
                      <a:r>
                        <a:rPr lang="en-US" sz="900" dirty="0" smtClean="0"/>
                        <a:t>6</a:t>
                      </a:r>
                      <a:endParaRPr lang="en-US" sz="900" dirty="0"/>
                    </a:p>
                  </a:txBody>
                  <a:tcPr marL="68580" marR="68580" marT="34290" marB="34290" anchor="ctr"/>
                </a:tc>
                <a:tc>
                  <a:txBody>
                    <a:bodyPr/>
                    <a:lstStyle/>
                    <a:p>
                      <a:pPr algn="l"/>
                      <a:r>
                        <a:rPr lang="nl-NL" sz="900" dirty="0" smtClean="0">
                          <a:solidFill>
                            <a:schemeClr val="tx1"/>
                          </a:solidFill>
                        </a:rPr>
                        <a:t>9 (S-band), </a:t>
                      </a:r>
                    </a:p>
                    <a:p>
                      <a:pPr algn="l"/>
                      <a:r>
                        <a:rPr lang="nl-NL" sz="900" dirty="0" smtClean="0">
                          <a:solidFill>
                            <a:schemeClr val="tx1"/>
                          </a:solidFill>
                        </a:rPr>
                        <a:t>6 + (S/Ka, X/Ka)</a:t>
                      </a:r>
                    </a:p>
                  </a:txBody>
                  <a:tcPr marL="68580" marR="68580" marT="34290" marB="34290" anchor="ctr"/>
                </a:tc>
                <a:tc>
                  <a:txBody>
                    <a:bodyPr/>
                    <a:lstStyle/>
                    <a:p>
                      <a:pPr algn="l"/>
                      <a:r>
                        <a:rPr lang="en-US" sz="900" dirty="0" smtClean="0"/>
                        <a:t>9</a:t>
                      </a:r>
                      <a:endParaRPr lang="en-US" sz="900" dirty="0">
                        <a:solidFill>
                          <a:srgbClr val="FF0000"/>
                        </a:solidFill>
                      </a:endParaRPr>
                    </a:p>
                  </a:txBody>
                  <a:tcPr marL="68580" marR="68580" marT="34290" marB="34290" anchor="ctr"/>
                </a:tc>
              </a:tr>
            </a:tbl>
          </a:graphicData>
        </a:graphic>
      </p:graphicFrame>
      <p:sp>
        <p:nvSpPr>
          <p:cNvPr id="5" name="TextBox 4"/>
          <p:cNvSpPr txBox="1"/>
          <p:nvPr/>
        </p:nvSpPr>
        <p:spPr>
          <a:xfrm>
            <a:off x="3296094" y="6517834"/>
            <a:ext cx="3622430" cy="276999"/>
          </a:xfrm>
          <a:prstGeom prst="rect">
            <a:avLst/>
          </a:prstGeom>
          <a:noFill/>
        </p:spPr>
        <p:txBody>
          <a:bodyPr wrap="square" rtlCol="0">
            <a:spAutoFit/>
          </a:bodyPr>
          <a:lstStyle/>
          <a:p>
            <a:r>
              <a:rPr lang="en-US" dirty="0">
                <a:latin typeface="+mn-lt"/>
              </a:rPr>
              <a:t>* Capability under </a:t>
            </a:r>
            <a:r>
              <a:rPr lang="en-US" dirty="0" smtClean="0">
                <a:latin typeface="+mn-lt"/>
              </a:rPr>
              <a:t>investigation  </a:t>
            </a:r>
            <a:r>
              <a:rPr lang="en-US" dirty="0">
                <a:latin typeface="+mn-lt"/>
              </a:rPr>
              <a:t>or planned</a:t>
            </a:r>
          </a:p>
        </p:txBody>
      </p:sp>
    </p:spTree>
    <p:extLst>
      <p:ext uri="{BB962C8B-B14F-4D97-AF65-F5344CB8AC3E}">
        <p14:creationId xmlns:p14="http://schemas.microsoft.com/office/powerpoint/2010/main" val="2617417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9189"/>
          </a:xfrm>
        </p:spPr>
        <p:txBody>
          <a:bodyPr/>
          <a:lstStyle/>
          <a:p>
            <a:r>
              <a:rPr lang="en-US" sz="3600" dirty="0" smtClean="0"/>
              <a:t>NEN </a:t>
            </a:r>
            <a:r>
              <a:rPr lang="en-US" sz="3600" dirty="0"/>
              <a:t>Evolution</a:t>
            </a:r>
          </a:p>
        </p:txBody>
      </p:sp>
      <p:sp>
        <p:nvSpPr>
          <p:cNvPr id="5" name="Content Placeholder 4"/>
          <p:cNvSpPr>
            <a:spLocks noGrp="1"/>
          </p:cNvSpPr>
          <p:nvPr>
            <p:ph idx="1"/>
          </p:nvPr>
        </p:nvSpPr>
        <p:spPr>
          <a:xfrm>
            <a:off x="457200" y="1188720"/>
            <a:ext cx="4884234" cy="5543774"/>
          </a:xfrm>
        </p:spPr>
        <p:txBody>
          <a:bodyPr/>
          <a:lstStyle/>
          <a:p>
            <a:r>
              <a:rPr lang="en-US" sz="1800" b="1" dirty="0"/>
              <a:t>NEN is ready today to support CubeSats</a:t>
            </a:r>
          </a:p>
          <a:p>
            <a:r>
              <a:rPr lang="en-US" sz="1800" b="1" dirty="0"/>
              <a:t>Planned NEN expansions provide increased CubeSat support</a:t>
            </a:r>
          </a:p>
          <a:p>
            <a:r>
              <a:rPr lang="en-US" sz="1800" b="1" dirty="0" smtClean="0"/>
              <a:t>Enhance CubeSat radios </a:t>
            </a:r>
            <a:r>
              <a:rPr lang="en-US" sz="1800" b="1" dirty="0"/>
              <a:t>and NEN </a:t>
            </a:r>
            <a:r>
              <a:rPr lang="en-US" sz="1800" b="1" dirty="0" smtClean="0"/>
              <a:t>receivers </a:t>
            </a:r>
            <a:r>
              <a:rPr lang="en-US" sz="1800" b="1" dirty="0"/>
              <a:t>to achieve </a:t>
            </a:r>
            <a:r>
              <a:rPr lang="en-US" sz="1800" b="1" dirty="0" smtClean="0"/>
              <a:t>high data rates for CubeSat missions</a:t>
            </a:r>
          </a:p>
          <a:p>
            <a:r>
              <a:rPr lang="en-US" sz="1800" b="1" dirty="0" smtClean="0"/>
              <a:t>Assist missions moving </a:t>
            </a:r>
            <a:r>
              <a:rPr lang="en-US" sz="1800" b="1" dirty="0"/>
              <a:t>to X, S and Ka-band</a:t>
            </a:r>
          </a:p>
          <a:p>
            <a:r>
              <a:rPr lang="en-US" sz="1800" b="1" dirty="0" smtClean="0"/>
              <a:t>Capitalize </a:t>
            </a:r>
            <a:r>
              <a:rPr lang="en-US" sz="1800" b="1" dirty="0"/>
              <a:t>on </a:t>
            </a:r>
            <a:r>
              <a:rPr lang="en-US" sz="1800" b="1" dirty="0" smtClean="0"/>
              <a:t>Commercial Service Providers (CSP)/Academic </a:t>
            </a:r>
            <a:r>
              <a:rPr lang="en-US" sz="1800" b="1" dirty="0"/>
              <a:t>Partnerships including small apertures, large apertures and X-Band </a:t>
            </a:r>
            <a:r>
              <a:rPr lang="en-US" sz="1800" b="1" dirty="0" smtClean="0"/>
              <a:t>uplink</a:t>
            </a:r>
          </a:p>
          <a:p>
            <a:r>
              <a:rPr lang="en-US" sz="1800" b="1" dirty="0"/>
              <a:t>Streamline mission planning and integration and test and scheduling activities</a:t>
            </a:r>
          </a:p>
          <a:p>
            <a:r>
              <a:rPr lang="en-US" sz="1800" b="1" dirty="0" smtClean="0"/>
              <a:t>Continue to engage with the CubeSat community</a:t>
            </a:r>
            <a:endParaRPr lang="en-US" sz="1800" b="1" dirty="0"/>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918" y="1289079"/>
            <a:ext cx="3007519" cy="20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755918" y="3419208"/>
            <a:ext cx="3007519" cy="276999"/>
          </a:xfrm>
          <a:prstGeom prst="rect">
            <a:avLst/>
          </a:prstGeom>
          <a:noFill/>
        </p:spPr>
        <p:txBody>
          <a:bodyPr wrap="square" rtlCol="0">
            <a:spAutoFit/>
          </a:bodyPr>
          <a:lstStyle/>
          <a:p>
            <a:pPr algn="ctr">
              <a:defRPr/>
            </a:pPr>
            <a:r>
              <a:rPr lang="en-US" sz="1200" kern="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NEN </a:t>
            </a: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Wallops 11 Meter class antenna</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629" y="4172276"/>
            <a:ext cx="75009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735676" y="5552096"/>
            <a:ext cx="30480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NASA GSFC/Wallops LunarCube with deployable X-band antenna based on University of Colorado/Goddard X/S band CubeSat Radio and NEN </a:t>
            </a:r>
          </a:p>
        </p:txBody>
      </p:sp>
    </p:spTree>
    <p:extLst>
      <p:ext uri="{BB962C8B-B14F-4D97-AF65-F5344CB8AC3E}">
        <p14:creationId xmlns:p14="http://schemas.microsoft.com/office/powerpoint/2010/main" val="686785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66306" y="1072852"/>
            <a:ext cx="8551124" cy="5183940"/>
          </a:xfrm>
        </p:spPr>
        <p:txBody>
          <a:bodyPr/>
          <a:lstStyle/>
          <a:p>
            <a:pPr>
              <a:spcBef>
                <a:spcPct val="0"/>
              </a:spcBef>
              <a:buFont typeface="Arial" panose="020B0604020202020204" pitchFamily="34" charset="0"/>
              <a:buChar char="•"/>
            </a:pPr>
            <a:r>
              <a:rPr lang="en-US" altLang="en-US" sz="2000" dirty="0" smtClean="0">
                <a:latin typeface="Arial" charset="0"/>
                <a:ea typeface="+mn-ea"/>
                <a:cs typeface="Arial" charset="0"/>
              </a:rPr>
              <a:t>After selection, no charge for pass supports for NASA missions using NASA-owned stations</a:t>
            </a:r>
          </a:p>
          <a:p>
            <a:pPr lvl="1">
              <a:spcBef>
                <a:spcPct val="0"/>
              </a:spcBef>
              <a:buFont typeface="Arial" panose="020B0604020202020204" pitchFamily="34" charset="0"/>
              <a:buChar char="•"/>
            </a:pPr>
            <a:r>
              <a:rPr lang="en-US" altLang="en-US" sz="1600" dirty="0" smtClean="0">
                <a:latin typeface="Arial" charset="0"/>
                <a:ea typeface="+mn-ea"/>
                <a:cs typeface="Arial" charset="0"/>
              </a:rPr>
              <a:t>Use of Commercial Service Providers/Partners of NEN is subject to budget appropriations</a:t>
            </a:r>
          </a:p>
          <a:p>
            <a:pPr>
              <a:spcBef>
                <a:spcPct val="0"/>
              </a:spcBef>
              <a:buFont typeface="Arial" panose="020B0604020202020204" pitchFamily="34" charset="0"/>
              <a:buChar char="•"/>
            </a:pPr>
            <a:r>
              <a:rPr lang="en-US" altLang="en-US" sz="2000" dirty="0" smtClean="0">
                <a:latin typeface="Arial" charset="0"/>
                <a:ea typeface="+mn-ea"/>
                <a:cs typeface="Arial" charset="0"/>
              </a:rPr>
              <a:t>Mission Planning (e.g. RFICD, Coverage, Link Analysis, Loading Analysis), no charge prior to mission commitment</a:t>
            </a:r>
          </a:p>
          <a:p>
            <a:pPr lvl="1">
              <a:spcBef>
                <a:spcPct val="0"/>
              </a:spcBef>
              <a:buFont typeface="Arial" panose="020B0604020202020204" pitchFamily="34" charset="0"/>
              <a:buChar char="•"/>
            </a:pPr>
            <a:r>
              <a:rPr lang="en-US" altLang="en-US" sz="1600" dirty="0" smtClean="0">
                <a:latin typeface="Arial" charset="0"/>
                <a:ea typeface="+mn-ea"/>
                <a:cs typeface="Arial" charset="0"/>
              </a:rPr>
              <a:t>Mission Planning, Integration and Test (MPI&amp;T) services after mission commitment are negotiable, function of risk versus cost</a:t>
            </a:r>
          </a:p>
          <a:p>
            <a:pPr>
              <a:spcBef>
                <a:spcPct val="0"/>
              </a:spcBef>
              <a:buFont typeface="Arial" panose="020B0604020202020204" pitchFamily="34" charset="0"/>
              <a:buChar char="•"/>
            </a:pPr>
            <a:r>
              <a:rPr lang="en-US" altLang="en-US" sz="2000" dirty="0" smtClean="0">
                <a:latin typeface="Arial" charset="0"/>
                <a:ea typeface="+mn-ea"/>
                <a:cs typeface="Arial" charset="0"/>
              </a:rPr>
              <a:t>Questions – contact Scott Schaire, </a:t>
            </a:r>
            <a:r>
              <a:rPr lang="en-US" altLang="en-US" sz="2000" dirty="0" smtClean="0">
                <a:latin typeface="Arial" charset="0"/>
                <a:ea typeface="+mn-ea"/>
                <a:cs typeface="Arial" charset="0"/>
                <a:hlinkClick r:id="rId3"/>
              </a:rPr>
              <a:t>scott.h.schaire@nasa.gov</a:t>
            </a:r>
            <a:r>
              <a:rPr lang="en-US" altLang="en-US" sz="2000" dirty="0" smtClean="0">
                <a:latin typeface="Arial" charset="0"/>
                <a:ea typeface="+mn-ea"/>
                <a:cs typeface="Arial" charset="0"/>
              </a:rPr>
              <a:t>, 757-824-1120, NASA </a:t>
            </a:r>
            <a:r>
              <a:rPr lang="en-US" altLang="en-US" sz="2000" dirty="0">
                <a:latin typeface="Arial" charset="0"/>
                <a:ea typeface="+mn-ea"/>
                <a:cs typeface="Arial" charset="0"/>
              </a:rPr>
              <a:t>Goddard Space Flight </a:t>
            </a:r>
            <a:r>
              <a:rPr lang="en-US" altLang="en-US" sz="2000" dirty="0" smtClean="0">
                <a:latin typeface="Arial" charset="0"/>
                <a:ea typeface="+mn-ea"/>
                <a:cs typeface="Arial" charset="0"/>
              </a:rPr>
              <a:t>Center, Near </a:t>
            </a:r>
            <a:r>
              <a:rPr lang="en-US" altLang="en-US" sz="2000" dirty="0">
                <a:latin typeface="Arial" charset="0"/>
                <a:ea typeface="+mn-ea"/>
                <a:cs typeface="Arial" charset="0"/>
              </a:rPr>
              <a:t>Earth Network Wallops </a:t>
            </a:r>
            <a:r>
              <a:rPr lang="en-US" altLang="en-US" sz="2000" dirty="0" smtClean="0">
                <a:latin typeface="Arial" charset="0"/>
                <a:ea typeface="+mn-ea"/>
                <a:cs typeface="Arial" charset="0"/>
              </a:rPr>
              <a:t>Manager</a:t>
            </a:r>
            <a:endParaRPr lang="en-US" altLang="en-US" sz="2000" dirty="0">
              <a:latin typeface="Arial" charset="0"/>
              <a:ea typeface="+mn-ea"/>
              <a:cs typeface="Arial" charset="0"/>
            </a:endParaRPr>
          </a:p>
          <a:p>
            <a:pPr marL="0" indent="0">
              <a:spcBef>
                <a:spcPct val="0"/>
              </a:spcBef>
              <a:buNone/>
            </a:pPr>
            <a:endParaRPr lang="en-US" altLang="en-US" sz="1800" dirty="0" smtClean="0">
              <a:latin typeface="Arial" charset="0"/>
              <a:ea typeface="+mn-ea"/>
              <a:cs typeface="Arial" charset="0"/>
            </a:endParaRPr>
          </a:p>
          <a:p>
            <a:pPr>
              <a:spcBef>
                <a:spcPct val="0"/>
              </a:spcBef>
              <a:buFont typeface="Arial" panose="020B0604020202020204" pitchFamily="34" charset="0"/>
              <a:buChar char="•"/>
            </a:pPr>
            <a:endParaRPr lang="en-US" altLang="en-US" sz="1800" dirty="0" smtClean="0">
              <a:latin typeface="Arial" charset="0"/>
              <a:ea typeface="+mn-ea"/>
              <a:cs typeface="Arial" charset="0"/>
            </a:endParaRPr>
          </a:p>
          <a:p>
            <a:pPr marL="0" indent="0">
              <a:spcBef>
                <a:spcPct val="0"/>
              </a:spcBef>
              <a:buNone/>
            </a:pPr>
            <a:endParaRPr lang="en-US" altLang="en-US" sz="1800" dirty="0" smtClean="0">
              <a:latin typeface="Arial" charset="0"/>
              <a:ea typeface="+mn-ea"/>
              <a:cs typeface="Arial" charset="0"/>
            </a:endParaRPr>
          </a:p>
          <a:p>
            <a:pPr>
              <a:spcBef>
                <a:spcPct val="0"/>
              </a:spcBef>
              <a:buFont typeface="Arial" panose="020B0604020202020204" pitchFamily="34" charset="0"/>
              <a:buChar char="•"/>
            </a:pPr>
            <a:endParaRPr lang="en-US" altLang="en-US" sz="1800" dirty="0">
              <a:latin typeface="Arial" charset="0"/>
              <a:ea typeface="+mn-ea"/>
              <a:cs typeface="Arial" charset="0"/>
            </a:endParaRPr>
          </a:p>
        </p:txBody>
      </p:sp>
      <p:sp>
        <p:nvSpPr>
          <p:cNvPr id="3" name="Slide Number Placeholder 2"/>
          <p:cNvSpPr>
            <a:spLocks noGrp="1"/>
          </p:cNvSpPr>
          <p:nvPr>
            <p:ph type="sldNum" sz="quarter" idx="14"/>
          </p:nvPr>
        </p:nvSpPr>
        <p:spPr/>
        <p:txBody>
          <a:bodyPr/>
          <a:lstStyle/>
          <a:p>
            <a:pPr>
              <a:defRPr/>
            </a:pPr>
            <a:fld id="{FE38A14C-B949-4FB4-A049-669C1B9F18DF}" type="slidenum">
              <a:rPr lang="en-US" altLang="en-US" smtClean="0"/>
              <a:pPr>
                <a:defRPr/>
              </a:pPr>
              <a:t>22</a:t>
            </a:fld>
            <a:endParaRPr lang="en-US" altLang="en-US" dirty="0"/>
          </a:p>
        </p:txBody>
      </p:sp>
      <p:sp>
        <p:nvSpPr>
          <p:cNvPr id="22530" name="Title 1"/>
          <p:cNvSpPr>
            <a:spLocks noGrp="1"/>
          </p:cNvSpPr>
          <p:nvPr>
            <p:ph type="title" idx="4294967295"/>
          </p:nvPr>
        </p:nvSpPr>
        <p:spPr>
          <a:xfrm>
            <a:off x="266305" y="152400"/>
            <a:ext cx="6315470" cy="685800"/>
          </a:xfrm>
        </p:spPr>
        <p:txBody>
          <a:bodyPr/>
          <a:lstStyle/>
          <a:p>
            <a:r>
              <a:rPr lang="en-US" altLang="en-US" sz="4400" dirty="0" smtClean="0"/>
              <a:t>Conclusion</a:t>
            </a:r>
            <a:endParaRPr lang="en-US" altLang="en-US" sz="4400" dirty="0"/>
          </a:p>
        </p:txBody>
      </p:sp>
    </p:spTree>
    <p:extLst>
      <p:ext uri="{BB962C8B-B14F-4D97-AF65-F5344CB8AC3E}">
        <p14:creationId xmlns:p14="http://schemas.microsoft.com/office/powerpoint/2010/main" val="1984691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6305" y="1122977"/>
            <a:ext cx="8777831" cy="5183940"/>
          </a:xfrm>
        </p:spPr>
        <p:txBody>
          <a:bodyPr>
            <a:normAutofit fontScale="70000" lnSpcReduction="20000"/>
          </a:bodyPr>
          <a:lstStyle/>
          <a:p>
            <a:r>
              <a:rPr lang="en-US" b="1" dirty="0" smtClean="0"/>
              <a:t>As shown on the following slide, the NASA Near Earth Network (NEN) is composed of stations distributed throughout the world </a:t>
            </a:r>
          </a:p>
          <a:p>
            <a:r>
              <a:rPr lang="en-US" b="1" dirty="0" smtClean="0"/>
              <a:t>NEN services are provided through </a:t>
            </a:r>
          </a:p>
          <a:p>
            <a:pPr lvl="1"/>
            <a:r>
              <a:rPr lang="en-US" dirty="0" smtClean="0"/>
              <a:t>NASA-owned and operated ground stations</a:t>
            </a:r>
          </a:p>
          <a:p>
            <a:pPr lvl="1"/>
            <a:r>
              <a:rPr lang="en-US" dirty="0" smtClean="0"/>
              <a:t>Partner agencies (e.g., National Oceanic and Atmospheric Administration (NOAA) Command and Data Acquisition (CDA))</a:t>
            </a:r>
          </a:p>
          <a:p>
            <a:pPr lvl="1"/>
            <a:r>
              <a:rPr lang="en-US" dirty="0" smtClean="0"/>
              <a:t>Commercial ground station providers (e.g., Kongsberg Satellite Services (KSAT), Swedish Space Corporation (SSC) and its subsidiaries, Deutsches Zentrum für Luft- und Raumfahrt (DLR))</a:t>
            </a:r>
          </a:p>
          <a:p>
            <a:r>
              <a:rPr lang="en-US" b="1" dirty="0" smtClean="0"/>
              <a:t>The NEN supports orbits in the Near Earth region from Earth to 2 million kilometers</a:t>
            </a:r>
          </a:p>
          <a:p>
            <a:pPr lvl="1"/>
            <a:r>
              <a:rPr lang="en-US" dirty="0" smtClean="0"/>
              <a:t>Communication services are provided for various low-Earth orbits (LEO), geosynchronous orbits (GEO), highly elliptical orbits (HEO), LaGrange orbits, lunar and suborbital, and launch trajectories</a:t>
            </a:r>
          </a:p>
          <a:p>
            <a:endParaRPr lang="en-US" dirty="0" smtClean="0"/>
          </a:p>
          <a:p>
            <a:endParaRPr lang="en-US" dirty="0" smtClean="0"/>
          </a:p>
          <a:p>
            <a:endParaRPr lang="en-US" dirty="0" smtClean="0"/>
          </a:p>
          <a:p>
            <a:endParaRPr lang="en-US" dirty="0" smtClean="0"/>
          </a:p>
          <a:p>
            <a:endParaRPr lang="en-US" dirty="0" smtClean="0"/>
          </a:p>
          <a:p>
            <a:pPr lvl="1"/>
            <a:endParaRPr lang="en-US" dirty="0"/>
          </a:p>
        </p:txBody>
      </p:sp>
      <p:sp>
        <p:nvSpPr>
          <p:cNvPr id="3" name="Title 2"/>
          <p:cNvSpPr>
            <a:spLocks noGrp="1"/>
          </p:cNvSpPr>
          <p:nvPr>
            <p:ph type="title"/>
          </p:nvPr>
        </p:nvSpPr>
        <p:spPr/>
        <p:txBody>
          <a:bodyPr/>
          <a:lstStyle/>
          <a:p>
            <a:r>
              <a:rPr lang="en-US" smtClean="0"/>
              <a:t>Near Earth Network Overview</a:t>
            </a:r>
            <a:endParaRPr lang="en-US" dirty="0"/>
          </a:p>
        </p:txBody>
      </p:sp>
    </p:spTree>
    <p:extLst>
      <p:ext uri="{BB962C8B-B14F-4D97-AF65-F5344CB8AC3E}">
        <p14:creationId xmlns:p14="http://schemas.microsoft.com/office/powerpoint/2010/main" val="316985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grpSp>
          <p:nvGrpSpPr>
            <p:cNvPr id="3" name="Group 2"/>
            <p:cNvGrpSpPr/>
            <p:nvPr/>
          </p:nvGrpSpPr>
          <p:grpSpPr>
            <a:xfrm>
              <a:off x="0" y="394953"/>
              <a:ext cx="9144000" cy="6463047"/>
              <a:chOff x="0" y="394953"/>
              <a:chExt cx="9144000" cy="646304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53"/>
                <a:ext cx="9144000" cy="6096000"/>
              </a:xfrm>
              <a:prstGeom prst="rect">
                <a:avLst/>
              </a:prstGeom>
            </p:spPr>
          </p:pic>
          <p:sp>
            <p:nvSpPr>
              <p:cNvPr id="2" name="Rectangle 1"/>
              <p:cNvSpPr/>
              <p:nvPr/>
            </p:nvSpPr>
            <p:spPr>
              <a:xfrm>
                <a:off x="0" y="6490953"/>
                <a:ext cx="9144000" cy="367047"/>
              </a:xfrm>
              <a:prstGeom prst="rect">
                <a:avLst/>
              </a:prstGeom>
              <a:solidFill>
                <a:srgbClr val="AAA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9144000" cy="998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469231" y="206922"/>
            <a:ext cx="8205537" cy="584775"/>
          </a:xfrm>
          <a:prstGeom prst="rect">
            <a:avLst/>
          </a:prstGeom>
          <a:noFill/>
        </p:spPr>
        <p:txBody>
          <a:bodyPr wrap="square" rtlCol="0">
            <a:spAutoFit/>
          </a:bodyPr>
          <a:lstStyle/>
          <a:p>
            <a:pPr algn="ctr"/>
            <a:r>
              <a:rPr lang="en-US" sz="3200" b="1" dirty="0" smtClean="0">
                <a:solidFill>
                  <a:srgbClr val="AAD166"/>
                </a:solidFill>
              </a:rPr>
              <a:t>THE </a:t>
            </a:r>
            <a:r>
              <a:rPr lang="en-US" sz="3200" b="1" dirty="0" smtClean="0">
                <a:solidFill>
                  <a:srgbClr val="00B050"/>
                </a:solidFill>
              </a:rPr>
              <a:t>NEAR EARTH NETWORK </a:t>
            </a:r>
            <a:r>
              <a:rPr lang="en-US" sz="3200" b="1" dirty="0" smtClean="0">
                <a:solidFill>
                  <a:srgbClr val="AAD166"/>
                </a:solidFill>
              </a:rPr>
              <a:t>PROJECT</a:t>
            </a:r>
            <a:endParaRPr lang="en-US" sz="3200" b="1" dirty="0">
              <a:solidFill>
                <a:srgbClr val="AAD166"/>
              </a:solidFill>
            </a:endParaRPr>
          </a:p>
        </p:txBody>
      </p:sp>
    </p:spTree>
    <p:extLst>
      <p:ext uri="{BB962C8B-B14F-4D97-AF65-F5344CB8AC3E}">
        <p14:creationId xmlns:p14="http://schemas.microsoft.com/office/powerpoint/2010/main" val="1691499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306" y="274638"/>
            <a:ext cx="7644318" cy="391063"/>
          </a:xfrm>
        </p:spPr>
        <p:txBody>
          <a:bodyPr/>
          <a:lstStyle/>
          <a:p>
            <a:r>
              <a:rPr lang="en-US" dirty="0" smtClean="0"/>
              <a:t>NEN Ka-Band Baseline Architecture Adds Stations for Increased CubeSat Capacity</a:t>
            </a:r>
            <a:endParaRPr lang="en-US" dirty="0"/>
          </a:p>
        </p:txBody>
      </p:sp>
      <p:sp>
        <p:nvSpPr>
          <p:cNvPr id="19" name="TextBox 18"/>
          <p:cNvSpPr txBox="1"/>
          <p:nvPr/>
        </p:nvSpPr>
        <p:spPr>
          <a:xfrm>
            <a:off x="5055419" y="6382774"/>
            <a:ext cx="184666" cy="369332"/>
          </a:xfrm>
          <a:prstGeom prst="rect">
            <a:avLst/>
          </a:prstGeom>
          <a:noFill/>
        </p:spPr>
        <p:txBody>
          <a:bodyPr wrap="none" rtlCol="0">
            <a:spAutoFit/>
          </a:bodyPr>
          <a:lstStyle/>
          <a:p>
            <a:endParaRPr lang="en-US" dirty="0"/>
          </a:p>
        </p:txBody>
      </p:sp>
      <p:sp>
        <p:nvSpPr>
          <p:cNvPr id="45" name="Slide Number Placeholder 3"/>
          <p:cNvSpPr>
            <a:spLocks noGrp="1"/>
          </p:cNvSpPr>
          <p:nvPr>
            <p:ph type="sldNum" sz="quarter" idx="12"/>
          </p:nvPr>
        </p:nvSpPr>
        <p:spPr>
          <a:xfrm>
            <a:off x="6910536" y="6478979"/>
            <a:ext cx="2133600" cy="365125"/>
          </a:xfrm>
        </p:spPr>
        <p:txBody>
          <a:bodyPr/>
          <a:lstStyle/>
          <a:p>
            <a:fld id="{757BFB77-FE3D-B04F-B4D5-CA5E35F2DDFC}" type="slidenum">
              <a:rPr lang="en-US" smtClean="0">
                <a:solidFill>
                  <a:prstClr val="black">
                    <a:tint val="75000"/>
                  </a:prstClr>
                </a:solidFill>
                <a:latin typeface="Arial"/>
              </a:rPr>
              <a:pPr/>
              <a:t>5</a:t>
            </a:fld>
            <a:endParaRPr lang="en-US" dirty="0">
              <a:solidFill>
                <a:prstClr val="black">
                  <a:tint val="75000"/>
                </a:prstClr>
              </a:solidFill>
              <a:latin typeface="Arial"/>
            </a:endParaRPr>
          </a:p>
        </p:txBody>
      </p:sp>
      <p:pic>
        <p:nvPicPr>
          <p:cNvPr id="7" name="Picture 6"/>
          <p:cNvPicPr>
            <a:picLocks/>
          </p:cNvPicPr>
          <p:nvPr/>
        </p:nvPicPr>
        <p:blipFill rotWithShape="1">
          <a:blip r:embed="rId3" cstate="screen">
            <a:extLst>
              <a:ext uri="{28A0092B-C50C-407E-A947-70E740481C1C}">
                <a14:useLocalDpi xmlns:a14="http://schemas.microsoft.com/office/drawing/2010/main"/>
              </a:ext>
            </a:extLst>
          </a:blip>
          <a:srcRect l="699" t="2870" b="968"/>
          <a:stretch/>
        </p:blipFill>
        <p:spPr>
          <a:xfrm>
            <a:off x="61400" y="1545504"/>
            <a:ext cx="9021201" cy="4756716"/>
          </a:xfrm>
          <a:prstGeom prst="rect">
            <a:avLst/>
          </a:prstGeom>
        </p:spPr>
      </p:pic>
      <p:cxnSp>
        <p:nvCxnSpPr>
          <p:cNvPr id="82" name="Straight Connector 81"/>
          <p:cNvCxnSpPr>
            <a:stCxn id="114" idx="0"/>
            <a:endCxn id="129" idx="1"/>
          </p:cNvCxnSpPr>
          <p:nvPr/>
        </p:nvCxnSpPr>
        <p:spPr>
          <a:xfrm flipV="1">
            <a:off x="1529142" y="2633162"/>
            <a:ext cx="193246" cy="449358"/>
          </a:xfrm>
          <a:prstGeom prst="line">
            <a:avLst/>
          </a:prstGeom>
          <a:ln w="19050">
            <a:solidFill>
              <a:srgbClr val="4F81BD"/>
            </a:solidFill>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3835923" y="2011373"/>
            <a:ext cx="1828800" cy="548640"/>
          </a:xfrm>
          <a:prstGeom prst="roundRect">
            <a:avLst>
              <a:gd name="adj" fmla="val 9289"/>
            </a:avLst>
          </a:prstGeom>
          <a:gradFill>
            <a:gsLst>
              <a:gs pos="0">
                <a:schemeClr val="accent2">
                  <a:lumMod val="60000"/>
                  <a:lumOff val="40000"/>
                </a:schemeClr>
              </a:gs>
              <a:gs pos="100000">
                <a:schemeClr val="accent2">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pPr>
            <a:r>
              <a:rPr lang="en-US" sz="1000" b="1" u="sng" dirty="0" smtClean="0">
                <a:solidFill>
                  <a:srgbClr val="C0504D">
                    <a:lumMod val="50000"/>
                  </a:srgbClr>
                </a:solidFill>
                <a:latin typeface="Segoe UI" pitchFamily="34" charset="0"/>
                <a:ea typeface="Segoe UI" pitchFamily="34" charset="0"/>
                <a:cs typeface="Segoe UI" pitchFamily="34" charset="0"/>
              </a:rPr>
              <a:t>Single Ka-band antenna</a:t>
            </a:r>
          </a:p>
          <a:p>
            <a:pPr algn="ctr" fontAlgn="base">
              <a:spcBef>
                <a:spcPct val="0"/>
              </a:spcBef>
              <a:spcAft>
                <a:spcPct val="0"/>
              </a:spcAft>
            </a:pPr>
            <a:endParaRPr lang="en-US" sz="500" b="1" dirty="0" smtClean="0">
              <a:solidFill>
                <a:srgbClr val="C0504D">
                  <a:lumMod val="50000"/>
                </a:srgbClr>
              </a:solidFill>
              <a:latin typeface="Segoe UI" pitchFamily="34" charset="0"/>
              <a:ea typeface="Segoe UI" pitchFamily="34" charset="0"/>
              <a:cs typeface="Segoe UI" pitchFamily="34" charset="0"/>
            </a:endParaRPr>
          </a:p>
          <a:p>
            <a:pPr algn="ctr" fontAlgn="base">
              <a:spcBef>
                <a:spcPct val="0"/>
              </a:spcBef>
              <a:spcAft>
                <a:spcPct val="0"/>
              </a:spcAft>
            </a:pPr>
            <a:r>
              <a:rPr lang="en-US" sz="900" dirty="0" smtClean="0">
                <a:solidFill>
                  <a:srgbClr val="C0504D">
                    <a:lumMod val="50000"/>
                  </a:srgbClr>
                </a:solidFill>
                <a:latin typeface="Segoe UI" pitchFamily="34" charset="0"/>
                <a:ea typeface="Segoe UI" pitchFamily="34" charset="0"/>
                <a:cs typeface="Segoe UI" pitchFamily="34" charset="0"/>
              </a:rPr>
              <a:t>Upgraded 7.3m Ka</a:t>
            </a:r>
            <a:r>
              <a:rPr lang="en-US" sz="900" dirty="0">
                <a:solidFill>
                  <a:srgbClr val="C0504D">
                    <a:lumMod val="50000"/>
                  </a:srgbClr>
                </a:solidFill>
                <a:latin typeface="Segoe UI" pitchFamily="34" charset="0"/>
                <a:ea typeface="Segoe UI" pitchFamily="34" charset="0"/>
                <a:cs typeface="Segoe UI" pitchFamily="34" charset="0"/>
              </a:rPr>
              <a:t>-band </a:t>
            </a:r>
            <a:r>
              <a:rPr lang="en-US" sz="900" dirty="0" smtClean="0">
                <a:solidFill>
                  <a:srgbClr val="C0504D">
                    <a:lumMod val="50000"/>
                  </a:srgbClr>
                </a:solidFill>
                <a:latin typeface="Segoe UI" pitchFamily="34" charset="0"/>
                <a:ea typeface="Segoe UI" pitchFamily="34" charset="0"/>
                <a:cs typeface="Segoe UI" pitchFamily="34" charset="0"/>
              </a:rPr>
              <a:t>antenna already operational</a:t>
            </a:r>
            <a:endParaRPr lang="en-US" sz="900" dirty="0">
              <a:solidFill>
                <a:srgbClr val="C0504D">
                  <a:lumMod val="50000"/>
                </a:srgbClr>
              </a:solidFill>
              <a:latin typeface="Segoe UI" pitchFamily="34" charset="0"/>
              <a:ea typeface="Segoe UI" pitchFamily="34" charset="0"/>
              <a:cs typeface="Segoe UI" pitchFamily="34" charset="0"/>
            </a:endParaRPr>
          </a:p>
        </p:txBody>
      </p:sp>
      <p:sp>
        <p:nvSpPr>
          <p:cNvPr id="114" name="Rounded Rectangle 113"/>
          <p:cNvSpPr/>
          <p:nvPr/>
        </p:nvSpPr>
        <p:spPr>
          <a:xfrm>
            <a:off x="157542" y="3082520"/>
            <a:ext cx="2743200" cy="713232"/>
          </a:xfrm>
          <a:prstGeom prst="roundRect">
            <a:avLst>
              <a:gd name="adj" fmla="val 9289"/>
            </a:avLst>
          </a:prstGeom>
          <a:gradFill flip="none" rotWithShape="1">
            <a:gsLst>
              <a:gs pos="0">
                <a:schemeClr val="tx2">
                  <a:lumMod val="40000"/>
                  <a:lumOff val="60000"/>
                </a:schemeClr>
              </a:gs>
              <a:gs pos="100000">
                <a:schemeClr val="accent1">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pPr>
            <a:r>
              <a:rPr lang="en-US" sz="1000" b="1" u="sng" dirty="0">
                <a:solidFill>
                  <a:schemeClr val="tx2">
                    <a:lumMod val="50000"/>
                  </a:schemeClr>
                </a:solidFill>
                <a:latin typeface="Segoe UI" pitchFamily="34" charset="0"/>
                <a:ea typeface="Segoe UI" pitchFamily="34" charset="0"/>
                <a:cs typeface="Segoe UI" pitchFamily="34" charset="0"/>
              </a:rPr>
              <a:t>Single or arrayed Ka-band </a:t>
            </a:r>
            <a:r>
              <a:rPr lang="en-US" sz="1000" b="1" u="sng" dirty="0" smtClean="0">
                <a:solidFill>
                  <a:schemeClr val="tx2">
                    <a:lumMod val="50000"/>
                  </a:schemeClr>
                </a:solidFill>
                <a:latin typeface="Segoe UI" pitchFamily="34" charset="0"/>
                <a:ea typeface="Segoe UI" pitchFamily="34" charset="0"/>
                <a:cs typeface="Segoe UI" pitchFamily="34" charset="0"/>
              </a:rPr>
              <a:t>antennas</a:t>
            </a:r>
          </a:p>
          <a:p>
            <a:pPr algn="ctr" fontAlgn="base">
              <a:spcBef>
                <a:spcPct val="0"/>
              </a:spcBef>
              <a:spcAft>
                <a:spcPct val="0"/>
              </a:spcAft>
            </a:pPr>
            <a:endParaRPr lang="en-US" sz="500" b="1" u="sng" dirty="0">
              <a:solidFill>
                <a:schemeClr val="tx2">
                  <a:lumMod val="50000"/>
                </a:schemeClr>
              </a:solidFill>
              <a:latin typeface="Segoe UI" pitchFamily="34" charset="0"/>
              <a:ea typeface="Segoe UI" pitchFamily="34" charset="0"/>
              <a:cs typeface="Segoe UI" pitchFamily="34" charset="0"/>
            </a:endParaRPr>
          </a:p>
          <a:p>
            <a:pPr algn="ctr" fontAlgn="base">
              <a:spcBef>
                <a:spcPct val="0"/>
              </a:spcBef>
              <a:spcAft>
                <a:spcPct val="0"/>
              </a:spcAft>
            </a:pPr>
            <a:r>
              <a:rPr lang="en-US" sz="900" dirty="0" smtClean="0">
                <a:solidFill>
                  <a:schemeClr val="tx2">
                    <a:lumMod val="50000"/>
                  </a:schemeClr>
                </a:solidFill>
                <a:latin typeface="Segoe UI" pitchFamily="34" charset="0"/>
                <a:ea typeface="Segoe UI" pitchFamily="34" charset="0"/>
                <a:cs typeface="Segoe UI" pitchFamily="34" charset="0"/>
              </a:rPr>
              <a:t>Current </a:t>
            </a:r>
            <a:r>
              <a:rPr lang="en-US" sz="900" dirty="0">
                <a:solidFill>
                  <a:schemeClr val="tx2">
                    <a:lumMod val="50000"/>
                  </a:schemeClr>
                </a:solidFill>
                <a:latin typeface="Segoe UI" pitchFamily="34" charset="0"/>
                <a:ea typeface="Segoe UI" pitchFamily="34" charset="0"/>
                <a:cs typeface="Segoe UI" pitchFamily="34" charset="0"/>
              </a:rPr>
              <a:t>trade study for support of WFIRST is single versus arrayed 18 meter antenna.  Transition planning of the SDOGS to NEN has already started </a:t>
            </a:r>
          </a:p>
        </p:txBody>
      </p:sp>
      <p:sp>
        <p:nvSpPr>
          <p:cNvPr id="125" name="Rounded Rectangle 124"/>
          <p:cNvSpPr/>
          <p:nvPr/>
        </p:nvSpPr>
        <p:spPr>
          <a:xfrm>
            <a:off x="3183993" y="2972418"/>
            <a:ext cx="2451574" cy="713232"/>
          </a:xfrm>
          <a:prstGeom prst="roundRect">
            <a:avLst>
              <a:gd name="adj" fmla="val 9289"/>
            </a:avLst>
          </a:prstGeom>
          <a:gradFill flip="none" rotWithShape="1">
            <a:gsLst>
              <a:gs pos="0">
                <a:schemeClr val="tx2">
                  <a:lumMod val="40000"/>
                  <a:lumOff val="60000"/>
                </a:schemeClr>
              </a:gs>
              <a:gs pos="100000">
                <a:schemeClr val="accent1">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pPr>
            <a:r>
              <a:rPr lang="en-US" sz="1000" b="1" u="sng" dirty="0">
                <a:solidFill>
                  <a:schemeClr val="tx2">
                    <a:lumMod val="50000"/>
                  </a:schemeClr>
                </a:solidFill>
                <a:latin typeface="Segoe UI" pitchFamily="34" charset="0"/>
                <a:ea typeface="Segoe UI" pitchFamily="34" charset="0"/>
                <a:cs typeface="Segoe UI" pitchFamily="34" charset="0"/>
              </a:rPr>
              <a:t>Single or arrayed Ka-band </a:t>
            </a:r>
            <a:r>
              <a:rPr lang="en-US" sz="1000" b="1" u="sng" dirty="0" smtClean="0">
                <a:solidFill>
                  <a:schemeClr val="tx2">
                    <a:lumMod val="50000"/>
                  </a:schemeClr>
                </a:solidFill>
                <a:latin typeface="Segoe UI" pitchFamily="34" charset="0"/>
                <a:ea typeface="Segoe UI" pitchFamily="34" charset="0"/>
                <a:cs typeface="Segoe UI" pitchFamily="34" charset="0"/>
              </a:rPr>
              <a:t>antennas</a:t>
            </a:r>
            <a:endParaRPr lang="en-US" sz="1000" u="sng" dirty="0" smtClean="0">
              <a:solidFill>
                <a:schemeClr val="tx2">
                  <a:lumMod val="50000"/>
                </a:schemeClr>
              </a:solidFill>
              <a:latin typeface="Segoe UI" pitchFamily="34" charset="0"/>
              <a:ea typeface="Segoe UI" pitchFamily="34" charset="0"/>
              <a:cs typeface="Segoe UI" pitchFamily="34" charset="0"/>
            </a:endParaRPr>
          </a:p>
          <a:p>
            <a:pPr algn="ctr" fontAlgn="base">
              <a:spcBef>
                <a:spcPct val="0"/>
              </a:spcBef>
              <a:spcAft>
                <a:spcPct val="0"/>
              </a:spcAft>
            </a:pPr>
            <a:endParaRPr lang="en-US" sz="500" dirty="0">
              <a:solidFill>
                <a:schemeClr val="tx2">
                  <a:lumMod val="50000"/>
                </a:schemeClr>
              </a:solidFill>
              <a:latin typeface="Segoe UI" pitchFamily="34" charset="0"/>
              <a:ea typeface="Segoe UI" pitchFamily="34" charset="0"/>
              <a:cs typeface="Segoe UI" pitchFamily="34" charset="0"/>
            </a:endParaRPr>
          </a:p>
          <a:p>
            <a:pPr algn="ctr" fontAlgn="base">
              <a:spcBef>
                <a:spcPct val="0"/>
              </a:spcBef>
              <a:spcAft>
                <a:spcPct val="0"/>
              </a:spcAft>
            </a:pPr>
            <a:r>
              <a:rPr lang="en-US" sz="900" dirty="0" smtClean="0">
                <a:solidFill>
                  <a:schemeClr val="tx2">
                    <a:lumMod val="50000"/>
                  </a:schemeClr>
                </a:solidFill>
                <a:latin typeface="Segoe UI" pitchFamily="34" charset="0"/>
                <a:ea typeface="Segoe UI" pitchFamily="34" charset="0"/>
                <a:cs typeface="Segoe UI" pitchFamily="34" charset="0"/>
              </a:rPr>
              <a:t>Current </a:t>
            </a:r>
            <a:r>
              <a:rPr lang="en-US" sz="900" dirty="0">
                <a:solidFill>
                  <a:schemeClr val="tx2">
                    <a:lumMod val="50000"/>
                  </a:schemeClr>
                </a:solidFill>
                <a:latin typeface="Segoe UI" pitchFamily="34" charset="0"/>
                <a:ea typeface="Segoe UI" pitchFamily="34" charset="0"/>
                <a:cs typeface="Segoe UI" pitchFamily="34" charset="0"/>
              </a:rPr>
              <a:t>trade is considering a location either in </a:t>
            </a:r>
            <a:r>
              <a:rPr lang="en-US" sz="900" dirty="0" smtClean="0">
                <a:solidFill>
                  <a:schemeClr val="tx2">
                    <a:lumMod val="50000"/>
                  </a:schemeClr>
                </a:solidFill>
                <a:latin typeface="Segoe UI" pitchFamily="34" charset="0"/>
                <a:ea typeface="Segoe UI" pitchFamily="34" charset="0"/>
                <a:cs typeface="Segoe UI" pitchFamily="34" charset="0"/>
              </a:rPr>
              <a:t>Chile or South </a:t>
            </a:r>
            <a:r>
              <a:rPr lang="en-US" sz="900" dirty="0">
                <a:solidFill>
                  <a:schemeClr val="tx2">
                    <a:lumMod val="50000"/>
                  </a:schemeClr>
                </a:solidFill>
                <a:latin typeface="Segoe UI" pitchFamily="34" charset="0"/>
                <a:ea typeface="Segoe UI" pitchFamily="34" charset="0"/>
                <a:cs typeface="Segoe UI" pitchFamily="34" charset="0"/>
              </a:rPr>
              <a:t>Africa.  Either one or two 18 meter antennas</a:t>
            </a:r>
          </a:p>
        </p:txBody>
      </p:sp>
      <p:cxnSp>
        <p:nvCxnSpPr>
          <p:cNvPr id="127" name="Straight Connector 126"/>
          <p:cNvCxnSpPr>
            <a:stCxn id="130" idx="1"/>
            <a:endCxn id="111" idx="3"/>
          </p:cNvCxnSpPr>
          <p:nvPr/>
        </p:nvCxnSpPr>
        <p:spPr>
          <a:xfrm flipH="1">
            <a:off x="978033" y="1509781"/>
            <a:ext cx="185298" cy="332781"/>
          </a:xfrm>
          <a:prstGeom prst="line">
            <a:avLst/>
          </a:prstGeom>
          <a:ln w="19050">
            <a:solidFill>
              <a:srgbClr val="4F81BD"/>
            </a:solidFill>
          </a:ln>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a:xfrm>
            <a:off x="1163331" y="1006861"/>
            <a:ext cx="2131964" cy="1005840"/>
          </a:xfrm>
          <a:prstGeom prst="roundRect">
            <a:avLst>
              <a:gd name="adj" fmla="val 9289"/>
            </a:avLst>
          </a:prstGeom>
          <a:gradFill flip="none" rotWithShape="1">
            <a:gsLst>
              <a:gs pos="0">
                <a:schemeClr val="tx2">
                  <a:lumMod val="40000"/>
                  <a:lumOff val="60000"/>
                </a:schemeClr>
              </a:gs>
              <a:gs pos="100000">
                <a:schemeClr val="accent1">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pPr>
            <a:r>
              <a:rPr lang="en-US" sz="1000" b="1" u="sng" dirty="0">
                <a:solidFill>
                  <a:schemeClr val="tx2">
                    <a:lumMod val="50000"/>
                  </a:schemeClr>
                </a:solidFill>
                <a:latin typeface="Segoe UI" pitchFamily="34" charset="0"/>
                <a:ea typeface="Segoe UI" pitchFamily="34" charset="0"/>
                <a:cs typeface="Segoe UI" pitchFamily="34" charset="0"/>
              </a:rPr>
              <a:t>Single Ka-band </a:t>
            </a:r>
            <a:r>
              <a:rPr lang="en-US" sz="1000" b="1" u="sng" dirty="0" smtClean="0">
                <a:solidFill>
                  <a:schemeClr val="tx2">
                    <a:lumMod val="50000"/>
                  </a:schemeClr>
                </a:solidFill>
                <a:latin typeface="Segoe UI" pitchFamily="34" charset="0"/>
                <a:ea typeface="Segoe UI" pitchFamily="34" charset="0"/>
                <a:cs typeface="Segoe UI" pitchFamily="34" charset="0"/>
              </a:rPr>
              <a:t>antenna</a:t>
            </a:r>
          </a:p>
          <a:p>
            <a:pPr algn="ctr" fontAlgn="base">
              <a:spcBef>
                <a:spcPct val="0"/>
              </a:spcBef>
              <a:spcAft>
                <a:spcPct val="0"/>
              </a:spcAft>
            </a:pPr>
            <a:endParaRPr lang="en-US" sz="500" b="1" dirty="0" smtClean="0">
              <a:solidFill>
                <a:schemeClr val="tx2">
                  <a:lumMod val="50000"/>
                </a:schemeClr>
              </a:solidFill>
              <a:latin typeface="Segoe UI" pitchFamily="34" charset="0"/>
              <a:ea typeface="Segoe UI" pitchFamily="34" charset="0"/>
              <a:cs typeface="Segoe UI" pitchFamily="34" charset="0"/>
            </a:endParaRPr>
          </a:p>
          <a:p>
            <a:pPr fontAlgn="base">
              <a:spcBef>
                <a:spcPct val="0"/>
              </a:spcBef>
              <a:spcAft>
                <a:spcPct val="0"/>
              </a:spcAft>
            </a:pPr>
            <a:r>
              <a:rPr lang="en-US" sz="900" dirty="0" smtClean="0">
                <a:solidFill>
                  <a:schemeClr val="tx2">
                    <a:lumMod val="50000"/>
                  </a:schemeClr>
                </a:solidFill>
                <a:latin typeface="Segoe UI" pitchFamily="34" charset="0"/>
                <a:ea typeface="Segoe UI" pitchFamily="34" charset="0"/>
                <a:cs typeface="Segoe UI" pitchFamily="34" charset="0"/>
              </a:rPr>
              <a:t>Trade Study considering four options:</a:t>
            </a:r>
          </a:p>
          <a:p>
            <a:pPr fontAlgn="base">
              <a:spcBef>
                <a:spcPct val="0"/>
              </a:spcBef>
              <a:spcAft>
                <a:spcPct val="0"/>
              </a:spcAft>
            </a:pPr>
            <a:r>
              <a:rPr lang="en-US" sz="300" dirty="0" smtClean="0">
                <a:solidFill>
                  <a:schemeClr val="tx2">
                    <a:lumMod val="50000"/>
                  </a:schemeClr>
                </a:solidFill>
                <a:latin typeface="Segoe UI" pitchFamily="34" charset="0"/>
                <a:ea typeface="Segoe UI" pitchFamily="34" charset="0"/>
                <a:cs typeface="Segoe UI" pitchFamily="34" charset="0"/>
              </a:rPr>
              <a:t> </a:t>
            </a:r>
          </a:p>
          <a:p>
            <a:pPr marL="169863" indent="-169863" fontAlgn="base">
              <a:spcBef>
                <a:spcPct val="0"/>
              </a:spcBef>
              <a:spcAft>
                <a:spcPct val="0"/>
              </a:spcAft>
              <a:buAutoNum type="arabicPeriod"/>
            </a:pPr>
            <a:r>
              <a:rPr lang="en-US" sz="900" dirty="0" smtClean="0">
                <a:solidFill>
                  <a:schemeClr val="tx2">
                    <a:lumMod val="50000"/>
                  </a:schemeClr>
                </a:solidFill>
                <a:latin typeface="Segoe UI" pitchFamily="34" charset="0"/>
                <a:ea typeface="Segoe UI" pitchFamily="34" charset="0"/>
                <a:cs typeface="Segoe UI" pitchFamily="34" charset="0"/>
              </a:rPr>
              <a:t>Upgrade AS3</a:t>
            </a:r>
          </a:p>
          <a:p>
            <a:pPr marL="177800" indent="-177800" fontAlgn="base">
              <a:spcBef>
                <a:spcPct val="0"/>
              </a:spcBef>
              <a:spcAft>
                <a:spcPct val="0"/>
              </a:spcAft>
              <a:buAutoNum type="arabicPeriod"/>
            </a:pPr>
            <a:r>
              <a:rPr lang="en-US" sz="900" dirty="0">
                <a:solidFill>
                  <a:schemeClr val="tx1"/>
                </a:solidFill>
                <a:latin typeface="Segoe UI" pitchFamily="34" charset="0"/>
                <a:ea typeface="Segoe UI" pitchFamily="34" charset="0"/>
                <a:cs typeface="Segoe UI" pitchFamily="34" charset="0"/>
              </a:rPr>
              <a:t>Replace AS1</a:t>
            </a:r>
          </a:p>
          <a:p>
            <a:pPr marL="177800" indent="-177800" fontAlgn="base">
              <a:spcBef>
                <a:spcPct val="0"/>
              </a:spcBef>
              <a:spcAft>
                <a:spcPct val="0"/>
              </a:spcAft>
              <a:buAutoNum type="arabicPeriod"/>
            </a:pPr>
            <a:r>
              <a:rPr lang="en-US" sz="900" dirty="0">
                <a:solidFill>
                  <a:schemeClr val="tx1"/>
                </a:solidFill>
                <a:latin typeface="Segoe UI" pitchFamily="34" charset="0"/>
                <a:ea typeface="Segoe UI" pitchFamily="34" charset="0"/>
                <a:cs typeface="Segoe UI" pitchFamily="34" charset="0"/>
              </a:rPr>
              <a:t>Install new Antenna AS4</a:t>
            </a:r>
          </a:p>
          <a:p>
            <a:pPr marL="177800" indent="-177800" fontAlgn="base">
              <a:spcBef>
                <a:spcPct val="0"/>
              </a:spcBef>
              <a:spcAft>
                <a:spcPct val="0"/>
              </a:spcAft>
              <a:buAutoNum type="arabicPeriod"/>
            </a:pPr>
            <a:r>
              <a:rPr lang="en-US" sz="900" dirty="0">
                <a:solidFill>
                  <a:schemeClr val="tx1"/>
                </a:solidFill>
                <a:latin typeface="Segoe UI" pitchFamily="34" charset="0"/>
                <a:ea typeface="Segoe UI" pitchFamily="34" charset="0"/>
                <a:cs typeface="Segoe UI" pitchFamily="34" charset="0"/>
              </a:rPr>
              <a:t>Install new Antenna UAF3</a:t>
            </a:r>
          </a:p>
        </p:txBody>
      </p:sp>
      <p:cxnSp>
        <p:nvCxnSpPr>
          <p:cNvPr id="141" name="Straight Connector 140"/>
          <p:cNvCxnSpPr>
            <a:stCxn id="112" idx="2"/>
            <a:endCxn id="113" idx="0"/>
          </p:cNvCxnSpPr>
          <p:nvPr/>
        </p:nvCxnSpPr>
        <p:spPr>
          <a:xfrm flipH="1">
            <a:off x="4750323" y="1681968"/>
            <a:ext cx="231983" cy="329405"/>
          </a:xfrm>
          <a:prstGeom prst="line">
            <a:avLst/>
          </a:prstGeom>
          <a:ln w="19050">
            <a:solidFill>
              <a:srgbClr val="C050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16" idx="3"/>
            <a:endCxn id="65" idx="2"/>
          </p:cNvCxnSpPr>
          <p:nvPr/>
        </p:nvCxnSpPr>
        <p:spPr>
          <a:xfrm flipV="1">
            <a:off x="4133249" y="5622578"/>
            <a:ext cx="849057" cy="33017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0" name="Rounded Rectangle 149"/>
          <p:cNvSpPr/>
          <p:nvPr/>
        </p:nvSpPr>
        <p:spPr>
          <a:xfrm>
            <a:off x="368284" y="5678434"/>
            <a:ext cx="1828800" cy="548640"/>
          </a:xfrm>
          <a:prstGeom prst="roundRect">
            <a:avLst>
              <a:gd name="adj" fmla="val 9289"/>
            </a:avLst>
          </a:prstGeom>
          <a:gradFill flip="none" rotWithShape="1">
            <a:gsLst>
              <a:gs pos="0">
                <a:schemeClr val="tx2">
                  <a:lumMod val="40000"/>
                  <a:lumOff val="60000"/>
                </a:schemeClr>
              </a:gs>
              <a:gs pos="100000">
                <a:schemeClr val="accent1">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pPr>
            <a:r>
              <a:rPr lang="en-US" sz="1000" b="1" u="sng" dirty="0">
                <a:solidFill>
                  <a:schemeClr val="tx2">
                    <a:lumMod val="50000"/>
                  </a:schemeClr>
                </a:solidFill>
                <a:latin typeface="Segoe UI" pitchFamily="34" charset="0"/>
                <a:ea typeface="Segoe UI" pitchFamily="34" charset="0"/>
                <a:cs typeface="Segoe UI" pitchFamily="34" charset="0"/>
              </a:rPr>
              <a:t>Second Ka-band antenna </a:t>
            </a:r>
            <a:endParaRPr lang="en-US" sz="1000" b="1" u="sng" dirty="0" smtClean="0">
              <a:solidFill>
                <a:schemeClr val="tx2">
                  <a:lumMod val="50000"/>
                </a:schemeClr>
              </a:solidFill>
              <a:latin typeface="Segoe UI" pitchFamily="34" charset="0"/>
              <a:ea typeface="Segoe UI" pitchFamily="34" charset="0"/>
              <a:cs typeface="Segoe UI" pitchFamily="34" charset="0"/>
            </a:endParaRPr>
          </a:p>
          <a:p>
            <a:pPr algn="ctr" fontAlgn="base">
              <a:spcBef>
                <a:spcPct val="0"/>
              </a:spcBef>
              <a:spcAft>
                <a:spcPct val="0"/>
              </a:spcAft>
            </a:pPr>
            <a:endParaRPr lang="en-US" sz="500" b="1" u="sng" dirty="0">
              <a:solidFill>
                <a:schemeClr val="tx2">
                  <a:lumMod val="50000"/>
                </a:schemeClr>
              </a:solidFill>
              <a:latin typeface="Segoe UI" pitchFamily="34" charset="0"/>
              <a:ea typeface="Segoe UI" pitchFamily="34" charset="0"/>
              <a:cs typeface="Segoe UI" pitchFamily="34" charset="0"/>
            </a:endParaRPr>
          </a:p>
          <a:p>
            <a:pPr algn="ctr" fontAlgn="base">
              <a:spcBef>
                <a:spcPct val="0"/>
              </a:spcBef>
              <a:spcAft>
                <a:spcPct val="0"/>
              </a:spcAft>
            </a:pPr>
            <a:r>
              <a:rPr lang="en-US" sz="900" dirty="0" smtClean="0">
                <a:solidFill>
                  <a:schemeClr val="tx2">
                    <a:lumMod val="50000"/>
                  </a:schemeClr>
                </a:solidFill>
                <a:latin typeface="Segoe UI" pitchFamily="34" charset="0"/>
                <a:ea typeface="Segoe UI" pitchFamily="34" charset="0"/>
                <a:cs typeface="Segoe UI" pitchFamily="34" charset="0"/>
              </a:rPr>
              <a:t>Additional </a:t>
            </a:r>
            <a:r>
              <a:rPr lang="en-US" sz="900" dirty="0">
                <a:solidFill>
                  <a:schemeClr val="tx2">
                    <a:lumMod val="50000"/>
                  </a:schemeClr>
                </a:solidFill>
                <a:latin typeface="Segoe UI" pitchFamily="34" charset="0"/>
                <a:ea typeface="Segoe UI" pitchFamily="34" charset="0"/>
                <a:cs typeface="Segoe UI" pitchFamily="34" charset="0"/>
              </a:rPr>
              <a:t>antenna Critical for PACE Support</a:t>
            </a:r>
          </a:p>
        </p:txBody>
      </p:sp>
      <p:cxnSp>
        <p:nvCxnSpPr>
          <p:cNvPr id="152" name="Straight Connector 151"/>
          <p:cNvCxnSpPr>
            <a:stCxn id="150" idx="3"/>
            <a:endCxn id="109" idx="2"/>
          </p:cNvCxnSpPr>
          <p:nvPr/>
        </p:nvCxnSpPr>
        <p:spPr>
          <a:xfrm flipV="1">
            <a:off x="2197084" y="5442593"/>
            <a:ext cx="610219" cy="510161"/>
          </a:xfrm>
          <a:prstGeom prst="line">
            <a:avLst/>
          </a:prstGeom>
          <a:ln w="19050">
            <a:solidFill>
              <a:srgbClr val="4F81BD"/>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445288" y="4900482"/>
            <a:ext cx="1450027" cy="703363"/>
            <a:chOff x="2566210" y="4847288"/>
            <a:chExt cx="1450027" cy="703363"/>
          </a:xfrm>
        </p:grpSpPr>
        <p:sp>
          <p:nvSpPr>
            <p:cNvPr id="58" name="Text Box 168"/>
            <p:cNvSpPr txBox="1">
              <a:spLocks noChangeArrowheads="1"/>
            </p:cNvSpPr>
            <p:nvPr/>
          </p:nvSpPr>
          <p:spPr bwMode="auto">
            <a:xfrm>
              <a:off x="2894155" y="5335207"/>
              <a:ext cx="1122082" cy="215444"/>
            </a:xfrm>
            <a:prstGeom prst="rect">
              <a:avLst/>
            </a:prstGeom>
            <a:noFill/>
            <a:ln w="9525" algn="ctr">
              <a:noFill/>
              <a:miter lim="800000"/>
              <a:headEnd/>
              <a:tailEnd/>
            </a:ln>
          </p:spPr>
          <p:txBody>
            <a:bodyPr wrap="square" lIns="34290" rIns="34290">
              <a:spAutoFit/>
            </a:bodyPr>
            <a:lstStyle/>
            <a:p>
              <a:pPr fontAlgn="base">
                <a:spcBef>
                  <a:spcPct val="0"/>
                </a:spcBef>
                <a:spcAft>
                  <a:spcPct val="0"/>
                </a:spcAft>
              </a:pPr>
              <a:r>
                <a:rPr lang="en-US" sz="800" b="1" i="1" dirty="0">
                  <a:solidFill>
                    <a:prstClr val="black"/>
                  </a:solidFill>
                  <a:latin typeface="Arial" charset="0"/>
                  <a:ea typeface="ヒラギノ角ゴ Pro W3" charset="-128"/>
                  <a:cs typeface="ヒラギノ角ゴ Pro W3" charset="-128"/>
                </a:rPr>
                <a:t>Punta Arenas</a:t>
              </a:r>
              <a:endParaRPr lang="en-US" sz="800" b="1" i="1" baseline="30000" dirty="0">
                <a:solidFill>
                  <a:prstClr val="black"/>
                </a:solidFill>
                <a:latin typeface="Arial" charset="0"/>
                <a:ea typeface="ヒラギノ角ゴ Pro W3" charset="-128"/>
                <a:cs typeface="ヒラギノ角ゴ Pro W3" charset="-128"/>
              </a:endParaRPr>
            </a:p>
          </p:txBody>
        </p:sp>
        <p:pic>
          <p:nvPicPr>
            <p:cNvPr id="104" name="Picture 103"/>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2566210" y="4847288"/>
              <a:ext cx="400743" cy="555023"/>
            </a:xfrm>
            <a:prstGeom prst="rect">
              <a:avLst/>
            </a:prstGeom>
            <a:effectLst>
              <a:outerShdw blurRad="76200" dir="13500000" sy="23000" kx="1200000" algn="br" rotWithShape="0">
                <a:prstClr val="black">
                  <a:alpha val="20000"/>
                </a:prstClr>
              </a:outerShdw>
            </a:effectLst>
          </p:spPr>
        </p:pic>
      </p:grpSp>
      <p:pic>
        <p:nvPicPr>
          <p:cNvPr id="109" name="Picture 108"/>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tretch>
            <a:fillRect/>
          </a:stretch>
        </p:blipFill>
        <p:spPr>
          <a:xfrm>
            <a:off x="2591465" y="4882947"/>
            <a:ext cx="431676" cy="559646"/>
          </a:xfrm>
          <a:prstGeom prst="rect">
            <a:avLst/>
          </a:prstGeom>
          <a:effectLst>
            <a:outerShdw blurRad="76200" dir="13500000" sy="23000" kx="1200000" algn="br" rotWithShape="0">
              <a:prstClr val="black">
                <a:alpha val="20000"/>
              </a:prstClr>
            </a:outerShdw>
          </a:effectLst>
        </p:spPr>
      </p:pic>
      <p:grpSp>
        <p:nvGrpSpPr>
          <p:cNvPr id="5" name="Group 4"/>
          <p:cNvGrpSpPr/>
          <p:nvPr/>
        </p:nvGrpSpPr>
        <p:grpSpPr>
          <a:xfrm>
            <a:off x="516103" y="1574773"/>
            <a:ext cx="860367" cy="846452"/>
            <a:chOff x="647701" y="1526833"/>
            <a:chExt cx="681246" cy="689237"/>
          </a:xfrm>
        </p:grpSpPr>
        <p:sp>
          <p:nvSpPr>
            <p:cNvPr id="48" name="Text Box 119"/>
            <p:cNvSpPr txBox="1">
              <a:spLocks noChangeArrowheads="1"/>
            </p:cNvSpPr>
            <p:nvPr/>
          </p:nvSpPr>
          <p:spPr bwMode="auto">
            <a:xfrm>
              <a:off x="666959" y="1940397"/>
              <a:ext cx="661988" cy="275673"/>
            </a:xfrm>
            <a:prstGeom prst="rect">
              <a:avLst/>
            </a:prstGeom>
            <a:noFill/>
            <a:ln w="9525" algn="ctr">
              <a:noFill/>
              <a:miter lim="800000"/>
              <a:headEnd/>
              <a:tailEnd/>
            </a:ln>
          </p:spPr>
          <p:txBody>
            <a:bodyPr wrap="square" lIns="34290" rIns="34290">
              <a:spAutoFit/>
            </a:bodyPr>
            <a:lstStyle/>
            <a:p>
              <a:pPr fontAlgn="base">
                <a:spcBef>
                  <a:spcPct val="0"/>
                </a:spcBef>
                <a:spcAft>
                  <a:spcPct val="0"/>
                </a:spcAft>
              </a:pPr>
              <a:r>
                <a:rPr lang="en-US" sz="800" b="1" i="1" dirty="0">
                  <a:solidFill>
                    <a:prstClr val="black"/>
                  </a:solidFill>
                  <a:latin typeface="Arial" charset="0"/>
                  <a:ea typeface="ヒラギノ角ゴ Pro W3" charset="-128"/>
                  <a:cs typeface="ヒラギノ角ゴ Pro W3" charset="-128"/>
                </a:rPr>
                <a:t>Fairbanks</a:t>
              </a:r>
              <a:endParaRPr lang="en-US" sz="800" b="1" i="1" baseline="30000" dirty="0">
                <a:solidFill>
                  <a:prstClr val="black"/>
                </a:solidFill>
                <a:latin typeface="Arial" charset="0"/>
                <a:ea typeface="ヒラギノ角ゴ Pro W3" charset="-128"/>
                <a:cs typeface="ヒラギノ角ゴ Pro W3" charset="-128"/>
              </a:endParaRPr>
            </a:p>
            <a:p>
              <a:pPr fontAlgn="base">
                <a:spcBef>
                  <a:spcPct val="0"/>
                </a:spcBef>
                <a:spcAft>
                  <a:spcPct val="0"/>
                </a:spcAft>
              </a:pPr>
              <a:r>
                <a:rPr lang="en-US" sz="800" b="1" i="1" dirty="0">
                  <a:solidFill>
                    <a:prstClr val="black"/>
                  </a:solidFill>
                  <a:latin typeface="Arial" charset="0"/>
                  <a:ea typeface="ヒラギノ角ゴ Pro W3" charset="-128"/>
                  <a:cs typeface="ヒラギノ角ゴ Pro W3" charset="-128"/>
                </a:rPr>
                <a:t>(ASF)</a:t>
              </a:r>
            </a:p>
          </p:txBody>
        </p:sp>
        <p:pic>
          <p:nvPicPr>
            <p:cNvPr id="111" name="Picture 110"/>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a:ext>
              </a:extLst>
            </a:blip>
            <a:stretch>
              <a:fillRect/>
            </a:stretch>
          </p:blipFill>
          <p:spPr>
            <a:xfrm>
              <a:off x="647701" y="1526833"/>
              <a:ext cx="365760" cy="436099"/>
            </a:xfrm>
            <a:prstGeom prst="rect">
              <a:avLst/>
            </a:prstGeom>
            <a:effectLst>
              <a:outerShdw blurRad="76200" dir="13500000" sy="23000" kx="1200000" algn="br" rotWithShape="0">
                <a:prstClr val="black">
                  <a:alpha val="20000"/>
                </a:prstClr>
              </a:outerShdw>
            </a:effectLst>
          </p:spPr>
        </p:pic>
      </p:grpSp>
      <p:grpSp>
        <p:nvGrpSpPr>
          <p:cNvPr id="16" name="Group 15"/>
          <p:cNvGrpSpPr/>
          <p:nvPr/>
        </p:nvGrpSpPr>
        <p:grpSpPr>
          <a:xfrm>
            <a:off x="4218007" y="1045948"/>
            <a:ext cx="1012461" cy="667996"/>
            <a:chOff x="4441640" y="1003327"/>
            <a:chExt cx="746121" cy="458024"/>
          </a:xfrm>
        </p:grpSpPr>
        <p:sp>
          <p:nvSpPr>
            <p:cNvPr id="53" name="Text Box 158"/>
            <p:cNvSpPr txBox="1">
              <a:spLocks noChangeArrowheads="1"/>
            </p:cNvSpPr>
            <p:nvPr/>
          </p:nvSpPr>
          <p:spPr bwMode="auto">
            <a:xfrm>
              <a:off x="4441640" y="1229216"/>
              <a:ext cx="416011" cy="232135"/>
            </a:xfrm>
            <a:prstGeom prst="rect">
              <a:avLst/>
            </a:prstGeom>
            <a:noFill/>
            <a:ln w="9525" algn="ctr">
              <a:noFill/>
              <a:miter lim="800000"/>
              <a:headEnd/>
              <a:tailEnd/>
            </a:ln>
          </p:spPr>
          <p:txBody>
            <a:bodyPr wrap="square" lIns="34290" rIns="34290">
              <a:spAutoFit/>
            </a:bodyPr>
            <a:lstStyle/>
            <a:p>
              <a:pPr algn="r" fontAlgn="base">
                <a:spcBef>
                  <a:spcPct val="0"/>
                </a:spcBef>
                <a:spcAft>
                  <a:spcPct val="0"/>
                </a:spcAft>
              </a:pPr>
              <a:r>
                <a:rPr lang="en-US" sz="800" b="1" i="1" dirty="0">
                  <a:solidFill>
                    <a:prstClr val="black"/>
                  </a:solidFill>
                  <a:latin typeface="Arial" charset="0"/>
                  <a:ea typeface="ヒラギノ角ゴ Pro W3" charset="-128"/>
                  <a:cs typeface="ヒラギノ角ゴ Pro W3" charset="-128"/>
                </a:rPr>
                <a:t>Svalbard</a:t>
              </a:r>
              <a:endParaRPr lang="en-US" sz="800" b="1" i="1" baseline="30000" dirty="0">
                <a:solidFill>
                  <a:prstClr val="black"/>
                </a:solidFill>
                <a:latin typeface="Arial" charset="0"/>
                <a:ea typeface="ヒラギノ角ゴ Pro W3" charset="-128"/>
                <a:cs typeface="ヒラギノ角ゴ Pro W3" charset="-128"/>
              </a:endParaRPr>
            </a:p>
            <a:p>
              <a:pPr algn="r" fontAlgn="base">
                <a:spcBef>
                  <a:spcPct val="0"/>
                </a:spcBef>
                <a:spcAft>
                  <a:spcPct val="0"/>
                </a:spcAft>
              </a:pPr>
              <a:r>
                <a:rPr lang="en-US" sz="800" b="1" i="1" dirty="0">
                  <a:solidFill>
                    <a:prstClr val="black"/>
                  </a:solidFill>
                  <a:latin typeface="Arial" charset="0"/>
                  <a:ea typeface="ヒラギノ角ゴ Pro W3" charset="-128"/>
                  <a:cs typeface="ヒラギノ角ゴ Pro W3" charset="-128"/>
                </a:rPr>
                <a:t>(KSAT)</a:t>
              </a:r>
            </a:p>
          </p:txBody>
        </p:sp>
        <p:pic>
          <p:nvPicPr>
            <p:cNvPr id="112" name="Picture 111"/>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a:ext>
              </a:extLst>
            </a:blip>
            <a:stretch>
              <a:fillRect/>
            </a:stretch>
          </p:blipFill>
          <p:spPr>
            <a:xfrm>
              <a:off x="4822001" y="1003327"/>
              <a:ext cx="365760" cy="436099"/>
            </a:xfrm>
            <a:prstGeom prst="rect">
              <a:avLst/>
            </a:prstGeom>
            <a:effectLst>
              <a:outerShdw blurRad="76200" dir="13500000" sy="23000" kx="1200000" algn="br" rotWithShape="0">
                <a:prstClr val="black">
                  <a:alpha val="20000"/>
                </a:prstClr>
              </a:outerShdw>
            </a:effectLst>
          </p:spPr>
        </p:pic>
      </p:grpSp>
      <p:grpSp>
        <p:nvGrpSpPr>
          <p:cNvPr id="43" name="Group 42"/>
          <p:cNvGrpSpPr/>
          <p:nvPr/>
        </p:nvGrpSpPr>
        <p:grpSpPr>
          <a:xfrm>
            <a:off x="3647859" y="5690919"/>
            <a:ext cx="1279900" cy="560911"/>
            <a:chOff x="4337138" y="5365841"/>
            <a:chExt cx="964454" cy="467113"/>
          </a:xfrm>
        </p:grpSpPr>
        <p:sp>
          <p:nvSpPr>
            <p:cNvPr id="17" name="Text Box 158"/>
            <p:cNvSpPr txBox="1">
              <a:spLocks noChangeArrowheads="1"/>
            </p:cNvSpPr>
            <p:nvPr/>
          </p:nvSpPr>
          <p:spPr bwMode="auto">
            <a:xfrm>
              <a:off x="4691992" y="5551015"/>
              <a:ext cx="609600" cy="281939"/>
            </a:xfrm>
            <a:prstGeom prst="rect">
              <a:avLst/>
            </a:prstGeom>
            <a:noFill/>
            <a:ln w="9525" algn="ctr">
              <a:noFill/>
              <a:miter lim="800000"/>
              <a:headEnd/>
              <a:tailEnd/>
            </a:ln>
          </p:spPr>
          <p:txBody>
            <a:bodyPr lIns="34290" rIns="34290">
              <a:spAutoFit/>
            </a:bodyPr>
            <a:lstStyle/>
            <a:p>
              <a:pPr fontAlgn="base">
                <a:spcBef>
                  <a:spcPct val="0"/>
                </a:spcBef>
                <a:spcAft>
                  <a:spcPct val="0"/>
                </a:spcAft>
              </a:pPr>
              <a:r>
                <a:rPr lang="en-US" sz="800" b="1" i="1" dirty="0">
                  <a:solidFill>
                    <a:prstClr val="black"/>
                  </a:solidFill>
                  <a:latin typeface="Arial" charset="0"/>
                  <a:ea typeface="ヒラギノ角ゴ Pro W3" charset="-128"/>
                  <a:cs typeface="ヒラギノ角ゴ Pro W3" charset="-128"/>
                </a:rPr>
                <a:t>TrollSat</a:t>
              </a:r>
              <a:endParaRPr lang="en-US" sz="800" b="1" i="1" baseline="30000" dirty="0">
                <a:solidFill>
                  <a:prstClr val="black"/>
                </a:solidFill>
                <a:latin typeface="Arial" charset="0"/>
                <a:ea typeface="ヒラギノ角ゴ Pro W3" charset="-128"/>
                <a:cs typeface="ヒラギノ角ゴ Pro W3" charset="-128"/>
              </a:endParaRPr>
            </a:p>
            <a:p>
              <a:pPr fontAlgn="base">
                <a:spcBef>
                  <a:spcPct val="0"/>
                </a:spcBef>
                <a:spcAft>
                  <a:spcPct val="0"/>
                </a:spcAft>
              </a:pPr>
              <a:r>
                <a:rPr lang="en-US" sz="800" b="1" i="1" dirty="0">
                  <a:solidFill>
                    <a:prstClr val="black"/>
                  </a:solidFill>
                  <a:latin typeface="Arial" charset="0"/>
                  <a:ea typeface="ヒラギノ角ゴ Pro W3" charset="-128"/>
                  <a:cs typeface="ヒラギノ角ゴ Pro W3" charset="-128"/>
                </a:rPr>
                <a:t>(KSAT)</a:t>
              </a:r>
            </a:p>
          </p:txBody>
        </p:sp>
        <p:pic>
          <p:nvPicPr>
            <p:cNvPr id="116" name="Picture 115"/>
            <p:cNvPicPr>
              <a:picLocks noChangeAspect="1"/>
            </p:cNvPicPr>
            <p:nvPr/>
          </p:nvPicPr>
          <p:blipFill>
            <a:blip r:embed="rId12" cstate="screen">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tretch>
              <a:fillRect/>
            </a:stretch>
          </p:blipFill>
          <p:spPr>
            <a:xfrm>
              <a:off x="4337138" y="5365841"/>
              <a:ext cx="365760" cy="436099"/>
            </a:xfrm>
            <a:prstGeom prst="rect">
              <a:avLst/>
            </a:prstGeom>
            <a:effectLst>
              <a:outerShdw blurRad="76200" dir="13500000" sy="23000" kx="1200000" algn="br" rotWithShape="0">
                <a:prstClr val="black">
                  <a:alpha val="20000"/>
                </a:prstClr>
              </a:outerShdw>
            </a:effectLst>
          </p:spPr>
        </p:pic>
      </p:grpSp>
      <p:cxnSp>
        <p:nvCxnSpPr>
          <p:cNvPr id="126" name="Straight Connector 125"/>
          <p:cNvCxnSpPr>
            <a:stCxn id="128" idx="3"/>
            <a:endCxn id="104" idx="1"/>
          </p:cNvCxnSpPr>
          <p:nvPr/>
        </p:nvCxnSpPr>
        <p:spPr>
          <a:xfrm>
            <a:off x="1840189" y="4952686"/>
            <a:ext cx="605099" cy="225308"/>
          </a:xfrm>
          <a:prstGeom prst="line">
            <a:avLst/>
          </a:prstGeom>
          <a:ln w="19050">
            <a:solidFill>
              <a:srgbClr val="4F81BD"/>
            </a:solidFill>
          </a:ln>
        </p:spPr>
        <p:style>
          <a:lnRef idx="1">
            <a:schemeClr val="accent1"/>
          </a:lnRef>
          <a:fillRef idx="0">
            <a:schemeClr val="accent1"/>
          </a:fillRef>
          <a:effectRef idx="0">
            <a:schemeClr val="accent1"/>
          </a:effectRef>
          <a:fontRef idx="minor">
            <a:schemeClr val="tx1"/>
          </a:fontRef>
        </p:style>
      </p:cxnSp>
      <p:sp>
        <p:nvSpPr>
          <p:cNvPr id="128" name="Rounded Rectangle 127"/>
          <p:cNvSpPr/>
          <p:nvPr/>
        </p:nvSpPr>
        <p:spPr>
          <a:xfrm>
            <a:off x="194269" y="4724086"/>
            <a:ext cx="1645920" cy="457200"/>
          </a:xfrm>
          <a:prstGeom prst="roundRect">
            <a:avLst>
              <a:gd name="adj" fmla="val 9289"/>
            </a:avLst>
          </a:prstGeom>
          <a:gradFill flip="none" rotWithShape="1">
            <a:gsLst>
              <a:gs pos="0">
                <a:schemeClr val="tx2">
                  <a:lumMod val="40000"/>
                  <a:lumOff val="60000"/>
                </a:schemeClr>
              </a:gs>
              <a:gs pos="100000">
                <a:schemeClr val="accent1">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pPr>
            <a:r>
              <a:rPr lang="en-US" sz="1000" b="1" u="sng" dirty="0">
                <a:solidFill>
                  <a:schemeClr val="tx2">
                    <a:lumMod val="50000"/>
                  </a:schemeClr>
                </a:solidFill>
                <a:latin typeface="Segoe UI" pitchFamily="34" charset="0"/>
                <a:ea typeface="Segoe UI" pitchFamily="34" charset="0"/>
                <a:cs typeface="Segoe UI" pitchFamily="34" charset="0"/>
              </a:rPr>
              <a:t>Single Ka-band </a:t>
            </a:r>
            <a:r>
              <a:rPr lang="en-US" sz="1000" b="1" u="sng" dirty="0" smtClean="0">
                <a:solidFill>
                  <a:schemeClr val="tx2">
                    <a:lumMod val="50000"/>
                  </a:schemeClr>
                </a:solidFill>
                <a:latin typeface="Segoe UI" pitchFamily="34" charset="0"/>
                <a:ea typeface="Segoe UI" pitchFamily="34" charset="0"/>
                <a:cs typeface="Segoe UI" pitchFamily="34" charset="0"/>
              </a:rPr>
              <a:t>antenna</a:t>
            </a:r>
          </a:p>
          <a:p>
            <a:pPr algn="ctr" fontAlgn="base">
              <a:spcBef>
                <a:spcPct val="0"/>
              </a:spcBef>
              <a:spcAft>
                <a:spcPct val="0"/>
              </a:spcAft>
            </a:pPr>
            <a:endParaRPr lang="en-US" sz="500" b="1" u="sng" dirty="0">
              <a:solidFill>
                <a:schemeClr val="tx2">
                  <a:lumMod val="50000"/>
                </a:schemeClr>
              </a:solidFill>
              <a:latin typeface="Segoe UI" pitchFamily="34" charset="0"/>
              <a:ea typeface="Segoe UI" pitchFamily="34" charset="0"/>
              <a:cs typeface="Segoe UI" pitchFamily="34" charset="0"/>
            </a:endParaRPr>
          </a:p>
          <a:p>
            <a:pPr algn="ctr" fontAlgn="base">
              <a:spcBef>
                <a:spcPct val="0"/>
              </a:spcBef>
              <a:spcAft>
                <a:spcPct val="0"/>
              </a:spcAft>
            </a:pPr>
            <a:r>
              <a:rPr lang="en-US" sz="900" dirty="0" smtClean="0">
                <a:solidFill>
                  <a:schemeClr val="tx2">
                    <a:lumMod val="50000"/>
                  </a:schemeClr>
                </a:solidFill>
                <a:latin typeface="Segoe UI" pitchFamily="34" charset="0"/>
                <a:ea typeface="Segoe UI" pitchFamily="34" charset="0"/>
                <a:cs typeface="Segoe UI" pitchFamily="34" charset="0"/>
              </a:rPr>
              <a:t>Critical </a:t>
            </a:r>
            <a:r>
              <a:rPr lang="en-US" sz="900" dirty="0">
                <a:solidFill>
                  <a:schemeClr val="tx2">
                    <a:lumMod val="50000"/>
                  </a:schemeClr>
                </a:solidFill>
                <a:latin typeface="Segoe UI" pitchFamily="34" charset="0"/>
                <a:ea typeface="Segoe UI" pitchFamily="34" charset="0"/>
                <a:cs typeface="Segoe UI" pitchFamily="34" charset="0"/>
              </a:rPr>
              <a:t>for NISAR support</a:t>
            </a:r>
          </a:p>
        </p:txBody>
      </p:sp>
      <p:grpSp>
        <p:nvGrpSpPr>
          <p:cNvPr id="36" name="Group 35"/>
          <p:cNvGrpSpPr/>
          <p:nvPr/>
        </p:nvGrpSpPr>
        <p:grpSpPr>
          <a:xfrm>
            <a:off x="4757155" y="3934846"/>
            <a:ext cx="907568" cy="926584"/>
            <a:chOff x="4757155" y="3934846"/>
            <a:chExt cx="907568" cy="926584"/>
          </a:xfrm>
        </p:grpSpPr>
        <p:grpSp>
          <p:nvGrpSpPr>
            <p:cNvPr id="50" name="Group 49"/>
            <p:cNvGrpSpPr/>
            <p:nvPr/>
          </p:nvGrpSpPr>
          <p:grpSpPr>
            <a:xfrm>
              <a:off x="4757155" y="3934846"/>
              <a:ext cx="907568" cy="726746"/>
              <a:chOff x="2619991" y="4640903"/>
              <a:chExt cx="480302" cy="467100"/>
            </a:xfrm>
          </p:grpSpPr>
          <p:pic>
            <p:nvPicPr>
              <p:cNvPr id="51" name="Picture 50"/>
              <p:cNvPicPr>
                <a:picLocks noChangeAspect="1"/>
              </p:cNvPicPr>
              <p:nvPr/>
            </p:nvPicPr>
            <p:blipFill>
              <a:blip r:embed="rId14" cstate="screen">
                <a:alphaModFix amt="72000"/>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a:ext>
                </a:extLst>
              </a:blip>
              <a:stretch>
                <a:fillRect/>
              </a:stretch>
            </p:blipFill>
            <p:spPr>
              <a:xfrm>
                <a:off x="2619991" y="4640903"/>
                <a:ext cx="365760" cy="436099"/>
              </a:xfrm>
              <a:prstGeom prst="rect">
                <a:avLst/>
              </a:prstGeom>
              <a:effectLst>
                <a:outerShdw blurRad="76200" dir="13500000" sy="23000" kx="1200000" algn="br" rotWithShape="0">
                  <a:prstClr val="black">
                    <a:alpha val="20000"/>
                  </a:prstClr>
                </a:outerShdw>
              </a:effectLst>
            </p:spPr>
          </p:pic>
          <p:pic>
            <p:nvPicPr>
              <p:cNvPr id="52" name="Picture 51"/>
              <p:cNvPicPr>
                <a:picLocks noChangeAspect="1"/>
              </p:cNvPicPr>
              <p:nvPr/>
            </p:nvPicPr>
            <p:blipFill>
              <a:blip r:embed="rId14" cstate="screen">
                <a:alphaModFix amt="72000"/>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a:ext>
                </a:extLst>
              </a:blip>
              <a:stretch>
                <a:fillRect/>
              </a:stretch>
            </p:blipFill>
            <p:spPr>
              <a:xfrm>
                <a:off x="2734533" y="4671904"/>
                <a:ext cx="365760" cy="436099"/>
              </a:xfrm>
              <a:prstGeom prst="rect">
                <a:avLst/>
              </a:prstGeom>
              <a:effectLst>
                <a:outerShdw blurRad="76200" dir="13500000" sy="23000" kx="1200000" algn="br" rotWithShape="0">
                  <a:prstClr val="black">
                    <a:alpha val="20000"/>
                  </a:prstClr>
                </a:outerShdw>
              </a:effectLst>
            </p:spPr>
          </p:pic>
        </p:grpSp>
        <p:sp>
          <p:nvSpPr>
            <p:cNvPr id="20" name="TextBox 19"/>
            <p:cNvSpPr txBox="1"/>
            <p:nvPr/>
          </p:nvSpPr>
          <p:spPr>
            <a:xfrm>
              <a:off x="5023855" y="4645986"/>
              <a:ext cx="348400" cy="215444"/>
            </a:xfrm>
            <a:prstGeom prst="rect">
              <a:avLst/>
            </a:prstGeom>
            <a:solidFill>
              <a:srgbClr val="FFFFFF">
                <a:alpha val="60000"/>
              </a:srgbClr>
            </a:solidFill>
          </p:spPr>
          <p:txBody>
            <a:bodyPr wrap="none" rtlCol="0">
              <a:spAutoFit/>
            </a:bodyPr>
            <a:lstStyle/>
            <a:p>
              <a:pPr algn="ctr" fontAlgn="base">
                <a:spcBef>
                  <a:spcPct val="0"/>
                </a:spcBef>
                <a:spcAft>
                  <a:spcPct val="0"/>
                </a:spcAft>
              </a:pPr>
              <a:r>
                <a:rPr lang="en-US" sz="800" b="1" i="1" dirty="0" smtClean="0">
                  <a:solidFill>
                    <a:prstClr val="black"/>
                  </a:solidFill>
                  <a:latin typeface="Arial" charset="0"/>
                  <a:ea typeface="ヒラギノ角ゴ Pro W3" charset="-128"/>
                  <a:cs typeface="ヒラギノ角ゴ Pro W3" charset="-128"/>
                </a:rPr>
                <a:t>SA</a:t>
              </a:r>
              <a:endParaRPr lang="en-US" sz="800" b="1" i="1" dirty="0">
                <a:solidFill>
                  <a:prstClr val="black"/>
                </a:solidFill>
                <a:latin typeface="Arial" charset="0"/>
                <a:ea typeface="ヒラギノ角ゴ Pro W3" charset="-128"/>
                <a:cs typeface="ヒラギノ角ゴ Pro W3" charset="-128"/>
              </a:endParaRPr>
            </a:p>
          </p:txBody>
        </p:sp>
      </p:grpSp>
      <p:grpSp>
        <p:nvGrpSpPr>
          <p:cNvPr id="37" name="Group 36"/>
          <p:cNvGrpSpPr/>
          <p:nvPr/>
        </p:nvGrpSpPr>
        <p:grpSpPr>
          <a:xfrm>
            <a:off x="2891190" y="3685650"/>
            <a:ext cx="2427967" cy="304021"/>
            <a:chOff x="2891190" y="3685650"/>
            <a:chExt cx="2427967" cy="304021"/>
          </a:xfrm>
        </p:grpSpPr>
        <p:cxnSp>
          <p:nvCxnSpPr>
            <p:cNvPr id="121" name="Straight Connector 120"/>
            <p:cNvCxnSpPr>
              <a:stCxn id="125" idx="2"/>
              <a:endCxn id="92" idx="0"/>
            </p:cNvCxnSpPr>
            <p:nvPr/>
          </p:nvCxnSpPr>
          <p:spPr>
            <a:xfrm flipH="1">
              <a:off x="2891190" y="3685650"/>
              <a:ext cx="1518590" cy="304021"/>
            </a:xfrm>
            <a:prstGeom prst="line">
              <a:avLst/>
            </a:prstGeom>
            <a:ln w="28575" cmpd="sng">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25" idx="2"/>
              <a:endCxn id="52" idx="0"/>
            </p:cNvCxnSpPr>
            <p:nvPr/>
          </p:nvCxnSpPr>
          <p:spPr>
            <a:xfrm>
              <a:off x="4409780" y="3685650"/>
              <a:ext cx="909377" cy="297429"/>
            </a:xfrm>
            <a:prstGeom prst="line">
              <a:avLst/>
            </a:prstGeom>
            <a:ln w="19050">
              <a:solidFill>
                <a:srgbClr val="4F81BD"/>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332598" y="3944849"/>
            <a:ext cx="905187" cy="901266"/>
            <a:chOff x="2332598" y="3944849"/>
            <a:chExt cx="905187" cy="901266"/>
          </a:xfrm>
        </p:grpSpPr>
        <p:grpSp>
          <p:nvGrpSpPr>
            <p:cNvPr id="47" name="Group 46"/>
            <p:cNvGrpSpPr/>
            <p:nvPr/>
          </p:nvGrpSpPr>
          <p:grpSpPr>
            <a:xfrm>
              <a:off x="2332598" y="3944849"/>
              <a:ext cx="904155" cy="723334"/>
              <a:chOff x="2621797" y="4662833"/>
              <a:chExt cx="478496" cy="464907"/>
            </a:xfrm>
          </p:grpSpPr>
          <p:pic>
            <p:nvPicPr>
              <p:cNvPr id="108" name="Picture 107"/>
              <p:cNvPicPr>
                <a:picLocks noChangeAspect="1"/>
              </p:cNvPicPr>
              <p:nvPr/>
            </p:nvPicPr>
            <p:blipFill>
              <a:blip r:embed="rId14" cstate="screen">
                <a:extLst>
                  <a:ext uri="{BEBA8EAE-BF5A-486C-A8C5-ECC9F3942E4B}">
                    <a14:imgProps xmlns:a14="http://schemas.microsoft.com/office/drawing/2010/main">
                      <a14:imgLayer r:embed="rId15">
                        <a14:imgEffect>
                          <a14:colorTemperature colorTemp="11200"/>
                        </a14:imgEffect>
                      </a14:imgLayer>
                    </a14:imgProps>
                  </a:ext>
                  <a:ext uri="{28A0092B-C50C-407E-A947-70E740481C1C}">
                    <a14:useLocalDpi xmlns:a14="http://schemas.microsoft.com/office/drawing/2010/main"/>
                  </a:ext>
                </a:extLst>
              </a:blip>
              <a:stretch>
                <a:fillRect/>
              </a:stretch>
            </p:blipFill>
            <p:spPr>
              <a:xfrm>
                <a:off x="2621797" y="4662833"/>
                <a:ext cx="365760" cy="436099"/>
              </a:xfrm>
              <a:prstGeom prst="rect">
                <a:avLst/>
              </a:prstGeom>
              <a:effectLst>
                <a:outerShdw blurRad="76200" dir="13500000" sy="23000" kx="1200000" algn="br" rotWithShape="0">
                  <a:prstClr val="black">
                    <a:alpha val="20000"/>
                  </a:prstClr>
                </a:outerShdw>
              </a:effectLst>
            </p:spPr>
          </p:pic>
          <p:pic>
            <p:nvPicPr>
              <p:cNvPr id="92" name="Picture 91"/>
              <p:cNvPicPr>
                <a:picLocks noChangeAspect="1"/>
              </p:cNvPicPr>
              <p:nvPr/>
            </p:nvPicPr>
            <p:blipFill>
              <a:blip r:embed="rId14" cstate="screen">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a:ext>
                </a:extLst>
              </a:blip>
              <a:stretch>
                <a:fillRect/>
              </a:stretch>
            </p:blipFill>
            <p:spPr>
              <a:xfrm>
                <a:off x="2734533" y="4691641"/>
                <a:ext cx="365760" cy="436099"/>
              </a:xfrm>
              <a:prstGeom prst="rect">
                <a:avLst/>
              </a:prstGeom>
              <a:effectLst>
                <a:outerShdw blurRad="76200" dir="13500000" sy="23000" kx="1200000" algn="br" rotWithShape="0">
                  <a:prstClr val="black">
                    <a:alpha val="20000"/>
                  </a:prstClr>
                </a:outerShdw>
              </a:effectLst>
            </p:spPr>
          </p:pic>
        </p:grpSp>
        <p:sp>
          <p:nvSpPr>
            <p:cNvPr id="63" name="TextBox 62"/>
            <p:cNvSpPr txBox="1"/>
            <p:nvPr/>
          </p:nvSpPr>
          <p:spPr>
            <a:xfrm>
              <a:off x="2413520" y="4630671"/>
              <a:ext cx="824265" cy="215444"/>
            </a:xfrm>
            <a:prstGeom prst="rect">
              <a:avLst/>
            </a:prstGeom>
            <a:noFill/>
            <a:ln w="9525" algn="ctr">
              <a:noFill/>
              <a:miter lim="800000"/>
              <a:headEnd/>
              <a:tailEnd/>
            </a:ln>
          </p:spPr>
          <p:txBody>
            <a:bodyPr wrap="square" lIns="34290" rIns="34290">
              <a:spAutoFit/>
            </a:bodyPr>
            <a:lstStyle>
              <a:defPPr>
                <a:defRPr lang="en-US"/>
              </a:defPPr>
              <a:lvl1pPr fontAlgn="base">
                <a:spcBef>
                  <a:spcPct val="0"/>
                </a:spcBef>
                <a:spcAft>
                  <a:spcPct val="0"/>
                </a:spcAft>
                <a:defRPr sz="800" b="1" i="1">
                  <a:solidFill>
                    <a:prstClr val="black"/>
                  </a:solidFill>
                  <a:latin typeface="Arial" charset="0"/>
                  <a:ea typeface="ヒラギノ角ゴ Pro W3" charset="-128"/>
                  <a:cs typeface="ヒラギノ角ゴ Pro W3" charset="-128"/>
                </a:defRPr>
              </a:lvl1pPr>
            </a:lstStyle>
            <a:p>
              <a:pPr algn="ctr"/>
              <a:r>
                <a:rPr lang="en-US" dirty="0" smtClean="0"/>
                <a:t>CH</a:t>
              </a:r>
              <a:endParaRPr lang="en-US" dirty="0"/>
            </a:p>
          </p:txBody>
        </p:sp>
      </p:grpSp>
      <p:sp>
        <p:nvSpPr>
          <p:cNvPr id="65" name="Rounded Rectangle 64"/>
          <p:cNvSpPr/>
          <p:nvPr/>
        </p:nvSpPr>
        <p:spPr>
          <a:xfrm>
            <a:off x="4067906" y="5073938"/>
            <a:ext cx="1828800" cy="548640"/>
          </a:xfrm>
          <a:prstGeom prst="roundRect">
            <a:avLst>
              <a:gd name="adj" fmla="val 9289"/>
            </a:avLst>
          </a:prstGeom>
          <a:gradFill>
            <a:gsLst>
              <a:gs pos="0">
                <a:schemeClr val="accent2">
                  <a:lumMod val="60000"/>
                  <a:lumOff val="40000"/>
                </a:schemeClr>
              </a:gs>
              <a:gs pos="100000">
                <a:schemeClr val="accent2">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fontAlgn="base">
              <a:spcBef>
                <a:spcPct val="0"/>
              </a:spcBef>
              <a:spcAft>
                <a:spcPct val="0"/>
              </a:spcAft>
            </a:pPr>
            <a:r>
              <a:rPr lang="en-US" sz="1000" b="1" u="sng" dirty="0">
                <a:solidFill>
                  <a:srgbClr val="C0504D">
                    <a:lumMod val="50000"/>
                  </a:srgbClr>
                </a:solidFill>
                <a:latin typeface="Segoe UI" pitchFamily="34" charset="0"/>
                <a:ea typeface="Segoe UI" pitchFamily="34" charset="0"/>
                <a:cs typeface="Segoe UI" pitchFamily="34" charset="0"/>
              </a:rPr>
              <a:t>Single Ka-band antenna</a:t>
            </a:r>
          </a:p>
          <a:p>
            <a:pPr algn="ctr" fontAlgn="base">
              <a:spcBef>
                <a:spcPct val="0"/>
              </a:spcBef>
              <a:spcAft>
                <a:spcPct val="0"/>
              </a:spcAft>
            </a:pPr>
            <a:endParaRPr lang="en-US" sz="500" dirty="0" smtClean="0">
              <a:solidFill>
                <a:srgbClr val="C0504D">
                  <a:lumMod val="50000"/>
                </a:srgbClr>
              </a:solidFill>
              <a:latin typeface="Segoe UI" pitchFamily="34" charset="0"/>
              <a:ea typeface="Segoe UI" pitchFamily="34" charset="0"/>
              <a:cs typeface="Segoe UI" pitchFamily="34" charset="0"/>
            </a:endParaRPr>
          </a:p>
          <a:p>
            <a:pPr algn="ctr" fontAlgn="base">
              <a:spcBef>
                <a:spcPct val="0"/>
              </a:spcBef>
              <a:spcAft>
                <a:spcPct val="0"/>
              </a:spcAft>
            </a:pPr>
            <a:r>
              <a:rPr lang="en-US" sz="900" dirty="0">
                <a:solidFill>
                  <a:srgbClr val="C0504D">
                    <a:lumMod val="50000"/>
                  </a:srgbClr>
                </a:solidFill>
                <a:latin typeface="Segoe UI" pitchFamily="34" charset="0"/>
                <a:ea typeface="Segoe UI" pitchFamily="34" charset="0"/>
                <a:cs typeface="Segoe UI" pitchFamily="34" charset="0"/>
              </a:rPr>
              <a:t>Upgraded 7.3m Ka-band antenna already operational</a:t>
            </a:r>
          </a:p>
        </p:txBody>
      </p:sp>
      <p:grpSp>
        <p:nvGrpSpPr>
          <p:cNvPr id="4" name="Group 3"/>
          <p:cNvGrpSpPr/>
          <p:nvPr/>
        </p:nvGrpSpPr>
        <p:grpSpPr>
          <a:xfrm>
            <a:off x="1505952" y="2245672"/>
            <a:ext cx="1645307" cy="758712"/>
            <a:chOff x="1444552" y="1928418"/>
            <a:chExt cx="1645307" cy="758712"/>
          </a:xfrm>
        </p:grpSpPr>
        <p:grpSp>
          <p:nvGrpSpPr>
            <p:cNvPr id="123" name="Group 122"/>
            <p:cNvGrpSpPr/>
            <p:nvPr/>
          </p:nvGrpSpPr>
          <p:grpSpPr>
            <a:xfrm>
              <a:off x="1444552" y="1928418"/>
              <a:ext cx="907568" cy="726746"/>
              <a:chOff x="2619991" y="4640903"/>
              <a:chExt cx="480302" cy="467100"/>
            </a:xfrm>
          </p:grpSpPr>
          <p:pic>
            <p:nvPicPr>
              <p:cNvPr id="124" name="Picture 123"/>
              <p:cNvPicPr>
                <a:picLocks noChangeAspect="1"/>
              </p:cNvPicPr>
              <p:nvPr/>
            </p:nvPicPr>
            <p:blipFill>
              <a:blip r:embed="rId14" cstate="screen">
                <a:extLst>
                  <a:ext uri="{BEBA8EAE-BF5A-486C-A8C5-ECC9F3942E4B}">
                    <a14:imgProps xmlns:a14="http://schemas.microsoft.com/office/drawing/2010/main">
                      <a14:imgLayer r:embed="rId17">
                        <a14:imgEffect>
                          <a14:colorTemperature colorTemp="11200"/>
                        </a14:imgEffect>
                      </a14:imgLayer>
                    </a14:imgProps>
                  </a:ext>
                  <a:ext uri="{28A0092B-C50C-407E-A947-70E740481C1C}">
                    <a14:useLocalDpi xmlns:a14="http://schemas.microsoft.com/office/drawing/2010/main"/>
                  </a:ext>
                </a:extLst>
              </a:blip>
              <a:stretch>
                <a:fillRect/>
              </a:stretch>
            </p:blipFill>
            <p:spPr>
              <a:xfrm>
                <a:off x="2619991" y="4640903"/>
                <a:ext cx="365760" cy="436099"/>
              </a:xfrm>
              <a:prstGeom prst="rect">
                <a:avLst/>
              </a:prstGeom>
              <a:effectLst>
                <a:outerShdw blurRad="76200" dir="13500000" sy="23000" kx="1200000" algn="br" rotWithShape="0">
                  <a:prstClr val="black">
                    <a:alpha val="20000"/>
                  </a:prstClr>
                </a:outerShdw>
              </a:effectLst>
            </p:spPr>
          </p:pic>
          <p:pic>
            <p:nvPicPr>
              <p:cNvPr id="129" name="Picture 128"/>
              <p:cNvPicPr>
                <a:picLocks noChangeAspect="1"/>
              </p:cNvPicPr>
              <p:nvPr/>
            </p:nvPicPr>
            <p:blipFill>
              <a:blip r:embed="rId14" cstate="screen">
                <a:extLst>
                  <a:ext uri="{BEBA8EAE-BF5A-486C-A8C5-ECC9F3942E4B}">
                    <a14:imgProps xmlns:a14="http://schemas.microsoft.com/office/drawing/2010/main">
                      <a14:imgLayer r:embed="rId18">
                        <a14:imgEffect>
                          <a14:colorTemperature colorTemp="11200"/>
                        </a14:imgEffect>
                      </a14:imgLayer>
                    </a14:imgProps>
                  </a:ext>
                  <a:ext uri="{28A0092B-C50C-407E-A947-70E740481C1C}">
                    <a14:useLocalDpi xmlns:a14="http://schemas.microsoft.com/office/drawing/2010/main"/>
                  </a:ext>
                </a:extLst>
              </a:blip>
              <a:stretch>
                <a:fillRect/>
              </a:stretch>
            </p:blipFill>
            <p:spPr>
              <a:xfrm>
                <a:off x="2734533" y="4671904"/>
                <a:ext cx="365760" cy="436099"/>
              </a:xfrm>
              <a:prstGeom prst="rect">
                <a:avLst/>
              </a:prstGeom>
              <a:effectLst>
                <a:outerShdw blurRad="76200" dir="13500000" sy="23000" kx="1200000" algn="br" rotWithShape="0">
                  <a:prstClr val="black">
                    <a:alpha val="20000"/>
                  </a:prstClr>
                </a:outerShdw>
              </a:effectLst>
            </p:spPr>
          </p:pic>
        </p:grpSp>
        <p:sp>
          <p:nvSpPr>
            <p:cNvPr id="49" name="Text Box 119"/>
            <p:cNvSpPr txBox="1">
              <a:spLocks noChangeArrowheads="1"/>
            </p:cNvSpPr>
            <p:nvPr/>
          </p:nvSpPr>
          <p:spPr bwMode="auto">
            <a:xfrm>
              <a:off x="2253813" y="2348576"/>
              <a:ext cx="836046" cy="338554"/>
            </a:xfrm>
            <a:prstGeom prst="rect">
              <a:avLst/>
            </a:prstGeom>
            <a:noFill/>
            <a:ln w="9525" algn="ctr">
              <a:noFill/>
              <a:miter lim="800000"/>
              <a:headEnd/>
              <a:tailEnd/>
            </a:ln>
          </p:spPr>
          <p:txBody>
            <a:bodyPr wrap="square" lIns="34290" rIns="34290">
              <a:spAutoFit/>
            </a:bodyPr>
            <a:lstStyle/>
            <a:p>
              <a:pPr fontAlgn="base">
                <a:spcBef>
                  <a:spcPct val="0"/>
                </a:spcBef>
                <a:spcAft>
                  <a:spcPct val="0"/>
                </a:spcAft>
              </a:pPr>
              <a:r>
                <a:rPr lang="en-US" sz="800" b="1" i="1" dirty="0" smtClean="0">
                  <a:solidFill>
                    <a:prstClr val="black"/>
                  </a:solidFill>
                  <a:latin typeface="Arial" charset="0"/>
                  <a:ea typeface="ヒラギノ角ゴ Pro W3" charset="-128"/>
                  <a:cs typeface="ヒラギノ角ゴ Pro W3" charset="-128"/>
                </a:rPr>
                <a:t>White Sands</a:t>
              </a:r>
              <a:endParaRPr lang="en-US" sz="800" b="1" i="1" baseline="30000" dirty="0">
                <a:solidFill>
                  <a:prstClr val="black"/>
                </a:solidFill>
                <a:latin typeface="Arial" charset="0"/>
                <a:ea typeface="ヒラギノ角ゴ Pro W3" charset="-128"/>
                <a:cs typeface="ヒラギノ角ゴ Pro W3" charset="-128"/>
              </a:endParaRPr>
            </a:p>
            <a:p>
              <a:pPr fontAlgn="base">
                <a:spcBef>
                  <a:spcPct val="0"/>
                </a:spcBef>
                <a:spcAft>
                  <a:spcPct val="0"/>
                </a:spcAft>
              </a:pPr>
              <a:r>
                <a:rPr lang="en-US" sz="800" b="1" i="1" dirty="0" smtClean="0">
                  <a:solidFill>
                    <a:prstClr val="black"/>
                  </a:solidFill>
                  <a:latin typeface="Arial" charset="0"/>
                  <a:ea typeface="ヒラギノ角ゴ Pro W3" charset="-128"/>
                  <a:cs typeface="ヒラギノ角ゴ Pro W3" charset="-128"/>
                </a:rPr>
                <a:t>(WSC)</a:t>
              </a:r>
              <a:endParaRPr lang="en-US" sz="800" b="1" i="1" dirty="0">
                <a:solidFill>
                  <a:prstClr val="black"/>
                </a:solidFill>
                <a:latin typeface="Arial" charset="0"/>
                <a:ea typeface="ヒラギノ角ゴ Pro W3" charset="-128"/>
                <a:cs typeface="ヒラギノ角ゴ Pro W3" charset="-128"/>
              </a:endParaRPr>
            </a:p>
          </p:txBody>
        </p:sp>
      </p:grpSp>
      <p:sp>
        <p:nvSpPr>
          <p:cNvPr id="93" name="Rounded Rectangle 92"/>
          <p:cNvSpPr/>
          <p:nvPr/>
        </p:nvSpPr>
        <p:spPr>
          <a:xfrm>
            <a:off x="6011862" y="1187046"/>
            <a:ext cx="3055938" cy="4402537"/>
          </a:xfrm>
          <a:prstGeom prst="roundRect">
            <a:avLst>
              <a:gd name="adj" fmla="val 1352"/>
            </a:avLst>
          </a:prstGeom>
          <a:solidFill>
            <a:schemeClr val="bg1">
              <a:lumMod val="95000"/>
              <a:alpha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u="sng"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NEN Ka-band Drivers</a:t>
            </a:r>
          </a:p>
        </p:txBody>
      </p:sp>
      <p:sp>
        <p:nvSpPr>
          <p:cNvPr id="94" name="TextBox 93"/>
          <p:cNvSpPr txBox="1"/>
          <p:nvPr/>
        </p:nvSpPr>
        <p:spPr>
          <a:xfrm>
            <a:off x="5993412" y="1595920"/>
            <a:ext cx="3092838" cy="1600438"/>
          </a:xfrm>
          <a:prstGeom prst="rect">
            <a:avLst/>
          </a:prstGeom>
          <a:noFill/>
        </p:spPr>
        <p:txBody>
          <a:bodyPr wrap="square" rtlCol="0">
            <a:spAutoFit/>
          </a:bodyPr>
          <a:lstStyle/>
          <a:p>
            <a:pPr marL="177800" indent="-177800">
              <a:buFont typeface="Wingdings 3" panose="05040102010807070707" pitchFamily="18" charset="2"/>
              <a:buChar char=""/>
            </a:pPr>
            <a:r>
              <a:rPr lang="en-US" sz="1400" b="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NI-SAR (</a:t>
            </a:r>
            <a:r>
              <a:rPr lang="en-US" sz="1400" b="1" i="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Launch NET 2021</a:t>
            </a:r>
            <a:r>
              <a:rPr lang="en-US" sz="1400" b="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a:t>
            </a:r>
            <a:endParaRPr lang="en-US" sz="6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a:p>
            <a:pPr marL="177800" indent="-114300">
              <a:buFont typeface="Arial" panose="020B0604020202020204" pitchFamily="34" charset="0"/>
              <a:buChar char="•"/>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33 Tbits/day; Data rate of 3.5 Gbps</a:t>
            </a:r>
          </a:p>
          <a:p>
            <a:pPr marL="177800" indent="-114300">
              <a:buFont typeface="Arial" panose="020B0604020202020204" pitchFamily="34" charset="0"/>
              <a:buChar char="•"/>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Four stations needed to meet the mission requirement</a:t>
            </a:r>
          </a:p>
          <a:p>
            <a:pPr marL="514350" lvl="1" indent="-171450">
              <a:buFont typeface="Courier New" panose="02070309020205020404" pitchFamily="49" charset="0"/>
              <a:buChar char="o"/>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ASF</a:t>
            </a:r>
          </a:p>
          <a:p>
            <a:pPr marL="514350" lvl="1" indent="-171450">
              <a:buFont typeface="Courier New" panose="02070309020205020404" pitchFamily="49" charset="0"/>
              <a:buChar char="o"/>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Svalbard</a:t>
            </a:r>
          </a:p>
          <a:p>
            <a:pPr marL="514350" lvl="1" indent="-171450">
              <a:buFont typeface="Courier New" panose="02070309020205020404" pitchFamily="49" charset="0"/>
              <a:buChar char="o"/>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Punta Arenas</a:t>
            </a:r>
          </a:p>
          <a:p>
            <a:pPr marL="514350" lvl="1" indent="-171450">
              <a:buFont typeface="Courier New" panose="02070309020205020404" pitchFamily="49" charset="0"/>
              <a:buChar char="o"/>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Trollsat</a:t>
            </a:r>
            <a:endParaRPr lang="en-US" sz="1200" dirty="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0" name="TextBox 109"/>
          <p:cNvSpPr txBox="1"/>
          <p:nvPr/>
        </p:nvSpPr>
        <p:spPr>
          <a:xfrm>
            <a:off x="5993412" y="3245857"/>
            <a:ext cx="3092838" cy="1415772"/>
          </a:xfrm>
          <a:prstGeom prst="rect">
            <a:avLst/>
          </a:prstGeom>
          <a:noFill/>
        </p:spPr>
        <p:txBody>
          <a:bodyPr wrap="square" rtlCol="0">
            <a:spAutoFit/>
          </a:bodyPr>
          <a:lstStyle/>
          <a:p>
            <a:pPr marL="177800" indent="-177800">
              <a:buFont typeface="Wingdings 3" panose="05040102010807070707" pitchFamily="18" charset="2"/>
              <a:buChar char=""/>
            </a:pPr>
            <a:r>
              <a:rPr lang="en-US" sz="1400" b="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PACE (</a:t>
            </a:r>
            <a:r>
              <a:rPr lang="en-US" sz="1400" b="1" i="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Launch NET 2022</a:t>
            </a:r>
            <a:r>
              <a:rPr lang="en-US" sz="1400" b="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a:t>
            </a:r>
            <a:endParaRPr lang="en-US" sz="6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a:p>
            <a:pPr marL="177800" indent="-114300">
              <a:buFont typeface="Arial" panose="020B0604020202020204" pitchFamily="34" charset="0"/>
              <a:buChar char="•"/>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5 Tbits/day, Data rate of 600 – 1200 Mbps</a:t>
            </a:r>
            <a:endParaRPr lang="en-US" sz="1200" dirty="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a:p>
            <a:pPr marL="177800" indent="-114300">
              <a:buFont typeface="Arial" panose="020B0604020202020204" pitchFamily="34" charset="0"/>
              <a:buChar char="•"/>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Three NEN </a:t>
            </a:r>
            <a:r>
              <a:rPr lang="en-US" sz="1200" dirty="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stations will meet the </a:t>
            </a: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requirement</a:t>
            </a:r>
          </a:p>
          <a:p>
            <a:pPr marL="514350" lvl="1" indent="-171450">
              <a:buFont typeface="Courier New" panose="02070309020205020404" pitchFamily="49" charset="0"/>
              <a:buChar char="o"/>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Leverage sites used for NISAR</a:t>
            </a:r>
          </a:p>
          <a:p>
            <a:pPr marL="514350" lvl="1" indent="-171450">
              <a:buFont typeface="Courier New" panose="02070309020205020404" pitchFamily="49" charset="0"/>
              <a:buChar char="o"/>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2</a:t>
            </a:r>
            <a:r>
              <a:rPr lang="en-US" sz="1200" baseline="300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nd</a:t>
            </a: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 Punta Arenas antenna required</a:t>
            </a:r>
            <a:endParaRPr lang="en-US" sz="1200" dirty="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5" name="TextBox 114"/>
          <p:cNvSpPr txBox="1"/>
          <p:nvPr/>
        </p:nvSpPr>
        <p:spPr>
          <a:xfrm>
            <a:off x="5993412" y="4727809"/>
            <a:ext cx="3092838" cy="861774"/>
          </a:xfrm>
          <a:prstGeom prst="rect">
            <a:avLst/>
          </a:prstGeom>
          <a:noFill/>
        </p:spPr>
        <p:txBody>
          <a:bodyPr wrap="square" rtlCol="0">
            <a:spAutoFit/>
          </a:bodyPr>
          <a:lstStyle/>
          <a:p>
            <a:pPr marL="177800" indent="-177800">
              <a:buFont typeface="Wingdings 3" panose="05040102010807070707" pitchFamily="18" charset="2"/>
              <a:buChar char=""/>
            </a:pPr>
            <a:r>
              <a:rPr lang="en-US" sz="1400" b="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WFIRST (</a:t>
            </a:r>
            <a:r>
              <a:rPr lang="en-US" sz="1400" b="1" i="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Launch NET 2024)</a:t>
            </a:r>
            <a:endParaRPr lang="en-US" sz="6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a:p>
            <a:pPr marL="177800" indent="-114300">
              <a:buFont typeface="Arial" panose="020B0604020202020204" pitchFamily="34" charset="0"/>
              <a:buChar char="•"/>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L2 </a:t>
            </a:r>
            <a:r>
              <a:rPr lang="en-US" sz="1200" dirty="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orbit requires a site in both the northern and southern hemispheres</a:t>
            </a:r>
            <a:endPar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a:p>
            <a:pPr marL="514350" lvl="1" indent="-171450">
              <a:buFont typeface="Courier New" panose="02070309020205020404" pitchFamily="49" charset="0"/>
              <a:buChar char="o"/>
            </a:pPr>
            <a:r>
              <a:rPr lang="en-US" sz="120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WSC</a:t>
            </a:r>
          </a:p>
        </p:txBody>
      </p:sp>
    </p:spTree>
    <p:extLst>
      <p:ext uri="{BB962C8B-B14F-4D97-AF65-F5344CB8AC3E}">
        <p14:creationId xmlns:p14="http://schemas.microsoft.com/office/powerpoint/2010/main" val="379881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94"/>
                                        </p:tgtEl>
                                        <p:attrNameLst>
                                          <p:attrName>style.visibility</p:attrName>
                                        </p:attrNameLst>
                                      </p:cBhvr>
                                      <p:to>
                                        <p:strVal val="visible"/>
                                      </p:to>
                                    </p:set>
                                    <p:animEffect transition="in" filter="wipe(up)">
                                      <p:cBhvr>
                                        <p:cTn id="11" dur="2000"/>
                                        <p:tgtEl>
                                          <p:spTgt spid="94"/>
                                        </p:tgtEl>
                                      </p:cBhvr>
                                    </p:animEffect>
                                  </p:childTnLst>
                                </p:cTn>
                              </p:par>
                            </p:childTnLst>
                          </p:cTn>
                        </p:par>
                        <p:par>
                          <p:cTn id="12" fill="hold">
                            <p:stCondLst>
                              <p:cond delay="3000"/>
                            </p:stCondLst>
                            <p:childTnLst>
                              <p:par>
                                <p:cTn id="13" presetID="4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2" presetClass="entr" presetSubtype="4"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wipe(down)">
                                      <p:cBhvr>
                                        <p:cTn id="21" dur="500"/>
                                        <p:tgtEl>
                                          <p:spTgt spid="127"/>
                                        </p:tgtEl>
                                      </p:cBhvr>
                                    </p:animEffect>
                                  </p:childTnLst>
                                </p:cTn>
                              </p:par>
                            </p:childTnLst>
                          </p:cTn>
                        </p:par>
                        <p:par>
                          <p:cTn id="22" fill="hold">
                            <p:stCondLst>
                              <p:cond delay="4500"/>
                            </p:stCondLst>
                            <p:childTnLst>
                              <p:par>
                                <p:cTn id="23" presetID="22" presetClass="entr" presetSubtype="8" fill="hold" grpId="0" nodeType="after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wipe(left)">
                                      <p:cBhvr>
                                        <p:cTn id="25" dur="500"/>
                                        <p:tgtEl>
                                          <p:spTgt spid="130"/>
                                        </p:tgtEl>
                                      </p:cBhvr>
                                    </p:animEffect>
                                  </p:childTnLst>
                                </p:cTn>
                              </p:par>
                            </p:childTnLst>
                          </p:cTn>
                        </p:par>
                        <p:par>
                          <p:cTn id="26" fill="hold">
                            <p:stCondLst>
                              <p:cond delay="5000"/>
                            </p:stCondLst>
                            <p:childTnLst>
                              <p:par>
                                <p:cTn id="27" presetID="47"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1" fill="hold" nodeType="after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wipe(up)">
                                      <p:cBhvr>
                                        <p:cTn id="35" dur="500"/>
                                        <p:tgtEl>
                                          <p:spTgt spid="141"/>
                                        </p:tgtEl>
                                      </p:cBhvr>
                                    </p:animEffect>
                                  </p:childTnLst>
                                </p:cTn>
                              </p:par>
                            </p:childTnLst>
                          </p:cTn>
                        </p:par>
                        <p:par>
                          <p:cTn id="36" fill="hold">
                            <p:stCondLst>
                              <p:cond delay="6500"/>
                            </p:stCondLst>
                            <p:childTnLst>
                              <p:par>
                                <p:cTn id="37" presetID="22" presetClass="entr" presetSubtype="1"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up)">
                                      <p:cBhvr>
                                        <p:cTn id="39" dur="500"/>
                                        <p:tgtEl>
                                          <p:spTgt spid="113"/>
                                        </p:tgtEl>
                                      </p:cBhvr>
                                    </p:animEffect>
                                  </p:childTnLst>
                                </p:cTn>
                              </p:par>
                            </p:childTnLst>
                          </p:cTn>
                        </p:par>
                        <p:par>
                          <p:cTn id="40" fill="hold">
                            <p:stCondLst>
                              <p:cond delay="7000"/>
                            </p:stCondLst>
                            <p:childTnLst>
                              <p:par>
                                <p:cTn id="41" presetID="47"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wipe(down)">
                                      <p:cBhvr>
                                        <p:cTn id="49" dur="500"/>
                                        <p:tgtEl>
                                          <p:spTgt spid="146"/>
                                        </p:tgtEl>
                                      </p:cBhvr>
                                    </p:animEffect>
                                  </p:childTnLst>
                                </p:cTn>
                              </p:par>
                            </p:childTnLst>
                          </p:cTn>
                        </p:par>
                        <p:par>
                          <p:cTn id="50" fill="hold">
                            <p:stCondLst>
                              <p:cond delay="8500"/>
                            </p:stCondLst>
                            <p:childTnLst>
                              <p:par>
                                <p:cTn id="51" presetID="22" presetClass="entr" presetSubtype="4"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down)">
                                      <p:cBhvr>
                                        <p:cTn id="53" dur="500"/>
                                        <p:tgtEl>
                                          <p:spTgt spid="65"/>
                                        </p:tgtEl>
                                      </p:cBhvr>
                                    </p:animEffect>
                                  </p:childTnLst>
                                </p:cTn>
                              </p:par>
                            </p:childTnLst>
                          </p:cTn>
                        </p:par>
                        <p:par>
                          <p:cTn id="54" fill="hold">
                            <p:stCondLst>
                              <p:cond delay="9000"/>
                            </p:stCondLst>
                            <p:childTnLst>
                              <p:par>
                                <p:cTn id="55" presetID="47"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10000"/>
                            </p:stCondLst>
                            <p:childTnLst>
                              <p:par>
                                <p:cTn id="61" presetID="22" presetClass="entr" presetSubtype="2"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wipe(right)">
                                      <p:cBhvr>
                                        <p:cTn id="63" dur="500"/>
                                        <p:tgtEl>
                                          <p:spTgt spid="126"/>
                                        </p:tgtEl>
                                      </p:cBhvr>
                                    </p:animEffect>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wipe(right)">
                                      <p:cBhvr>
                                        <p:cTn id="67" dur="500"/>
                                        <p:tgtEl>
                                          <p:spTgt spid="1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wipe(up)">
                                      <p:cBhvr>
                                        <p:cTn id="72" dur="1000"/>
                                        <p:tgtEl>
                                          <p:spTgt spid="110"/>
                                        </p:tgtEl>
                                      </p:cBhvr>
                                    </p:animEffect>
                                  </p:childTnLst>
                                </p:cTn>
                              </p:par>
                            </p:childTnLst>
                          </p:cTn>
                        </p:par>
                        <p:par>
                          <p:cTn id="73" fill="hold">
                            <p:stCondLst>
                              <p:cond delay="1000"/>
                            </p:stCondLst>
                            <p:childTnLst>
                              <p:par>
                                <p:cTn id="74" presetID="35" presetClass="emph" presetSubtype="0" repeatCount="4000" fill="hold" nodeType="afterEffect">
                                  <p:stCondLst>
                                    <p:cond delay="0"/>
                                  </p:stCondLst>
                                  <p:childTnLst>
                                    <p:anim calcmode="discrete" valueType="str">
                                      <p:cBhvr>
                                        <p:cTn id="75" dur="500" fill="hold"/>
                                        <p:tgtEl>
                                          <p:spTgt spid="5"/>
                                        </p:tgtEl>
                                        <p:attrNameLst>
                                          <p:attrName>style.visibility</p:attrName>
                                        </p:attrNameLst>
                                      </p:cBhvr>
                                      <p:tavLst>
                                        <p:tav tm="0">
                                          <p:val>
                                            <p:strVal val="hidden"/>
                                          </p:val>
                                        </p:tav>
                                        <p:tav tm="50000">
                                          <p:val>
                                            <p:strVal val="visible"/>
                                          </p:val>
                                        </p:tav>
                                      </p:tavLst>
                                    </p:anim>
                                  </p:childTnLst>
                                </p:cTn>
                              </p:par>
                            </p:childTnLst>
                          </p:cTn>
                        </p:par>
                        <p:par>
                          <p:cTn id="76" fill="hold">
                            <p:stCondLst>
                              <p:cond delay="3000"/>
                            </p:stCondLst>
                            <p:childTnLst>
                              <p:par>
                                <p:cTn id="77" presetID="35" presetClass="emph" presetSubtype="0" repeatCount="4000" fill="hold" nodeType="afterEffect">
                                  <p:stCondLst>
                                    <p:cond delay="0"/>
                                  </p:stCondLst>
                                  <p:childTnLst>
                                    <p:anim calcmode="discrete" valueType="str">
                                      <p:cBhvr>
                                        <p:cTn id="78" dur="500" fill="hold"/>
                                        <p:tgtEl>
                                          <p:spTgt spid="16"/>
                                        </p:tgtEl>
                                        <p:attrNameLst>
                                          <p:attrName>style.visibility</p:attrName>
                                        </p:attrNameLst>
                                      </p:cBhvr>
                                      <p:tavLst>
                                        <p:tav tm="0">
                                          <p:val>
                                            <p:strVal val="hidden"/>
                                          </p:val>
                                        </p:tav>
                                        <p:tav tm="50000">
                                          <p:val>
                                            <p:strVal val="visible"/>
                                          </p:val>
                                        </p:tav>
                                      </p:tavLst>
                                    </p:anim>
                                  </p:childTnLst>
                                </p:cTn>
                              </p:par>
                            </p:childTnLst>
                          </p:cTn>
                        </p:par>
                        <p:par>
                          <p:cTn id="79" fill="hold">
                            <p:stCondLst>
                              <p:cond delay="5000"/>
                            </p:stCondLst>
                            <p:childTnLst>
                              <p:par>
                                <p:cTn id="80" presetID="47" presetClass="entr" presetSubtype="0"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fade">
                                      <p:cBhvr>
                                        <p:cTn id="82" dur="1000"/>
                                        <p:tgtEl>
                                          <p:spTgt spid="109"/>
                                        </p:tgtEl>
                                      </p:cBhvr>
                                    </p:animEffect>
                                    <p:anim calcmode="lin" valueType="num">
                                      <p:cBhvr>
                                        <p:cTn id="83" dur="1000" fill="hold"/>
                                        <p:tgtEl>
                                          <p:spTgt spid="109"/>
                                        </p:tgtEl>
                                        <p:attrNameLst>
                                          <p:attrName>ppt_x</p:attrName>
                                        </p:attrNameLst>
                                      </p:cBhvr>
                                      <p:tavLst>
                                        <p:tav tm="0">
                                          <p:val>
                                            <p:strVal val="#ppt_x"/>
                                          </p:val>
                                        </p:tav>
                                        <p:tav tm="100000">
                                          <p:val>
                                            <p:strVal val="#ppt_x"/>
                                          </p:val>
                                        </p:tav>
                                      </p:tavLst>
                                    </p:anim>
                                    <p:anim calcmode="lin" valueType="num">
                                      <p:cBhvr>
                                        <p:cTn id="84" dur="1000" fill="hold"/>
                                        <p:tgtEl>
                                          <p:spTgt spid="109"/>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22" presetClass="entr" presetSubtype="1" fill="hold" nodeType="afterEffect">
                                  <p:stCondLst>
                                    <p:cond delay="0"/>
                                  </p:stCondLst>
                                  <p:childTnLst>
                                    <p:set>
                                      <p:cBhvr>
                                        <p:cTn id="87" dur="1" fill="hold">
                                          <p:stCondLst>
                                            <p:cond delay="0"/>
                                          </p:stCondLst>
                                        </p:cTn>
                                        <p:tgtEl>
                                          <p:spTgt spid="152"/>
                                        </p:tgtEl>
                                        <p:attrNameLst>
                                          <p:attrName>style.visibility</p:attrName>
                                        </p:attrNameLst>
                                      </p:cBhvr>
                                      <p:to>
                                        <p:strVal val="visible"/>
                                      </p:to>
                                    </p:set>
                                    <p:animEffect transition="in" filter="wipe(up)">
                                      <p:cBhvr>
                                        <p:cTn id="88" dur="500"/>
                                        <p:tgtEl>
                                          <p:spTgt spid="152"/>
                                        </p:tgtEl>
                                      </p:cBhvr>
                                    </p:animEffect>
                                  </p:childTnLst>
                                </p:cTn>
                              </p:par>
                            </p:childTnLst>
                          </p:cTn>
                        </p:par>
                        <p:par>
                          <p:cTn id="89" fill="hold">
                            <p:stCondLst>
                              <p:cond delay="6500"/>
                            </p:stCondLst>
                            <p:childTnLst>
                              <p:par>
                                <p:cTn id="90" presetID="22" presetClass="entr" presetSubtype="1" fill="hold" grpId="0" nodeType="afterEffect">
                                  <p:stCondLst>
                                    <p:cond delay="0"/>
                                  </p:stCondLst>
                                  <p:childTnLst>
                                    <p:set>
                                      <p:cBhvr>
                                        <p:cTn id="91" dur="1" fill="hold">
                                          <p:stCondLst>
                                            <p:cond delay="0"/>
                                          </p:stCondLst>
                                        </p:cTn>
                                        <p:tgtEl>
                                          <p:spTgt spid="150"/>
                                        </p:tgtEl>
                                        <p:attrNameLst>
                                          <p:attrName>style.visibility</p:attrName>
                                        </p:attrNameLst>
                                      </p:cBhvr>
                                      <p:to>
                                        <p:strVal val="visible"/>
                                      </p:to>
                                    </p:set>
                                    <p:animEffect transition="in" filter="wipe(up)">
                                      <p:cBhvr>
                                        <p:cTn id="92" dur="500"/>
                                        <p:tgtEl>
                                          <p:spTgt spid="15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15"/>
                                        </p:tgtEl>
                                        <p:attrNameLst>
                                          <p:attrName>style.visibility</p:attrName>
                                        </p:attrNameLst>
                                      </p:cBhvr>
                                      <p:to>
                                        <p:strVal val="visible"/>
                                      </p:to>
                                    </p:set>
                                    <p:animEffect transition="in" filter="wipe(up)">
                                      <p:cBhvr>
                                        <p:cTn id="97" dur="1000"/>
                                        <p:tgtEl>
                                          <p:spTgt spid="115"/>
                                        </p:tgtEl>
                                      </p:cBhvr>
                                    </p:animEffect>
                                  </p:childTnLst>
                                </p:cTn>
                              </p:par>
                            </p:childTnLst>
                          </p:cTn>
                        </p:par>
                        <p:par>
                          <p:cTn id="98" fill="hold">
                            <p:stCondLst>
                              <p:cond delay="1000"/>
                            </p:stCondLst>
                            <p:childTnLst>
                              <p:par>
                                <p:cTn id="99" presetID="47" presetClass="entr" presetSubtype="0" fill="hold"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1000"/>
                                        <p:tgtEl>
                                          <p:spTgt spid="4"/>
                                        </p:tgtEl>
                                      </p:cBhvr>
                                    </p:animEffect>
                                    <p:anim calcmode="lin" valueType="num">
                                      <p:cBhvr>
                                        <p:cTn id="102" dur="1000" fill="hold"/>
                                        <p:tgtEl>
                                          <p:spTgt spid="4"/>
                                        </p:tgtEl>
                                        <p:attrNameLst>
                                          <p:attrName>ppt_x</p:attrName>
                                        </p:attrNameLst>
                                      </p:cBhvr>
                                      <p:tavLst>
                                        <p:tav tm="0">
                                          <p:val>
                                            <p:strVal val="#ppt_x"/>
                                          </p:val>
                                        </p:tav>
                                        <p:tav tm="100000">
                                          <p:val>
                                            <p:strVal val="#ppt_x"/>
                                          </p:val>
                                        </p:tav>
                                      </p:tavLst>
                                    </p:anim>
                                    <p:anim calcmode="lin" valueType="num">
                                      <p:cBhvr>
                                        <p:cTn id="103" dur="1000" fill="hold"/>
                                        <p:tgtEl>
                                          <p:spTgt spid="4"/>
                                        </p:tgtEl>
                                        <p:attrNameLst>
                                          <p:attrName>ppt_y</p:attrName>
                                        </p:attrNameLst>
                                      </p:cBhvr>
                                      <p:tavLst>
                                        <p:tav tm="0">
                                          <p:val>
                                            <p:strVal val="#ppt_y-.1"/>
                                          </p:val>
                                        </p:tav>
                                        <p:tav tm="100000">
                                          <p:val>
                                            <p:strVal val="#ppt_y"/>
                                          </p:val>
                                        </p:tav>
                                      </p:tavLst>
                                    </p:anim>
                                  </p:childTnLst>
                                </p:cTn>
                              </p:par>
                            </p:childTnLst>
                          </p:cTn>
                        </p:par>
                        <p:par>
                          <p:cTn id="104" fill="hold">
                            <p:stCondLst>
                              <p:cond delay="2000"/>
                            </p:stCondLst>
                            <p:childTnLst>
                              <p:par>
                                <p:cTn id="105" presetID="22" presetClass="entr" presetSubtype="1" fill="hold" nodeType="after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wipe(up)">
                                      <p:cBhvr>
                                        <p:cTn id="107" dur="500"/>
                                        <p:tgtEl>
                                          <p:spTgt spid="82"/>
                                        </p:tgtEl>
                                      </p:cBhvr>
                                    </p:animEffect>
                                  </p:childTnLst>
                                </p:cTn>
                              </p:par>
                            </p:childTnLst>
                          </p:cTn>
                        </p:par>
                        <p:par>
                          <p:cTn id="108" fill="hold">
                            <p:stCondLst>
                              <p:cond delay="2500"/>
                            </p:stCondLst>
                            <p:childTnLst>
                              <p:par>
                                <p:cTn id="109" presetID="22" presetClass="entr" presetSubtype="1" fill="hold" grpId="0" nodeType="afterEffect">
                                  <p:stCondLst>
                                    <p:cond delay="0"/>
                                  </p:stCondLst>
                                  <p:childTnLst>
                                    <p:set>
                                      <p:cBhvr>
                                        <p:cTn id="110" dur="1" fill="hold">
                                          <p:stCondLst>
                                            <p:cond delay="0"/>
                                          </p:stCondLst>
                                        </p:cTn>
                                        <p:tgtEl>
                                          <p:spTgt spid="114"/>
                                        </p:tgtEl>
                                        <p:attrNameLst>
                                          <p:attrName>style.visibility</p:attrName>
                                        </p:attrNameLst>
                                      </p:cBhvr>
                                      <p:to>
                                        <p:strVal val="visible"/>
                                      </p:to>
                                    </p:set>
                                    <p:animEffect transition="in" filter="wipe(up)">
                                      <p:cBhvr>
                                        <p:cTn id="111" dur="500"/>
                                        <p:tgtEl>
                                          <p:spTgt spid="114"/>
                                        </p:tgtEl>
                                      </p:cBhvr>
                                    </p:animEffect>
                                  </p:childTnLst>
                                </p:cTn>
                              </p:par>
                            </p:childTnLst>
                          </p:cTn>
                        </p:par>
                        <p:par>
                          <p:cTn id="112" fill="hold">
                            <p:stCondLst>
                              <p:cond delay="3000"/>
                            </p:stCondLst>
                            <p:childTnLst>
                              <p:par>
                                <p:cTn id="113" presetID="47" presetClass="entr" presetSubtype="0"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1000"/>
                                        <p:tgtEl>
                                          <p:spTgt spid="35"/>
                                        </p:tgtEl>
                                      </p:cBhvr>
                                    </p:animEffect>
                                    <p:anim calcmode="lin" valueType="num">
                                      <p:cBhvr>
                                        <p:cTn id="116" dur="1000" fill="hold"/>
                                        <p:tgtEl>
                                          <p:spTgt spid="35"/>
                                        </p:tgtEl>
                                        <p:attrNameLst>
                                          <p:attrName>ppt_x</p:attrName>
                                        </p:attrNameLst>
                                      </p:cBhvr>
                                      <p:tavLst>
                                        <p:tav tm="0">
                                          <p:val>
                                            <p:strVal val="#ppt_x"/>
                                          </p:val>
                                        </p:tav>
                                        <p:tav tm="100000">
                                          <p:val>
                                            <p:strVal val="#ppt_x"/>
                                          </p:val>
                                        </p:tav>
                                      </p:tavLst>
                                    </p:anim>
                                    <p:anim calcmode="lin" valueType="num">
                                      <p:cBhvr>
                                        <p:cTn id="117" dur="1000" fill="hold"/>
                                        <p:tgtEl>
                                          <p:spTgt spid="35"/>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7" presetClass="entr" presetSubtype="0" fill="hold" nodeType="after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1000"/>
                                        <p:tgtEl>
                                          <p:spTgt spid="36"/>
                                        </p:tgtEl>
                                      </p:cBhvr>
                                    </p:animEffect>
                                    <p:anim calcmode="lin" valueType="num">
                                      <p:cBhvr>
                                        <p:cTn id="122" dur="1000" fill="hold"/>
                                        <p:tgtEl>
                                          <p:spTgt spid="36"/>
                                        </p:tgtEl>
                                        <p:attrNameLst>
                                          <p:attrName>ppt_x</p:attrName>
                                        </p:attrNameLst>
                                      </p:cBhvr>
                                      <p:tavLst>
                                        <p:tav tm="0">
                                          <p:val>
                                            <p:strVal val="#ppt_x"/>
                                          </p:val>
                                        </p:tav>
                                        <p:tav tm="100000">
                                          <p:val>
                                            <p:strVal val="#ppt_x"/>
                                          </p:val>
                                        </p:tav>
                                      </p:tavLst>
                                    </p:anim>
                                    <p:anim calcmode="lin" valueType="num">
                                      <p:cBhvr>
                                        <p:cTn id="123" dur="1000" fill="hold"/>
                                        <p:tgtEl>
                                          <p:spTgt spid="36"/>
                                        </p:tgtEl>
                                        <p:attrNameLst>
                                          <p:attrName>ppt_y</p:attrName>
                                        </p:attrNameLst>
                                      </p:cBhvr>
                                      <p:tavLst>
                                        <p:tav tm="0">
                                          <p:val>
                                            <p:strVal val="#ppt_y-.1"/>
                                          </p:val>
                                        </p:tav>
                                        <p:tav tm="100000">
                                          <p:val>
                                            <p:strVal val="#ppt_y"/>
                                          </p:val>
                                        </p:tav>
                                      </p:tavLst>
                                    </p:anim>
                                  </p:childTnLst>
                                </p:cTn>
                              </p:par>
                            </p:childTnLst>
                          </p:cTn>
                        </p:par>
                        <p:par>
                          <p:cTn id="124" fill="hold">
                            <p:stCondLst>
                              <p:cond delay="5000"/>
                            </p:stCondLst>
                            <p:childTnLst>
                              <p:par>
                                <p:cTn id="125" presetID="22" presetClass="entr" presetSubtype="4"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wipe(down)">
                                      <p:cBhvr>
                                        <p:cTn id="127" dur="500"/>
                                        <p:tgtEl>
                                          <p:spTgt spid="37"/>
                                        </p:tgtEl>
                                      </p:cBhvr>
                                    </p:animEffect>
                                  </p:childTnLst>
                                </p:cTn>
                              </p:par>
                            </p:childTnLst>
                          </p:cTn>
                        </p:par>
                        <p:par>
                          <p:cTn id="128" fill="hold">
                            <p:stCondLst>
                              <p:cond delay="5500"/>
                            </p:stCondLst>
                            <p:childTnLst>
                              <p:par>
                                <p:cTn id="129" presetID="22" presetClass="entr" presetSubtype="4" fill="hold" grpId="0" nodeType="afterEffect">
                                  <p:stCondLst>
                                    <p:cond delay="0"/>
                                  </p:stCondLst>
                                  <p:childTnLst>
                                    <p:set>
                                      <p:cBhvr>
                                        <p:cTn id="130" dur="1" fill="hold">
                                          <p:stCondLst>
                                            <p:cond delay="0"/>
                                          </p:stCondLst>
                                        </p:cTn>
                                        <p:tgtEl>
                                          <p:spTgt spid="125"/>
                                        </p:tgtEl>
                                        <p:attrNameLst>
                                          <p:attrName>style.visibility</p:attrName>
                                        </p:attrNameLst>
                                      </p:cBhvr>
                                      <p:to>
                                        <p:strVal val="visible"/>
                                      </p:to>
                                    </p:set>
                                    <p:animEffect transition="in" filter="wipe(down)">
                                      <p:cBhvr>
                                        <p:cTn id="131" dur="500"/>
                                        <p:tgtEl>
                                          <p:spTgt spid="125"/>
                                        </p:tgtEl>
                                      </p:cBhvr>
                                    </p:animEffect>
                                  </p:childTnLst>
                                </p:cTn>
                              </p:par>
                            </p:childTnLst>
                          </p:cTn>
                        </p:par>
                        <p:par>
                          <p:cTn id="132" fill="hold">
                            <p:stCondLst>
                              <p:cond delay="6000"/>
                            </p:stCondLst>
                            <p:childTnLst>
                              <p:par>
                                <p:cTn id="133" presetID="35" presetClass="emph" presetSubtype="0" fill="hold" nodeType="afterEffect">
                                  <p:stCondLst>
                                    <p:cond delay="0"/>
                                  </p:stCondLst>
                                  <p:childTnLst>
                                    <p:anim calcmode="discrete" valueType="str">
                                      <p:cBhvr>
                                        <p:cTn id="134" dur="500" fill="hold"/>
                                        <p:tgtEl>
                                          <p:spTgt spid="35"/>
                                        </p:tgtEl>
                                        <p:attrNameLst>
                                          <p:attrName>style.visibility</p:attrName>
                                        </p:attrNameLst>
                                      </p:cBhvr>
                                      <p:tavLst>
                                        <p:tav tm="0">
                                          <p:val>
                                            <p:strVal val="hidden"/>
                                          </p:val>
                                        </p:tav>
                                        <p:tav tm="50000">
                                          <p:val>
                                            <p:strVal val="visible"/>
                                          </p:val>
                                        </p:tav>
                                      </p:tavLst>
                                    </p:anim>
                                  </p:childTnLst>
                                </p:cTn>
                              </p:par>
                            </p:childTnLst>
                          </p:cTn>
                        </p:par>
                        <p:par>
                          <p:cTn id="135" fill="hold">
                            <p:stCondLst>
                              <p:cond delay="6500"/>
                            </p:stCondLst>
                            <p:childTnLst>
                              <p:par>
                                <p:cTn id="136" presetID="35" presetClass="emph" presetSubtype="0" fill="hold" nodeType="afterEffect">
                                  <p:stCondLst>
                                    <p:cond delay="0"/>
                                  </p:stCondLst>
                                  <p:childTnLst>
                                    <p:anim calcmode="discrete" valueType="str">
                                      <p:cBhvr>
                                        <p:cTn id="137" dur="500" fill="hold"/>
                                        <p:tgtEl>
                                          <p:spTgt spid="36"/>
                                        </p:tgtEl>
                                        <p:attrNameLst>
                                          <p:attrName>style.visibility</p:attrName>
                                        </p:attrNameLst>
                                      </p:cBhvr>
                                      <p:tavLst>
                                        <p:tav tm="0">
                                          <p:val>
                                            <p:strVal val="hidden"/>
                                          </p:val>
                                        </p:tav>
                                        <p:tav tm="50000">
                                          <p:val>
                                            <p:strVal val="visible"/>
                                          </p:val>
                                        </p:tav>
                                      </p:tavLst>
                                    </p:anim>
                                  </p:childTnLst>
                                </p:cTn>
                              </p:par>
                            </p:childTnLst>
                          </p:cTn>
                        </p:par>
                        <p:par>
                          <p:cTn id="138" fill="hold">
                            <p:stCondLst>
                              <p:cond delay="7000"/>
                            </p:stCondLst>
                            <p:childTnLst>
                              <p:par>
                                <p:cTn id="139" presetID="35" presetClass="emph" presetSubtype="0" fill="hold" nodeType="afterEffect">
                                  <p:stCondLst>
                                    <p:cond delay="0"/>
                                  </p:stCondLst>
                                  <p:childTnLst>
                                    <p:anim calcmode="discrete" valueType="str">
                                      <p:cBhvr>
                                        <p:cTn id="140" dur="500" fill="hold"/>
                                        <p:tgtEl>
                                          <p:spTgt spid="35"/>
                                        </p:tgtEl>
                                        <p:attrNameLst>
                                          <p:attrName>style.visibility</p:attrName>
                                        </p:attrNameLst>
                                      </p:cBhvr>
                                      <p:tavLst>
                                        <p:tav tm="0">
                                          <p:val>
                                            <p:strVal val="hidden"/>
                                          </p:val>
                                        </p:tav>
                                        <p:tav tm="50000">
                                          <p:val>
                                            <p:strVal val="visible"/>
                                          </p:val>
                                        </p:tav>
                                      </p:tavLst>
                                    </p:anim>
                                  </p:childTnLst>
                                </p:cTn>
                              </p:par>
                            </p:childTnLst>
                          </p:cTn>
                        </p:par>
                        <p:par>
                          <p:cTn id="141" fill="hold">
                            <p:stCondLst>
                              <p:cond delay="7500"/>
                            </p:stCondLst>
                            <p:childTnLst>
                              <p:par>
                                <p:cTn id="142" presetID="35" presetClass="emph" presetSubtype="0" fill="hold" nodeType="afterEffect">
                                  <p:stCondLst>
                                    <p:cond delay="0"/>
                                  </p:stCondLst>
                                  <p:childTnLst>
                                    <p:anim calcmode="discrete" valueType="str">
                                      <p:cBhvr>
                                        <p:cTn id="143" dur="500" fill="hold"/>
                                        <p:tgtEl>
                                          <p:spTgt spid="36"/>
                                        </p:tgtEl>
                                        <p:attrNameLst>
                                          <p:attrName>style.visibility</p:attrName>
                                        </p:attrNameLst>
                                      </p:cBhvr>
                                      <p:tavLst>
                                        <p:tav tm="0">
                                          <p:val>
                                            <p:strVal val="hidden"/>
                                          </p:val>
                                        </p:tav>
                                        <p:tav tm="50000">
                                          <p:val>
                                            <p:strVal val="visible"/>
                                          </p:val>
                                        </p:tav>
                                      </p:tavLst>
                                    </p:anim>
                                  </p:childTnLst>
                                </p:cTn>
                              </p:par>
                            </p:childTnLst>
                          </p:cTn>
                        </p:par>
                        <p:par>
                          <p:cTn id="144" fill="hold">
                            <p:stCondLst>
                              <p:cond delay="8000"/>
                            </p:stCondLst>
                            <p:childTnLst>
                              <p:par>
                                <p:cTn id="145" presetID="35" presetClass="emph" presetSubtype="0" fill="hold" nodeType="afterEffect">
                                  <p:stCondLst>
                                    <p:cond delay="0"/>
                                  </p:stCondLst>
                                  <p:childTnLst>
                                    <p:anim calcmode="discrete" valueType="str">
                                      <p:cBhvr>
                                        <p:cTn id="146" dur="500" fill="hold"/>
                                        <p:tgtEl>
                                          <p:spTgt spid="35"/>
                                        </p:tgtEl>
                                        <p:attrNameLst>
                                          <p:attrName>style.visibility</p:attrName>
                                        </p:attrNameLst>
                                      </p:cBhvr>
                                      <p:tavLst>
                                        <p:tav tm="0">
                                          <p:val>
                                            <p:strVal val="hidden"/>
                                          </p:val>
                                        </p:tav>
                                        <p:tav tm="50000">
                                          <p:val>
                                            <p:strVal val="visible"/>
                                          </p:val>
                                        </p:tav>
                                      </p:tavLst>
                                    </p:anim>
                                  </p:childTnLst>
                                </p:cTn>
                              </p:par>
                            </p:childTnLst>
                          </p:cTn>
                        </p:par>
                        <p:par>
                          <p:cTn id="147" fill="hold">
                            <p:stCondLst>
                              <p:cond delay="8500"/>
                            </p:stCondLst>
                            <p:childTnLst>
                              <p:par>
                                <p:cTn id="148" presetID="35" presetClass="emph" presetSubtype="0" fill="hold" nodeType="afterEffect">
                                  <p:stCondLst>
                                    <p:cond delay="0"/>
                                  </p:stCondLst>
                                  <p:childTnLst>
                                    <p:anim calcmode="discrete" valueType="str">
                                      <p:cBhvr>
                                        <p:cTn id="149" dur="5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25" grpId="0" animBg="1"/>
      <p:bldP spid="130" grpId="0" animBg="1"/>
      <p:bldP spid="150" grpId="0" animBg="1"/>
      <p:bldP spid="128" grpId="0" animBg="1"/>
      <p:bldP spid="65" grpId="0" animBg="1"/>
      <p:bldP spid="93" grpId="0" animBg="1"/>
      <p:bldP spid="94" grpId="0"/>
      <p:bldP spid="110" grpId="0"/>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6306" y="274638"/>
            <a:ext cx="6447110" cy="391063"/>
          </a:xfrm>
        </p:spPr>
        <p:txBody>
          <a:bodyPr/>
          <a:lstStyle/>
          <a:p>
            <a:pPr algn="ctr"/>
            <a:r>
              <a:rPr lang="en-US" sz="2800" dirty="0"/>
              <a:t>NEN CubeSat Support </a:t>
            </a:r>
            <a:r>
              <a:rPr lang="en-US" sz="2800" dirty="0" smtClean="0"/>
              <a:t>Analysis – LEO  </a:t>
            </a:r>
            <a:endParaRPr lang="en-US" sz="2800" dirty="0"/>
          </a:p>
        </p:txBody>
      </p:sp>
      <p:sp>
        <p:nvSpPr>
          <p:cNvPr id="3" name="Content Placeholder 2"/>
          <p:cNvSpPr>
            <a:spLocks noGrp="1"/>
          </p:cNvSpPr>
          <p:nvPr>
            <p:ph sz="half" idx="1"/>
          </p:nvPr>
        </p:nvSpPr>
        <p:spPr>
          <a:xfrm>
            <a:off x="555865" y="1071413"/>
            <a:ext cx="2393075" cy="5407566"/>
          </a:xfrm>
        </p:spPr>
        <p:txBody>
          <a:bodyPr>
            <a:normAutofit/>
          </a:bodyPr>
          <a:lstStyle/>
          <a:p>
            <a:r>
              <a:rPr lang="en-US" sz="1600" dirty="0" smtClean="0"/>
              <a:t>CubeSat/SmallSat </a:t>
            </a:r>
            <a:r>
              <a:rPr lang="en-US" sz="1600" dirty="0"/>
              <a:t>mission communication requirements including frequencies and data rates can be met by utilizing NEN S and X-band support </a:t>
            </a:r>
            <a:r>
              <a:rPr lang="en-US" sz="1600" dirty="0" smtClean="0"/>
              <a:t>based on 745 km low earth orbit</a:t>
            </a:r>
          </a:p>
          <a:p>
            <a:r>
              <a:rPr lang="en-US" sz="1600" dirty="0" smtClean="0"/>
              <a:t>Coverage </a:t>
            </a:r>
            <a:r>
              <a:rPr lang="en-US" sz="1600" dirty="0"/>
              <a:t>analysis indicates adequate ground coverage and support time utilizing NEN ground </a:t>
            </a:r>
            <a:r>
              <a:rPr lang="en-US" sz="1600" dirty="0" smtClean="0"/>
              <a:t>stations </a:t>
            </a:r>
            <a:r>
              <a:rPr lang="en-US" sz="1600" dirty="0"/>
              <a:t>for </a:t>
            </a:r>
            <a:r>
              <a:rPr lang="en-US" sz="1600" dirty="0" smtClean="0"/>
              <a:t>CubeSats </a:t>
            </a:r>
            <a:r>
              <a:rPr lang="en-US" sz="1600" dirty="0"/>
              <a:t>at an altitude of 745 km</a:t>
            </a:r>
          </a:p>
        </p:txBody>
      </p:sp>
      <p:sp>
        <p:nvSpPr>
          <p:cNvPr id="2" name="Slide Number Placeholder 1"/>
          <p:cNvSpPr>
            <a:spLocks noGrp="1"/>
          </p:cNvSpPr>
          <p:nvPr>
            <p:ph type="sldNum" sz="quarter" idx="12"/>
          </p:nvPr>
        </p:nvSpPr>
        <p:spPr/>
        <p:txBody>
          <a:bodyPr/>
          <a:lstStyle/>
          <a:p>
            <a:fld id="{B2ACF076-0262-274D-8F1C-201BD0A5BA55}" type="slidenum">
              <a:rPr lang="en-US" smtClean="0"/>
              <a:t>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430660227"/>
              </p:ext>
            </p:extLst>
          </p:nvPr>
        </p:nvGraphicFramePr>
        <p:xfrm>
          <a:off x="3489861" y="1071413"/>
          <a:ext cx="5433455" cy="5399948"/>
        </p:xfrm>
        <a:graphic>
          <a:graphicData uri="http://schemas.openxmlformats.org/drawingml/2006/table">
            <a:tbl>
              <a:tblPr firstRow="1" firstCol="1" bandRow="1">
                <a:tableStyleId>{5C22544A-7EE6-4342-B048-85BDC9FD1C3A}</a:tableStyleId>
              </a:tblPr>
              <a:tblGrid>
                <a:gridCol w="1200301"/>
                <a:gridCol w="973807"/>
                <a:gridCol w="1086449"/>
                <a:gridCol w="1086449"/>
                <a:gridCol w="1086449"/>
              </a:tblGrid>
              <a:tr h="436990">
                <a:tc>
                  <a:txBody>
                    <a:bodyPr/>
                    <a:lstStyle/>
                    <a:p>
                      <a:pPr marL="0" marR="0" algn="ctr">
                        <a:spcBef>
                          <a:spcPts val="0"/>
                        </a:spcBef>
                        <a:spcAft>
                          <a:spcPts val="0"/>
                        </a:spcAft>
                      </a:pPr>
                      <a:r>
                        <a:rPr lang="en-US" sz="1400" dirty="0">
                          <a:effectLst/>
                        </a:rPr>
                        <a:t>Links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Data Rate</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Mod &amp; Coding</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CubeSat EIRP</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Link Margin</a:t>
                      </a:r>
                      <a:endParaRPr lang="en-US" sz="1800">
                        <a:effectLst/>
                        <a:latin typeface="Times New Roman" panose="02020603050405020304" pitchFamily="18" charset="0"/>
                        <a:ea typeface="Times New Roman" panose="02020603050405020304" pitchFamily="18" charset="0"/>
                      </a:endParaRPr>
                    </a:p>
                  </a:txBody>
                  <a:tcPr marL="68580" marR="68580" marT="0" marB="0"/>
                </a:tc>
              </a:tr>
              <a:tr h="655485">
                <a:tc>
                  <a:txBody>
                    <a:bodyPr/>
                    <a:lstStyle/>
                    <a:p>
                      <a:pPr marL="0" marR="0" algn="ctr">
                        <a:spcBef>
                          <a:spcPts val="0"/>
                        </a:spcBef>
                        <a:spcAft>
                          <a:spcPts val="0"/>
                        </a:spcAft>
                      </a:pPr>
                      <a:r>
                        <a:rPr lang="en-US" sz="1400" dirty="0">
                          <a:effectLst/>
                        </a:rPr>
                        <a:t>S-band Downlink</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2 kbps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BPSK, ½ </a:t>
                      </a:r>
                      <a:r>
                        <a:rPr lang="en-US" sz="1400" dirty="0" smtClean="0">
                          <a:effectLst/>
                        </a:rPr>
                        <a:t>conv. </a:t>
                      </a:r>
                      <a:r>
                        <a:rPr lang="en-US" sz="1400" dirty="0">
                          <a:effectLst/>
                        </a:rPr>
                        <a:t>+ RS</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 dBw</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40.1 dB</a:t>
                      </a:r>
                      <a:endParaRPr lang="en-US" sz="1800">
                        <a:effectLst/>
                        <a:latin typeface="Times New Roman" panose="02020603050405020304" pitchFamily="18" charset="0"/>
                        <a:ea typeface="Times New Roman" panose="02020603050405020304" pitchFamily="18" charset="0"/>
                      </a:endParaRPr>
                    </a:p>
                  </a:txBody>
                  <a:tcPr marL="68580" marR="68580" marT="0" marB="0"/>
                </a:tc>
              </a:tr>
              <a:tr h="655485">
                <a:tc>
                  <a:txBody>
                    <a:bodyPr/>
                    <a:lstStyle/>
                    <a:p>
                      <a:pPr marL="0" marR="0" algn="ctr">
                        <a:spcBef>
                          <a:spcPts val="0"/>
                        </a:spcBef>
                        <a:spcAft>
                          <a:spcPts val="0"/>
                        </a:spcAft>
                      </a:pPr>
                      <a:r>
                        <a:rPr lang="en-US" sz="1400">
                          <a:effectLst/>
                        </a:rPr>
                        <a:t>S-band Downlink</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4 kbps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BPSK, ½ </a:t>
                      </a:r>
                      <a:r>
                        <a:rPr lang="en-US" sz="1400" dirty="0" smtClean="0">
                          <a:effectLst/>
                        </a:rPr>
                        <a:t>conv.</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 dBW</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36.5 dB</a:t>
                      </a:r>
                      <a:endParaRPr lang="en-US" sz="1800">
                        <a:effectLst/>
                        <a:latin typeface="Times New Roman" panose="02020603050405020304" pitchFamily="18" charset="0"/>
                        <a:ea typeface="Times New Roman" panose="02020603050405020304" pitchFamily="18" charset="0"/>
                      </a:endParaRPr>
                    </a:p>
                  </a:txBody>
                  <a:tcPr marL="68580" marR="68580" marT="0" marB="0"/>
                </a:tc>
              </a:tr>
              <a:tr h="655485">
                <a:tc>
                  <a:txBody>
                    <a:bodyPr/>
                    <a:lstStyle/>
                    <a:p>
                      <a:pPr marL="0" marR="0" algn="ctr">
                        <a:spcBef>
                          <a:spcPts val="0"/>
                        </a:spcBef>
                        <a:spcAft>
                          <a:spcPts val="0"/>
                        </a:spcAft>
                      </a:pPr>
                      <a:r>
                        <a:rPr lang="en-US" sz="1400">
                          <a:effectLst/>
                        </a:rPr>
                        <a:t>S-band Downlink</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256 kbps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BPSK, ½ </a:t>
                      </a:r>
                      <a:r>
                        <a:rPr lang="en-US" sz="1400" dirty="0" smtClean="0">
                          <a:effectLst/>
                        </a:rPr>
                        <a:t>conv.</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 dBW</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18.45 dB</a:t>
                      </a:r>
                      <a:endParaRPr lang="en-US" sz="1800">
                        <a:effectLst/>
                        <a:latin typeface="Times New Roman" panose="02020603050405020304" pitchFamily="18" charset="0"/>
                        <a:ea typeface="Times New Roman" panose="02020603050405020304" pitchFamily="18" charset="0"/>
                      </a:endParaRPr>
                    </a:p>
                  </a:txBody>
                  <a:tcPr marL="68580" marR="68580" marT="0" marB="0"/>
                </a:tc>
              </a:tr>
              <a:tr h="655485">
                <a:tc>
                  <a:txBody>
                    <a:bodyPr/>
                    <a:lstStyle/>
                    <a:p>
                      <a:pPr marL="0" marR="0" algn="ctr">
                        <a:spcBef>
                          <a:spcPts val="0"/>
                        </a:spcBef>
                        <a:spcAft>
                          <a:spcPts val="0"/>
                        </a:spcAft>
                      </a:pPr>
                      <a:r>
                        <a:rPr lang="en-US" sz="1400">
                          <a:effectLst/>
                        </a:rPr>
                        <a:t>S-band Downlink</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513.7 kbps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BPSK, RS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 dBW</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14.4 dB</a:t>
                      </a:r>
                      <a:endParaRPr lang="en-US" sz="1800">
                        <a:effectLst/>
                        <a:latin typeface="Times New Roman" panose="02020603050405020304" pitchFamily="18" charset="0"/>
                        <a:ea typeface="Times New Roman" panose="02020603050405020304" pitchFamily="18" charset="0"/>
                      </a:endParaRPr>
                    </a:p>
                  </a:txBody>
                  <a:tcPr marL="68580" marR="68580" marT="0" marB="0"/>
                </a:tc>
              </a:tr>
              <a:tr h="655485">
                <a:tc>
                  <a:txBody>
                    <a:bodyPr/>
                    <a:lstStyle/>
                    <a:p>
                      <a:pPr marL="0" marR="0" algn="ctr">
                        <a:spcBef>
                          <a:spcPts val="0"/>
                        </a:spcBef>
                        <a:spcAft>
                          <a:spcPts val="0"/>
                        </a:spcAft>
                      </a:pPr>
                      <a:r>
                        <a:rPr lang="en-US" sz="1400">
                          <a:effectLst/>
                        </a:rPr>
                        <a:t>X-band Downlink</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13.1 Mbps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QPSK, 7/8 LDPC</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effectLst/>
                        </a:rPr>
                        <a:t>4 </a:t>
                      </a:r>
                      <a:r>
                        <a:rPr lang="en-US" sz="1400" dirty="0">
                          <a:effectLst/>
                        </a:rPr>
                        <a:t>dBW</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10.3 dB</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655485">
                <a:tc>
                  <a:txBody>
                    <a:bodyPr/>
                    <a:lstStyle/>
                    <a:p>
                      <a:pPr marL="0" marR="0" algn="ctr">
                        <a:spcBef>
                          <a:spcPts val="0"/>
                        </a:spcBef>
                        <a:spcAft>
                          <a:spcPts val="0"/>
                        </a:spcAft>
                      </a:pPr>
                      <a:r>
                        <a:rPr lang="en-US" sz="1400">
                          <a:effectLst/>
                        </a:rPr>
                        <a:t>X-band Downlink</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130 Mbps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QPSK, ½ conv + RS</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effectLst/>
                        </a:rPr>
                        <a:t>4 </a:t>
                      </a:r>
                      <a:r>
                        <a:rPr lang="en-US" sz="1400" dirty="0">
                          <a:effectLst/>
                        </a:rPr>
                        <a:t>dBW</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3.2 dB</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1030048">
                <a:tc gridSpan="5">
                  <a:txBody>
                    <a:bodyPr/>
                    <a:lstStyle/>
                    <a:p>
                      <a:pPr marL="0" marR="0" algn="l">
                        <a:spcBef>
                          <a:spcPts val="0"/>
                        </a:spcBef>
                        <a:spcAft>
                          <a:spcPts val="0"/>
                        </a:spcAft>
                      </a:pPr>
                      <a:r>
                        <a:rPr lang="en-US" sz="1200" dirty="0">
                          <a:effectLst/>
                        </a:rPr>
                        <a:t> </a:t>
                      </a:r>
                      <a:endParaRPr lang="en-US" sz="1600" b="0" dirty="0">
                        <a:solidFill>
                          <a:schemeClr val="bg1"/>
                        </a:solidFill>
                        <a:effectLst/>
                        <a:latin typeface="+mn-lt"/>
                        <a:ea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1"/>
                          </a:solidFill>
                          <a:effectLst/>
                          <a:latin typeface="+mn-lt"/>
                          <a:ea typeface="+mn-ea"/>
                          <a:cs typeface="+mn-cs"/>
                        </a:rPr>
                        <a:t>11.3 m at AS1, CubeSat PA = 1 W, 0 dBi Antenna Gain (S-band), Antenna Gain = 5 dBi (X-band)</a:t>
                      </a:r>
                      <a:endParaRPr lang="en-US" sz="1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tx1"/>
                    </a:solidFill>
                  </a:tcPr>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34721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6453336" cy="432372"/>
          </a:xfrm>
        </p:spPr>
        <p:txBody>
          <a:bodyPr/>
          <a:lstStyle/>
          <a:p>
            <a:r>
              <a:rPr lang="en-US" sz="2400" dirty="0" smtClean="0"/>
              <a:t>Near Earth Network (NEN) Upcoming CubeSat Support</a:t>
            </a:r>
            <a:endParaRPr lang="en-US" sz="2400" dirty="0"/>
          </a:p>
        </p:txBody>
      </p:sp>
      <p:sp>
        <p:nvSpPr>
          <p:cNvPr id="3" name="Slide Number Placeholder 2"/>
          <p:cNvSpPr>
            <a:spLocks noGrp="1"/>
          </p:cNvSpPr>
          <p:nvPr>
            <p:ph type="sldNum" sz="quarter" idx="12"/>
          </p:nvPr>
        </p:nvSpPr>
        <p:spPr/>
        <p:txBody>
          <a:bodyPr/>
          <a:lstStyle/>
          <a:p>
            <a:fld id="{B2ACF076-0262-274D-8F1C-201BD0A5BA55}" type="slidenum">
              <a:rPr lang="en-US" smtClean="0">
                <a:solidFill>
                  <a:prstClr val="white">
                    <a:tint val="75000"/>
                  </a:prstClr>
                </a:solidFill>
              </a:rPr>
              <a:pPr/>
              <a:t>7</a:t>
            </a:fld>
            <a:endParaRPr lang="en-US">
              <a:solidFill>
                <a:prstClr val="white">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02453017"/>
              </p:ext>
            </p:extLst>
          </p:nvPr>
        </p:nvGraphicFramePr>
        <p:xfrm>
          <a:off x="2549760" y="1202678"/>
          <a:ext cx="3992442" cy="5109149"/>
        </p:xfrm>
        <a:graphic>
          <a:graphicData uri="http://schemas.openxmlformats.org/drawingml/2006/table">
            <a:tbl>
              <a:tblPr firstRow="1" firstCol="1" bandRow="1">
                <a:tableStyleId>{5C22544A-7EE6-4342-B048-85BDC9FD1C3A}</a:tableStyleId>
              </a:tblPr>
              <a:tblGrid>
                <a:gridCol w="2980114"/>
                <a:gridCol w="1012328"/>
              </a:tblGrid>
              <a:tr h="760096">
                <a:tc>
                  <a:txBody>
                    <a:bodyPr/>
                    <a:lstStyle/>
                    <a:p>
                      <a:pPr marL="0" marR="0" algn="l">
                        <a:lnSpc>
                          <a:spcPct val="107000"/>
                        </a:lnSpc>
                        <a:spcBef>
                          <a:spcPts val="0"/>
                        </a:spcBef>
                        <a:spcAft>
                          <a:spcPts val="0"/>
                        </a:spcAft>
                      </a:pPr>
                      <a:r>
                        <a:rPr lang="en-US" sz="1600" dirty="0">
                          <a:effectLst/>
                        </a:rPr>
                        <a:t>Mission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600" dirty="0">
                          <a:effectLst/>
                        </a:rPr>
                        <a:t>Launch Date (No Earlier Than)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smtClean="0">
                          <a:effectLst/>
                        </a:rPr>
                        <a:t>SOCON 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iSAT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MicroMAS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Jefferson High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CryoCube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Lunar IceCube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286829">
                <a:tc>
                  <a:txBody>
                    <a:bodyPr/>
                    <a:lstStyle/>
                    <a:p>
                      <a:pPr marL="0" marR="0" algn="l">
                        <a:lnSpc>
                          <a:spcPct val="107000"/>
                        </a:lnSpc>
                        <a:spcBef>
                          <a:spcPts val="0"/>
                        </a:spcBef>
                        <a:spcAft>
                          <a:spcPts val="0"/>
                        </a:spcAft>
                      </a:pPr>
                      <a:r>
                        <a:rPr lang="en-US" sz="1400" dirty="0">
                          <a:effectLst/>
                        </a:rPr>
                        <a:t>BioSentinel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smtClean="0">
                          <a:effectLst/>
                        </a:rPr>
                        <a:t>2018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CaNOP</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smtClean="0">
                          <a:effectLst/>
                        </a:rPr>
                        <a:t>2018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defTabSz="457200" rtl="0" eaLnBrk="1" latinLnBrk="0" hangingPunct="1">
                        <a:lnSpc>
                          <a:spcPct val="107000"/>
                        </a:lnSpc>
                        <a:spcBef>
                          <a:spcPts val="0"/>
                        </a:spcBef>
                        <a:spcAft>
                          <a:spcPts val="0"/>
                        </a:spcAft>
                      </a:pPr>
                      <a:r>
                        <a:rPr lang="en-US" sz="1400" b="1" kern="1200" dirty="0" smtClean="0">
                          <a:solidFill>
                            <a:schemeClr val="lt1"/>
                          </a:solidFill>
                          <a:effectLst/>
                          <a:latin typeface="+mn-lt"/>
                          <a:ea typeface="+mn-ea"/>
                          <a:cs typeface="+mn-cs"/>
                        </a:rPr>
                        <a:t>SOCON 2 </a:t>
                      </a:r>
                      <a:endParaRPr lang="en-US" sz="1400" b="1" kern="1200" dirty="0">
                        <a:solidFill>
                          <a:schemeClr val="lt1"/>
                        </a:solidFill>
                        <a:effectLst/>
                        <a:latin typeface="+mn-lt"/>
                        <a:ea typeface="+mn-ea"/>
                        <a:cs typeface="+mn-cs"/>
                      </a:endParaRPr>
                    </a:p>
                  </a:txBody>
                  <a:tcPr marL="53409" marR="53409" marT="7418" marB="0" anchor="b"/>
                </a:tc>
                <a:tc>
                  <a:txBody>
                    <a:bodyPr/>
                    <a:lstStyle/>
                    <a:p>
                      <a:pPr marL="0" marR="0" algn="l" defTabSz="457200" rtl="0" eaLnBrk="1" latinLnBrk="0" hangingPunct="1">
                        <a:lnSpc>
                          <a:spcPct val="107000"/>
                        </a:lnSpc>
                        <a:spcBef>
                          <a:spcPts val="0"/>
                        </a:spcBef>
                        <a:spcAft>
                          <a:spcPts val="0"/>
                        </a:spcAft>
                      </a:pPr>
                      <a:r>
                        <a:rPr lang="en-US" sz="1400" b="0" kern="1200" dirty="0" smtClean="0">
                          <a:solidFill>
                            <a:schemeClr val="tx1"/>
                          </a:solidFill>
                          <a:effectLst/>
                          <a:latin typeface="+mn-lt"/>
                          <a:ea typeface="+mn-ea"/>
                          <a:cs typeface="+mn-cs"/>
                        </a:rPr>
                        <a:t>2018</a:t>
                      </a:r>
                      <a:endParaRPr lang="en-US" sz="1400" b="0" kern="1200" dirty="0">
                        <a:solidFill>
                          <a:schemeClr val="tx1"/>
                        </a:solidFill>
                        <a:effectLst/>
                        <a:latin typeface="+mn-lt"/>
                        <a:ea typeface="+mn-ea"/>
                        <a:cs typeface="+mn-cs"/>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CuPiD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a:effectLst/>
                        </a:rPr>
                        <a:t>Burst Cube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a:effectLst/>
                        </a:rPr>
                        <a:t>RadSat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2019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a:effectLst/>
                        </a:rPr>
                        <a:t>TROPICS (12 CubeSats)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2020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dirty="0">
                          <a:effectLst/>
                        </a:rPr>
                        <a:t>Propulsion Pathfinder (RASCAL)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221970">
                <a:tc>
                  <a:txBody>
                    <a:bodyPr/>
                    <a:lstStyle/>
                    <a:p>
                      <a:pPr marL="0" marR="0" algn="l">
                        <a:lnSpc>
                          <a:spcPct val="107000"/>
                        </a:lnSpc>
                        <a:spcBef>
                          <a:spcPts val="0"/>
                        </a:spcBef>
                        <a:spcAft>
                          <a:spcPts val="0"/>
                        </a:spcAft>
                      </a:pPr>
                      <a:r>
                        <a:rPr lang="en-US" sz="1400" dirty="0">
                          <a:effectLst/>
                        </a:rPr>
                        <a:t>CSIM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smtClean="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a:effectLst/>
                        </a:rPr>
                        <a:t>Kit Cube</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r h="147124">
                <a:tc>
                  <a:txBody>
                    <a:bodyPr/>
                    <a:lstStyle/>
                    <a:p>
                      <a:pPr marL="0" marR="0" algn="l">
                        <a:lnSpc>
                          <a:spcPct val="107000"/>
                        </a:lnSpc>
                        <a:spcBef>
                          <a:spcPts val="0"/>
                        </a:spcBef>
                        <a:spcAft>
                          <a:spcPts val="0"/>
                        </a:spcAft>
                      </a:pPr>
                      <a:r>
                        <a:rPr lang="en-US" sz="1400">
                          <a:effectLst/>
                        </a:rPr>
                        <a:t>PIC/USIP</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c>
                  <a:txBody>
                    <a:bodyPr/>
                    <a:lstStyle/>
                    <a:p>
                      <a:pPr marL="0" marR="0" algn="l">
                        <a:lnSpc>
                          <a:spcPct val="107000"/>
                        </a:lnSpc>
                        <a:spcBef>
                          <a:spcPts val="0"/>
                        </a:spcBef>
                        <a:spcAft>
                          <a:spcPts val="0"/>
                        </a:spcAft>
                      </a:pPr>
                      <a:r>
                        <a:rPr lang="en-US" sz="1400" dirty="0">
                          <a:effectLst/>
                        </a:rPr>
                        <a:t>TBD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409" marR="53409" marT="7418" marB="0" anchor="b"/>
                </a:tc>
              </a:tr>
            </a:tbl>
          </a:graphicData>
        </a:graphic>
      </p:graphicFrame>
    </p:spTree>
    <p:extLst>
      <p:ext uri="{BB962C8B-B14F-4D97-AF65-F5344CB8AC3E}">
        <p14:creationId xmlns:p14="http://schemas.microsoft.com/office/powerpoint/2010/main" val="2703496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90" y="229961"/>
            <a:ext cx="6360137" cy="391063"/>
          </a:xfrm>
        </p:spPr>
        <p:txBody>
          <a:bodyPr/>
          <a:lstStyle/>
          <a:p>
            <a:r>
              <a:rPr lang="en-US" sz="2400" dirty="0" smtClean="0"/>
              <a:t>Current Selected CubeSat Flight Radio Capabilities </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075239744"/>
              </p:ext>
            </p:extLst>
          </p:nvPr>
        </p:nvGraphicFramePr>
        <p:xfrm>
          <a:off x="220652" y="919894"/>
          <a:ext cx="5483454" cy="5809182"/>
        </p:xfrm>
        <a:graphic>
          <a:graphicData uri="http://schemas.openxmlformats.org/drawingml/2006/table">
            <a:tbl>
              <a:tblPr firstRow="1" firstCol="1" bandRow="1">
                <a:tableStyleId>{5C22544A-7EE6-4342-B048-85BDC9FD1C3A}</a:tableStyleId>
              </a:tblPr>
              <a:tblGrid>
                <a:gridCol w="512293"/>
                <a:gridCol w="1011944"/>
                <a:gridCol w="584756"/>
                <a:gridCol w="456586"/>
                <a:gridCol w="559397"/>
                <a:gridCol w="586071"/>
                <a:gridCol w="1001003"/>
                <a:gridCol w="771404"/>
              </a:tblGrid>
              <a:tr h="487925">
                <a:tc>
                  <a:txBody>
                    <a:bodyPr/>
                    <a:lstStyle/>
                    <a:p>
                      <a:pPr algn="ctr">
                        <a:lnSpc>
                          <a:spcPct val="107000"/>
                        </a:lnSpc>
                        <a:spcAft>
                          <a:spcPts val="0"/>
                        </a:spcAft>
                        <a:tabLst>
                          <a:tab pos="575945" algn="l"/>
                        </a:tabLst>
                      </a:pPr>
                      <a:r>
                        <a:rPr lang="en-US" sz="800" dirty="0">
                          <a:effectLst/>
                        </a:rPr>
                        <a:t>Freq.</a:t>
                      </a:r>
                      <a:endParaRPr lang="en-US" sz="105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800" dirty="0">
                          <a:effectLst/>
                        </a:rPr>
                        <a:t>Transceiver Name/Vendor</a:t>
                      </a:r>
                      <a:endParaRPr lang="en-US" sz="105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800" dirty="0">
                          <a:effectLst/>
                        </a:rPr>
                        <a:t>Size (cm)</a:t>
                      </a:r>
                      <a:endParaRPr lang="en-US" sz="105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800" dirty="0">
                          <a:effectLst/>
                        </a:rPr>
                        <a:t>Mass (g)</a:t>
                      </a:r>
                      <a:endParaRPr lang="en-US" sz="105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800" dirty="0">
                          <a:effectLst/>
                        </a:rPr>
                        <a:t>Flight Heritage</a:t>
                      </a:r>
                      <a:endParaRPr lang="en-US" sz="105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800" dirty="0">
                          <a:effectLst/>
                        </a:rPr>
                        <a:t>Max. Data Rate</a:t>
                      </a:r>
                      <a:endParaRPr lang="en-US" sz="105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800" dirty="0">
                          <a:effectLst/>
                        </a:rPr>
                        <a:t>Modulation/FEC</a:t>
                      </a:r>
                      <a:endParaRPr lang="en-US" sz="105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800" dirty="0">
                          <a:effectLst/>
                        </a:rPr>
                        <a:t>NASA Network </a:t>
                      </a:r>
                      <a:r>
                        <a:rPr lang="en-US" sz="800" dirty="0" smtClean="0">
                          <a:effectLst/>
                        </a:rPr>
                        <a:t>Compatibility*</a:t>
                      </a:r>
                      <a:endParaRPr lang="en-US" sz="1050" dirty="0">
                        <a:effectLst/>
                        <a:latin typeface="Calibri" panose="020F0502020204030204" pitchFamily="34" charset="0"/>
                      </a:endParaRPr>
                    </a:p>
                  </a:txBody>
                  <a:tcPr marL="60141" marR="60141" marT="0" marB="0"/>
                </a:tc>
              </a:tr>
              <a:tr h="449771">
                <a:tc rowSpan="5">
                  <a:txBody>
                    <a:bodyPr/>
                    <a:lstStyle/>
                    <a:p>
                      <a:pPr algn="ctr">
                        <a:lnSpc>
                          <a:spcPct val="107000"/>
                        </a:lnSpc>
                        <a:spcAft>
                          <a:spcPts val="0"/>
                        </a:spcAft>
                        <a:tabLst>
                          <a:tab pos="575945" algn="l"/>
                        </a:tabLst>
                      </a:pPr>
                      <a:r>
                        <a:rPr lang="en-US" sz="800" dirty="0">
                          <a:effectLst/>
                        </a:rPr>
                        <a:t>S-band</a:t>
                      </a:r>
                      <a:endParaRPr lang="en-US" sz="105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Innoflight SCR-100</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8.2 x 8.2 x 3.2</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300</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Sense NanoSat</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4.5 Mbps</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BPSK,QPSK,OQPSK  GMSK,FM/PCM FEC: Conv. and R/S</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NEN, SN, DSN</a:t>
                      </a:r>
                      <a:endParaRPr lang="en-US" sz="1000">
                        <a:effectLst/>
                        <a:latin typeface="Calibri" panose="020F0502020204030204" pitchFamily="34" charset="0"/>
                      </a:endParaRPr>
                    </a:p>
                  </a:txBody>
                  <a:tcPr marL="60141" marR="60141" marT="0" marB="0"/>
                </a:tc>
              </a:tr>
              <a:tr h="320064">
                <a:tc vMerge="1">
                  <a:txBody>
                    <a:bodyPr/>
                    <a:lstStyle/>
                    <a:p>
                      <a:endParaRPr lang="en-US"/>
                    </a:p>
                  </a:txBody>
                  <a:tcPr/>
                </a:tc>
                <a:tc>
                  <a:txBody>
                    <a:bodyPr/>
                    <a:lstStyle/>
                    <a:p>
                      <a:pPr algn="r">
                        <a:lnSpc>
                          <a:spcPct val="107000"/>
                        </a:lnSpc>
                        <a:spcAft>
                          <a:spcPts val="0"/>
                        </a:spcAft>
                        <a:tabLst>
                          <a:tab pos="575945" algn="l"/>
                        </a:tabLst>
                      </a:pPr>
                      <a:r>
                        <a:rPr lang="en-US" sz="700" dirty="0">
                          <a:effectLst/>
                        </a:rPr>
                        <a:t>Tethers Unlimited SWIFT-SLX</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10 x10 x 3.5</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380</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None</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15 Mbps</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BPSK</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NEN,SN,DSN</a:t>
                      </a:r>
                      <a:endParaRPr lang="en-US" sz="1000">
                        <a:effectLst/>
                        <a:latin typeface="Calibri" panose="020F0502020204030204" pitchFamily="34" charset="0"/>
                      </a:endParaRPr>
                    </a:p>
                  </a:txBody>
                  <a:tcPr marL="60141" marR="60141" marT="0" marB="0"/>
                </a:tc>
              </a:tr>
              <a:tr h="275974">
                <a:tc vMerge="1">
                  <a:txBody>
                    <a:bodyPr/>
                    <a:lstStyle/>
                    <a:p>
                      <a:endParaRPr lang="en-US"/>
                    </a:p>
                  </a:txBody>
                  <a:tcPr/>
                </a:tc>
                <a:tc>
                  <a:txBody>
                    <a:bodyPr/>
                    <a:lstStyle/>
                    <a:p>
                      <a:pPr algn="r">
                        <a:lnSpc>
                          <a:spcPct val="107000"/>
                        </a:lnSpc>
                        <a:spcAft>
                          <a:spcPts val="0"/>
                        </a:spcAft>
                        <a:tabLst>
                          <a:tab pos="575945" algn="l"/>
                        </a:tabLst>
                      </a:pPr>
                      <a:r>
                        <a:rPr lang="en-US" sz="700" dirty="0">
                          <a:effectLst/>
                        </a:rPr>
                        <a:t>Clyde Space S-Band TX (STX)</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9.6 x 9.0 x 1.6</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&lt; 80</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UKube-1</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 </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 </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 </a:t>
                      </a:r>
                      <a:endParaRPr lang="en-US" sz="1000">
                        <a:effectLst/>
                        <a:latin typeface="Calibri" panose="020F0502020204030204" pitchFamily="34" charset="0"/>
                      </a:endParaRPr>
                    </a:p>
                  </a:txBody>
                  <a:tcPr marL="60141" marR="60141" marT="0" marB="0"/>
                </a:tc>
              </a:tr>
              <a:tr h="206981">
                <a:tc vMerge="1">
                  <a:txBody>
                    <a:bodyPr/>
                    <a:lstStyle/>
                    <a:p>
                      <a:endParaRPr lang="en-US"/>
                    </a:p>
                  </a:txBody>
                  <a:tcPr/>
                </a:tc>
                <a:tc>
                  <a:txBody>
                    <a:bodyPr/>
                    <a:lstStyle/>
                    <a:p>
                      <a:pPr algn="r">
                        <a:lnSpc>
                          <a:spcPct val="107000"/>
                        </a:lnSpc>
                        <a:spcAft>
                          <a:spcPts val="0"/>
                        </a:spcAft>
                        <a:tabLst>
                          <a:tab pos="575945" algn="l"/>
                        </a:tabLst>
                      </a:pPr>
                      <a:r>
                        <a:rPr lang="en-US" sz="700" dirty="0">
                          <a:effectLst/>
                        </a:rPr>
                        <a:t>MHX-2420</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8.9X5.3X1.8</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75</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RAX</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230 Kbps Downlink/115 Kbps Uplink</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FSK</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Partially NEN</a:t>
                      </a:r>
                      <a:endParaRPr lang="en-US" sz="1000" dirty="0">
                        <a:effectLst/>
                        <a:latin typeface="Calibri" panose="020F0502020204030204" pitchFamily="34" charset="0"/>
                      </a:endParaRPr>
                    </a:p>
                  </a:txBody>
                  <a:tcPr marL="60141" marR="60141" marT="0" marB="0"/>
                </a:tc>
              </a:tr>
              <a:tr h="206981">
                <a:tc vMerge="1">
                  <a:txBody>
                    <a:bodyPr/>
                    <a:lstStyle/>
                    <a:p>
                      <a:endParaRPr lang="en-US"/>
                    </a:p>
                  </a:txBody>
                  <a:tcPr/>
                </a:tc>
                <a:tc>
                  <a:txBody>
                    <a:bodyPr/>
                    <a:lstStyle/>
                    <a:p>
                      <a:pPr algn="r">
                        <a:lnSpc>
                          <a:spcPct val="107000"/>
                        </a:lnSpc>
                        <a:spcAft>
                          <a:spcPts val="0"/>
                        </a:spcAft>
                        <a:tabLst>
                          <a:tab pos="575945" algn="l"/>
                        </a:tabLst>
                      </a:pPr>
                      <a:r>
                        <a:rPr lang="en-US" sz="700" dirty="0" smtClean="0">
                          <a:effectLst/>
                          <a:latin typeface="+mn-lt"/>
                        </a:rPr>
                        <a:t>Quasonix nano TX</a:t>
                      </a:r>
                      <a:endParaRPr lang="en-US" sz="700" dirty="0">
                        <a:effectLst/>
                        <a:latin typeface="+mn-lt"/>
                      </a:endParaRPr>
                    </a:p>
                  </a:txBody>
                  <a:tcPr marL="60141" marR="60141" marT="0" marB="0"/>
                </a:tc>
                <a:tc>
                  <a:txBody>
                    <a:bodyPr/>
                    <a:lstStyle/>
                    <a:p>
                      <a:pPr algn="r">
                        <a:lnSpc>
                          <a:spcPct val="107000"/>
                        </a:lnSpc>
                        <a:spcAft>
                          <a:spcPts val="0"/>
                        </a:spcAft>
                        <a:tabLst>
                          <a:tab pos="575945" algn="l"/>
                        </a:tabLst>
                      </a:pPr>
                      <a:r>
                        <a:rPr lang="en-US" sz="700" smtClean="0">
                          <a:effectLst/>
                          <a:latin typeface="+mn-lt"/>
                        </a:rPr>
                        <a:t>3.3x3.3x3.3</a:t>
                      </a:r>
                      <a:endParaRPr lang="en-US" sz="700" dirty="0">
                        <a:effectLst/>
                        <a:latin typeface="+mn-lt"/>
                      </a:endParaRPr>
                    </a:p>
                  </a:txBody>
                  <a:tcPr marL="60141" marR="60141" marT="0" marB="0"/>
                </a:tc>
                <a:tc>
                  <a:txBody>
                    <a:bodyPr/>
                    <a:lstStyle/>
                    <a:p>
                      <a:pPr algn="ctr">
                        <a:lnSpc>
                          <a:spcPct val="107000"/>
                        </a:lnSpc>
                        <a:spcAft>
                          <a:spcPts val="0"/>
                        </a:spcAft>
                        <a:tabLst>
                          <a:tab pos="575945" algn="l"/>
                        </a:tabLst>
                      </a:pPr>
                      <a:r>
                        <a:rPr lang="en-US" sz="700" dirty="0" smtClean="0">
                          <a:effectLst/>
                          <a:latin typeface="+mn-lt"/>
                        </a:rPr>
                        <a:t>?</a:t>
                      </a:r>
                      <a:endParaRPr lang="en-US" sz="700" dirty="0">
                        <a:effectLst/>
                        <a:latin typeface="+mn-lt"/>
                      </a:endParaRPr>
                    </a:p>
                  </a:txBody>
                  <a:tcPr marL="60141" marR="60141" marT="0" marB="0"/>
                </a:tc>
                <a:tc>
                  <a:txBody>
                    <a:bodyPr/>
                    <a:lstStyle/>
                    <a:p>
                      <a:pPr algn="ctr">
                        <a:lnSpc>
                          <a:spcPct val="107000"/>
                        </a:lnSpc>
                        <a:spcAft>
                          <a:spcPts val="0"/>
                        </a:spcAft>
                        <a:tabLst>
                          <a:tab pos="575945" algn="l"/>
                        </a:tabLst>
                      </a:pPr>
                      <a:r>
                        <a:rPr lang="en-US" sz="700" dirty="0" smtClean="0">
                          <a:effectLst/>
                          <a:latin typeface="+mn-lt"/>
                        </a:rPr>
                        <a:t>CPOD</a:t>
                      </a:r>
                      <a:endParaRPr lang="en-US" sz="700" dirty="0">
                        <a:effectLst/>
                        <a:latin typeface="+mn-lt"/>
                      </a:endParaRPr>
                    </a:p>
                  </a:txBody>
                  <a:tcPr marL="60141" marR="60141" marT="0" marB="0"/>
                </a:tc>
                <a:tc>
                  <a:txBody>
                    <a:bodyPr/>
                    <a:lstStyle/>
                    <a:p>
                      <a:pPr algn="r">
                        <a:lnSpc>
                          <a:spcPct val="107000"/>
                        </a:lnSpc>
                        <a:spcAft>
                          <a:spcPts val="0"/>
                        </a:spcAft>
                        <a:tabLst>
                          <a:tab pos="575945" algn="l"/>
                        </a:tabLst>
                      </a:pPr>
                      <a:r>
                        <a:rPr lang="en-US" sz="700" dirty="0" smtClean="0">
                          <a:effectLst/>
                          <a:latin typeface="+mn-lt"/>
                        </a:rPr>
                        <a:t>46 Mbps</a:t>
                      </a:r>
                      <a:endParaRPr lang="en-US" sz="700" dirty="0">
                        <a:effectLst/>
                        <a:latin typeface="+mn-lt"/>
                      </a:endParaRPr>
                    </a:p>
                  </a:txBody>
                  <a:tcPr marL="60141" marR="60141" marT="0" marB="0"/>
                </a:tc>
                <a:tc>
                  <a:txBody>
                    <a:bodyPr/>
                    <a:lstStyle/>
                    <a:p>
                      <a:pPr algn="r">
                        <a:lnSpc>
                          <a:spcPct val="107000"/>
                        </a:lnSpc>
                        <a:spcAft>
                          <a:spcPts val="0"/>
                        </a:spcAft>
                        <a:tabLst>
                          <a:tab pos="575945" algn="l"/>
                        </a:tabLst>
                      </a:pPr>
                      <a:r>
                        <a:rPr lang="en-US" sz="700" dirty="0" smtClean="0">
                          <a:effectLst/>
                          <a:latin typeface="+mn-lt"/>
                        </a:rPr>
                        <a:t>PCM/FM, SOQPSK-TG, Multi-h CPM, BPSK,</a:t>
                      </a:r>
                    </a:p>
                    <a:p>
                      <a:pPr algn="r">
                        <a:lnSpc>
                          <a:spcPct val="107000"/>
                        </a:lnSpc>
                        <a:spcAft>
                          <a:spcPts val="0"/>
                        </a:spcAft>
                        <a:tabLst>
                          <a:tab pos="575945" algn="l"/>
                        </a:tabLst>
                      </a:pPr>
                      <a:r>
                        <a:rPr lang="en-US" sz="700" dirty="0" smtClean="0">
                          <a:effectLst/>
                          <a:latin typeface="+mn-lt"/>
                        </a:rPr>
                        <a:t>QPSK, OQPSK, UQPSK</a:t>
                      </a:r>
                      <a:endParaRPr lang="en-US" sz="700" dirty="0">
                        <a:effectLst/>
                        <a:latin typeface="+mn-lt"/>
                      </a:endParaRPr>
                    </a:p>
                  </a:txBody>
                  <a:tcPr marL="60141" marR="60141" marT="0" marB="0"/>
                </a:tc>
                <a:tc>
                  <a:txBody>
                    <a:bodyPr/>
                    <a:lstStyle/>
                    <a:p>
                      <a:pPr algn="ctr">
                        <a:lnSpc>
                          <a:spcPct val="107000"/>
                        </a:lnSpc>
                        <a:spcAft>
                          <a:spcPts val="0"/>
                        </a:spcAft>
                        <a:tabLst>
                          <a:tab pos="575945" algn="l"/>
                        </a:tabLst>
                      </a:pPr>
                      <a:r>
                        <a:rPr lang="en-US" sz="700" dirty="0" smtClean="0">
                          <a:effectLst/>
                          <a:latin typeface="+mn-lt"/>
                        </a:rPr>
                        <a:t>NEN</a:t>
                      </a:r>
                      <a:endParaRPr lang="en-US" sz="700" dirty="0">
                        <a:effectLst/>
                        <a:latin typeface="+mn-lt"/>
                      </a:endParaRPr>
                    </a:p>
                  </a:txBody>
                  <a:tcPr marL="60141" marR="60141" marT="0" marB="0"/>
                </a:tc>
              </a:tr>
              <a:tr h="413961">
                <a:tc rowSpan="5">
                  <a:txBody>
                    <a:bodyPr/>
                    <a:lstStyle/>
                    <a:p>
                      <a:pPr algn="ctr">
                        <a:lnSpc>
                          <a:spcPct val="107000"/>
                        </a:lnSpc>
                        <a:spcAft>
                          <a:spcPts val="0"/>
                        </a:spcAft>
                        <a:tabLst>
                          <a:tab pos="575945" algn="l"/>
                        </a:tabLst>
                      </a:pPr>
                      <a:r>
                        <a:rPr lang="en-US" sz="800" dirty="0">
                          <a:effectLst/>
                        </a:rPr>
                        <a:t>X-band</a:t>
                      </a:r>
                      <a:endParaRPr lang="en-US" sz="105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LASP/GSFC X-band Radio</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9.8 x 9 x 2</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500</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None</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12.5 Mbps Downlink/50 Kbps Uplink</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BPSK/OQPSK R/S and Conv.</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NEN</a:t>
                      </a:r>
                      <a:endParaRPr lang="en-US" sz="1000">
                        <a:effectLst/>
                        <a:latin typeface="Calibri" panose="020F0502020204030204" pitchFamily="34" charset="0"/>
                      </a:endParaRPr>
                    </a:p>
                  </a:txBody>
                  <a:tcPr marL="60141" marR="60141" marT="0" marB="0"/>
                </a:tc>
              </a:tr>
              <a:tr h="320064">
                <a:tc vMerge="1">
                  <a:txBody>
                    <a:bodyPr/>
                    <a:lstStyle/>
                    <a:p>
                      <a:endParaRPr lang="en-US"/>
                    </a:p>
                  </a:txBody>
                  <a:tcPr/>
                </a:tc>
                <a:tc>
                  <a:txBody>
                    <a:bodyPr/>
                    <a:lstStyle/>
                    <a:p>
                      <a:pPr algn="r">
                        <a:lnSpc>
                          <a:spcPct val="107000"/>
                        </a:lnSpc>
                        <a:spcAft>
                          <a:spcPts val="0"/>
                        </a:spcAft>
                        <a:tabLst>
                          <a:tab pos="575945" algn="l"/>
                        </a:tabLst>
                      </a:pPr>
                      <a:r>
                        <a:rPr lang="en-US" sz="700">
                          <a:effectLst/>
                        </a:rPr>
                        <a:t>Syrlinks/X-band Transmitter</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9 x 9.6 x 2.4</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225</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None</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5 Mbps</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BPSK/OQPSK R/S and Conv.</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NEN</a:t>
                      </a:r>
                      <a:endParaRPr lang="en-US" sz="1000" dirty="0">
                        <a:effectLst/>
                        <a:latin typeface="Calibri" panose="020F0502020204030204" pitchFamily="34" charset="0"/>
                      </a:endParaRPr>
                    </a:p>
                  </a:txBody>
                  <a:tcPr marL="60141" marR="60141" marT="0" marB="0"/>
                </a:tc>
              </a:tr>
              <a:tr h="413961">
                <a:tc vMerge="1">
                  <a:txBody>
                    <a:bodyPr/>
                    <a:lstStyle/>
                    <a:p>
                      <a:endParaRPr lang="en-US"/>
                    </a:p>
                  </a:txBody>
                  <a:tcPr/>
                </a:tc>
                <a:tc>
                  <a:txBody>
                    <a:bodyPr/>
                    <a:lstStyle/>
                    <a:p>
                      <a:pPr algn="r">
                        <a:lnSpc>
                          <a:spcPct val="107000"/>
                        </a:lnSpc>
                        <a:spcAft>
                          <a:spcPts val="0"/>
                        </a:spcAft>
                        <a:tabLst>
                          <a:tab pos="575945" algn="l"/>
                        </a:tabLst>
                      </a:pPr>
                      <a:r>
                        <a:rPr lang="en-US" sz="700">
                          <a:effectLst/>
                        </a:rPr>
                        <a:t>Marshall X-band Tx</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10.8 X 10.8 X 7.6</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&lt;1000</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FASTSat2</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150 Mbps Downlink/50 Kbps Uplink</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BPSK/OQPSK      LDPC 7/8</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NEN</a:t>
                      </a:r>
                      <a:endParaRPr lang="en-US" sz="1000">
                        <a:effectLst/>
                        <a:latin typeface="Calibri" panose="020F0502020204030204" pitchFamily="34" charset="0"/>
                      </a:endParaRPr>
                    </a:p>
                  </a:txBody>
                  <a:tcPr marL="60141" marR="60141" marT="0" marB="0"/>
                </a:tc>
              </a:tr>
              <a:tr h="320064">
                <a:tc vMerge="1">
                  <a:txBody>
                    <a:bodyPr/>
                    <a:lstStyle/>
                    <a:p>
                      <a:endParaRPr lang="en-US"/>
                    </a:p>
                  </a:txBody>
                  <a:tcPr/>
                </a:tc>
                <a:tc>
                  <a:txBody>
                    <a:bodyPr/>
                    <a:lstStyle/>
                    <a:p>
                      <a:pPr algn="r">
                        <a:lnSpc>
                          <a:spcPct val="107000"/>
                        </a:lnSpc>
                        <a:spcAft>
                          <a:spcPts val="0"/>
                        </a:spcAft>
                        <a:tabLst>
                          <a:tab pos="575945" algn="l"/>
                        </a:tabLst>
                      </a:pPr>
                      <a:r>
                        <a:rPr lang="en-US" sz="700" dirty="0">
                          <a:effectLst/>
                        </a:rPr>
                        <a:t>Tethers Unlimited SWIFT-XTS</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8.6 x 4.5 (0.375U)</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500</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a:effectLst/>
                        </a:rPr>
                        <a:t>None</a:t>
                      </a:r>
                      <a:endParaRPr lang="en-US" sz="100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300 Mbps</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{8,16A,32A}PSK</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NEN,SN,DSN</a:t>
                      </a:r>
                      <a:endParaRPr lang="en-US" sz="1000">
                        <a:effectLst/>
                        <a:latin typeface="Calibri" panose="020F0502020204030204" pitchFamily="34" charset="0"/>
                      </a:endParaRPr>
                    </a:p>
                  </a:txBody>
                  <a:tcPr marL="60141" marR="60141" marT="0" marB="0"/>
                </a:tc>
              </a:tr>
              <a:tr h="426752">
                <a:tc vMerge="1">
                  <a:txBody>
                    <a:bodyPr/>
                    <a:lstStyle/>
                    <a:p>
                      <a:endParaRPr lang="en-US"/>
                    </a:p>
                  </a:txBody>
                  <a:tcPr/>
                </a:tc>
                <a:tc>
                  <a:txBody>
                    <a:bodyPr/>
                    <a:lstStyle/>
                    <a:p>
                      <a:pPr algn="r">
                        <a:lnSpc>
                          <a:spcPct val="107000"/>
                        </a:lnSpc>
                        <a:spcAft>
                          <a:spcPts val="0"/>
                        </a:spcAft>
                        <a:tabLst>
                          <a:tab pos="575945" algn="l"/>
                        </a:tabLst>
                      </a:pPr>
                      <a:r>
                        <a:rPr lang="en-US" sz="700">
                          <a:effectLst/>
                        </a:rPr>
                        <a:t>JPL /Iris Transponder</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0.4U</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400</a:t>
                      </a:r>
                      <a:endParaRPr lang="en-US" sz="100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a:effectLst/>
                        </a:rPr>
                        <a:t>INSPIRE</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62.5 Kbps Donwlink/1 Kbps Uplink</a:t>
                      </a:r>
                      <a:endParaRPr lang="en-US" sz="100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dirty="0">
                          <a:effectLst/>
                        </a:rPr>
                        <a:t>BPSK bit sync, CCSDS frame size</a:t>
                      </a:r>
                      <a:endParaRPr lang="en-US" sz="1000" dirty="0">
                        <a:effectLst/>
                        <a:latin typeface="Calibri" panose="020F0502020204030204" pitchFamily="34" charset="0"/>
                      </a:endParaRPr>
                    </a:p>
                  </a:txBody>
                  <a:tcPr marL="60141" marR="60141" marT="0" marB="0"/>
                </a:tc>
                <a:tc>
                  <a:txBody>
                    <a:bodyPr/>
                    <a:lstStyle/>
                    <a:p>
                      <a:pPr algn="ctr">
                        <a:lnSpc>
                          <a:spcPct val="107000"/>
                        </a:lnSpc>
                        <a:spcAft>
                          <a:spcPts val="0"/>
                        </a:spcAft>
                        <a:tabLst>
                          <a:tab pos="575945" algn="l"/>
                        </a:tabLst>
                      </a:pPr>
                      <a:r>
                        <a:rPr lang="en-US" sz="700" dirty="0" smtClean="0">
                          <a:effectLst/>
                        </a:rPr>
                        <a:t>DSN, Partially NEN</a:t>
                      </a:r>
                      <a:endParaRPr lang="en-US" sz="1000" dirty="0">
                        <a:effectLst/>
                        <a:latin typeface="Calibri" panose="020F0502020204030204" pitchFamily="34" charset="0"/>
                      </a:endParaRPr>
                    </a:p>
                  </a:txBody>
                  <a:tcPr marL="60141" marR="60141" marT="0" marB="0"/>
                </a:tc>
              </a:tr>
              <a:tr h="213376">
                <a:tc rowSpan="4">
                  <a:txBody>
                    <a:bodyPr/>
                    <a:lstStyle/>
                    <a:p>
                      <a:pPr algn="ctr">
                        <a:lnSpc>
                          <a:spcPct val="107000"/>
                        </a:lnSpc>
                        <a:spcAft>
                          <a:spcPts val="0"/>
                        </a:spcAft>
                        <a:tabLst>
                          <a:tab pos="575945" algn="l"/>
                        </a:tabLst>
                      </a:pPr>
                      <a:r>
                        <a:rPr lang="en-US" sz="800" dirty="0">
                          <a:effectLst/>
                        </a:rPr>
                        <a:t>Ka-band</a:t>
                      </a:r>
                      <a:endParaRPr lang="en-US" sz="1050" dirty="0">
                        <a:effectLst/>
                        <a:latin typeface="Calibri" panose="020F0502020204030204" pitchFamily="34" charset="0"/>
                      </a:endParaRPr>
                    </a:p>
                  </a:txBody>
                  <a:tcPr marL="60141" marR="60141" marT="0" marB="0"/>
                </a:tc>
                <a:tc>
                  <a:txBody>
                    <a:bodyPr/>
                    <a:lstStyle/>
                    <a:p>
                      <a:pPr algn="r">
                        <a:lnSpc>
                          <a:spcPct val="107000"/>
                        </a:lnSpc>
                        <a:spcAft>
                          <a:spcPts val="0"/>
                        </a:spcAft>
                        <a:tabLst>
                          <a:tab pos="575945" algn="l"/>
                        </a:tabLst>
                      </a:pPr>
                      <a:r>
                        <a:rPr lang="en-US" sz="700">
                          <a:effectLst/>
                        </a:rPr>
                        <a:t>Canopus Systems/</a:t>
                      </a:r>
                      <a:endParaRPr lang="en-US" sz="1000">
                        <a:effectLst/>
                        <a:latin typeface="Calibri" panose="020F0502020204030204" pitchFamily="34" charset="0"/>
                      </a:endParaRPr>
                    </a:p>
                  </a:txBody>
                  <a:tcPr marL="60141" marR="60141" marT="0" marB="0"/>
                </a:tc>
                <a:tc rowSpan="2">
                  <a:txBody>
                    <a:bodyPr/>
                    <a:lstStyle/>
                    <a:p>
                      <a:pPr algn="r">
                        <a:lnSpc>
                          <a:spcPct val="107000"/>
                        </a:lnSpc>
                        <a:spcAft>
                          <a:spcPts val="0"/>
                        </a:spcAft>
                        <a:tabLst>
                          <a:tab pos="575945" algn="l"/>
                        </a:tabLst>
                      </a:pPr>
                      <a:r>
                        <a:rPr lang="en-US" sz="700">
                          <a:effectLst/>
                        </a:rPr>
                        <a:t>18 x 10 x 8.5</a:t>
                      </a:r>
                      <a:endParaRPr lang="en-US" sz="1000">
                        <a:effectLst/>
                        <a:latin typeface="Calibri" panose="020F0502020204030204" pitchFamily="34" charset="0"/>
                      </a:endParaRPr>
                    </a:p>
                  </a:txBody>
                  <a:tcPr marL="60141" marR="60141" marT="0" marB="0"/>
                </a:tc>
                <a:tc rowSpan="2">
                  <a:txBody>
                    <a:bodyPr/>
                    <a:lstStyle/>
                    <a:p>
                      <a:pPr algn="ctr">
                        <a:lnSpc>
                          <a:spcPct val="107000"/>
                        </a:lnSpc>
                        <a:spcAft>
                          <a:spcPts val="0"/>
                        </a:spcAft>
                        <a:tabLst>
                          <a:tab pos="575945" algn="l"/>
                        </a:tabLst>
                      </a:pPr>
                      <a:r>
                        <a:rPr lang="en-US" sz="700">
                          <a:effectLst/>
                        </a:rPr>
                        <a:t>820</a:t>
                      </a:r>
                      <a:endParaRPr lang="en-US" sz="1000">
                        <a:effectLst/>
                        <a:latin typeface="Calibri" panose="020F0502020204030204" pitchFamily="34" charset="0"/>
                      </a:endParaRPr>
                    </a:p>
                  </a:txBody>
                  <a:tcPr marL="60141" marR="60141" marT="0" marB="0"/>
                </a:tc>
                <a:tc rowSpan="2">
                  <a:txBody>
                    <a:bodyPr/>
                    <a:lstStyle/>
                    <a:p>
                      <a:pPr algn="ctr">
                        <a:lnSpc>
                          <a:spcPct val="107000"/>
                        </a:lnSpc>
                        <a:spcAft>
                          <a:spcPts val="0"/>
                        </a:spcAft>
                        <a:tabLst>
                          <a:tab pos="575945" algn="l"/>
                        </a:tabLst>
                      </a:pPr>
                      <a:r>
                        <a:rPr lang="en-US" sz="700">
                          <a:effectLst/>
                        </a:rPr>
                        <a:t>None</a:t>
                      </a:r>
                      <a:endParaRPr lang="en-US" sz="1000">
                        <a:effectLst/>
                        <a:latin typeface="Calibri" panose="020F0502020204030204" pitchFamily="34" charset="0"/>
                      </a:endParaRPr>
                    </a:p>
                  </a:txBody>
                  <a:tcPr marL="60141" marR="60141" marT="0" marB="0"/>
                </a:tc>
                <a:tc rowSpan="2">
                  <a:txBody>
                    <a:bodyPr/>
                    <a:lstStyle/>
                    <a:p>
                      <a:pPr algn="r">
                        <a:lnSpc>
                          <a:spcPct val="107000"/>
                        </a:lnSpc>
                        <a:spcAft>
                          <a:spcPts val="0"/>
                        </a:spcAft>
                        <a:tabLst>
                          <a:tab pos="575945" algn="l"/>
                        </a:tabLst>
                      </a:pPr>
                      <a:r>
                        <a:rPr lang="en-US" sz="700" dirty="0">
                          <a:effectLst/>
                        </a:rPr>
                        <a:t>125 Mbps</a:t>
                      </a:r>
                      <a:endParaRPr lang="en-US" sz="1000" dirty="0">
                        <a:effectLst/>
                        <a:latin typeface="Calibri" panose="020F0502020204030204" pitchFamily="34" charset="0"/>
                      </a:endParaRPr>
                    </a:p>
                  </a:txBody>
                  <a:tcPr marL="60141" marR="60141" marT="0" marB="0"/>
                </a:tc>
                <a:tc rowSpan="2">
                  <a:txBody>
                    <a:bodyPr/>
                    <a:lstStyle/>
                    <a:p>
                      <a:pPr algn="r">
                        <a:lnSpc>
                          <a:spcPct val="107000"/>
                        </a:lnSpc>
                        <a:spcAft>
                          <a:spcPts val="0"/>
                        </a:spcAft>
                        <a:tabLst>
                          <a:tab pos="575945" algn="l"/>
                        </a:tabLst>
                      </a:pPr>
                      <a:r>
                        <a:rPr lang="en-US" sz="700" dirty="0">
                          <a:effectLst/>
                        </a:rPr>
                        <a:t>{Q,8,16A,32A}PSK, DVB-S2, CSSDS, LDPC Concatenated with BCH</a:t>
                      </a:r>
                      <a:endParaRPr lang="en-US" sz="1000" dirty="0">
                        <a:effectLst/>
                        <a:latin typeface="Calibri" panose="020F0502020204030204" pitchFamily="34" charset="0"/>
                      </a:endParaRPr>
                    </a:p>
                  </a:txBody>
                  <a:tcPr marL="60141" marR="60141" marT="0" marB="0"/>
                </a:tc>
                <a:tc rowSpan="2">
                  <a:txBody>
                    <a:bodyPr/>
                    <a:lstStyle/>
                    <a:p>
                      <a:pPr algn="ctr">
                        <a:lnSpc>
                          <a:spcPct val="107000"/>
                        </a:lnSpc>
                        <a:spcAft>
                          <a:spcPts val="0"/>
                        </a:spcAft>
                        <a:tabLst>
                          <a:tab pos="575945" algn="l"/>
                        </a:tabLst>
                      </a:pPr>
                      <a:r>
                        <a:rPr lang="en-US" sz="700">
                          <a:effectLst/>
                        </a:rPr>
                        <a:t>NEN,SN,DSN</a:t>
                      </a:r>
                      <a:endParaRPr lang="en-US" sz="1000">
                        <a:effectLst/>
                        <a:latin typeface="Calibri" panose="020F0502020204030204" pitchFamily="34" charset="0"/>
                      </a:endParaRPr>
                    </a:p>
                  </a:txBody>
                  <a:tcPr marL="60141" marR="60141" marT="0" marB="0"/>
                </a:tc>
              </a:tr>
              <a:tr h="533440">
                <a:tc vMerge="1">
                  <a:txBody>
                    <a:bodyPr/>
                    <a:lstStyle/>
                    <a:p>
                      <a:endParaRPr lang="en-US"/>
                    </a:p>
                  </a:txBody>
                  <a:tcPr/>
                </a:tc>
                <a:tc>
                  <a:txBody>
                    <a:bodyPr/>
                    <a:lstStyle/>
                    <a:p>
                      <a:pPr algn="r">
                        <a:lnSpc>
                          <a:spcPct val="107000"/>
                        </a:lnSpc>
                        <a:spcAft>
                          <a:spcPts val="0"/>
                        </a:spcAft>
                        <a:tabLst>
                          <a:tab pos="575945" algn="l"/>
                        </a:tabLst>
                      </a:pPr>
                      <a:r>
                        <a:rPr lang="en-US" sz="700" dirty="0">
                          <a:effectLst/>
                        </a:rPr>
                        <a:t>Ames Ka-band Tx</a:t>
                      </a:r>
                      <a:endParaRPr lang="en-US" sz="1000" dirty="0">
                        <a:effectLst/>
                        <a:latin typeface="Calibri" panose="020F0502020204030204" pitchFamily="34" charset="0"/>
                      </a:endParaRPr>
                    </a:p>
                  </a:txBody>
                  <a:tcPr marL="60141" marR="60141"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37987">
                <a:tc vMerge="1">
                  <a:txBody>
                    <a:bodyPr/>
                    <a:lstStyle/>
                    <a:p>
                      <a:endParaRPr lang="en-US"/>
                    </a:p>
                  </a:txBody>
                  <a:tcPr/>
                </a:tc>
                <a:tc>
                  <a:txBody>
                    <a:bodyPr/>
                    <a:lstStyle/>
                    <a:p>
                      <a:pPr algn="r">
                        <a:lnSpc>
                          <a:spcPct val="107000"/>
                        </a:lnSpc>
                        <a:spcAft>
                          <a:spcPts val="0"/>
                        </a:spcAft>
                        <a:tabLst>
                          <a:tab pos="575945" algn="l"/>
                        </a:tabLst>
                      </a:pPr>
                      <a:r>
                        <a:rPr lang="en-US" sz="700">
                          <a:effectLst/>
                        </a:rPr>
                        <a:t>Tethers Unlimited</a:t>
                      </a:r>
                      <a:endParaRPr lang="en-US" sz="1000">
                        <a:effectLst/>
                        <a:latin typeface="Calibri" panose="020F0502020204030204" pitchFamily="34" charset="0"/>
                      </a:endParaRPr>
                    </a:p>
                  </a:txBody>
                  <a:tcPr marL="60141" marR="60141" marT="0" marB="0"/>
                </a:tc>
                <a:tc rowSpan="2">
                  <a:txBody>
                    <a:bodyPr/>
                    <a:lstStyle/>
                    <a:p>
                      <a:pPr algn="r">
                        <a:lnSpc>
                          <a:spcPct val="107000"/>
                        </a:lnSpc>
                        <a:spcAft>
                          <a:spcPts val="0"/>
                        </a:spcAft>
                        <a:tabLst>
                          <a:tab pos="575945" algn="l"/>
                        </a:tabLst>
                      </a:pPr>
                      <a:r>
                        <a:rPr lang="en-US" sz="700">
                          <a:effectLst/>
                        </a:rPr>
                        <a:t>8.6 x 4.5 (0.375U)</a:t>
                      </a:r>
                      <a:endParaRPr lang="en-US" sz="1000">
                        <a:effectLst/>
                        <a:latin typeface="Calibri" panose="020F0502020204030204" pitchFamily="34" charset="0"/>
                      </a:endParaRPr>
                    </a:p>
                  </a:txBody>
                  <a:tcPr marL="60141" marR="60141" marT="0" marB="0"/>
                </a:tc>
                <a:tc rowSpan="2">
                  <a:txBody>
                    <a:bodyPr/>
                    <a:lstStyle/>
                    <a:p>
                      <a:pPr algn="ctr">
                        <a:lnSpc>
                          <a:spcPct val="107000"/>
                        </a:lnSpc>
                        <a:spcAft>
                          <a:spcPts val="0"/>
                        </a:spcAft>
                        <a:tabLst>
                          <a:tab pos="575945" algn="l"/>
                        </a:tabLst>
                      </a:pPr>
                      <a:r>
                        <a:rPr lang="en-US" sz="700">
                          <a:effectLst/>
                        </a:rPr>
                        <a:t>500</a:t>
                      </a:r>
                      <a:endParaRPr lang="en-US" sz="1000">
                        <a:effectLst/>
                        <a:latin typeface="Calibri" panose="020F0502020204030204" pitchFamily="34" charset="0"/>
                      </a:endParaRPr>
                    </a:p>
                  </a:txBody>
                  <a:tcPr marL="60141" marR="60141" marT="0" marB="0"/>
                </a:tc>
                <a:tc rowSpan="2">
                  <a:txBody>
                    <a:bodyPr/>
                    <a:lstStyle/>
                    <a:p>
                      <a:pPr algn="ctr">
                        <a:lnSpc>
                          <a:spcPct val="107000"/>
                        </a:lnSpc>
                        <a:spcAft>
                          <a:spcPts val="0"/>
                        </a:spcAft>
                        <a:tabLst>
                          <a:tab pos="575945" algn="l"/>
                        </a:tabLst>
                      </a:pPr>
                      <a:r>
                        <a:rPr lang="en-US" sz="700" dirty="0">
                          <a:effectLst/>
                        </a:rPr>
                        <a:t>None</a:t>
                      </a:r>
                      <a:endParaRPr lang="en-US" sz="1000" dirty="0">
                        <a:effectLst/>
                        <a:latin typeface="Calibri" panose="020F0502020204030204" pitchFamily="34" charset="0"/>
                      </a:endParaRPr>
                    </a:p>
                  </a:txBody>
                  <a:tcPr marL="60141" marR="60141" marT="0" marB="0"/>
                </a:tc>
                <a:tc rowSpan="2">
                  <a:txBody>
                    <a:bodyPr/>
                    <a:lstStyle/>
                    <a:p>
                      <a:pPr algn="r">
                        <a:lnSpc>
                          <a:spcPct val="107000"/>
                        </a:lnSpc>
                        <a:spcAft>
                          <a:spcPts val="0"/>
                        </a:spcAft>
                        <a:tabLst>
                          <a:tab pos="575945" algn="l"/>
                        </a:tabLst>
                      </a:pPr>
                      <a:r>
                        <a:rPr lang="en-US" sz="700">
                          <a:effectLst/>
                        </a:rPr>
                        <a:t>300 Mbps</a:t>
                      </a:r>
                      <a:endParaRPr lang="en-US" sz="1000">
                        <a:effectLst/>
                        <a:latin typeface="Calibri" panose="020F0502020204030204" pitchFamily="34" charset="0"/>
                      </a:endParaRPr>
                    </a:p>
                  </a:txBody>
                  <a:tcPr marL="60141" marR="60141" marT="0" marB="0"/>
                </a:tc>
                <a:tc rowSpan="2">
                  <a:txBody>
                    <a:bodyPr/>
                    <a:lstStyle/>
                    <a:p>
                      <a:pPr algn="r">
                        <a:lnSpc>
                          <a:spcPct val="107000"/>
                        </a:lnSpc>
                        <a:spcAft>
                          <a:spcPts val="0"/>
                        </a:spcAft>
                        <a:tabLst>
                          <a:tab pos="575945" algn="l"/>
                        </a:tabLst>
                      </a:pPr>
                      <a:r>
                        <a:rPr lang="en-US" sz="700" dirty="0">
                          <a:effectLst/>
                        </a:rPr>
                        <a:t>{Q,8,16A,32A}PSK, DVB-S2, CSSDS</a:t>
                      </a:r>
                      <a:endParaRPr lang="en-US" sz="1000" dirty="0">
                        <a:effectLst/>
                        <a:latin typeface="Calibri" panose="020F0502020204030204" pitchFamily="34" charset="0"/>
                      </a:endParaRPr>
                    </a:p>
                  </a:txBody>
                  <a:tcPr marL="60141" marR="60141" marT="0" marB="0"/>
                </a:tc>
                <a:tc rowSpan="2">
                  <a:txBody>
                    <a:bodyPr/>
                    <a:lstStyle/>
                    <a:p>
                      <a:pPr algn="ctr">
                        <a:lnSpc>
                          <a:spcPct val="107000"/>
                        </a:lnSpc>
                        <a:spcAft>
                          <a:spcPts val="0"/>
                        </a:spcAft>
                        <a:tabLst>
                          <a:tab pos="575945" algn="l"/>
                        </a:tabLst>
                      </a:pPr>
                      <a:r>
                        <a:rPr lang="en-US" sz="700" dirty="0">
                          <a:effectLst/>
                        </a:rPr>
                        <a:t>NEN,SN,DSN</a:t>
                      </a:r>
                      <a:endParaRPr lang="en-US" sz="1000" dirty="0">
                        <a:effectLst/>
                        <a:latin typeface="Calibri" panose="020F0502020204030204" pitchFamily="34" charset="0"/>
                      </a:endParaRPr>
                    </a:p>
                  </a:txBody>
                  <a:tcPr marL="60141" marR="60141" marT="0" marB="0"/>
                </a:tc>
              </a:tr>
              <a:tr h="319093">
                <a:tc vMerge="1">
                  <a:txBody>
                    <a:bodyPr/>
                    <a:lstStyle/>
                    <a:p>
                      <a:endParaRPr lang="en-US"/>
                    </a:p>
                  </a:txBody>
                  <a:tcPr/>
                </a:tc>
                <a:tc>
                  <a:txBody>
                    <a:bodyPr/>
                    <a:lstStyle/>
                    <a:p>
                      <a:pPr marL="0" marR="0" algn="r">
                        <a:lnSpc>
                          <a:spcPct val="107000"/>
                        </a:lnSpc>
                        <a:spcBef>
                          <a:spcPts val="500"/>
                        </a:spcBef>
                        <a:spcAft>
                          <a:spcPts val="500"/>
                        </a:spcAft>
                        <a:tabLst>
                          <a:tab pos="575945" algn="l"/>
                        </a:tabLst>
                      </a:pPr>
                      <a:r>
                        <a:rPr lang="en-US" sz="700" dirty="0">
                          <a:effectLst/>
                        </a:rPr>
                        <a:t>SWIFT-KTX</a:t>
                      </a:r>
                      <a:endParaRPr lang="en-US" sz="1000" dirty="0">
                        <a:effectLst/>
                        <a:latin typeface="Calibri" panose="020F0502020204030204" pitchFamily="34" charset="0"/>
                      </a:endParaRPr>
                    </a:p>
                  </a:txBody>
                  <a:tcPr marL="60141" marR="60141"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3" name="Picture 2"/>
          <p:cNvPicPr>
            <a:picLocks noChangeAspect="1"/>
          </p:cNvPicPr>
          <p:nvPr/>
        </p:nvPicPr>
        <p:blipFill>
          <a:blip r:embed="rId3"/>
          <a:stretch>
            <a:fillRect/>
          </a:stretch>
        </p:blipFill>
        <p:spPr>
          <a:xfrm>
            <a:off x="5829480" y="1069973"/>
            <a:ext cx="3008831" cy="1280160"/>
          </a:xfrm>
          <a:prstGeom prst="rect">
            <a:avLst/>
          </a:prstGeom>
        </p:spPr>
      </p:pic>
      <p:sp>
        <p:nvSpPr>
          <p:cNvPr id="4" name="Rectangle 3"/>
          <p:cNvSpPr/>
          <p:nvPr/>
        </p:nvSpPr>
        <p:spPr>
          <a:xfrm>
            <a:off x="6597755" y="2331892"/>
            <a:ext cx="1261885" cy="248658"/>
          </a:xfrm>
          <a:prstGeom prst="rect">
            <a:avLst/>
          </a:prstGeom>
        </p:spPr>
        <p:txBody>
          <a:bodyPr wrap="none">
            <a:spAutoFit/>
          </a:bodyPr>
          <a:lstStyle/>
          <a:p>
            <a:pPr algn="r">
              <a:lnSpc>
                <a:spcPct val="107000"/>
              </a:lnSpc>
              <a:spcAft>
                <a:spcPts val="0"/>
              </a:spcAft>
              <a:tabLst>
                <a:tab pos="575945" algn="l"/>
              </a:tabLst>
            </a:pPr>
            <a:r>
              <a:rPr lang="en-US" sz="1000" dirty="0"/>
              <a:t>Innoflight SCR-100</a:t>
            </a:r>
            <a:endParaRPr lang="en-US" sz="3200" dirty="0">
              <a:latin typeface="Calibri" panose="020F0502020204030204" pitchFamily="34" charset="0"/>
            </a:endParaRPr>
          </a:p>
        </p:txBody>
      </p:sp>
      <p:pic>
        <p:nvPicPr>
          <p:cNvPr id="6" name="Picture 5"/>
          <p:cNvPicPr>
            <a:picLocks noChangeAspect="1"/>
          </p:cNvPicPr>
          <p:nvPr/>
        </p:nvPicPr>
        <p:blipFill>
          <a:blip r:embed="rId4"/>
          <a:stretch>
            <a:fillRect/>
          </a:stretch>
        </p:blipFill>
        <p:spPr>
          <a:xfrm>
            <a:off x="6408173" y="4321454"/>
            <a:ext cx="2163285" cy="1761594"/>
          </a:xfrm>
          <a:prstGeom prst="rect">
            <a:avLst/>
          </a:prstGeom>
        </p:spPr>
      </p:pic>
      <p:sp>
        <p:nvSpPr>
          <p:cNvPr id="8" name="Rectangle 7"/>
          <p:cNvSpPr/>
          <p:nvPr/>
        </p:nvSpPr>
        <p:spPr>
          <a:xfrm>
            <a:off x="6408173" y="6083048"/>
            <a:ext cx="2163285" cy="256993"/>
          </a:xfrm>
          <a:prstGeom prst="rect">
            <a:avLst/>
          </a:prstGeom>
        </p:spPr>
        <p:txBody>
          <a:bodyPr wrap="square">
            <a:spAutoFit/>
          </a:bodyPr>
          <a:lstStyle/>
          <a:p>
            <a:pPr algn="ctr">
              <a:lnSpc>
                <a:spcPct val="107000"/>
              </a:lnSpc>
              <a:spcAft>
                <a:spcPts val="0"/>
              </a:spcAft>
              <a:tabLst>
                <a:tab pos="575945" algn="l"/>
              </a:tabLst>
            </a:pPr>
            <a:r>
              <a:rPr lang="en-US" sz="1000" dirty="0"/>
              <a:t>Tethers Unlimited SWIFT-SLX</a:t>
            </a:r>
            <a:endParaRPr lang="en-US" sz="3200" dirty="0">
              <a:latin typeface="Calibri" panose="020F0502020204030204" pitchFamily="34" charset="0"/>
            </a:endParaRPr>
          </a:p>
        </p:txBody>
      </p:sp>
      <p:pic>
        <p:nvPicPr>
          <p:cNvPr id="9" name="Picture 8"/>
          <p:cNvPicPr>
            <a:picLocks noChangeAspect="1"/>
          </p:cNvPicPr>
          <p:nvPr/>
        </p:nvPicPr>
        <p:blipFill>
          <a:blip r:embed="rId5"/>
          <a:stretch>
            <a:fillRect/>
          </a:stretch>
        </p:blipFill>
        <p:spPr>
          <a:xfrm>
            <a:off x="6408173" y="2767851"/>
            <a:ext cx="2271253" cy="1136185"/>
          </a:xfrm>
          <a:prstGeom prst="rect">
            <a:avLst/>
          </a:prstGeom>
        </p:spPr>
      </p:pic>
      <p:sp>
        <p:nvSpPr>
          <p:cNvPr id="10" name="TextBox 9"/>
          <p:cNvSpPr txBox="1"/>
          <p:nvPr/>
        </p:nvSpPr>
        <p:spPr>
          <a:xfrm>
            <a:off x="6408173" y="3892238"/>
            <a:ext cx="2271253" cy="246221"/>
          </a:xfrm>
          <a:prstGeom prst="rect">
            <a:avLst/>
          </a:prstGeom>
          <a:noFill/>
        </p:spPr>
        <p:txBody>
          <a:bodyPr wrap="square" rtlCol="0">
            <a:spAutoFit/>
          </a:bodyPr>
          <a:lstStyle/>
          <a:p>
            <a:pPr algn="ctr"/>
            <a:r>
              <a:rPr lang="en-US" sz="1000" dirty="0" smtClean="0"/>
              <a:t>Quasonix S- Band Transmitter</a:t>
            </a:r>
            <a:endParaRPr lang="en-US" sz="1000" dirty="0"/>
          </a:p>
        </p:txBody>
      </p:sp>
      <p:sp>
        <p:nvSpPr>
          <p:cNvPr id="11" name="TextBox 10"/>
          <p:cNvSpPr txBox="1"/>
          <p:nvPr/>
        </p:nvSpPr>
        <p:spPr>
          <a:xfrm>
            <a:off x="5833975" y="6340041"/>
            <a:ext cx="2845452" cy="461665"/>
          </a:xfrm>
          <a:prstGeom prst="rect">
            <a:avLst/>
          </a:prstGeom>
          <a:noFill/>
        </p:spPr>
        <p:txBody>
          <a:bodyPr wrap="square" rtlCol="0">
            <a:spAutoFit/>
          </a:bodyPr>
          <a:lstStyle/>
          <a:p>
            <a:r>
              <a:rPr lang="en-US" dirty="0" smtClean="0"/>
              <a:t>* Compatibility shown as advertised by vendor</a:t>
            </a:r>
            <a:endParaRPr lang="en-US" dirty="0"/>
          </a:p>
        </p:txBody>
      </p:sp>
    </p:spTree>
    <p:extLst>
      <p:ext uri="{BB962C8B-B14F-4D97-AF65-F5344CB8AC3E}">
        <p14:creationId xmlns:p14="http://schemas.microsoft.com/office/powerpoint/2010/main" val="2143262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05" y="259080"/>
            <a:ext cx="6363095" cy="406621"/>
          </a:xfrm>
        </p:spPr>
        <p:txBody>
          <a:bodyPr/>
          <a:lstStyle/>
          <a:p>
            <a:r>
              <a:rPr lang="en-US" sz="2400" dirty="0" smtClean="0"/>
              <a:t>Current Selected CubeSat Flight Antenna Capabilities</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201477758"/>
              </p:ext>
            </p:extLst>
          </p:nvPr>
        </p:nvGraphicFramePr>
        <p:xfrm>
          <a:off x="190890" y="940715"/>
          <a:ext cx="5500077" cy="5557903"/>
        </p:xfrm>
        <a:graphic>
          <a:graphicData uri="http://schemas.openxmlformats.org/drawingml/2006/table">
            <a:tbl>
              <a:tblPr firstRow="1" firstCol="1" bandRow="1">
                <a:tableStyleId>{5C22544A-7EE6-4342-B048-85BDC9FD1C3A}</a:tableStyleId>
              </a:tblPr>
              <a:tblGrid>
                <a:gridCol w="2244489"/>
                <a:gridCol w="655672"/>
                <a:gridCol w="925980"/>
                <a:gridCol w="1065326"/>
                <a:gridCol w="608610"/>
              </a:tblGrid>
              <a:tr h="582268">
                <a:tc>
                  <a:txBody>
                    <a:bodyPr/>
                    <a:lstStyle/>
                    <a:p>
                      <a:pPr marL="0" marR="0">
                        <a:lnSpc>
                          <a:spcPct val="107000"/>
                        </a:lnSpc>
                        <a:spcBef>
                          <a:spcPts val="0"/>
                        </a:spcBef>
                        <a:spcAft>
                          <a:spcPts val="0"/>
                        </a:spcAft>
                      </a:pPr>
                      <a:r>
                        <a:rPr lang="en-US" sz="1200" dirty="0">
                          <a:effectLst/>
                          <a:latin typeface="+mn-lt"/>
                        </a:rPr>
                        <a:t>Antenna Vendor Name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latin typeface="+mn-lt"/>
                        </a:rPr>
                        <a:t>Band</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Antenna Gain </a:t>
                      </a:r>
                      <a:br>
                        <a:rPr lang="en-US" sz="1200" dirty="0">
                          <a:effectLst/>
                          <a:latin typeface="+mn-lt"/>
                        </a:rPr>
                      </a:br>
                      <a:r>
                        <a:rPr lang="en-US" sz="1200" dirty="0">
                          <a:effectLst/>
                          <a:latin typeface="+mn-lt"/>
                        </a:rPr>
                        <a:t>(dBi)</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Dimensions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Mass (g)</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r h="822960">
                <a:tc>
                  <a:txBody>
                    <a:bodyPr/>
                    <a:lstStyle/>
                    <a:p>
                      <a:pPr marL="0" marR="0">
                        <a:lnSpc>
                          <a:spcPct val="107000"/>
                        </a:lnSpc>
                        <a:spcBef>
                          <a:spcPts val="0"/>
                        </a:spcBef>
                        <a:spcAft>
                          <a:spcPts val="0"/>
                        </a:spcAft>
                      </a:pPr>
                      <a:r>
                        <a:rPr lang="en-US" sz="1200" dirty="0">
                          <a:effectLst/>
                          <a:latin typeface="+mn-lt"/>
                        </a:rPr>
                        <a:t>Antenna Development Corporation</a:t>
                      </a:r>
                      <a:br>
                        <a:rPr lang="en-US" sz="1200" dirty="0">
                          <a:effectLst/>
                          <a:latin typeface="+mn-lt"/>
                        </a:rPr>
                      </a:br>
                      <a:r>
                        <a:rPr lang="en-US" sz="1200" dirty="0">
                          <a:effectLst/>
                          <a:latin typeface="+mn-lt"/>
                        </a:rPr>
                        <a:t>S-Band Low-Gain Patch Antenna (LGA)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(4 x 4x0.25)"</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115</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r h="548640">
                <a:tc>
                  <a:txBody>
                    <a:bodyPr/>
                    <a:lstStyle/>
                    <a:p>
                      <a:pPr marL="0" marR="0">
                        <a:lnSpc>
                          <a:spcPct val="107000"/>
                        </a:lnSpc>
                        <a:spcBef>
                          <a:spcPts val="0"/>
                        </a:spcBef>
                        <a:spcAft>
                          <a:spcPts val="0"/>
                        </a:spcAft>
                      </a:pPr>
                      <a:r>
                        <a:rPr lang="en-US" sz="1200" dirty="0">
                          <a:effectLst/>
                          <a:latin typeface="+mn-lt"/>
                        </a:rPr>
                        <a:t>Haigh Farr  </a:t>
                      </a:r>
                      <a:br>
                        <a:rPr lang="en-US" sz="1200" dirty="0">
                          <a:effectLst/>
                          <a:latin typeface="+mn-lt"/>
                        </a:rPr>
                      </a:br>
                      <a:r>
                        <a:rPr lang="en-US" sz="1200" dirty="0">
                          <a:effectLst/>
                          <a:latin typeface="+mn-lt"/>
                        </a:rPr>
                        <a:t>S-band Patch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latin typeface="+mn-lt"/>
                        </a:rPr>
                        <a:t>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(94x76x4) cm</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62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r h="1097280">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200" dirty="0" smtClean="0">
                          <a:latin typeface="+mn-lt"/>
                        </a:rPr>
                        <a:t>University of Southern California’s Information   Sciences Institute Space Engineering Research </a:t>
                      </a:r>
                      <a:r>
                        <a:rPr lang="en-US" sz="1200" b="1" kern="1200" dirty="0" smtClean="0">
                          <a:solidFill>
                            <a:schemeClr val="lt1"/>
                          </a:solidFill>
                          <a:effectLst/>
                          <a:latin typeface="+mn-lt"/>
                          <a:ea typeface="+mn-ea"/>
                          <a:cs typeface="+mn-cs"/>
                        </a:rPr>
                        <a:t>Center</a:t>
                      </a:r>
                      <a:r>
                        <a:rPr lang="en-US" sz="1200" dirty="0" smtClean="0">
                          <a:latin typeface="+mn-lt"/>
                        </a:rPr>
                        <a:t> (SERC)</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latin typeface="+mn-lt"/>
                        </a:rPr>
                        <a:t>S and X</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kern="1200" dirty="0" smtClean="0">
                          <a:solidFill>
                            <a:schemeClr val="dk1"/>
                          </a:solidFill>
                          <a:effectLst/>
                          <a:latin typeface="+mn-lt"/>
                          <a:ea typeface="+mn-ea"/>
                          <a:cs typeface="+mn-cs"/>
                        </a:rPr>
                        <a:t>TBD</a:t>
                      </a:r>
                      <a:endParaRPr lang="en-US" sz="1200" kern="1200" dirty="0">
                        <a:solidFill>
                          <a:schemeClr val="dk1"/>
                        </a:solidFill>
                        <a:effectLst/>
                        <a:latin typeface="+mn-lt"/>
                        <a:ea typeface="+mn-ea"/>
                        <a:cs typeface="+mn-cs"/>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latin typeface="+mn-lt"/>
                          <a:ea typeface="Calibri" panose="020F0502020204030204" pitchFamily="34" charset="0"/>
                          <a:cs typeface="Times New Roman" panose="02020603050405020304" pitchFamily="18" charset="0"/>
                        </a:rPr>
                        <a:t>50 cm</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latin typeface="+mn-lt"/>
                          <a:ea typeface="Calibri" panose="020F0502020204030204" pitchFamily="34" charset="0"/>
                          <a:cs typeface="Times New Roman" panose="02020603050405020304" pitchFamily="18" charset="0"/>
                        </a:rPr>
                        <a:t>760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r h="548640">
                <a:tc>
                  <a:txBody>
                    <a:bodyPr/>
                    <a:lstStyle/>
                    <a:p>
                      <a:pPr marL="0" marR="0">
                        <a:lnSpc>
                          <a:spcPct val="107000"/>
                        </a:lnSpc>
                        <a:spcBef>
                          <a:spcPts val="0"/>
                        </a:spcBef>
                        <a:spcAft>
                          <a:spcPts val="0"/>
                        </a:spcAft>
                      </a:pPr>
                      <a:r>
                        <a:rPr lang="en-US" sz="1200" dirty="0">
                          <a:effectLst/>
                          <a:latin typeface="+mn-lt"/>
                        </a:rPr>
                        <a:t>BDS  Phantom Works </a:t>
                      </a:r>
                      <a:br>
                        <a:rPr lang="en-US" sz="1200" dirty="0">
                          <a:effectLst/>
                          <a:latin typeface="+mn-lt"/>
                        </a:rPr>
                      </a:br>
                      <a:r>
                        <a:rPr lang="en-US" sz="1200" dirty="0">
                          <a:effectLst/>
                          <a:latin typeface="+mn-lt"/>
                        </a:rPr>
                        <a:t>Deployable High Gain S-band Antenna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18</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50 cm</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1000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r h="640080">
                <a:tc>
                  <a:txBody>
                    <a:bodyPr/>
                    <a:lstStyle/>
                    <a:p>
                      <a:pPr marL="0" marR="0">
                        <a:lnSpc>
                          <a:spcPct val="107000"/>
                        </a:lnSpc>
                        <a:spcBef>
                          <a:spcPts val="0"/>
                        </a:spcBef>
                        <a:spcAft>
                          <a:spcPts val="0"/>
                        </a:spcAft>
                      </a:pPr>
                      <a:r>
                        <a:rPr lang="en-US" sz="1200" dirty="0" smtClean="0">
                          <a:effectLst/>
                          <a:latin typeface="+mn-lt"/>
                        </a:rPr>
                        <a:t>Antenna Development Corporation </a:t>
                      </a:r>
                      <a:br>
                        <a:rPr lang="en-US" sz="1200" dirty="0" smtClean="0">
                          <a:effectLst/>
                          <a:latin typeface="+mn-lt"/>
                        </a:rPr>
                      </a:br>
                      <a:r>
                        <a:rPr lang="en-US" sz="1200" dirty="0" smtClean="0">
                          <a:effectLst/>
                          <a:latin typeface="+mn-lt"/>
                        </a:rPr>
                        <a:t>X-Band Patch Array</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X</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smtClean="0">
                          <a:effectLst/>
                          <a:latin typeface="+mn-lt"/>
                        </a:rPr>
                        <a:t>9</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(1.85x1.85x0.55)"</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300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r h="757639">
                <a:tc>
                  <a:txBody>
                    <a:bodyPr/>
                    <a:lstStyle/>
                    <a:p>
                      <a:pPr marL="0" marR="0">
                        <a:lnSpc>
                          <a:spcPct val="107000"/>
                        </a:lnSpc>
                        <a:spcBef>
                          <a:spcPts val="0"/>
                        </a:spcBef>
                        <a:spcAft>
                          <a:spcPts val="0"/>
                        </a:spcAft>
                      </a:pPr>
                      <a:r>
                        <a:rPr lang="en-US" sz="1200">
                          <a:effectLst/>
                          <a:latin typeface="+mn-lt"/>
                        </a:rPr>
                        <a:t>BDS  Phantom Works </a:t>
                      </a:r>
                      <a:br>
                        <a:rPr lang="en-US" sz="1200">
                          <a:effectLst/>
                          <a:latin typeface="+mn-lt"/>
                        </a:rPr>
                      </a:br>
                      <a:r>
                        <a:rPr lang="en-US" sz="1200">
                          <a:effectLst/>
                          <a:latin typeface="+mn-lt"/>
                        </a:rPr>
                        <a:t>Deployable High Gain X-band Antenna</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latin typeface="+mn-lt"/>
                        </a:rPr>
                        <a:t>X</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latin typeface="+mn-lt"/>
                        </a:rPr>
                        <a:t>25</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50 cm</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1000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r h="517062">
                <a:tc>
                  <a:txBody>
                    <a:bodyPr/>
                    <a:lstStyle/>
                    <a:p>
                      <a:pPr marL="0" marR="0">
                        <a:lnSpc>
                          <a:spcPct val="107000"/>
                        </a:lnSpc>
                        <a:spcBef>
                          <a:spcPts val="0"/>
                        </a:spcBef>
                        <a:spcAft>
                          <a:spcPts val="0"/>
                        </a:spcAft>
                      </a:pPr>
                      <a:r>
                        <a:rPr lang="en-US" sz="1200" dirty="0">
                          <a:effectLst/>
                          <a:latin typeface="+mn-lt"/>
                        </a:rPr>
                        <a:t>Canopus System Horn</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latin typeface="+mn-lt"/>
                        </a:rPr>
                        <a:t>Ka</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latin typeface="+mn-lt"/>
                        </a:rPr>
                        <a:t>25</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latin typeface="+mn-lt"/>
                        </a:rPr>
                        <a:t>18 cm</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latin typeface="+mn-lt"/>
                        </a:rPr>
                        <a:t>820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tc>
              </a:tr>
            </a:tbl>
          </a:graphicData>
        </a:graphic>
      </p:graphicFrame>
      <p:pic>
        <p:nvPicPr>
          <p:cNvPr id="6" name="Picture 5"/>
          <p:cNvPicPr>
            <a:picLocks noChangeAspect="1"/>
          </p:cNvPicPr>
          <p:nvPr/>
        </p:nvPicPr>
        <p:blipFill>
          <a:blip r:embed="rId3"/>
          <a:stretch>
            <a:fillRect/>
          </a:stretch>
        </p:blipFill>
        <p:spPr>
          <a:xfrm>
            <a:off x="5887604" y="1239533"/>
            <a:ext cx="2710586" cy="2011389"/>
          </a:xfrm>
          <a:prstGeom prst="rect">
            <a:avLst/>
          </a:prstGeom>
        </p:spPr>
      </p:pic>
      <p:sp>
        <p:nvSpPr>
          <p:cNvPr id="3" name="Rectangle 2"/>
          <p:cNvSpPr/>
          <p:nvPr/>
        </p:nvSpPr>
        <p:spPr>
          <a:xfrm>
            <a:off x="5887605" y="3250922"/>
            <a:ext cx="2710586" cy="507831"/>
          </a:xfrm>
          <a:prstGeom prst="rect">
            <a:avLst/>
          </a:prstGeom>
        </p:spPr>
        <p:txBody>
          <a:bodyPr wrap="square">
            <a:spAutoFit/>
          </a:bodyPr>
          <a:lstStyle/>
          <a:p>
            <a:pPr algn="ctr"/>
            <a:r>
              <a:rPr lang="en-US" sz="900" dirty="0"/>
              <a:t>University of Southern California’s Information   Sciences Institute Space Engineering Research Center (SERC)</a:t>
            </a:r>
          </a:p>
        </p:txBody>
      </p:sp>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990" y="3828585"/>
            <a:ext cx="27432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5854990" y="6114585"/>
            <a:ext cx="2743201" cy="369332"/>
          </a:xfrm>
          <a:prstGeom prst="rect">
            <a:avLst/>
          </a:prstGeom>
        </p:spPr>
        <p:txBody>
          <a:bodyPr wrap="square">
            <a:spAutoFit/>
          </a:bodyPr>
          <a:lstStyle/>
          <a:p>
            <a:pPr algn="ctr">
              <a:defRPr/>
            </a:pPr>
            <a:r>
              <a:rPr lang="en-US" sz="900" b="1" dirty="0">
                <a:latin typeface="Book Antiqua" panose="02040602050305030304" pitchFamily="18" charset="0"/>
                <a:ea typeface="MS PGothic" panose="020B0600070205080204" pitchFamily="34" charset="-128"/>
                <a:cs typeface="ＭＳ Ｐゴシック" charset="0"/>
              </a:rPr>
              <a:t>Ant </a:t>
            </a:r>
            <a:r>
              <a:rPr lang="en-US" sz="900" b="1" dirty="0" smtClean="0">
                <a:latin typeface="Book Antiqua" panose="02040602050305030304" pitchFamily="18" charset="0"/>
                <a:ea typeface="MS PGothic" panose="020B0600070205080204" pitchFamily="34" charset="-128"/>
                <a:cs typeface="ＭＳ Ｐゴシック" charset="0"/>
              </a:rPr>
              <a:t>Dev. </a:t>
            </a:r>
            <a:r>
              <a:rPr lang="en-US" sz="900" b="1" dirty="0">
                <a:latin typeface="Book Antiqua" panose="02040602050305030304" pitchFamily="18" charset="0"/>
                <a:ea typeface="MS PGothic" panose="020B0600070205080204" pitchFamily="34" charset="-128"/>
                <a:cs typeface="ＭＳ Ｐゴシック" charset="0"/>
              </a:rPr>
              <a:t>Corp: </a:t>
            </a:r>
            <a:r>
              <a:rPr lang="en-US" sz="900" dirty="0">
                <a:latin typeface="Book Antiqua" panose="02040602050305030304" pitchFamily="18" charset="0"/>
                <a:ea typeface="MS PGothic" panose="020B0600070205080204" pitchFamily="34" charset="-128"/>
                <a:cs typeface="ＭＳ Ｐゴシック" charset="0"/>
              </a:rPr>
              <a:t>Medium Gain X-band Patch Array Antenna</a:t>
            </a:r>
          </a:p>
        </p:txBody>
      </p:sp>
    </p:spTree>
    <p:extLst>
      <p:ext uri="{BB962C8B-B14F-4D97-AF65-F5344CB8AC3E}">
        <p14:creationId xmlns:p14="http://schemas.microsoft.com/office/powerpoint/2010/main" val="404291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vd1">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vd1">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vd1">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vd1">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ojec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ESCPPTTemplate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Projec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42C0651BFF14CB99B6D0A73ADB790" ma:contentTypeVersion="0" ma:contentTypeDescription="Create a new document." ma:contentTypeScope="" ma:versionID="0199acef7a642b7fcda93cbe6e425042">
  <xsd:schema xmlns:xsd="http://www.w3.org/2001/XMLSchema" xmlns:p="http://schemas.microsoft.com/office/2006/metadata/properties" targetNamespace="http://schemas.microsoft.com/office/2006/metadata/properties" ma:root="true" ma:fieldsID="74a34f8ae59ef3969074a5355025be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7B6FF7-9655-4BD7-AC70-9251E4FCF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1CDEA84-074F-471B-86C8-599CE8868851}">
  <ds:schemaRefs>
    <ds:schemaRef ds:uri="http://purl.org/dc/dcmitype/"/>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C1F6B6D-D24A-4E64-8297-0DB353CBD6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 MSR</Template>
  <TotalTime>61615</TotalTime>
  <Words>3603</Words>
  <Application>Microsoft Office PowerPoint</Application>
  <PresentationFormat>On-screen Show (4:3)</PresentationFormat>
  <Paragraphs>778</Paragraphs>
  <Slides>22</Slides>
  <Notes>14</Notes>
  <HiddenSlides>0</HiddenSlides>
  <MMClips>0</MMClips>
  <ScaleCrop>false</ScaleCrop>
  <HeadingPairs>
    <vt:vector size="6" baseType="variant">
      <vt:variant>
        <vt:lpstr>Fonts Used</vt:lpstr>
      </vt:variant>
      <vt:variant>
        <vt:i4>14</vt:i4>
      </vt:variant>
      <vt:variant>
        <vt:lpstr>Theme</vt:lpstr>
      </vt:variant>
      <vt:variant>
        <vt:i4>12</vt:i4>
      </vt:variant>
      <vt:variant>
        <vt:lpstr>Slide Titles</vt:lpstr>
      </vt:variant>
      <vt:variant>
        <vt:i4>22</vt:i4>
      </vt:variant>
    </vt:vector>
  </HeadingPairs>
  <TitlesOfParts>
    <vt:vector size="48" baseType="lpstr">
      <vt:lpstr>ＭＳ Ｐゴシック</vt:lpstr>
      <vt:lpstr>ＭＳ Ｐゴシック</vt:lpstr>
      <vt:lpstr>Arial</vt:lpstr>
      <vt:lpstr>Arial Black</vt:lpstr>
      <vt:lpstr>Book Antiqua</vt:lpstr>
      <vt:lpstr>Calibri</vt:lpstr>
      <vt:lpstr>Courier New</vt:lpstr>
      <vt:lpstr>Helvetica</vt:lpstr>
      <vt:lpstr>Segoe UI</vt:lpstr>
      <vt:lpstr>Times New Roman</vt:lpstr>
      <vt:lpstr>Wingdings</vt:lpstr>
      <vt:lpstr>Wingdings 2</vt:lpstr>
      <vt:lpstr>Wingdings 3</vt:lpstr>
      <vt:lpstr>ヒラギノ角ゴ Pro W3</vt:lpstr>
      <vt:lpstr>Custom Design</vt:lpstr>
      <vt:lpstr>Vvd1</vt:lpstr>
      <vt:lpstr>1_Vvd1</vt:lpstr>
      <vt:lpstr>2_Vvd1</vt:lpstr>
      <vt:lpstr>3_Vvd1</vt:lpstr>
      <vt:lpstr>Project Master</vt:lpstr>
      <vt:lpstr>ESCPPTTemplate2</vt:lpstr>
      <vt:lpstr>1_Project Master</vt:lpstr>
      <vt:lpstr>ESC</vt:lpstr>
      <vt:lpstr>1_ESC</vt:lpstr>
      <vt:lpstr>2_ESC</vt:lpstr>
      <vt:lpstr>3_ESC</vt:lpstr>
      <vt:lpstr>Near Earth Network (NEN) CubeSat Communications Scott Schaire January 2017</vt:lpstr>
      <vt:lpstr>Agenda</vt:lpstr>
      <vt:lpstr>Near Earth Network Overview</vt:lpstr>
      <vt:lpstr>PowerPoint Presentation</vt:lpstr>
      <vt:lpstr>NEN Ka-Band Baseline Architecture Adds Stations for Increased CubeSat Capacity</vt:lpstr>
      <vt:lpstr>NEN CubeSat Support Analysis – LEO  </vt:lpstr>
      <vt:lpstr>Near Earth Network (NEN) Upcoming CubeSat Support</vt:lpstr>
      <vt:lpstr>Current Selected CubeSat Flight Radio Capabilities </vt:lpstr>
      <vt:lpstr>Current Selected CubeSat Flight Antenna Capabilities</vt:lpstr>
      <vt:lpstr>NEN Potential Benefits for EM CubeSats</vt:lpstr>
      <vt:lpstr>NEN Coverage to EM CubeSats at Lunar Distances</vt:lpstr>
      <vt:lpstr>NEN Coverage to EM CubeSats During Trans-Lunar Orbit</vt:lpstr>
      <vt:lpstr>NEN Beamwidth Advantage for Lunar EM-1 CubeSats</vt:lpstr>
      <vt:lpstr>NEN Modification to Support IRIS X-band Downlink</vt:lpstr>
      <vt:lpstr>NEN Achievable Data Rates with Representative EM CubeSat Missions  (Based on Analysis)</vt:lpstr>
      <vt:lpstr>NEN Modification to Support IRIS X-band Uplink</vt:lpstr>
      <vt:lpstr>CubeSat Radio Support Requirements  to Achieve NEN Compatibility Without Station Modifications</vt:lpstr>
      <vt:lpstr>Potential Radios for Lunar and L1/L2 CubeSats</vt:lpstr>
      <vt:lpstr>Lunar and L1/L2 CubeSat Radios High Level Comparison (1/2)</vt:lpstr>
      <vt:lpstr>Lunar and L1/L2 CubeSat Radios High Level Comparison (2/2)</vt:lpstr>
      <vt:lpstr>NEN Evolution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NEN CubeSats</dc:title>
  <dc:creator>scott.h.schaire@nasa.gov</dc:creator>
  <cp:lastModifiedBy>Schaire, Scott H. (WFF-4530)</cp:lastModifiedBy>
  <cp:revision>3508</cp:revision>
  <cp:lastPrinted>2014-08-27T17:18:14Z</cp:lastPrinted>
  <dcterms:created xsi:type="dcterms:W3CDTF">2012-05-25T11:27:37Z</dcterms:created>
  <dcterms:modified xsi:type="dcterms:W3CDTF">2017-01-24T15:54:53Z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0x01010082342C0651BFF14CB99B6D0A73ADB790</vt:lpwstr>
  </property>
</Properties>
</file>