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00" r:id="rId2"/>
    <p:sldMasterId id="2147483742" r:id="rId3"/>
  </p:sldMasterIdLst>
  <p:notesMasterIdLst>
    <p:notesMasterId r:id="rId10"/>
  </p:notesMasterIdLst>
  <p:handoutMasterIdLst>
    <p:handoutMasterId r:id="rId11"/>
  </p:handoutMasterIdLst>
  <p:sldIdLst>
    <p:sldId id="259" r:id="rId4"/>
    <p:sldId id="269" r:id="rId5"/>
    <p:sldId id="268" r:id="rId6"/>
    <p:sldId id="263" r:id="rId7"/>
    <p:sldId id="265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5083" autoAdjust="0"/>
  </p:normalViewPr>
  <p:slideViewPr>
    <p:cSldViewPr snapToGrid="0">
      <p:cViewPr varScale="1">
        <p:scale>
          <a:sx n="140" d="100"/>
          <a:sy n="140" d="100"/>
        </p:scale>
        <p:origin x="2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6F466-4940-4DD7-B93B-9A8534685E5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3A4C4-88F4-4575-AB32-E9C21439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03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FC4C7-F834-4E4A-8059-BA717301D8D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F38C-A9C6-49B7-85C8-24582F06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1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F38C-A9C6-49B7-85C8-24582F0660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8014"/>
            <a:ext cx="5607050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6" tIns="47464" rIns="94926" bIns="47464"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04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09" indent="-285734" defTabSz="92704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37" indent="-228587" defTabSz="92704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11" indent="-228587" defTabSz="92704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287" indent="-228587" defTabSz="92704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2704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27FBF-8DBC-4A00-AD1C-A9239EC644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2704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6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F38C-A9C6-49B7-85C8-24582F0660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343025" y="5970465"/>
            <a:ext cx="621823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600">
                <a:solidFill>
                  <a:srgbClr val="004080"/>
                </a:solidFill>
                <a:latin typeface="Arial" charset="0"/>
              </a:rPr>
              <a:t>The technical data in this document (or file) is controlled for export under the International Traffic in Arms Regulations (ITAR), 22 CFR 120-130. Violations of these laws may be subject to fines and penalties under the Arms Export Control Act, 22 U.S.C. 2778.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sz="600">
              <a:solidFill>
                <a:srgbClr val="004080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600">
                <a:solidFill>
                  <a:srgbClr val="004080"/>
                </a:solidFill>
                <a:latin typeface="Arial" charset="0"/>
              </a:rPr>
              <a:t>Contains JPL or Caltech proprietary information; Not for public dissemination. 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075680" y="257175"/>
            <a:ext cx="120015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 sz="135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829550" y="1420122"/>
            <a:ext cx="1117600" cy="190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 sz="1350"/>
          </a:p>
        </p:txBody>
      </p:sp>
      <p:sp>
        <p:nvSpPr>
          <p:cNvPr id="8" name="Flowchart: Stored Data 7"/>
          <p:cNvSpPr/>
          <p:nvPr userDrawn="1"/>
        </p:nvSpPr>
        <p:spPr bwMode="auto">
          <a:xfrm rot="10800000">
            <a:off x="728664" y="246065"/>
            <a:ext cx="2044700" cy="833437"/>
          </a:xfrm>
          <a:prstGeom prst="flowChartOnlineStorag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 sz="1350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569915"/>
            <a:ext cx="16383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0976" y="257175"/>
            <a:ext cx="958850" cy="869950"/>
            <a:chOff x="114" y="162"/>
            <a:chExt cx="604" cy="548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4" y="162"/>
              <a:ext cx="565" cy="54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79"/>
              <a:ext cx="60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6265" y="2286000"/>
            <a:ext cx="66722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8026" y="38703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675" kern="1200" dirty="0" smtClean="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EB68D0-5AA1-4720-ABA2-049B67588E1F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Arial Narrow" pitchFamily="48" charset="0"/>
              </a:defRPr>
            </a:lvl1pPr>
          </a:lstStyle>
          <a:p>
            <a:pPr>
              <a:defRPr/>
            </a:pPr>
            <a:fld id="{51D331C1-EFAF-4B33-BD20-0599B4510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14" y="153865"/>
            <a:ext cx="66325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3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8422-0412-49A5-BF17-9525F1230825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4325" y="7385436"/>
            <a:ext cx="344011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F3B6-0EFA-4B28-A789-85BD68257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4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25400"/>
            <a:ext cx="1943100" cy="6089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5400"/>
            <a:ext cx="5676900" cy="6089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5E1D-E42B-4E93-8A0E-7F591D963736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513B-2BC8-4D7E-B57A-C427F4CCB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9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1" y="25400"/>
            <a:ext cx="6315075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6913" y="1271588"/>
            <a:ext cx="3810000" cy="484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1271588"/>
            <a:ext cx="3810000" cy="4843462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D1D7-55F9-415F-9E19-80C25FDDDCEC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6FF3-21B6-4D6C-B85A-C21E67513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1" y="25400"/>
            <a:ext cx="6315075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6913" y="1271588"/>
            <a:ext cx="3810000" cy="484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59313" y="1271588"/>
            <a:ext cx="3810000" cy="4843462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0301-59A1-4FF4-BA60-5183D2BB2416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70DF-1A44-4FB5-BDF7-E749F5611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5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1343025" y="5840413"/>
            <a:ext cx="62182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800" smtClean="0">
                <a:solidFill>
                  <a:srgbClr val="004080"/>
                </a:solidFill>
                <a:latin typeface="Arial" pitchFamily="34" charset="0"/>
              </a:rPr>
              <a:t>The technical data in this document (or file) is controlled for export under the International Traffic in Arms Regulations (ITAR), 22 CFR 120-130. Violations of these laws may be subject to fines and penalties under the Arms Export Control Act, 22 U.S.C. 2778.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altLang="en-US" sz="800" smtClean="0">
              <a:solidFill>
                <a:srgbClr val="00408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800" smtClean="0">
                <a:solidFill>
                  <a:srgbClr val="004080"/>
                </a:solidFill>
                <a:latin typeface="Arial" pitchFamily="34" charset="0"/>
              </a:rPr>
              <a:t>Contains JPL or Caltech proprietary information; Not for public dissemination.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en-US" sz="2800" b="0" baseline="0" dirty="0">
                <a:solidFill>
                  <a:srgbClr val="80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3A19F-4D74-4D96-A092-F994A84C2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44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38100"/>
            <a:ext cx="7070725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231AC-345D-41BA-8882-7352F81E7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03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4956-BE00-4EAF-8841-27781727B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11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38100"/>
            <a:ext cx="7070725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219200"/>
            <a:ext cx="4314825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219200"/>
            <a:ext cx="4314825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6341-50A2-4C61-88FB-236F40C20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7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7377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1105-9E2F-46CF-8D44-834AEE439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06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38100"/>
            <a:ext cx="7070725" cy="685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0066"/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F7EA9-36E5-4A2C-AD08-57C11D9A1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20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35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9C7FE735-3E55-495A-B917-A000E8974874}" type="datetime1">
              <a:rPr lang="en-US" smtClean="0"/>
              <a:t>5/1/2018</a:t>
            </a:fld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2336F-F179-465C-B71E-20D5591D7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C455-895F-4EB8-9E26-D9F9E2CE2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890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98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47057"/>
            <a:ext cx="5111750" cy="51791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257"/>
            <a:ext cx="3008313" cy="39599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3F37-5974-4385-9500-56E7F5C70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4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C06A-BD83-4E23-B681-506745213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740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38100"/>
            <a:ext cx="7070725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45D01-4011-442F-A737-8B9AC8B26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411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76200"/>
            <a:ext cx="2195513" cy="6189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488" y="87086"/>
            <a:ext cx="6434137" cy="6189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219A9-6CC1-462F-B4E8-E318F4C25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77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38100"/>
            <a:ext cx="7070725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17488" y="1219200"/>
            <a:ext cx="8782050" cy="50466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D1EB-3028-4D4D-9DCC-67AF9D8BA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8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54428"/>
            <a:ext cx="7070725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88" y="1219200"/>
            <a:ext cx="4314825" cy="504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219200"/>
            <a:ext cx="4314825" cy="244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4713" y="3817938"/>
            <a:ext cx="4314825" cy="244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E055-16A7-4ED3-8BDE-C28AD4BDE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73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343025" y="5840413"/>
            <a:ext cx="62182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800">
                <a:solidFill>
                  <a:srgbClr val="004080"/>
                </a:solidFill>
                <a:latin typeface="Arial" charset="0"/>
              </a:rPr>
              <a:t>The technical data in this document (or file) is controlled for export under the International Traffic in Arms Regulations (ITAR), 22 CFR 120-130. Violations of these laws may be subject to fines and penalties under the Arms Export Control Act, 22 U.S.C. 2778.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sz="800">
              <a:solidFill>
                <a:srgbClr val="004080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800">
                <a:solidFill>
                  <a:srgbClr val="004080"/>
                </a:solidFill>
                <a:latin typeface="Arial" charset="0"/>
              </a:rPr>
              <a:t>Contains JPL or Caltech proprietary information; Not for public dissemination. 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075680" y="257175"/>
            <a:ext cx="120015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829550" y="1420122"/>
            <a:ext cx="1117600" cy="190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8" name="Flowchart: Stored Data 7"/>
          <p:cNvSpPr/>
          <p:nvPr userDrawn="1"/>
        </p:nvSpPr>
        <p:spPr bwMode="auto">
          <a:xfrm rot="10800000">
            <a:off x="728663" y="246063"/>
            <a:ext cx="2044700" cy="833437"/>
          </a:xfrm>
          <a:prstGeom prst="flowChartOnlineStorag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569913"/>
            <a:ext cx="16383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0975" y="257175"/>
            <a:ext cx="958850" cy="869950"/>
            <a:chOff x="114" y="162"/>
            <a:chExt cx="604" cy="548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4" y="162"/>
              <a:ext cx="565" cy="54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79"/>
              <a:ext cx="60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6264" y="2286000"/>
            <a:ext cx="66722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8026" y="38703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00" kern="1200" dirty="0" smtClean="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51916F-C029-450B-B56B-835E5DF98289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Narrow" pitchFamily="48" charset="0"/>
              </a:defRPr>
            </a:lvl1pPr>
          </a:lstStyle>
          <a:p>
            <a:pPr>
              <a:defRPr/>
            </a:pPr>
            <a:fld id="{51D331C1-EFAF-4B33-BD20-0599B4510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13" y="153863"/>
            <a:ext cx="66325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0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80A9D935-3932-4EED-95E5-66F8548F57AE}" type="datetime1">
              <a:rPr lang="en-US" smtClean="0"/>
              <a:t>5/1/2018</a:t>
            </a:fld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2336F-F179-465C-B71E-20D5591D7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6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FDDD5-70D0-47A4-BB63-7DAB3DFC6FB2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0C1A-252D-4652-A2E1-15F6D7EF3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38C63-7E05-4920-BCED-3C8AE136E1E8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0C1A-252D-4652-A2E1-15F6D7EF3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44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71588"/>
            <a:ext cx="38100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71588"/>
            <a:ext cx="38100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06BD-08AA-42AA-B6BD-39989B66FEA8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4324" y="7385436"/>
            <a:ext cx="344011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D09A-CD51-4E29-9D48-5B3193488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67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3884-49A1-4AE3-9B20-98EAA81B4C20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4324" y="7385436"/>
            <a:ext cx="344011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C530-B4EA-4F18-8255-43F2F14E6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2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51A0-7B83-45F9-85BA-5E7A66C94CE5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10A4-50D2-4B7F-BC94-15B9B1EFE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8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1091-749D-4641-81EB-FDA32EE28CEB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F6A5-5AC2-475F-8031-D2F248798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6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1046B-4372-483F-8467-94C026BADA5F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F013-C007-4091-99B9-8065DE123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7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C836-F25F-4D98-9733-589E19D95A94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0753-BBC2-4391-9C39-9B15C5589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97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8306-43A5-4434-8051-22206BB69B2A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4324" y="7385436"/>
            <a:ext cx="344011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F3B6-0EFA-4B28-A789-85BD68257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10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25400"/>
            <a:ext cx="1943100" cy="6089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5400"/>
            <a:ext cx="5676900" cy="6089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B0C7-9813-4C52-83AA-AFA528BE30A8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513B-2BC8-4D7E-B57A-C427F4CCB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7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5400"/>
            <a:ext cx="6315075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6913" y="1271588"/>
            <a:ext cx="3810000" cy="484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1271588"/>
            <a:ext cx="3810000" cy="4843462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DBE4-0479-449B-819E-572664ED9AAC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6FF3-21B6-4D6C-B85A-C21E67513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51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5400"/>
            <a:ext cx="6315075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6913" y="1271588"/>
            <a:ext cx="3810000" cy="484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59313" y="1271588"/>
            <a:ext cx="3810000" cy="4843462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14614-8335-4142-8EBF-591680969072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70DF-1A44-4FB5-BDF7-E749F5611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6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71588"/>
            <a:ext cx="3810000" cy="48434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71588"/>
            <a:ext cx="3810000" cy="48434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407-82C3-47FA-9500-0EFF7B51CF97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4325" y="7385436"/>
            <a:ext cx="344011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D09A-CD51-4E29-9D48-5B3193488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74AE-06E2-485F-81A2-9D35220A642B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4325" y="7385436"/>
            <a:ext cx="344011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C530-B4EA-4F18-8255-43F2F14E6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3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62FC-0DDF-459C-9A05-89EBEA6602DC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10A4-50D2-4B7F-BC94-15B9B1EFE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9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B124-6F6A-402C-9782-B8CA94F3DBB8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F6A5-5AC2-475F-8031-D2F248798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8A14-9934-4150-9D2B-4A67108EE11F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F013-C007-4091-99B9-8065DE123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8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C21F2-2ABB-4D30-96AA-74BF4C7F2530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0753-BBC2-4391-9C39-9B15C5589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 rot="10800000" flipH="1">
            <a:off x="1" y="777876"/>
            <a:ext cx="9148763" cy="14605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 sz="1800" dirty="0">
              <a:latin typeface="Times" pitchFamily="4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 flipH="1">
            <a:off x="0" y="895352"/>
            <a:ext cx="9144000" cy="2857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6201" y="25400"/>
            <a:ext cx="63150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71588"/>
            <a:ext cx="77724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013" y="632128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75" smtClean="0">
                <a:solidFill>
                  <a:srgbClr val="004080"/>
                </a:solidFill>
                <a:latin typeface="+mn-lt"/>
              </a:defRPr>
            </a:lvl1pPr>
          </a:lstStyle>
          <a:p>
            <a:pPr>
              <a:defRPr/>
            </a:pPr>
            <a:fld id="{19F2B780-D757-4F3E-A31E-68147E8266B7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973" y="633719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004080"/>
                </a:solidFill>
                <a:latin typeface="+mn-lt"/>
              </a:defRPr>
            </a:lvl1pPr>
          </a:lstStyle>
          <a:p>
            <a:pPr>
              <a:defRPr/>
            </a:pPr>
            <a:fld id="{7764F7EF-E8DA-418A-B0C5-34EF0D644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2631882" y="6337190"/>
            <a:ext cx="388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675" dirty="0"/>
          </a:p>
        </p:txBody>
      </p:sp>
      <p:pic>
        <p:nvPicPr>
          <p:cNvPr id="18" name="Picture 1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074"/>
            <a:ext cx="719502" cy="6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9940"/>
            <a:ext cx="5159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7807572" y="703388"/>
            <a:ext cx="1280160" cy="248209"/>
          </a:xfrm>
          <a:prstGeom prst="rect">
            <a:avLst/>
          </a:prstGeom>
          <a:noFill/>
        </p:spPr>
        <p:txBody>
          <a:bodyPr wrap="square" lIns="68580" rtlCol="0">
            <a:spAutoFit/>
          </a:bodyPr>
          <a:lstStyle/>
          <a:p>
            <a:pPr algn="r"/>
            <a:r>
              <a:rPr lang="en-US" sz="1013" b="1" spc="225" baseline="0" dirty="0" smtClean="0">
                <a:solidFill>
                  <a:schemeClr val="bg1"/>
                </a:solidFill>
                <a:latin typeface="Perpetua Titling MT" pitchFamily="18" charset="0"/>
              </a:rPr>
              <a:t>I</a:t>
            </a:r>
            <a:r>
              <a:rPr lang="en-US" sz="1013" b="1" spc="8" baseline="0" dirty="0" smtClean="0">
                <a:solidFill>
                  <a:schemeClr val="bg1"/>
                </a:solidFill>
                <a:latin typeface="Perpetua Titling MT" pitchFamily="18" charset="0"/>
              </a:rPr>
              <a:t>SARA</a:t>
            </a:r>
            <a:endParaRPr lang="en-US" sz="1013" b="1" spc="8" baseline="0" dirty="0">
              <a:solidFill>
                <a:schemeClr val="bg1"/>
              </a:solidFill>
              <a:latin typeface="Perpetua Titling MT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92" y="23448"/>
            <a:ext cx="49570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5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rgbClr val="800000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4080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004080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4080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004080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080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08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08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08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488" y="1219200"/>
            <a:ext cx="87820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9" tIns="45048" rIns="91599" bIns="45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2632075" y="6337300"/>
            <a:ext cx="387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ISARA CubeSat</a:t>
            </a:r>
            <a:endParaRPr lang="en-US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3363" y="62499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00408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429445-6A29-4A13-A001-01FD90E69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 rot="10800000" flipH="1">
            <a:off x="0" y="777875"/>
            <a:ext cx="9148763" cy="146050"/>
          </a:xfrm>
          <a:prstGeom prst="rect">
            <a:avLst/>
          </a:prstGeom>
          <a:solidFill>
            <a:srgbClr val="004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latin typeface="Times" charset="0"/>
              <a:ea typeface="+mn-ea"/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 rot="10800000" flipH="1">
            <a:off x="0" y="895350"/>
            <a:ext cx="9144000" cy="28575"/>
          </a:xfrm>
          <a:prstGeom prst="rect">
            <a:avLst/>
          </a:prstGeom>
          <a:solidFill>
            <a:srgbClr val="004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6200" y="79375"/>
            <a:ext cx="63150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3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788"/>
            <a:ext cx="71913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lang="en-US" sz="2600" b="1" dirty="0">
          <a:solidFill>
            <a:srgbClr val="000066"/>
          </a:solidFill>
          <a:latin typeface="Arial Rounded MT Bold" pitchFamily="34" charset="0"/>
          <a:ea typeface="MS PGothic" pitchFamily="34" charset="-128"/>
          <a:cs typeface="ＭＳ Ｐゴシック" charset="0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 Rounded MT Bold" pitchFamily="34" charset="0"/>
          <a:ea typeface="MS PGothic" pitchFamily="34" charset="-128"/>
          <a:cs typeface="ＭＳ Ｐゴシック" charset="0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 Rounded MT Bold" pitchFamily="34" charset="0"/>
          <a:ea typeface="MS PGothic" pitchFamily="34" charset="-128"/>
          <a:cs typeface="ＭＳ Ｐゴシック" charset="0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 Rounded MT Bold" pitchFamily="34" charset="0"/>
          <a:ea typeface="MS PGothic" pitchFamily="34" charset="-128"/>
          <a:cs typeface="ＭＳ Ｐゴシック" charset="0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 Rounded MT Bold" pitchFamily="34" charset="0"/>
          <a:ea typeface="MS PGothic" pitchFamily="34" charset="-128"/>
          <a:cs typeface="ＭＳ Ｐゴシック" charset="0"/>
        </a:defRPr>
      </a:lvl5pPr>
      <a:lvl6pPr marL="457200" algn="ctr" defTabSz="9080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Helvetica" pitchFamily="34" charset="0"/>
        </a:defRPr>
      </a:lvl6pPr>
      <a:lvl7pPr marL="914400" algn="ctr" defTabSz="9080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Helvetica" pitchFamily="34" charset="0"/>
        </a:defRPr>
      </a:lvl7pPr>
      <a:lvl8pPr marL="1371600" algn="ctr" defTabSz="9080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Helvetica" pitchFamily="34" charset="0"/>
        </a:defRPr>
      </a:lvl8pPr>
      <a:lvl9pPr marL="1828800" algn="ctr" defTabSz="90805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Helvetica" pitchFamily="34" charset="0"/>
        </a:defRPr>
      </a:lvl9pPr>
    </p:titleStyle>
    <p:bodyStyle>
      <a:lvl1pPr marL="341313" indent="-341313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36600" indent="-282575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—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35063" indent="-227013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•"/>
        <a:defRPr sz="1400" b="1">
          <a:solidFill>
            <a:schemeClr val="tx1"/>
          </a:solidFill>
          <a:latin typeface="+mn-lt"/>
          <a:ea typeface="MS PGothic" pitchFamily="34" charset="-128"/>
        </a:defRPr>
      </a:lvl3pPr>
      <a:lvl4pPr marL="1589088" indent="-227013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43113" indent="-225425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000">
          <a:solidFill>
            <a:schemeClr val="tx1"/>
          </a:solidFill>
          <a:latin typeface="+mn-lt"/>
          <a:ea typeface="MS PGothic" pitchFamily="34" charset="-128"/>
        </a:defRPr>
      </a:lvl5pPr>
      <a:lvl6pPr marL="2500313" indent="-225425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000">
          <a:solidFill>
            <a:schemeClr val="tx1"/>
          </a:solidFill>
          <a:latin typeface="+mn-lt"/>
        </a:defRPr>
      </a:lvl6pPr>
      <a:lvl7pPr marL="2957513" indent="-225425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000">
          <a:solidFill>
            <a:schemeClr val="tx1"/>
          </a:solidFill>
          <a:latin typeface="+mn-lt"/>
        </a:defRPr>
      </a:lvl7pPr>
      <a:lvl8pPr marL="3414713" indent="-225425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000">
          <a:solidFill>
            <a:schemeClr val="tx1"/>
          </a:solidFill>
          <a:latin typeface="+mn-lt"/>
        </a:defRPr>
      </a:lvl8pPr>
      <a:lvl9pPr marL="3871913" indent="-225425" algn="l" defTabSz="9080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 rot="10800000" flipH="1">
            <a:off x="0" y="777876"/>
            <a:ext cx="9148763" cy="14605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 flipH="1">
            <a:off x="0" y="895350"/>
            <a:ext cx="9144000" cy="2857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6200" y="25400"/>
            <a:ext cx="63150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71588"/>
            <a:ext cx="77724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013" y="632128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080"/>
                </a:solidFill>
                <a:latin typeface="+mn-lt"/>
              </a:defRPr>
            </a:lvl1pPr>
          </a:lstStyle>
          <a:p>
            <a:pPr>
              <a:defRPr/>
            </a:pPr>
            <a:fld id="{4A9188B8-DCC5-4569-93B7-E0EAB9A74C25}" type="datetime1">
              <a:rPr lang="en-US" smtClean="0"/>
              <a:t>5/1/2018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973" y="633719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080"/>
                </a:solidFill>
                <a:latin typeface="+mn-lt"/>
              </a:defRPr>
            </a:lvl1pPr>
          </a:lstStyle>
          <a:p>
            <a:pPr>
              <a:defRPr/>
            </a:pPr>
            <a:fld id="{7764F7EF-E8DA-418A-B0C5-34EF0D644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2631881" y="6337190"/>
            <a:ext cx="388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4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8" name="Picture 1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074"/>
            <a:ext cx="719502" cy="6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5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08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408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408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www.listofimages.com/wp-content/uploads/2012/04/earth-views-clouds-color-colorful-continents-earth-horizon-hubble-overview-planet-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17509" b="13187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6863" y="63373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C2DDD-915F-4E64-AB1D-420C3616C3A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Helvetic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90800" y="2222204"/>
            <a:ext cx="6248399" cy="272193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08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08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08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080"/>
                </a:solidFill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 smtClean="0">
                <a:ln w="13500">
                  <a:solidFill>
                    <a:srgbClr val="618FF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18FF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Helvetica"/>
                <a:ea typeface="+mn-ea"/>
                <a:cs typeface="+mn-cs"/>
              </a:rPr>
              <a:t>May 3, 2018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100" b="1" i="0" u="none" strike="noStrike" kern="0" cap="none" spc="50" normalizeH="0" baseline="0" noProof="0" dirty="0" smtClean="0">
              <a:ln w="13500">
                <a:solidFill>
                  <a:srgbClr val="618FFD">
                    <a:shade val="2500"/>
                    <a:alpha val="6500"/>
                  </a:srgbClr>
                </a:solidFill>
                <a:prstDash val="solid"/>
              </a:ln>
              <a:solidFill>
                <a:srgbClr val="618FF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Helvetica"/>
              <a:ea typeface="+mn-ea"/>
              <a:cs typeface="+mn-cs"/>
            </a:endParaRPr>
          </a:p>
          <a:p>
            <a:pPr marL="0" lvl="0" indent="0" algn="r">
              <a:buNone/>
              <a:defRPr/>
            </a:pPr>
            <a:r>
              <a:rPr kumimoji="0" lang="en-US" sz="1600" b="1" i="0" u="none" strike="noStrike" kern="0" cap="none" spc="50" normalizeH="0" baseline="0" noProof="0" dirty="0" smtClean="0">
                <a:ln w="13500">
                  <a:solidFill>
                    <a:srgbClr val="618FF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18FF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Helvetica"/>
                <a:ea typeface="+mn-ea"/>
                <a:cs typeface="+mn-cs"/>
              </a:rPr>
              <a:t>Presenter: </a:t>
            </a:r>
          </a:p>
          <a:p>
            <a:pPr marL="0" lvl="0" indent="0" algn="r">
              <a:buNone/>
              <a:defRPr/>
            </a:pPr>
            <a:r>
              <a:rPr lang="en-US" sz="1600" b="1" kern="0" spc="50" dirty="0" smtClean="0">
                <a:ln w="13500">
                  <a:solidFill>
                    <a:srgbClr val="618FF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18FF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Dorothy </a:t>
            </a:r>
            <a:r>
              <a:rPr lang="en-US" sz="1600" b="1" kern="0" spc="50" dirty="0">
                <a:ln w="13500">
                  <a:solidFill>
                    <a:srgbClr val="618FF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18FF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Lewis </a:t>
            </a:r>
            <a:r>
              <a:rPr lang="en-US" sz="1600" b="1" kern="0" spc="50" dirty="0" smtClean="0">
                <a:ln w="13500">
                  <a:solidFill>
                    <a:srgbClr val="618FF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18FF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(ISARA PM)</a:t>
            </a:r>
          </a:p>
          <a:p>
            <a:pPr marL="0" lvl="0" indent="0" algn="r">
              <a:buNone/>
              <a:defRPr/>
            </a:pPr>
            <a:endParaRPr lang="en-US" sz="1600" b="1" kern="0" spc="50" dirty="0">
              <a:ln w="13500">
                <a:solidFill>
                  <a:srgbClr val="618FFD">
                    <a:shade val="2500"/>
                    <a:alpha val="6500"/>
                  </a:srgbClr>
                </a:solidFill>
                <a:prstDash val="solid"/>
              </a:ln>
              <a:solidFill>
                <a:srgbClr val="618FF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lvl="0" indent="0" algn="r">
              <a:buNone/>
              <a:defRPr/>
            </a:pPr>
            <a:r>
              <a:rPr lang="en-US" sz="1600" b="1" kern="0" spc="50" dirty="0" smtClean="0">
                <a:ln w="13500">
                  <a:solidFill>
                    <a:srgbClr val="618FF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18FF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Contributions from:</a:t>
            </a:r>
          </a:p>
          <a:p>
            <a:pPr marL="0" lvl="0" indent="0" algn="r">
              <a:buNone/>
              <a:defRPr/>
            </a:pPr>
            <a:r>
              <a:rPr lang="en-US" sz="1600" b="1" kern="0" spc="50" dirty="0" smtClean="0">
                <a:ln w="13500">
                  <a:solidFill>
                    <a:srgbClr val="618FF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18FF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Richard Hodges (ISARA PI) </a:t>
            </a:r>
            <a:endParaRPr kumimoji="0" lang="en-US" sz="1600" b="1" i="0" u="none" strike="noStrike" kern="0" cap="none" spc="50" normalizeH="0" baseline="0" noProof="0" dirty="0" smtClean="0">
              <a:ln w="13500">
                <a:solidFill>
                  <a:srgbClr val="618FFD">
                    <a:shade val="2500"/>
                    <a:alpha val="6500"/>
                  </a:srgbClr>
                </a:solidFill>
                <a:prstDash val="solid"/>
              </a:ln>
              <a:solidFill>
                <a:srgbClr val="618FF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50" normalizeH="0" baseline="0" noProof="0" dirty="0">
              <a:ln w="13500">
                <a:solidFill>
                  <a:srgbClr val="618FFD">
                    <a:shade val="2500"/>
                    <a:alpha val="6500"/>
                  </a:srgbClr>
                </a:solidFill>
                <a:prstDash val="solid"/>
              </a:ln>
              <a:solidFill>
                <a:srgbClr val="618FF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3078" name="Picture 7" descr="C:\Users\dmuthuli\Documents\ISARA\nasa_meatball_highr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9" y="5276117"/>
            <a:ext cx="96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8971" y="523875"/>
            <a:ext cx="8360229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Helvetica"/>
                <a:ea typeface="+mj-ea"/>
                <a:cs typeface="+mj-cs"/>
              </a:rPr>
              <a:t>ISARA Lessons Learned </a:t>
            </a:r>
            <a:endParaRPr kumimoji="0" lang="en-US" sz="3600" b="1" i="0" u="none" strike="noStrike" kern="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Helvetica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088">
            <a:off x="1093465" y="1906859"/>
            <a:ext cx="2064171" cy="2580214"/>
          </a:xfrm>
          <a:prstGeom prst="rect">
            <a:avLst/>
          </a:prstGeom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0" y="6155712"/>
            <a:ext cx="2162336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Jet Propulsion Laboratory,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California Institute of Technology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171" y="101462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© 2018 California Institute of </a:t>
            </a:r>
            <a:r>
              <a:rPr lang="en-US" sz="1000" dirty="0" smtClean="0">
                <a:solidFill>
                  <a:srgbClr val="FFFFFF"/>
                </a:solidFill>
              </a:rPr>
              <a:t>Technology</a:t>
            </a:r>
          </a:p>
          <a:p>
            <a:r>
              <a:rPr lang="en-US" sz="1000" dirty="0">
                <a:solidFill>
                  <a:srgbClr val="FFFFFF"/>
                </a:solidFill>
              </a:rPr>
              <a:t>Government sponsorship acknowledged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C638F4-3E95-B446-84FA-9D0209CD420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921707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48" charset="0"/>
              <a:ea typeface="MS PGothic" pitchFamily="34" charset="-128"/>
              <a:cs typeface="+mn-cs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4572000" y="1295400"/>
            <a:ext cx="0" cy="525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48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22" name="Group 76"/>
          <p:cNvGraphicFramePr>
            <a:graphicFrameLocks noGrp="1"/>
          </p:cNvGraphicFramePr>
          <p:nvPr>
            <p:extLst/>
          </p:nvPr>
        </p:nvGraphicFramePr>
        <p:xfrm>
          <a:off x="4755337" y="4178602"/>
          <a:ext cx="3962400" cy="1967049"/>
        </p:xfrm>
        <a:graphic>
          <a:graphicData uri="http://schemas.openxmlformats.org/drawingml/2006/table">
            <a:tbl>
              <a:tblPr/>
              <a:tblGrid>
                <a:gridCol w="8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Role</a:t>
                      </a:r>
                    </a:p>
                  </a:txBody>
                  <a:tcPr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Name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Org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PI</a:t>
                      </a:r>
                    </a:p>
                  </a:txBody>
                  <a:tcPr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Richard Hodges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JPL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Proj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Mgr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Dorothy Lewis / Richard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Welle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JPL / TAC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Payload Manager</a:t>
                      </a:r>
                    </a:p>
                  </a:txBody>
                  <a:tcPr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Dan Hoppe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JPL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Payload Partner</a:t>
                      </a:r>
                    </a:p>
                  </a:txBody>
                  <a:tcPr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Andrew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Kalman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Pumpkin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S/C Bus and ops   </a:t>
                      </a:r>
                    </a:p>
                  </a:txBody>
                  <a:tcPr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Darren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Rowen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TAC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89972" y="1077738"/>
            <a:ext cx="4306335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4625" algn="l"/>
              </a:tabLst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Objectives: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1746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emonstrate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 practical, low cost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-band High Gain Antenna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(KBA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on a 3U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CubeSat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to enable increasing downlink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data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rates from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9.6 kbps to over 100 Mbps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with minimal impact 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spacecraft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mass, volume, cost and power requirements.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125932" y="2941058"/>
            <a:ext cx="446130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4625" algn="l"/>
              </a:tabLst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Enabling Technology: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Integrated Solar Array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Reflectarray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 Antenna (ISARA)</a:t>
            </a: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4731587" y="3650576"/>
            <a:ext cx="4192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ISARA Reflectarray/Solar Array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mounted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on a 3U CubeSat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Comic Sans MS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39756" y="3941128"/>
            <a:ext cx="4532244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</a:tabLst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Subsystem Flight Validation Plan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Measure KBA Gain from Low Earth Orbit and validate against antenna model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Measure Carrier SNR to demonstrate application of KBA to high data rate links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Flight System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CubeSat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 w/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ISARA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antenna in 	             LEO orbit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Ground System –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Ka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 Terminal for experiment, UHF for S/C communications and control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4625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5831" r="26184"/>
          <a:stretch/>
        </p:blipFill>
        <p:spPr>
          <a:xfrm rot="3516090">
            <a:off x="5699080" y="537041"/>
            <a:ext cx="2188931" cy="30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400"/>
            <a:ext cx="7620000" cy="642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08050" eaLnBrk="0" hangingPunct="0"/>
            <a:r>
              <a:rPr altLang="en-US" sz="2600" b="1" dirty="0">
                <a:solidFill>
                  <a:srgbClr val="000066"/>
                </a:solidFill>
                <a:latin typeface="Arial Rounded MT Bold" pitchFamily="34" charset="0"/>
              </a:rPr>
              <a:t>ISARA </a:t>
            </a:r>
            <a:r>
              <a:rPr altLang="en-US" sz="2600" b="1" dirty="0" smtClean="0">
                <a:solidFill>
                  <a:srgbClr val="000066"/>
                </a:solidFill>
                <a:latin typeface="Arial Rounded MT Bold" pitchFamily="34" charset="0"/>
              </a:rPr>
              <a:t>On-Orbit Gain Measurement</a:t>
            </a:r>
            <a:endParaRPr altLang="en-US" sz="2600" b="1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22532" name="Slide Number Placeholder 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2C41F1-0F98-414A-A918-587816B39EB4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66039" y="1028118"/>
            <a:ext cx="4475163" cy="56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234950" indent="-123825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234950" indent="-12382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396875" indent="-1651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34950" marR="0" lvl="0" indent="-123825" algn="l" defTabSz="914400" rtl="0" eaLnBrk="0" fontAlgn="base" latinLnBrk="0" hangingPunct="0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Ka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-Band Payload</a:t>
            </a: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&gt;32 dB Reflectarray High Gain Antenna (HGA)</a:t>
            </a: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19 dB Standard Gain Antenna (SGA)</a:t>
            </a: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Ka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-band CW transmitter switches rapidly between SGA and HGA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234950" marR="0" lvl="0" indent="-123825" algn="l" defTabSz="914400" rtl="0" eaLnBrk="0" fontAlgn="base" latinLnBrk="0" hangingPunct="0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Gain Measurement</a:t>
            </a: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Record received power P</a:t>
            </a:r>
            <a:r>
              <a:rPr kumimoji="0" lang="en-US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HGA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, P</a:t>
            </a:r>
            <a:r>
              <a:rPr kumimoji="0" lang="en-US" sz="1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SGA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Calculate HGA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gain:</a:t>
            </a:r>
          </a:p>
          <a:p>
            <a:pPr marL="282575" marR="0" lvl="1" indent="65088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 Gain = P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HGA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 – P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SGA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 + known SGA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Gain</a:t>
            </a: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234950" marR="0" lvl="0" indent="-123825" algn="l" defTabSz="914400" rtl="0" eaLnBrk="0" fontAlgn="base" latinLnBrk="0" hangingPunct="0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Key Advantages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Eliminates key uncertainty factors:</a:t>
            </a:r>
          </a:p>
          <a:p>
            <a:pPr marL="403225" marR="0" lvl="2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Transmit / receive line power losses</a:t>
            </a:r>
          </a:p>
          <a:p>
            <a:pPr marL="403225" marR="0" lvl="2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Space loss</a:t>
            </a:r>
          </a:p>
          <a:p>
            <a:pPr marL="403225" marR="0" lvl="2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Atmospheric loss</a:t>
            </a:r>
          </a:p>
          <a:p>
            <a:pPr marL="403225" marR="0" lvl="2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Ground station antenna pointing error</a:t>
            </a:r>
          </a:p>
          <a:p>
            <a:pPr marL="403225" marR="0" lvl="2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Minimize polarization mismatch loss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234950" marR="0" lvl="1" indent="-1238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Residual error can be estimated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403225" marR="0" lvl="2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Receiver noise, SGA knowledge, etc.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744538" marR="0" lvl="3" indent="-1746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Receiver noise is the main source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403225" marR="0" lvl="2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S/C antenna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pointing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(cause gain underestimate)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Arial" charset="0"/>
            </a:endParaRPr>
          </a:p>
          <a:p>
            <a:pPr marL="403225" marR="0" lvl="2" indent="-17145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Arial" charset="0"/>
              </a:rPr>
              <a:t>Directly calculate mean and variance</a:t>
            </a:r>
          </a:p>
        </p:txBody>
      </p:sp>
      <p:sp>
        <p:nvSpPr>
          <p:cNvPr id="2" name="AutoShape 2" descr="https://lh5.googleusercontent.com/-L9s3CJ9Nd0U/T5BG4zFSz0I/AAAAAAAAABc/gA7j7YOkY5s/w940-h180-no/GoogleCover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AutoShape 5" descr="data:image/jpeg;base64,/9j/4AAQSkZJRgABAQAAAQABAAD/2wCEAAkGBwgHBgkIBwgKCgkLDRYPDQwMDRsUFRAWIB0iIiAdHx8kKDQsJCYxJx8fLT0tMTU3Ojo6Iys/RD84QzQ5OjcBCgoKDQwNGg8PGjclHyU3Nzc3Nzc3Nzc3Nzc3Nzc3Nzc3Nzc3Nzc3Nzc3Nzc3Nzc3Nzc3Nzc3Nzc3Nzc3Nzc3N//AABEIAKAAoAMBIgACEQEDEQH/xAAbAAABBQEBAAAAAAAAAAAAAAAEAAIDBQYBB//EAEwQAAEDAwIDBQUDBQ0FCQAAAAECAwQABREGIRIxQQcTIlFhFDJxgZFCUqEVFiOxwSQzY3KSk6Ky0eHi8PE1g6PC0hclQ0ZTVWJzgv/EABoBAAIDAQEAAAAAAAAAAAAAAAACAQMEBQb/xAAvEQACAgIABQIDBwUAAAAAAAAAAQIDBBESITFBURMyIlJhBRQjQnGB4RWRobHB/9oADAMBAAIRAxEAPwAnKvKlhR9Kb3hrhUT1r0p5ofwHqqu8KfOouI+dd+dAEmEedLKB0qOnAVBOh/En7tc40/dpBs4zXOHFGw0O4x5YrhXmuYrvDRsNC7s/epd2fvVKAaWKA0Rd2fOucBqU7U0HejYaGcBrhSalrmKA0RYNLfyqXlXM1JBFS4qeCD0pbeVAA+amQkcPPNCcVPDh6VBJKdjThUYOalQM1DZKQ4CnhNPQjNTJa9Krch1EYDtim8G9SrU00CXHEJx95QFDru1qa/fLhFT8XRSuxDquXgf3dLu6FVqOwpOFXWIP94Kb+c2n/wD3aJ/OCl9aHkb0Z+CxDZ8qRb9KBGprDj/asX+cp6dQWVfu3KMf94KFdF9w9GXgJU3typndY6V1u5W9397mxlfB0USjgc/e1JV8CDUqxCut+AYophBopSCPsmoV4p1IRxIDUS/SpVqFRKUM86dMVoanNOzTCoZrmaYUF4qmbRxb5xQoNFMHwioG0ENtDqaGvdwFptz0hKQtaEEpSrkaLRxHkcVnNbcRtbqc5PARWe6TUW0X0xTmkywdZmNNsuX3VMWAXW0upjQ45U5wq3BJPz+dV8h3SfF+6Zeo7mev6VLSD8sio9c4Nyt6uirXHOf5VSaTuFghwrg3fYReceQltlYKlcySSUggAApTuDk5IrmU47uqVs5N77Lkb528FjhFJaIRO0iyomPpPvT96VJUs/iTUidS29raLpS0NgfeRxVnF7qJ8O5+zy+XpSBWkhTailY3SodD51o/p2P3Tf6tlDzLd9TTv6pmRg0RY7Kwl1sON5h54kHODz9D9KjVra5hJxAs2w5ew/4qZqbVknUMSNGfaQ0iKfAUr94Yx4vM5yc+p2rOKWnhPiHLzqYYNGucEEsq3fKR6ZG7MrLLjNSFyZyVvIS4oJWnAKhk4HDUE7szsERAW7dJzSVLS2CVIPiUcJHLzNa613y0C3Q0m6QkqSwgEF9OxCRtzqq1RabZqZTKk3eGwppKsOoWlSlK+yDv7o5+fwryNdmQ73GyTUd+P4O9LgVe4pN/qUjvZHCVnu7tI/8A20lX9lV7nZFNbJVDvEX0C2FI/EE16dbUx48NlhhTCUpSAUtrBGeuPOiljiQd1Ywd086o+/5UJ63y+qLPSrlE8fGhNZwFH2Wew4E7hLU1fL4KSBQk9/W1hZU9cGXBHSQC68hK0ZJwN07/AKq3mnIOomb9Ieukl32aQjiTxJSpRCSQlKiBhJwc7c9672sHGiJQPV5gf8RNdGOfdC+NXEnvujN6FdkHJx0Umnp7l2tLcuQ2hDilKSQgEDY460U4hPlVRoxsjTTC881LP9I1bq2SK9dTJuCbPPXRSm0gZ5ICcimJV4RTpB8NQZ2q8o0QJoyNyoNFHxBvSOQ6QYyKotZNZgufCtEwnJFVmqWgqAobbis9vOJfTykmUWrMPQNOyhyctiE5/i/61cdm2jrfqlua7cHpKfZnEJShlQAIIzknGelUcpftGgbA+r3o770Q/Ikp/oitn2EyOGdd4xOym23Ej4FQP6xWPHk1icuza/ya7Ip5XPoywjWDs5avgsbvem5b4bld83x/xVEBKvkd61bWg9KNDaxRFf8A2J4/62axvbBp5F51TpZt14x2pheiLeSAShWApGx575/Gh7bq3UPZ/MatGt2XJduPhj3BrKzgevNW3Q+IetZ3bN9zUq4LojQ6rTp3SMUzV6LjvxEFKVPsMMDhUo4AwSDzx060beW0W7T67oxpK1uqZZW87HW4hBSlIz4SG1AnHwqDtJkxLx2Y3WZb325DBZDrbjasg8Kgc1a3d32js+lvc+8tSlZ+LdRxSfcbhj4MnYblI1LYhdbdoCxux1KUlLa5qUqUUnB2LOOfmak0s/o3UtxlWmZpCDbrxFz3sSRDbJwMZKVAb8x9c8qj7H7iqD2fRuGDNlqU+8UpjtcX2+RJIA+Zq205pmc7rSdq68sohuvNdxGhoWFKQjAypZG3FtyH41HEw4V4Kx6H2eruMiFbrEqZKjHhfFtjucLSvIqSQnPpmmxIeiZVzbtUeTd7XcnP3uM47IYUr+LxbH5GqO0XC49ktzk2+8QnJVimP8bU1oZVxHbJPU45p55GRnlXqEVdm1O3brvDcblojOqcjOoV7iykoIPXkTsf2UNt9Q4UZHUFoladetbsS/3N1t+c3HVHkqQ4kpOc7lOennVT2wuhOk0NZwXZbePkCr9larXeXb5paKN/3a4+r0CGlftIrA9tcoIh2uIDupa3iOuEjH/NXMyop5dSS7bL6m1XM7o9vh0xB295BV9ST+2jnU0rIj2e0xY6sDgaSPwqV1PWvU1co6OBbzk2VcnYD41ATRUpPLahV7VoTKdFXNuaYPd/oVu8agkBBGxPLnVuwi/BQDemp4V/CLbSP61Z2/xO+jqKRzTyr0TRupEydFflCcpSnLe2pEnh3UrgHP5pwa4n2nmZGPp1rezq4ePTaviKxu16wk47qNbIKSfekPKcUB8Ej9tA6rtt9tFrTLn3KDMY7xLa2kMFpY4uqTk5xQ1z7UJj5WLc3GiN58KlqDi8fqH41lJ16l3hwLmzXJixyGc4+CQMD6VVjwzpzU75qMfA9kseKca4tsubMPatJ6gtpOXIchE5sY+zjhVj6H61Z9kMwRdastqOEyWFtfE7KH9WqbSrkmLelvrtNzkRJMRyLIDMRxWQoD0xzAoixWDVEG7Q50Wxy8xX0uJLpQ3xAHlueo2+dX1XV1qyE5cn0FsqslKE0j0/tmdTD03Du2fHbrgw+kDmfFggfI1rFptOpLWptYjXCC+kcSchaTkZ+u9Y2ZP1HdHm339GWfjbBDaps4OKQDz5IoiM/rFtJRGjachIJzwthxX6gKxPJqX5kbFXJ9jI6q7Pb3pqHcVaOfdk2ia0pEu3qytwA8ykfaIA2Pvfxq2CZ3ddkUb2lDvtD9oDSWkNqUtThbxw4AznNInXCtzerO2PJNvWrH1XTSzrYnP50W9PwtX+Ol++U/MT6U/AH2JzExdLt2qW1IjzUvuqDTzC0Eg75BIxWw1dezYLBKuiGFPFjh8CUlRIKgDsPQ1mu51uP/NMBXobUP8Arp+dcIP+2bM8OqVW9ac/RdH3un5g9KfguDqPSl7tjgcu1rkRHEkOIefQNsbhQJ2NYbsohCNrXUC9PqdVpjAS06clDi9scJPvYPGM+WKtHY2o+87xyzaVlr55LakKP4GjW9RatiJCHNJQnGxtiJcgnHwCkU6yKn0kiHXJdjt6cEztDZbGSm3W5Sj6KdUB+pFeW9pz4uOuGYgVluMy20R5EkqV+BH0raRLvdI15u1xuel7slU1xJT3SUO8DaE4CfCcnfJ+deXyvb3L7NuVxgzWVvuuOJDkZacZOEjcdBt8qprjx5nqdkkkS9xp13NtY2L1qIynrbcIUONHc7tKXGS6tRxnJ3GB5Ua7aNYx1HjbtU9sclMuLaWR8FDH415xBvD1sf72FPVGdOxKVgZ+IPOtVbe0y4xykTvZZqAcE5Daz8xt+FbciGbGbnRNNeDHVOhpRtg0w19F/Cz3mmZxP8E42sfrqviXAzH5DSorrC46+BYcI2V1Gx5itzdNUMtaMXfoqVAut4joXzLijwgfX9VYS2xTCt6UrPE4rxLUealHcn6032Xl5OQ5eqtJchc2imqK4OrE7wvMkdSK5oC5xbVeLlbrnIbZgz2cZeUEp4xt123BI+QrjKk+lDzbW1JBWQM1tzMdX18LM+Ld6Utm87NmLbLsCoyo0R923yXIpd7pJK0pOUnON8pI3q7/ACxBZbPs0NZKVhPAG0o6qGQTtzQofL1rB9kMr2S+XK1KOA8yl5CR5oOD+BH0r0BdjbfiyWHg2tD0rvz+j4tuLi4TnmM8X8o15XJgoXOMzu1Pigmjsm9BLjrDDRU+IJls95kBzmeE+R5fWokXGQ89CHeKaYlo8D6WDgubnhIVunblnY7+lOXbbbCQlc2YrLawpD0l5IUkBJSE8WASME88550Ab9pG2dyhV1ilTAAbHflwpAGByzyHLyqpRj+WLY+33Y5N2lxmbdIddLzXeOGcooSAhCVd3nbGAFEK67A/J9ucmSJjEacXHmFqf4JDSilKgFbIVg7KGOfUH41W/wDaBpRhwtQ0yHnFq4QmNBV4yTkgEgZyTUU7tKhQn1x3LLdUOoAJadbQ2oZ35FVXRouftrYjsgusiwhl2NGt0hsOrdMF9KuLiVxO+AJKs56g7+pogNSfzcMKW2t2RFfbaJKSvvEpcSQrOPFlPM/Gs0vtWbAy3ZJG4yON5IzTT2nyAyl/833UsrVwpcU94SR0zjFOsPKevwxPXp+YvZMJcVdxbQlx0ptyWmldwpRUoJczwqGw5pGNzy8qLSHWrDJZz7O+28rAWFFHvcSQOvARgemcdKy6O1CQptx5NgcW23jvFIfyE55ZONqc32qBZ3sUgkDPgeSo461Lw8vvWCvp37jSRX0hMpya5IjvsniZYU8ocLQbBAwNlfayfPPlUUeZOCZCRLKnWITITxrBHfqQd1DmclSfpVTF7UIMt5tlNmuanHFcKENhCyT6Di3o78+LC468iXb7kw40rgdD9uUeAjfB4QcdD9KrlRdHfFWPGyEukg8XiW/DkPtqbZejqaZcYcb4uF4nCk5yDjJSQeo+NEPXow2phmBKxGdbZJbyOJSgFHY8gAQfhmgG9WaRuGUflSGCpxLpCyWyVJI4Sc43GB9KNMKz3duSGZaHxJC+Pu3krCVKSE8QG+FAJAHlVOkn8UWh0/DJpkm1B6QzKaYWthbSFhbQV4nDhI5dapNexLVbNLz32LbBalOo7hlYYSCla/CDnG2M1bSNPocf9oU8pT3GhZK0+ElLnECR5gZSD0BrKdqzvtsy0WdKsJKlynfgBwpz/KP0qzGhx3QjBsW2XDBykio1FKhPmwaetUlqTFtzIckKaXxDiSAlIJ885NQyFnHKo4sRiC2UtJCfgK486D1+Vesw8dY9fD3OBlXerLZXtu+LGaJQ8M4V15VVhfiz6VMHDjFbGjMNfiyG5yZcGQ5HeT7rjSylSfPcVItF6mbS7xPcHl7SofqNSJeO2/KiG3/WsssauT20XxyJpaTBGtMR3HO8d8bh5rWeIn5mhrjbnLQ+zMgHgejrDiFeRBzV40/gjB5VLJCZLCkqwTilljw4daHjfLi22V+pWmbjFj6ktqShiZtJQk4MeQMZHpnmD/bVvfcau0s1fW0g3W2JDFxSObjY91zH+evlWfsk5qyT5MC6I4rLcAESh9w/ZcHqD/nYUfDfm6E1OFKAkR1JwpKccEthXlnb+8VRjza/CfuXT6rwW3RXvXtfX6MopUr2iLBaIVxRmlN8RVniBWpQ+GOIinqmyV2tNvUf0DbveYPMHfA+GVKPxNaK9Wm32O5R7kw17bpq4pIaUg4U2Fc05++nGRnnjHnQUmyLYcKG1pksOM8UeSgeGQj3kqHrsUEdDiugpxaRldckyvjz3Y1tlwEtpUl9fD3hJynlkAdeQ+FR2e5vWiZ7VH9/gUjBAxvyz8wD8qtW7JIlSkstBLR/SK7xzZDQJOVqPklIB+Kk+dT26yRNQ3juLepUayW9r91TndspBJUs+SldB0AHlQ5xXUhVy2g3Q0T8h2x3Uz7SnH1H2S0xyN3nlbcWPIY5+iqM1bcjpHSiLQ1JLl3uIWt98c/EcuLP14R/dVn+UIbTJ1RPa9mtMFruLPD5Hh5cePvLxgZ5CvOGFStUX566XL7SgVAbgAe6gegH+d64NzeXfwr2p/3fj9jq1JUV8T6ktl06H4Qele85ukHoKdJ0uwFcSAkKz7wGD9a0i3UoQEjYDag3ZG9daNEdaMEr5cW0ynYReoBCYd3nNJHICQogfWio6ZJkKmT5T0qUpISXHV8R4R0HlUjj+ahU9uaaGNXGXElzFnkTktNhDkjizQinM5PrUZcx1qLiwDvWlGch4q6HAOooLiPnSJNSQHd+kfapwkgciTQSSCK5xYNQSWaJXxotmWeoqqYc4gUkU9DhSrFQwDLnHExk7DixUlhnMXCKnTN+dDWD/wB3TVf+Cr/01f8AxPT/AEpsd7cA0Jc4CJKCpOM1hyKOL4o9UbKLkvhl0ZeWS5KsL8vTmqYylWuQcPtcywro6g/jt8elWkMfmddGYV4PtunJbnexJre4SD9pOOXTiT15is7bLtFvERqy6ldLclrCYVzVuoeTbh6p9f271ZQLjI02t3TuqontNoe3Leclr+EZV88/2dUqu9T4ZLUu68/VDTrdfTp2f/GWd3dTqq7OWLSSeC3bKmTV+6pI6k9EDy+0aLaatjltMOMvuNJQFccuWvwquTyefxQNvjsBUbjttRYi3HU7a9JN7vPrGJN0X5Hrwnly39BWH1Ff5WqJTUOKyItrYwGIiRhKQNgpQ5E+nT8azX3Ss/Bq/d+P5/0aKqtfHM7qS+StY3ZCGUKZgM7MMcglP3iPvH8Bt51aRm0QYyWWhgAb0LAiNQI/Aj3uZUeZrr7+xrbjY8aY6RlyL3Y/odflK+9Qq5Cz5UO66Tt501bnAjbma2JGQeqQryphkHqKhSdsmmLXk0xBP34NLvk+dC5pZqdEbG12uUqkg6k4PpTlDfamGnIORg1DRKOpJB2og+NAUKGIxzp7S+E4PKoJCWnMEGjG3QRgmq5XhOehqVpfQ0rRI+4QUSElScZqe16iMSKLRqKKbhaRs30djeqFeXp/pTEu9DTXENu7qG4rLdixs59zTVkOPJgU2RP1BLQqU+t1lkd2xxDAQgbAAdDgDNW0SO1CaCEAZ6momyhoYSK4t7apqx4wRFt7mTPPZ60E64d96S1+HJ5moMlSsVpSM7Y5PPJ5VGpXEr0FOcVgBCaZyTmmIEs4FQ53pKOTSAoIHUq5SpiBUqVKgBUutKlQBIMKHrTORrgJByKf7wzSjEjagfCr5VxWUmouVTJV3gwdjQBIF8foquhznQ5yg4p6TxfGgCUuGucWBknYfjTSMVEpWcY5CgBylFZ2p2QhOeZpqRwjiXTd1nJ5UAdHmedMWcnFdWvHKoxuaCBYrtKlTECpUqVA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7062153" y="1165225"/>
            <a:ext cx="1927225" cy="1797050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5" name="Picture 2" descr="https://encrypted-tbn3.google.com/images?q=tbn:ANd9GcRuDsmgXy4CoSya5cBlLUe8PeAppA6VolZGpcQ-ci93f2isL7k1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40" y="45529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5898515" y="1704975"/>
            <a:ext cx="671513" cy="519113"/>
            <a:chOff x="941639" y="1832979"/>
            <a:chExt cx="4794143" cy="3709934"/>
          </a:xfrm>
        </p:grpSpPr>
        <p:sp>
          <p:nvSpPr>
            <p:cNvPr id="37" name="Cube 36"/>
            <p:cNvSpPr/>
            <p:nvPr/>
          </p:nvSpPr>
          <p:spPr>
            <a:xfrm rot="2632268">
              <a:off x="3106372" y="5157171"/>
              <a:ext cx="33997" cy="385742"/>
            </a:xfrm>
            <a:prstGeom prst="cube">
              <a:avLst>
                <a:gd name="adj" fmla="val 22001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39" y="1832979"/>
              <a:ext cx="4794143" cy="191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Cube 38"/>
            <p:cNvSpPr/>
            <p:nvPr/>
          </p:nvSpPr>
          <p:spPr>
            <a:xfrm rot="465243">
              <a:off x="2607691" y="3296533"/>
              <a:ext cx="680020" cy="220099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41" name="Right Triangle 40"/>
            <p:cNvSpPr/>
            <p:nvPr/>
          </p:nvSpPr>
          <p:spPr>
            <a:xfrm rot="21327536">
              <a:off x="3231039" y="5123131"/>
              <a:ext cx="113337" cy="102112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6035040" y="1909763"/>
            <a:ext cx="274638" cy="2738437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58"/>
          <p:cNvSpPr txBox="1">
            <a:spLocks noChangeArrowheads="1"/>
          </p:cNvSpPr>
          <p:nvPr/>
        </p:nvSpPr>
        <p:spPr bwMode="auto">
          <a:xfrm rot="16532527">
            <a:off x="5517515" y="3151188"/>
            <a:ext cx="177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Ka-Band downlink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SGA/HGA</a:t>
            </a:r>
          </a:p>
        </p:txBody>
      </p:sp>
      <p:cxnSp>
        <p:nvCxnSpPr>
          <p:cNvPr id="44" name="Straight Connector 43"/>
          <p:cNvCxnSpPr>
            <a:endCxn id="39" idx="3"/>
          </p:cNvCxnSpPr>
          <p:nvPr/>
        </p:nvCxnSpPr>
        <p:spPr>
          <a:xfrm flipV="1">
            <a:off x="5747703" y="2214563"/>
            <a:ext cx="400050" cy="2414587"/>
          </a:xfrm>
          <a:prstGeom prst="line">
            <a:avLst/>
          </a:prstGeom>
          <a:ln w="19050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60"/>
          <p:cNvSpPr txBox="1">
            <a:spLocks noChangeArrowheads="1"/>
          </p:cNvSpPr>
          <p:nvPr/>
        </p:nvSpPr>
        <p:spPr bwMode="auto">
          <a:xfrm rot="16769498">
            <a:off x="4671019" y="2973967"/>
            <a:ext cx="2243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UHF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comm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link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ADCS attitude, </a:t>
            </a: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GPS, 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Time data</a:t>
            </a:r>
          </a:p>
        </p:txBody>
      </p:sp>
      <p:sp>
        <p:nvSpPr>
          <p:cNvPr id="46" name="Arc 45"/>
          <p:cNvSpPr/>
          <p:nvPr/>
        </p:nvSpPr>
        <p:spPr>
          <a:xfrm rot="820275">
            <a:off x="5215890" y="4611688"/>
            <a:ext cx="2514600" cy="1133475"/>
          </a:xfrm>
          <a:prstGeom prst="arc">
            <a:avLst>
              <a:gd name="adj1" fmla="val 13864908"/>
              <a:gd name="adj2" fmla="val 18803804"/>
            </a:avLst>
          </a:prstGeom>
          <a:ln w="190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7378065" y="1328738"/>
            <a:ext cx="1349375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Ka-Band Tx </a:t>
            </a: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7378065" y="1916113"/>
            <a:ext cx="1349375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Switch</a:t>
            </a: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7301865" y="2501900"/>
            <a:ext cx="674688" cy="277813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SGA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8086090" y="2501900"/>
            <a:ext cx="674688" cy="277813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HGA</a:t>
            </a:r>
          </a:p>
        </p:txBody>
      </p:sp>
      <p:cxnSp>
        <p:nvCxnSpPr>
          <p:cNvPr id="54" name="Straight Connector 3"/>
          <p:cNvCxnSpPr>
            <a:cxnSpLocks noChangeShapeType="1"/>
            <a:stCxn id="48" idx="2"/>
            <a:endCxn id="51" idx="0"/>
          </p:cNvCxnSpPr>
          <p:nvPr/>
        </p:nvCxnSpPr>
        <p:spPr bwMode="auto">
          <a:xfrm>
            <a:off x="8052753" y="1604963"/>
            <a:ext cx="0" cy="3111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24"/>
          <p:cNvCxnSpPr>
            <a:cxnSpLocks noChangeShapeType="1"/>
            <a:endCxn id="52" idx="0"/>
          </p:cNvCxnSpPr>
          <p:nvPr/>
        </p:nvCxnSpPr>
        <p:spPr bwMode="auto">
          <a:xfrm>
            <a:off x="7640003" y="2178050"/>
            <a:ext cx="0" cy="3238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27"/>
          <p:cNvCxnSpPr>
            <a:cxnSpLocks noChangeShapeType="1"/>
            <a:endCxn id="53" idx="0"/>
          </p:cNvCxnSpPr>
          <p:nvPr/>
        </p:nvCxnSpPr>
        <p:spPr bwMode="auto">
          <a:xfrm>
            <a:off x="8422640" y="2192338"/>
            <a:ext cx="0" cy="3095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15"/>
          <p:cNvCxnSpPr>
            <a:cxnSpLocks noChangeShapeType="1"/>
            <a:endCxn id="32" idx="1"/>
          </p:cNvCxnSpPr>
          <p:nvPr/>
        </p:nvCxnSpPr>
        <p:spPr bwMode="auto">
          <a:xfrm>
            <a:off x="6355715" y="2054225"/>
            <a:ext cx="706438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" name="Picture 4" descr="http://www.eecs.berkeley.edu/XRG/Images/aerospace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4471988"/>
            <a:ext cx="15097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 descr="http://california.construction.com/images/2009/12/091201-6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15" y="3235325"/>
            <a:ext cx="152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2" descr="http://www2.jpl.nasa.gov/files/images/browse/jpl18161ac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503" y="4029075"/>
            <a:ext cx="17240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8" descr="http://wep.calpoly.edu/static/media/uploads/WEP%20Website%20Photos/logo_nasajp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03" y="5426075"/>
            <a:ext cx="169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Arc 63"/>
          <p:cNvSpPr/>
          <p:nvPr/>
        </p:nvSpPr>
        <p:spPr>
          <a:xfrm rot="700678" flipH="1">
            <a:off x="3655378" y="4295775"/>
            <a:ext cx="2514600" cy="1133475"/>
          </a:xfrm>
          <a:prstGeom prst="arc">
            <a:avLst>
              <a:gd name="adj1" fmla="val 12957403"/>
              <a:gd name="adj2" fmla="val 14696556"/>
            </a:avLst>
          </a:prstGeom>
          <a:ln w="190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000240" y="3338513"/>
            <a:ext cx="1897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Ka-Band Receiver is JPL experimental ground station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5575" y="6564923"/>
            <a:ext cx="770548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1101969"/>
            <a:ext cx="9003323" cy="5691554"/>
          </a:xfrm>
        </p:spPr>
        <p:txBody>
          <a:bodyPr/>
          <a:lstStyle/>
          <a:p>
            <a:r>
              <a:rPr lang="en-US" sz="1800" dirty="0" smtClean="0"/>
              <a:t>NTIA (or FCC) </a:t>
            </a:r>
            <a:r>
              <a:rPr lang="en-US" dirty="0" smtClean="0"/>
              <a:t>L</a:t>
            </a:r>
            <a:r>
              <a:rPr lang="en-US" sz="1800" dirty="0" smtClean="0"/>
              <a:t>icense</a:t>
            </a:r>
          </a:p>
          <a:p>
            <a:pPr lvl="1"/>
            <a:r>
              <a:rPr lang="en-US" dirty="0" smtClean="0"/>
              <a:t>Start early! </a:t>
            </a:r>
            <a:endParaRPr lang="en-US" dirty="0"/>
          </a:p>
          <a:p>
            <a:pPr lvl="2"/>
            <a:r>
              <a:rPr lang="en-US" dirty="0" smtClean="0"/>
              <a:t>FCC changed the rules &amp; we got rejected for a FCC license at UHF.</a:t>
            </a:r>
          </a:p>
          <a:p>
            <a:pPr lvl="1"/>
            <a:r>
              <a:rPr lang="en-US" dirty="0" smtClean="0"/>
              <a:t>ISARA specific requirement for UHF signal to be present when operating </a:t>
            </a:r>
            <a:r>
              <a:rPr lang="en-US" dirty="0" err="1" smtClean="0"/>
              <a:t>Ka</a:t>
            </a:r>
            <a:r>
              <a:rPr lang="en-US" dirty="0" smtClean="0"/>
              <a:t>-band. </a:t>
            </a:r>
          </a:p>
          <a:p>
            <a:pPr lvl="2"/>
            <a:r>
              <a:rPr lang="en-US" dirty="0" smtClean="0"/>
              <a:t>Check available stations &amp; verify same “footprint” for both, to ensure adequate coverage</a:t>
            </a:r>
          </a:p>
          <a:p>
            <a:pPr lvl="2"/>
            <a:r>
              <a:rPr lang="en-US" dirty="0" smtClean="0"/>
              <a:t>Got lucky here. Our partner put a station at Vandenberg, which is close enough to JPL to have very similar coverage.</a:t>
            </a:r>
          </a:p>
          <a:p>
            <a:r>
              <a:rPr lang="en-US" dirty="0"/>
              <a:t>Ground Station Development</a:t>
            </a:r>
          </a:p>
          <a:p>
            <a:pPr lvl="1"/>
            <a:r>
              <a:rPr lang="en-US" dirty="0" smtClean="0"/>
              <a:t>List all of the constraints </a:t>
            </a:r>
            <a:r>
              <a:rPr lang="en-US" dirty="0"/>
              <a:t>of </a:t>
            </a:r>
            <a:r>
              <a:rPr lang="en-US" dirty="0" smtClean="0"/>
              <a:t>station (Location (FOV), placement of electronics, mission type considerations, noise at frequency of operation,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Write requirements to satisfy constraints</a:t>
            </a:r>
          </a:p>
          <a:p>
            <a:pPr lvl="1"/>
            <a:r>
              <a:rPr lang="en-US" dirty="0" smtClean="0"/>
              <a:t>Plan (far) Ahead! </a:t>
            </a:r>
          </a:p>
          <a:p>
            <a:pPr lvl="2"/>
            <a:r>
              <a:rPr lang="en-US" dirty="0" smtClean="0"/>
              <a:t>Length </a:t>
            </a:r>
            <a:r>
              <a:rPr lang="en-US" dirty="0"/>
              <a:t>of </a:t>
            </a:r>
            <a:r>
              <a:rPr lang="en-US" dirty="0" smtClean="0"/>
              <a:t>time (Involving facilities, safety office, ordering material,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Station Calibration</a:t>
            </a:r>
          </a:p>
          <a:p>
            <a:pPr lvl="2"/>
            <a:r>
              <a:rPr lang="en-US" dirty="0" smtClean="0"/>
              <a:t>Do you have something to test this station against?</a:t>
            </a:r>
          </a:p>
          <a:p>
            <a:r>
              <a:rPr lang="en-US" dirty="0" smtClean="0"/>
              <a:t>Reevaluate Plans as Necessary to Keep </a:t>
            </a:r>
            <a:r>
              <a:rPr lang="en-US" dirty="0"/>
              <a:t>T</a:t>
            </a:r>
            <a:r>
              <a:rPr lang="en-US" dirty="0" smtClean="0"/>
              <a:t>hings Simple</a:t>
            </a:r>
          </a:p>
          <a:p>
            <a:pPr lvl="1"/>
            <a:r>
              <a:rPr lang="en-US" dirty="0" smtClean="0"/>
              <a:t>Initial proposal was to have JPL build &amp; operate the entire satellite.</a:t>
            </a:r>
          </a:p>
          <a:p>
            <a:pPr lvl="2"/>
            <a:r>
              <a:rPr lang="en-US" dirty="0" smtClean="0"/>
              <a:t>Switched to Aerospace </a:t>
            </a:r>
            <a:r>
              <a:rPr lang="en-US" dirty="0"/>
              <a:t>C</a:t>
            </a:r>
            <a:r>
              <a:rPr lang="en-US" dirty="0" smtClean="0"/>
              <a:t>orp for “Off-the-Shelf” bus &amp; for UHF command and control.</a:t>
            </a:r>
          </a:p>
          <a:p>
            <a:pPr lvl="1"/>
            <a:r>
              <a:rPr lang="en-US" dirty="0" smtClean="0"/>
              <a:t>Antenna panels were initially proposed for 5-7 panels.</a:t>
            </a:r>
          </a:p>
          <a:p>
            <a:pPr lvl="2"/>
            <a:r>
              <a:rPr lang="en-US" dirty="0" smtClean="0"/>
              <a:t>Went with 3 panels in the end.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9988"/>
            <a:ext cx="1905000" cy="4572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4149B-52AD-4AF1-9F77-D2FC5E15AE6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Helvetic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5575" y="6564923"/>
            <a:ext cx="770548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239813" y="4133218"/>
            <a:ext cx="1903373" cy="142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Learned (2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066800"/>
            <a:ext cx="8782050" cy="5199063"/>
          </a:xfrm>
        </p:spPr>
        <p:txBody>
          <a:bodyPr/>
          <a:lstStyle/>
          <a:p>
            <a:r>
              <a:rPr lang="en-US" dirty="0"/>
              <a:t>Holes drilled in the antenna PCB fab for solar cell installation</a:t>
            </a:r>
          </a:p>
          <a:p>
            <a:pPr lvl="1"/>
            <a:r>
              <a:rPr lang="en-US" dirty="0"/>
              <a:t>Contractor assembling the antenna had concerns with trapping air bubbles under the cells</a:t>
            </a:r>
          </a:p>
          <a:p>
            <a:pPr lvl="1"/>
            <a:r>
              <a:rPr lang="en-US" dirty="0"/>
              <a:t>Contractor had us drill ~1000 holes in each PCB (between patches of the array) to mitigate “risk”</a:t>
            </a:r>
          </a:p>
          <a:p>
            <a:pPr lvl="1"/>
            <a:r>
              <a:rPr lang="en-US" dirty="0"/>
              <a:t>During satellite vibe, the conductive, PCB material blanketed the satellite body with a dot-pattern, matching the hole pattern of the array!</a:t>
            </a:r>
          </a:p>
          <a:p>
            <a:pPr lvl="1"/>
            <a:r>
              <a:rPr lang="en-US" dirty="0"/>
              <a:t> Resulted in consultation of material experts &amp; rework to painstakingly fill all 6000 holes by hand! (3000 on EM unit and 3000 on FM unit)</a:t>
            </a:r>
          </a:p>
          <a:p>
            <a:pPr lvl="1"/>
            <a:r>
              <a:rPr lang="en-US" dirty="0"/>
              <a:t>Trust your gut</a:t>
            </a:r>
            <a:r>
              <a:rPr lang="en-US" dirty="0" smtClean="0"/>
              <a:t>! Don’t give into un validated concerns</a:t>
            </a:r>
            <a:endParaRPr lang="en-US" dirty="0"/>
          </a:p>
          <a:p>
            <a:r>
              <a:rPr lang="en-US" dirty="0" smtClean="0"/>
              <a:t>Identify, then Mitigate for Project Identified Potential Risks</a:t>
            </a:r>
          </a:p>
          <a:p>
            <a:pPr lvl="1"/>
            <a:r>
              <a:rPr lang="en-US" dirty="0"/>
              <a:t>Held a project level risk of panel bowing over </a:t>
            </a:r>
            <a:r>
              <a:rPr lang="en-US" dirty="0" smtClean="0"/>
              <a:t>temp.</a:t>
            </a:r>
          </a:p>
          <a:p>
            <a:pPr lvl="2"/>
            <a:r>
              <a:rPr lang="en-US" dirty="0" smtClean="0"/>
              <a:t>Should have added </a:t>
            </a:r>
            <a:r>
              <a:rPr lang="en-US" dirty="0"/>
              <a:t>a temp sensor on the antenna </a:t>
            </a:r>
            <a:r>
              <a:rPr lang="en-US" dirty="0" smtClean="0"/>
              <a:t>wing</a:t>
            </a:r>
          </a:p>
          <a:p>
            <a:pPr lvl="1"/>
            <a:r>
              <a:rPr lang="en-US" dirty="0" smtClean="0"/>
              <a:t>Add more telemetry!</a:t>
            </a:r>
          </a:p>
          <a:p>
            <a:pPr lvl="2"/>
            <a:r>
              <a:rPr lang="en-US" dirty="0" smtClean="0"/>
              <a:t>Cameras are great.</a:t>
            </a:r>
          </a:p>
          <a:p>
            <a:pPr lvl="2"/>
            <a:r>
              <a:rPr lang="en-US" dirty="0" smtClean="0"/>
              <a:t>If you can add it with minimal effort- do it.</a:t>
            </a:r>
          </a:p>
          <a:p>
            <a:pPr lvl="2"/>
            <a:r>
              <a:rPr lang="en-US" dirty="0" smtClean="0"/>
              <a:t>Success rates are improving on </a:t>
            </a:r>
            <a:r>
              <a:rPr lang="en-US" dirty="0" err="1" smtClean="0"/>
              <a:t>CubeSats</a:t>
            </a:r>
            <a:r>
              <a:rPr lang="en-US" dirty="0" smtClean="0"/>
              <a:t>… </a:t>
            </a:r>
          </a:p>
          <a:p>
            <a:pPr marL="908050" lvl="2" indent="0">
              <a:buNone/>
            </a:pPr>
            <a:r>
              <a:rPr lang="en-US" dirty="0" smtClean="0"/>
              <a:t>but plan for the unexpected.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9988"/>
            <a:ext cx="1905000" cy="4572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4149B-52AD-4AF1-9F77-D2FC5E15AE6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Helvetic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5575" y="6564923"/>
            <a:ext cx="770548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46" y="4356518"/>
            <a:ext cx="2254853" cy="22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Learned (3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77" y="952500"/>
            <a:ext cx="8782050" cy="5726723"/>
          </a:xfrm>
        </p:spPr>
        <p:txBody>
          <a:bodyPr/>
          <a:lstStyle/>
          <a:p>
            <a:r>
              <a:rPr lang="en-US" dirty="0" smtClean="0"/>
              <a:t>Do your Homework</a:t>
            </a:r>
            <a:r>
              <a:rPr lang="en-US" dirty="0"/>
              <a:t> </a:t>
            </a:r>
            <a:r>
              <a:rPr lang="en-US" dirty="0" smtClean="0"/>
              <a:t>up Front, Apply Resources Proportionally to Perceived Risk</a:t>
            </a:r>
            <a:endParaRPr lang="en-US" dirty="0"/>
          </a:p>
          <a:p>
            <a:pPr lvl="1"/>
            <a:r>
              <a:rPr lang="en-US" dirty="0"/>
              <a:t>Not running enough/sufficient analysis up front resulted in technical problems down the road (Costing more $ to fix).</a:t>
            </a:r>
          </a:p>
          <a:p>
            <a:pPr lvl="2"/>
            <a:r>
              <a:rPr lang="en-US" dirty="0"/>
              <a:t>Mechanical stresses (Failing Vibe- multiple times)</a:t>
            </a:r>
          </a:p>
          <a:p>
            <a:pPr lvl="2"/>
            <a:r>
              <a:rPr lang="en-US" dirty="0"/>
              <a:t>Release mechanism failure</a:t>
            </a:r>
          </a:p>
          <a:p>
            <a:pPr lvl="2"/>
            <a:r>
              <a:rPr lang="en-US" dirty="0"/>
              <a:t>EPS-H Board Failure</a:t>
            </a:r>
          </a:p>
          <a:p>
            <a:pPr lvl="2"/>
            <a:r>
              <a:rPr lang="en-US" dirty="0"/>
              <a:t>New Ground Station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Beware of heritage arguments</a:t>
            </a:r>
            <a:endParaRPr lang="en-US" dirty="0"/>
          </a:p>
          <a:p>
            <a:r>
              <a:rPr lang="en-US" sz="1800" dirty="0" smtClean="0"/>
              <a:t>Ensure you have an adequate APPROVED plan in place PRIOR to operations.</a:t>
            </a:r>
          </a:p>
          <a:p>
            <a:pPr lvl="1"/>
            <a:r>
              <a:rPr lang="en-US" dirty="0" smtClean="0"/>
              <a:t>This ensures everyone knows how to proceed as events occur.</a:t>
            </a:r>
          </a:p>
          <a:p>
            <a:pPr lvl="1"/>
            <a:r>
              <a:rPr lang="en-US" dirty="0" smtClean="0"/>
              <a:t>Who gets informed of what and when?</a:t>
            </a:r>
          </a:p>
          <a:p>
            <a:pPr lvl="1"/>
            <a:r>
              <a:rPr lang="en-US" dirty="0" smtClean="0"/>
              <a:t>How to deal with different classes of s/w changes in-flight.</a:t>
            </a:r>
          </a:p>
          <a:p>
            <a:pPr lvl="2"/>
            <a:r>
              <a:rPr lang="en-US" dirty="0" smtClean="0"/>
              <a:t>Level of review required. Internal only, or outside review?</a:t>
            </a:r>
          </a:p>
          <a:p>
            <a:r>
              <a:rPr lang="en-US" dirty="0" smtClean="0"/>
              <a:t>Other Bits of Wisdom</a:t>
            </a:r>
          </a:p>
          <a:p>
            <a:pPr lvl="1"/>
            <a:r>
              <a:rPr lang="en-US" dirty="0" smtClean="0"/>
              <a:t>Test As You Fly (TAYF)</a:t>
            </a:r>
          </a:p>
          <a:p>
            <a:pPr lvl="1"/>
            <a:r>
              <a:rPr lang="en-US" dirty="0" smtClean="0"/>
              <a:t>Take quality photos along the way</a:t>
            </a:r>
          </a:p>
          <a:p>
            <a:pPr lvl="1"/>
            <a:r>
              <a:rPr lang="en-US" dirty="0" smtClean="0"/>
              <a:t>Don’t skimp on reviews or round tables (Get others’ inputs)</a:t>
            </a:r>
          </a:p>
          <a:p>
            <a:pPr lvl="1"/>
            <a:r>
              <a:rPr lang="en-US" dirty="0" smtClean="0"/>
              <a:t>Don’t be complacent or treat the hardware as second-class, because it’s a </a:t>
            </a:r>
            <a:r>
              <a:rPr lang="en-US" dirty="0" err="1"/>
              <a:t>C</a:t>
            </a:r>
            <a:r>
              <a:rPr lang="en-US" dirty="0" err="1" smtClean="0"/>
              <a:t>ubesat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9988"/>
            <a:ext cx="1905000" cy="4572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4149B-52AD-4AF1-9F77-D2FC5E15AE6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Helvetica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Helvetic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5575" y="6564923"/>
            <a:ext cx="770548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01-ProjectManagement_SRRMD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4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PL336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JPL336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JPL33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33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PL33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33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33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33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33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01-ProjectManagement_SRRMD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4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874</Words>
  <Application>Microsoft Office PowerPoint</Application>
  <PresentationFormat>On-screen Show (4:3)</PresentationFormat>
  <Paragraphs>134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ＭＳ Ｐゴシック</vt:lpstr>
      <vt:lpstr>ＭＳ Ｐゴシック</vt:lpstr>
      <vt:lpstr>Arial</vt:lpstr>
      <vt:lpstr>Arial Narrow</vt:lpstr>
      <vt:lpstr>Arial Rounded MT Bold</vt:lpstr>
      <vt:lpstr>Calibri</vt:lpstr>
      <vt:lpstr>Comic Sans MS</vt:lpstr>
      <vt:lpstr>Courier New</vt:lpstr>
      <vt:lpstr>Helvetica</vt:lpstr>
      <vt:lpstr>Perpetua Titling MT</vt:lpstr>
      <vt:lpstr>Times</vt:lpstr>
      <vt:lpstr>Times New Roman</vt:lpstr>
      <vt:lpstr>Verdana</vt:lpstr>
      <vt:lpstr>Wingdings</vt:lpstr>
      <vt:lpstr>2_01-ProjectManagement_SRRMDR</vt:lpstr>
      <vt:lpstr>JPL336</vt:lpstr>
      <vt:lpstr>3_01-ProjectManagement_SRRMDR</vt:lpstr>
      <vt:lpstr>PowerPoint Presentation</vt:lpstr>
      <vt:lpstr>Project Overview</vt:lpstr>
      <vt:lpstr>ISARA On-Orbit Gain Measurement</vt:lpstr>
      <vt:lpstr>Lessons Learned (1 of 3)</vt:lpstr>
      <vt:lpstr>Lessons Learned (2 of 3)</vt:lpstr>
      <vt:lpstr>Lessons Learned (3 of 3)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Dorothy K (337G)</dc:creator>
  <cp:lastModifiedBy>Lewis, Dorothy K (337G)</cp:lastModifiedBy>
  <cp:revision>42</cp:revision>
  <dcterms:created xsi:type="dcterms:W3CDTF">2018-04-10T18:34:32Z</dcterms:created>
  <dcterms:modified xsi:type="dcterms:W3CDTF">2018-05-01T16:00:53Z</dcterms:modified>
</cp:coreProperties>
</file>