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77" r:id="rId4"/>
    <p:sldMasterId id="2147483680" r:id="rId5"/>
    <p:sldMasterId id="2147483692" r:id="rId6"/>
  </p:sldMasterIdLst>
  <p:notesMasterIdLst>
    <p:notesMasterId r:id="rId36"/>
  </p:notesMasterIdLst>
  <p:sldIdLst>
    <p:sldId id="256" r:id="rId7"/>
    <p:sldId id="257" r:id="rId8"/>
    <p:sldId id="295" r:id="rId9"/>
    <p:sldId id="296" r:id="rId10"/>
    <p:sldId id="297" r:id="rId11"/>
    <p:sldId id="270" r:id="rId12"/>
    <p:sldId id="281" r:id="rId13"/>
    <p:sldId id="275" r:id="rId14"/>
    <p:sldId id="278" r:id="rId15"/>
    <p:sldId id="286" r:id="rId16"/>
    <p:sldId id="293" r:id="rId17"/>
    <p:sldId id="294" r:id="rId18"/>
    <p:sldId id="262" r:id="rId19"/>
    <p:sldId id="271" r:id="rId20"/>
    <p:sldId id="263" r:id="rId21"/>
    <p:sldId id="261" r:id="rId22"/>
    <p:sldId id="287" r:id="rId23"/>
    <p:sldId id="288" r:id="rId24"/>
    <p:sldId id="264" r:id="rId25"/>
    <p:sldId id="298" r:id="rId26"/>
    <p:sldId id="299" r:id="rId27"/>
    <p:sldId id="272" r:id="rId28"/>
    <p:sldId id="291" r:id="rId29"/>
    <p:sldId id="292" r:id="rId30"/>
    <p:sldId id="259" r:id="rId31"/>
    <p:sldId id="260" r:id="rId32"/>
    <p:sldId id="301" r:id="rId33"/>
    <p:sldId id="269"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Hardgrove" initials="CH [2]" lastIdx="1" clrIdx="0"/>
  <p:cmAuthor id="2" name="Stephen West" initials="S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5"/>
    <p:restoredTop sz="94618"/>
  </p:normalViewPr>
  <p:slideViewPr>
    <p:cSldViewPr snapToGrid="0" snapToObjects="1">
      <p:cViewPr varScale="1">
        <p:scale>
          <a:sx n="127" d="100"/>
          <a:sy n="127" d="100"/>
        </p:scale>
        <p:origin x="208" y="1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5B9B4-4723-1B45-B38A-9ADCB5A597D3}" type="datetimeFigureOut">
              <a:rPr lang="en-US" smtClean="0"/>
              <a:t>5/15/18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C9F45-58FC-954C-A10B-6463345979A0}" type="slidenum">
              <a:rPr lang="en-US" smtClean="0"/>
              <a:t>‹#›</a:t>
            </a:fld>
            <a:endParaRPr lang="en-US"/>
          </a:p>
        </p:txBody>
      </p:sp>
    </p:spTree>
    <p:extLst>
      <p:ext uri="{BB962C8B-B14F-4D97-AF65-F5344CB8AC3E}">
        <p14:creationId xmlns:p14="http://schemas.microsoft.com/office/powerpoint/2010/main" val="200417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317D-F3C2-9942-B56C-5A848638D0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698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solar panels</a:t>
            </a:r>
            <a:r>
              <a:rPr lang="en-US" baseline="0" dirty="0"/>
              <a:t> </a:t>
            </a:r>
          </a:p>
          <a:p>
            <a:r>
              <a:rPr lang="en-US" baseline="0" dirty="0"/>
              <a:t>Add more reviews</a:t>
            </a:r>
          </a:p>
          <a:p>
            <a:r>
              <a:rPr lang="en-US" baseline="0" dirty="0"/>
              <a:t>- past (IAA, SRR, PDR, I-PDR)</a:t>
            </a:r>
          </a:p>
          <a:p>
            <a:r>
              <a:rPr lang="en-US" baseline="0" dirty="0"/>
              <a:t>- future (AITRR, FRR, etc.) </a:t>
            </a:r>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7632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065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4544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317D-F3C2-9942-B56C-5A848638D0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4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r>
              <a:rPr lang="en-US" baseline="0" dirty="0"/>
              <a:t> add graphic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317D-F3C2-9942-B56C-5A848638D0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451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52422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0790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6615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solar panels</a:t>
            </a:r>
            <a:r>
              <a:rPr lang="en-US" baseline="0" dirty="0"/>
              <a:t> </a:t>
            </a:r>
          </a:p>
          <a:p>
            <a:r>
              <a:rPr lang="en-US" baseline="0" dirty="0"/>
              <a:t>Add more reviews</a:t>
            </a:r>
          </a:p>
          <a:p>
            <a:r>
              <a:rPr lang="en-US" baseline="0" dirty="0"/>
              <a:t>- past (IAA, SRR, PDR, I-PDR)</a:t>
            </a:r>
          </a:p>
          <a:p>
            <a:r>
              <a:rPr lang="en-US" baseline="0" dirty="0"/>
              <a:t>- future (AITRR, FRR, etc.) </a:t>
            </a:r>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189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solar panels</a:t>
            </a:r>
            <a:r>
              <a:rPr lang="en-US" baseline="0" dirty="0"/>
              <a:t> </a:t>
            </a:r>
          </a:p>
          <a:p>
            <a:r>
              <a:rPr lang="en-US" baseline="0" dirty="0"/>
              <a:t>Add more reviews</a:t>
            </a:r>
          </a:p>
          <a:p>
            <a:r>
              <a:rPr lang="en-US" baseline="0" dirty="0"/>
              <a:t>- past (IAA, SRR, PDR, I-PDR)</a:t>
            </a:r>
          </a:p>
          <a:p>
            <a:r>
              <a:rPr lang="en-US" baseline="0" dirty="0"/>
              <a:t>- future (AITRR, FRR, etc.) </a:t>
            </a:r>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2680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 </a:t>
            </a:r>
            <a:r>
              <a:rPr lang="mr-IN" dirty="0"/>
              <a:t>–</a:t>
            </a:r>
            <a:r>
              <a:rPr lang="en-US" dirty="0"/>
              <a:t> launch 1998, 30/100 km,</a:t>
            </a:r>
            <a:r>
              <a:rPr lang="en-US" baseline="0" dirty="0"/>
              <a:t> 19 </a:t>
            </a:r>
            <a:r>
              <a:rPr lang="en-US" baseline="0" dirty="0" err="1"/>
              <a:t>mos</a:t>
            </a:r>
            <a:r>
              <a:rPr lang="en-US" baseline="0" dirty="0"/>
              <a:t> (12 @ 100, 7 @ 30)</a:t>
            </a:r>
          </a:p>
          <a:p>
            <a:r>
              <a:rPr lang="en-US" baseline="0" dirty="0"/>
              <a:t>LRO </a:t>
            </a:r>
            <a:r>
              <a:rPr lang="mr-IN" baseline="0" dirty="0"/>
              <a:t>–</a:t>
            </a:r>
            <a:r>
              <a:rPr lang="en-US" baseline="0" dirty="0"/>
              <a:t> launch 2009, 50/100km as low as 30</a:t>
            </a:r>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t>3</a:t>
            </a:fld>
            <a:endParaRPr lang="en-US"/>
          </a:p>
        </p:txBody>
      </p:sp>
    </p:spTree>
    <p:extLst>
      <p:ext uri="{BB962C8B-B14F-4D97-AF65-F5344CB8AC3E}">
        <p14:creationId xmlns:p14="http://schemas.microsoft.com/office/powerpoint/2010/main" val="310202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solar panels</a:t>
            </a:r>
            <a:r>
              <a:rPr lang="en-US" baseline="0" dirty="0"/>
              <a:t> </a:t>
            </a:r>
          </a:p>
          <a:p>
            <a:r>
              <a:rPr lang="en-US" baseline="0" dirty="0"/>
              <a:t>Add more reviews</a:t>
            </a:r>
          </a:p>
          <a:p>
            <a:r>
              <a:rPr lang="en-US" baseline="0" dirty="0"/>
              <a:t>- past (IAA, SRR, PDR, I-PDR)</a:t>
            </a:r>
          </a:p>
          <a:p>
            <a:r>
              <a:rPr lang="en-US" baseline="0" dirty="0"/>
              <a:t>- future (AITRR, FRR, etc.) </a:t>
            </a:r>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7719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02504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2508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45335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from</a:t>
            </a:r>
            <a:r>
              <a:rPr lang="en-US" baseline="0" dirty="0"/>
              <a:t> LPSC </a:t>
            </a:r>
            <a:r>
              <a:rPr lang="en-US" baseline="0" dirty="0" err="1"/>
              <a:t>microsymposium</a:t>
            </a:r>
            <a:r>
              <a:rPr lang="en-US" baseline="0" dirty="0"/>
              <a:t> - LP SNR compared to ours</a:t>
            </a:r>
          </a:p>
          <a:p>
            <a:endParaRPr lang="en-US" baseline="0" dirty="0"/>
          </a:p>
          <a:p>
            <a:r>
              <a:rPr lang="en-US" baseline="0" dirty="0"/>
              <a:t>Maybe show count/s over mission duration </a:t>
            </a:r>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57654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3513" y="8831264"/>
            <a:ext cx="3035300" cy="463550"/>
          </a:xfrm>
          <a:prstGeom prst="rect">
            <a:avLst/>
          </a:prstGeom>
          <a:noFill/>
          <a:ln w="9525">
            <a:noFill/>
            <a:miter lim="800000"/>
            <a:headEnd/>
            <a:tailEnd/>
          </a:ln>
        </p:spPr>
        <p:txBody>
          <a:bodyPr lIns="92415" tIns="46206" rIns="92415" bIns="46206" anchor="b"/>
          <a:lstStyle/>
          <a:p>
            <a:pPr algn="r" fontAlgn="base">
              <a:spcBef>
                <a:spcPct val="0"/>
              </a:spcBef>
              <a:spcAft>
                <a:spcPct val="0"/>
              </a:spcAft>
            </a:pPr>
            <a:fld id="{039F070F-5A3E-4702-BA67-16D13C407610}" type="slidenum">
              <a:rPr lang="en-US" sz="1200" b="1">
                <a:solidFill>
                  <a:prstClr val="black"/>
                </a:solidFill>
                <a:latin typeface="Arial" pitchFamily="34" charset="0"/>
                <a:ea typeface="ＭＳ Ｐゴシック" charset="-128"/>
              </a:rPr>
              <a:pPr algn="r" fontAlgn="base">
                <a:spcBef>
                  <a:spcPct val="0"/>
                </a:spcBef>
                <a:spcAft>
                  <a:spcPct val="0"/>
                </a:spcAft>
              </a:pPr>
              <a:t>29</a:t>
            </a:fld>
            <a:endParaRPr lang="en-US" sz="1200" b="1" dirty="0">
              <a:solidFill>
                <a:prstClr val="black"/>
              </a:solidFill>
              <a:latin typeface="Arial" pitchFamily="34" charset="0"/>
              <a:ea typeface="ＭＳ Ｐゴシック" charset="-128"/>
            </a:endParaRPr>
          </a:p>
        </p:txBody>
      </p:sp>
      <p:sp>
        <p:nvSpPr>
          <p:cNvPr id="29699" name="Rectangle 2"/>
          <p:cNvSpPr>
            <a:spLocks noChangeArrowheads="1"/>
          </p:cNvSpPr>
          <p:nvPr/>
        </p:nvSpPr>
        <p:spPr bwMode="auto">
          <a:xfrm>
            <a:off x="4002088" y="1"/>
            <a:ext cx="3001962" cy="465138"/>
          </a:xfrm>
          <a:prstGeom prst="rect">
            <a:avLst/>
          </a:prstGeom>
          <a:noFill/>
          <a:ln w="12700">
            <a:noFill/>
            <a:miter lim="800000"/>
            <a:headEnd/>
            <a:tailEnd/>
          </a:ln>
        </p:spPr>
        <p:txBody>
          <a:bodyPr wrap="none" lIns="92428" tIns="46212" rIns="92428" bIns="46212" anchor="ctr"/>
          <a:lstStyle/>
          <a:p>
            <a:pPr fontAlgn="base">
              <a:spcBef>
                <a:spcPct val="0"/>
              </a:spcBef>
              <a:spcAft>
                <a:spcPct val="0"/>
              </a:spcAft>
            </a:pPr>
            <a:endParaRPr lang="en-US" sz="2000" b="1" dirty="0">
              <a:solidFill>
                <a:prstClr val="black"/>
              </a:solidFill>
              <a:latin typeface="Arial" pitchFamily="34" charset="0"/>
              <a:ea typeface="ＭＳ Ｐゴシック" charset="-128"/>
            </a:endParaRPr>
          </a:p>
        </p:txBody>
      </p:sp>
      <p:sp>
        <p:nvSpPr>
          <p:cNvPr id="29700" name="Rectangle 3"/>
          <p:cNvSpPr>
            <a:spLocks noChangeArrowheads="1"/>
          </p:cNvSpPr>
          <p:nvPr/>
        </p:nvSpPr>
        <p:spPr bwMode="auto">
          <a:xfrm>
            <a:off x="4002088" y="8810627"/>
            <a:ext cx="3001962" cy="471488"/>
          </a:xfrm>
          <a:prstGeom prst="rect">
            <a:avLst/>
          </a:prstGeom>
          <a:noFill/>
          <a:ln w="12700">
            <a:noFill/>
            <a:miter lim="800000"/>
            <a:headEnd/>
            <a:tailEnd/>
          </a:ln>
        </p:spPr>
        <p:txBody>
          <a:bodyPr lIns="92935" tIns="44866" rIns="92935" bIns="44866" anchor="b"/>
          <a:lstStyle/>
          <a:p>
            <a:pPr algn="r" defTabSz="929908" eaLnBrk="0" fontAlgn="base" hangingPunct="0">
              <a:spcBef>
                <a:spcPct val="0"/>
              </a:spcBef>
              <a:spcAft>
                <a:spcPct val="0"/>
              </a:spcAft>
            </a:pPr>
            <a:r>
              <a:rPr lang="en-US" sz="1200" b="1" dirty="0">
                <a:solidFill>
                  <a:prstClr val="black"/>
                </a:solidFill>
                <a:latin typeface="Times New Roman" pitchFamily="18" charset="0"/>
                <a:ea typeface="Osaka" charset="-128"/>
              </a:rPr>
              <a:t>6</a:t>
            </a:r>
          </a:p>
        </p:txBody>
      </p:sp>
      <p:sp>
        <p:nvSpPr>
          <p:cNvPr id="29701" name="Rectangle 4"/>
          <p:cNvSpPr>
            <a:spLocks noChangeArrowheads="1"/>
          </p:cNvSpPr>
          <p:nvPr/>
        </p:nvSpPr>
        <p:spPr bwMode="auto">
          <a:xfrm>
            <a:off x="1" y="8810627"/>
            <a:ext cx="2998788" cy="471488"/>
          </a:xfrm>
          <a:prstGeom prst="rect">
            <a:avLst/>
          </a:prstGeom>
          <a:noFill/>
          <a:ln w="12700">
            <a:noFill/>
            <a:miter lim="800000"/>
            <a:headEnd/>
            <a:tailEnd/>
          </a:ln>
        </p:spPr>
        <p:txBody>
          <a:bodyPr wrap="none" lIns="92428" tIns="46212" rIns="92428" bIns="46212" anchor="ctr"/>
          <a:lstStyle/>
          <a:p>
            <a:pPr fontAlgn="base">
              <a:spcBef>
                <a:spcPct val="0"/>
              </a:spcBef>
              <a:spcAft>
                <a:spcPct val="0"/>
              </a:spcAft>
            </a:pPr>
            <a:endParaRPr lang="en-US" sz="2000" b="1" dirty="0">
              <a:solidFill>
                <a:prstClr val="black"/>
              </a:solidFill>
              <a:latin typeface="Arial" pitchFamily="34" charset="0"/>
              <a:ea typeface="ＭＳ Ｐゴシック" charset="-128"/>
            </a:endParaRPr>
          </a:p>
        </p:txBody>
      </p:sp>
      <p:sp>
        <p:nvSpPr>
          <p:cNvPr id="29702" name="Rectangle 5"/>
          <p:cNvSpPr>
            <a:spLocks noChangeArrowheads="1"/>
          </p:cNvSpPr>
          <p:nvPr/>
        </p:nvSpPr>
        <p:spPr bwMode="auto">
          <a:xfrm>
            <a:off x="1" y="1"/>
            <a:ext cx="2998788" cy="465138"/>
          </a:xfrm>
          <a:prstGeom prst="rect">
            <a:avLst/>
          </a:prstGeom>
          <a:noFill/>
          <a:ln w="12700">
            <a:noFill/>
            <a:miter lim="800000"/>
            <a:headEnd/>
            <a:tailEnd/>
          </a:ln>
        </p:spPr>
        <p:txBody>
          <a:bodyPr wrap="none" lIns="92428" tIns="46212" rIns="92428" bIns="46212" anchor="ctr"/>
          <a:lstStyle/>
          <a:p>
            <a:pPr fontAlgn="base">
              <a:spcBef>
                <a:spcPct val="0"/>
              </a:spcBef>
              <a:spcAft>
                <a:spcPct val="0"/>
              </a:spcAft>
            </a:pPr>
            <a:endParaRPr lang="en-US" sz="2000" b="1" dirty="0">
              <a:solidFill>
                <a:prstClr val="black"/>
              </a:solidFill>
              <a:latin typeface="Arial" pitchFamily="34" charset="0"/>
              <a:ea typeface="ＭＳ Ｐゴシック" charset="-128"/>
            </a:endParaRPr>
          </a:p>
        </p:txBody>
      </p:sp>
      <p:sp>
        <p:nvSpPr>
          <p:cNvPr id="29703" name="Rectangle 6"/>
          <p:cNvSpPr>
            <a:spLocks noChangeArrowheads="1"/>
          </p:cNvSpPr>
          <p:nvPr/>
        </p:nvSpPr>
        <p:spPr bwMode="auto">
          <a:xfrm>
            <a:off x="3971929" y="1"/>
            <a:ext cx="3038475" cy="463550"/>
          </a:xfrm>
          <a:prstGeom prst="rect">
            <a:avLst/>
          </a:prstGeom>
          <a:noFill/>
          <a:ln w="12700">
            <a:noFill/>
            <a:miter lim="800000"/>
            <a:headEnd/>
            <a:tailEnd/>
          </a:ln>
        </p:spPr>
        <p:txBody>
          <a:bodyPr wrap="none" lIns="92428" tIns="46212" rIns="92428" bIns="46212" anchor="ctr"/>
          <a:lstStyle/>
          <a:p>
            <a:pPr fontAlgn="base">
              <a:spcBef>
                <a:spcPct val="0"/>
              </a:spcBef>
              <a:spcAft>
                <a:spcPct val="0"/>
              </a:spcAft>
            </a:pPr>
            <a:endParaRPr lang="en-US" sz="2000" b="1" dirty="0">
              <a:solidFill>
                <a:prstClr val="black"/>
              </a:solidFill>
              <a:latin typeface="Arial" pitchFamily="34" charset="0"/>
              <a:ea typeface="ＭＳ Ｐゴシック" charset="-128"/>
            </a:endParaRPr>
          </a:p>
        </p:txBody>
      </p:sp>
      <p:sp>
        <p:nvSpPr>
          <p:cNvPr id="29704" name="Rectangle 7"/>
          <p:cNvSpPr>
            <a:spLocks noChangeArrowheads="1"/>
          </p:cNvSpPr>
          <p:nvPr/>
        </p:nvSpPr>
        <p:spPr bwMode="auto">
          <a:xfrm>
            <a:off x="3971929" y="8831266"/>
            <a:ext cx="3038475" cy="465137"/>
          </a:xfrm>
          <a:prstGeom prst="rect">
            <a:avLst/>
          </a:prstGeom>
          <a:noFill/>
          <a:ln w="12700">
            <a:noFill/>
            <a:miter lim="800000"/>
            <a:headEnd/>
            <a:tailEnd/>
          </a:ln>
        </p:spPr>
        <p:txBody>
          <a:bodyPr lIns="92935" tIns="44866" rIns="92935" bIns="44866" anchor="b"/>
          <a:lstStyle/>
          <a:p>
            <a:pPr algn="r" defTabSz="929908" eaLnBrk="0" fontAlgn="base" hangingPunct="0">
              <a:spcBef>
                <a:spcPct val="0"/>
              </a:spcBef>
              <a:spcAft>
                <a:spcPct val="0"/>
              </a:spcAft>
            </a:pPr>
            <a:r>
              <a:rPr lang="en-US" sz="1200" b="1" dirty="0">
                <a:solidFill>
                  <a:prstClr val="black"/>
                </a:solidFill>
                <a:latin typeface="Times New Roman" pitchFamily="18" charset="0"/>
                <a:ea typeface="Osaka" charset="-128"/>
              </a:rPr>
              <a:t>1</a:t>
            </a:r>
          </a:p>
        </p:txBody>
      </p:sp>
      <p:sp>
        <p:nvSpPr>
          <p:cNvPr id="29705" name="Rectangle 8"/>
          <p:cNvSpPr>
            <a:spLocks noChangeArrowheads="1"/>
          </p:cNvSpPr>
          <p:nvPr/>
        </p:nvSpPr>
        <p:spPr bwMode="auto">
          <a:xfrm>
            <a:off x="0" y="8831266"/>
            <a:ext cx="3035300" cy="465137"/>
          </a:xfrm>
          <a:prstGeom prst="rect">
            <a:avLst/>
          </a:prstGeom>
          <a:noFill/>
          <a:ln w="12700">
            <a:noFill/>
            <a:miter lim="800000"/>
            <a:headEnd/>
            <a:tailEnd/>
          </a:ln>
        </p:spPr>
        <p:txBody>
          <a:bodyPr wrap="none" lIns="92428" tIns="46212" rIns="92428" bIns="46212" anchor="ctr"/>
          <a:lstStyle/>
          <a:p>
            <a:pPr fontAlgn="base">
              <a:spcBef>
                <a:spcPct val="0"/>
              </a:spcBef>
              <a:spcAft>
                <a:spcPct val="0"/>
              </a:spcAft>
            </a:pPr>
            <a:endParaRPr lang="en-US" sz="2000" b="1" dirty="0">
              <a:solidFill>
                <a:prstClr val="black"/>
              </a:solidFill>
              <a:latin typeface="Arial" pitchFamily="34" charset="0"/>
              <a:ea typeface="ＭＳ Ｐゴシック" charset="-128"/>
            </a:endParaRPr>
          </a:p>
        </p:txBody>
      </p:sp>
      <p:sp>
        <p:nvSpPr>
          <p:cNvPr id="29706" name="Rectangle 9"/>
          <p:cNvSpPr>
            <a:spLocks noChangeArrowheads="1"/>
          </p:cNvSpPr>
          <p:nvPr/>
        </p:nvSpPr>
        <p:spPr bwMode="auto">
          <a:xfrm>
            <a:off x="0" y="1"/>
            <a:ext cx="3035300" cy="463550"/>
          </a:xfrm>
          <a:prstGeom prst="rect">
            <a:avLst/>
          </a:prstGeom>
          <a:noFill/>
          <a:ln w="12700">
            <a:noFill/>
            <a:miter lim="800000"/>
            <a:headEnd/>
            <a:tailEnd/>
          </a:ln>
        </p:spPr>
        <p:txBody>
          <a:bodyPr wrap="none" lIns="92428" tIns="46212" rIns="92428" bIns="46212" anchor="ctr"/>
          <a:lstStyle/>
          <a:p>
            <a:pPr fontAlgn="base">
              <a:spcBef>
                <a:spcPct val="0"/>
              </a:spcBef>
              <a:spcAft>
                <a:spcPct val="0"/>
              </a:spcAft>
            </a:pPr>
            <a:endParaRPr lang="en-US" sz="2000" b="1" dirty="0">
              <a:solidFill>
                <a:prstClr val="black"/>
              </a:solidFill>
              <a:latin typeface="Arial" pitchFamily="34" charset="0"/>
              <a:ea typeface="ＭＳ Ｐゴシック" charset="-128"/>
            </a:endParaRPr>
          </a:p>
        </p:txBody>
      </p:sp>
      <p:sp>
        <p:nvSpPr>
          <p:cNvPr id="29707" name="Rectangle 10"/>
          <p:cNvSpPr>
            <a:spLocks noGrp="1" noRot="1" noChangeAspect="1" noChangeArrowheads="1" noTextEdit="1"/>
          </p:cNvSpPr>
          <p:nvPr>
            <p:ph type="sldImg"/>
          </p:nvPr>
        </p:nvSpPr>
        <p:spPr>
          <a:xfrm>
            <a:off x="625475" y="781050"/>
            <a:ext cx="5761038" cy="3241675"/>
          </a:xfrm>
          <a:ln w="12700" cap="flat"/>
        </p:spPr>
      </p:sp>
      <p:sp>
        <p:nvSpPr>
          <p:cNvPr id="29708" name="Rectangle 11"/>
          <p:cNvSpPr>
            <a:spLocks noGrp="1" noChangeArrowheads="1"/>
          </p:cNvSpPr>
          <p:nvPr>
            <p:ph type="body" idx="1"/>
          </p:nvPr>
        </p:nvSpPr>
        <p:spPr>
          <a:xfrm>
            <a:off x="933452" y="4416429"/>
            <a:ext cx="5140325" cy="4183063"/>
          </a:xfrm>
          <a:noFill/>
          <a:ln/>
        </p:spPr>
        <p:txBody>
          <a:bodyPr lIns="92935" tIns="44866" rIns="92935" bIns="44866"/>
          <a:lstStyle/>
          <a:p>
            <a:pPr eaLnBrk="1" hangingPunct="1"/>
            <a:endParaRPr lang="en-US" dirty="0"/>
          </a:p>
        </p:txBody>
      </p:sp>
    </p:spTree>
    <p:extLst>
      <p:ext uri="{BB962C8B-B14F-4D97-AF65-F5344CB8AC3E}">
        <p14:creationId xmlns:p14="http://schemas.microsoft.com/office/powerpoint/2010/main" val="174263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 </a:t>
            </a:r>
            <a:r>
              <a:rPr lang="mr-IN" dirty="0"/>
              <a:t>–</a:t>
            </a:r>
            <a:r>
              <a:rPr lang="en-US" dirty="0"/>
              <a:t> launch 1998, 30/100 km,</a:t>
            </a:r>
            <a:r>
              <a:rPr lang="en-US" baseline="0" dirty="0"/>
              <a:t> 19 </a:t>
            </a:r>
            <a:r>
              <a:rPr lang="en-US" baseline="0" dirty="0" err="1"/>
              <a:t>mos</a:t>
            </a:r>
            <a:r>
              <a:rPr lang="en-US" baseline="0" dirty="0"/>
              <a:t> (12 @ 100, 7 @ 30)</a:t>
            </a:r>
          </a:p>
          <a:p>
            <a:r>
              <a:rPr lang="en-US" baseline="0" dirty="0"/>
              <a:t>LRO </a:t>
            </a:r>
            <a:r>
              <a:rPr lang="mr-IN" baseline="0" dirty="0"/>
              <a:t>–</a:t>
            </a:r>
            <a:r>
              <a:rPr lang="en-US" baseline="0" dirty="0"/>
              <a:t> launch 2009, 50/100km as low as 30</a:t>
            </a:r>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t>4</a:t>
            </a:fld>
            <a:endParaRPr lang="en-US"/>
          </a:p>
        </p:txBody>
      </p:sp>
    </p:spTree>
    <p:extLst>
      <p:ext uri="{BB962C8B-B14F-4D97-AF65-F5344CB8AC3E}">
        <p14:creationId xmlns:p14="http://schemas.microsoft.com/office/powerpoint/2010/main" val="284446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 </a:t>
            </a:r>
            <a:r>
              <a:rPr lang="mr-IN" dirty="0"/>
              <a:t>–</a:t>
            </a:r>
            <a:r>
              <a:rPr lang="en-US" dirty="0"/>
              <a:t> launch 1998, 30/100 km,</a:t>
            </a:r>
            <a:r>
              <a:rPr lang="en-US" baseline="0" dirty="0"/>
              <a:t> 19 </a:t>
            </a:r>
            <a:r>
              <a:rPr lang="en-US" baseline="0" dirty="0" err="1"/>
              <a:t>mos</a:t>
            </a:r>
            <a:r>
              <a:rPr lang="en-US" baseline="0" dirty="0"/>
              <a:t> (12 @ 100, 7 @ 30)</a:t>
            </a:r>
          </a:p>
          <a:p>
            <a:r>
              <a:rPr lang="en-US" baseline="0" dirty="0"/>
              <a:t>LRO </a:t>
            </a:r>
            <a:r>
              <a:rPr lang="mr-IN" baseline="0" dirty="0"/>
              <a:t>–</a:t>
            </a:r>
            <a:r>
              <a:rPr lang="en-US" baseline="0" dirty="0"/>
              <a:t> launch 2009, 50/100km as low as 30</a:t>
            </a:r>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t>5</a:t>
            </a:fld>
            <a:endParaRPr lang="en-US"/>
          </a:p>
        </p:txBody>
      </p:sp>
    </p:spTree>
    <p:extLst>
      <p:ext uri="{BB962C8B-B14F-4D97-AF65-F5344CB8AC3E}">
        <p14:creationId xmlns:p14="http://schemas.microsoft.com/office/powerpoint/2010/main" val="300935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1829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C317D-F3C2-9942-B56C-5A848638D04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5911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317D-F3C2-9942-B56C-5A848638D0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41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4383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0193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9804F4-B622-A242-BDA5-0F065A531589}"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147816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04F4-B622-A242-BDA5-0F065A531589}"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207439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04F4-B622-A242-BDA5-0F065A531589}"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427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04F4-B622-A242-BDA5-0F065A531589}"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1355888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cs-CZ">
                <a:solidFill>
                  <a:prstClr val="black"/>
                </a:solidFill>
              </a:rPr>
              <a:t>Low-Cost Planetary Missions Conference 2017</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92CA397-755A-1547-86A9-B93661248AC8}" type="slidenum">
              <a:rPr lang="en-US" smtClean="0">
                <a:solidFill>
                  <a:prstClr val="black"/>
                </a:solidFill>
              </a:rPr>
              <a:pPr/>
              <a:t>‹#›</a:t>
            </a:fld>
            <a:endParaRPr lang="en-US">
              <a:solidFill>
                <a:prstClr val="black"/>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umber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2247"/>
            <a:ext cx="12192000" cy="695578"/>
          </a:xfrm>
        </p:spPr>
        <p:txBody>
          <a:bodyPr>
            <a:normAutofit/>
          </a:bodyPr>
          <a:lstStyle>
            <a:lvl1pPr algn="ctr">
              <a:defRPr sz="3600" b="1">
                <a:latin typeface="Arial" panose="020B0604020202020204" pitchFamily="34" charset="0"/>
                <a:cs typeface="Arial" panose="020B0604020202020204" pitchFamily="34" charset="0"/>
              </a:defRPr>
            </a:lvl1pPr>
          </a:lstStyle>
          <a:p>
            <a:r>
              <a:rPr lang="en-US" dirty="0"/>
              <a:t>Click to Edit Title</a:t>
            </a:r>
          </a:p>
        </p:txBody>
      </p:sp>
      <p:sp>
        <p:nvSpPr>
          <p:cNvPr id="5" name="Slide Number Placeholder 5">
            <a:extLst>
              <a:ext uri="{FF2B5EF4-FFF2-40B4-BE49-F238E27FC236}">
                <a16:creationId xmlns:a16="http://schemas.microsoft.com/office/drawing/2014/main" id="{4ADCE02E-6067-45BC-AAAC-AFAC73EB354A}"/>
              </a:ext>
            </a:extLst>
          </p:cNvPr>
          <p:cNvSpPr>
            <a:spLocks noGrp="1"/>
          </p:cNvSpPr>
          <p:nvPr>
            <p:ph type="sldNum" sz="quarter" idx="12"/>
          </p:nvPr>
        </p:nvSpPr>
        <p:spPr>
          <a:xfrm>
            <a:off x="8833337" y="6365144"/>
            <a:ext cx="2743200" cy="365125"/>
          </a:xfrm>
        </p:spPr>
        <p:txBody>
          <a:bodyPr/>
          <a:lstStyle>
            <a:lvl1pPr>
              <a:defRPr>
                <a:solidFill>
                  <a:schemeClr val="tx1"/>
                </a:solidFill>
              </a:defRPr>
            </a:lvl1pPr>
          </a:lstStyle>
          <a:p>
            <a:fld id="{82CAE639-69B9-48F1-97E8-34EF9C7817E4}" type="slidenum">
              <a:rPr lang="en-US" smtClean="0">
                <a:solidFill>
                  <a:prstClr val="black"/>
                </a:solidFill>
              </a:rPr>
              <a:pPr/>
              <a:t>‹#›</a:t>
            </a:fld>
            <a:endParaRPr lang="en-US" dirty="0">
              <a:solidFill>
                <a:prstClr val="black"/>
              </a:solidFill>
            </a:endParaRPr>
          </a:p>
        </p:txBody>
      </p:sp>
      <p:sp>
        <p:nvSpPr>
          <p:cNvPr id="7" name="Text Placeholder 6">
            <a:extLst>
              <a:ext uri="{FF2B5EF4-FFF2-40B4-BE49-F238E27FC236}">
                <a16:creationId xmlns:a16="http://schemas.microsoft.com/office/drawing/2014/main" id="{F8293DC7-D5C5-41A7-9771-6B328A5A5865}"/>
              </a:ext>
            </a:extLst>
          </p:cNvPr>
          <p:cNvSpPr>
            <a:spLocks noGrp="1"/>
          </p:cNvSpPr>
          <p:nvPr>
            <p:ph type="body" sz="quarter" idx="13" hasCustomPrompt="1"/>
          </p:nvPr>
        </p:nvSpPr>
        <p:spPr>
          <a:xfrm>
            <a:off x="0" y="1276985"/>
            <a:ext cx="12192000" cy="4351338"/>
          </a:xfrm>
        </p:spPr>
        <p:txBody>
          <a:bodyPr>
            <a:normAutofit/>
          </a:bodyPr>
          <a:lstStyle>
            <a:lvl1pPr marL="330200" marR="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sz="1000"/>
            </a:lvl1pPr>
          </a:lstStyle>
          <a:p>
            <a:pPr marL="101600" marR="0" lvl="0" indent="0" algn="l" defTabSz="457200" rtl="0" eaLnBrk="0" fontAlgn="base" latinLnBrk="0" hangingPunct="0">
              <a:lnSpc>
                <a:spcPct val="90000"/>
              </a:lnSpc>
              <a:spcBef>
                <a:spcPct val="0"/>
              </a:spcBef>
              <a:spcAft>
                <a:spcPct val="0"/>
              </a:spcAft>
              <a:buClr>
                <a:srgbClr val="000000"/>
              </a:buClr>
              <a:buSzTx/>
              <a:buFont typeface="Arial" charset="0"/>
              <a:buNone/>
              <a:tabLst/>
              <a:defRPr/>
            </a:pPr>
            <a:r>
              <a:rPr kumimoji="0" lang="en-US" altLang="en-US" sz="1200" b="1"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Please ensure that the following Success Criteria (ref. </a:t>
            </a:r>
            <a:r>
              <a:rPr kumimoji="0" lang="en-US" altLang="en-US" sz="1200" b="1" i="1"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NASA Systems Engineering Handbook</a:t>
            </a:r>
            <a:r>
              <a:rPr kumimoji="0" lang="en-US" altLang="en-US" sz="1200" b="1"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 is covered in your slides.</a:t>
            </a:r>
          </a:p>
          <a:p>
            <a:pPr marL="101600" marR="0" lvl="0" indent="0" algn="l" defTabSz="457200" rtl="0" eaLnBrk="0" fontAlgn="base" latinLnBrk="0" hangingPunct="0">
              <a:lnSpc>
                <a:spcPct val="90000"/>
              </a:lnSpc>
              <a:spcBef>
                <a:spcPct val="0"/>
              </a:spcBef>
              <a:spcAft>
                <a:spcPct val="0"/>
              </a:spcAft>
              <a:buClr>
                <a:srgbClr val="000000"/>
              </a:buClr>
              <a:buSzTx/>
              <a:buFont typeface="Arial" charset="0"/>
              <a:buNone/>
              <a:tabLst/>
              <a:defRPr/>
            </a:pPr>
            <a:endPar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endParaRP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The detailed design is expected to meet the requirements with adequate margins at an acceptable level of risk.</a:t>
            </a: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endPar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endParaRP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Interface control documents are appropriately matured to proceed with fabrication, assembly, integration, and test, and plans are in place to manage any open items.</a:t>
            </a: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endPar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endParaRP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High confidence exists in the product baseline, and adequate documentation exists or will exist in a timely manner to allow proceeding with fabrication, assembly, integration, and test.</a:t>
            </a: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endPar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endParaRP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The product verification and product validation requirements and plans are complete.</a:t>
            </a: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endPar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endParaRP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The testing approach is comprehensive, and the planning for system assembly, integration, test, and launch site and mission operations is sufficient to progress into the next phase.</a:t>
            </a: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endPar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endParaRP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Adequate technical and programmatic margins and resources exist to complete the development within budget, schedule, and risk constraints.</a:t>
            </a: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endPar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endParaRP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Risks to mission success are understood and credibly assessed, and plans and resources exist to effectively manage them.</a:t>
            </a: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endPar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endParaRPr>
          </a:p>
          <a:p>
            <a:pPr marL="330200" marR="0" lvl="0" indent="-228600" algn="l" defTabSz="457200" rtl="0" eaLnBrk="0" fontAlgn="base" latinLnBrk="0" hangingPunct="0">
              <a:lnSpc>
                <a:spcPct val="90000"/>
              </a:lnSpc>
              <a:spcBef>
                <a:spcPct val="0"/>
              </a:spcBef>
              <a:spcAft>
                <a:spcPct val="0"/>
              </a:spcAft>
              <a:buClr>
                <a:srgbClr val="000000"/>
              </a:buClr>
              <a:buSzTx/>
              <a:buFont typeface="Arial" charset="0"/>
              <a:buAutoNum type="arabicParenR"/>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Calibri" pitchFamily="34" charset="0"/>
                <a:cs typeface="Arial" charset="0"/>
                <a:sym typeface="Calibri" pitchFamily="34" charset="0"/>
              </a:rPr>
              <a:t>SMA (e.g., safety, reliability, maintainability, quality, and EEE parts) have been adequately addressed in system and operational designs, and any applicable SMA plan products (e.g., PRA, system safely analysis , and failure modes and effects analysis) have been approved.</a:t>
            </a:r>
          </a:p>
          <a:p>
            <a:pPr lvl="0"/>
            <a:endParaRPr lang="en-US" dirty="0"/>
          </a:p>
        </p:txBody>
      </p:sp>
    </p:spTree>
    <p:extLst>
      <p:ext uri="{BB962C8B-B14F-4D97-AF65-F5344CB8AC3E}">
        <p14:creationId xmlns:p14="http://schemas.microsoft.com/office/powerpoint/2010/main" val="283715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6903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0972800" y="6324600"/>
            <a:ext cx="1016000" cy="292100"/>
          </a:xfrm>
          <a:prstGeom prst="rect">
            <a:avLst/>
          </a:prstGeom>
        </p:spPr>
        <p:txBody>
          <a:bodyPr/>
          <a:lstStyle>
            <a:lvl1pPr>
              <a:defRPr sz="1000" b="1">
                <a:latin typeface="Arial" pitchFamily="34" charset="0"/>
                <a:cs typeface="Arial" pitchFamily="34" charset="0"/>
              </a:defRPr>
            </a:lvl1pPr>
          </a:lstStyle>
          <a:p>
            <a:pPr fontAlgn="base">
              <a:spcBef>
                <a:spcPct val="0"/>
              </a:spcBef>
              <a:spcAft>
                <a:spcPct val="0"/>
              </a:spcAft>
              <a:defRPr/>
            </a:pPr>
            <a:endParaRPr lang="en-US" dirty="0">
              <a:solidFill>
                <a:prstClr val="black"/>
              </a:solidFill>
            </a:endParaRPr>
          </a:p>
        </p:txBody>
      </p:sp>
    </p:spTree>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8418" y="152400"/>
            <a:ext cx="9520767" cy="609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79451" y="1046163"/>
            <a:ext cx="11176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0972800" y="6324600"/>
            <a:ext cx="1016000" cy="292100"/>
          </a:xfrm>
          <a:prstGeom prst="rect">
            <a:avLst/>
          </a:prstGeom>
        </p:spPr>
        <p:txBody>
          <a:bodyPr/>
          <a:lstStyle>
            <a:lvl1pPr>
              <a:defRPr/>
            </a:lvl1pPr>
          </a:lstStyle>
          <a:p>
            <a:pPr fontAlgn="base">
              <a:spcBef>
                <a:spcPct val="0"/>
              </a:spcBef>
              <a:spcAft>
                <a:spcPct val="0"/>
              </a:spcAft>
              <a:defRPr/>
            </a:pPr>
            <a:fld id="{4445AB13-F153-464A-AD41-31CA727C083F}"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4165600" y="6553200"/>
            <a:ext cx="3860800" cy="476250"/>
          </a:xfrm>
          <a:prstGeom prst="rect">
            <a:avLst/>
          </a:prstGeom>
          <a:noFill/>
          <a:ln>
            <a:noFill/>
          </a:ln>
          <a:effectLst/>
          <a:extLst/>
        </p:spPr>
        <p:txBody>
          <a:bodyPr/>
          <a:lstStyle>
            <a:defPPr>
              <a:defRPr lang="en-US"/>
            </a:defPPr>
            <a:lvl1pPr marL="0" algn="ctr" defTabSz="914400" rtl="0" eaLnBrk="1" latinLnBrk="0" hangingPunct="1">
              <a:defRPr sz="10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prstClr val="black">
                    <a:tint val="75000"/>
                  </a:prstClr>
                </a:solidFill>
              </a:rPr>
              <a:t>Busek Proprietary</a:t>
            </a:r>
          </a:p>
        </p:txBody>
      </p:sp>
      <p:sp>
        <p:nvSpPr>
          <p:cNvPr id="11" name="Rectangle 5"/>
          <p:cNvSpPr txBox="1">
            <a:spLocks noChangeArrowheads="1"/>
          </p:cNvSpPr>
          <p:nvPr userDrawn="1"/>
        </p:nvSpPr>
        <p:spPr bwMode="auto">
          <a:xfrm>
            <a:off x="4165600" y="6553200"/>
            <a:ext cx="3860800" cy="476250"/>
          </a:xfrm>
          <a:prstGeom prst="rect">
            <a:avLst/>
          </a:prstGeom>
          <a:noFill/>
          <a:ln>
            <a:noFill/>
          </a:ln>
          <a:effectLst/>
          <a:extLst/>
        </p:spPr>
        <p:txBody>
          <a:bodyPr/>
          <a:lstStyle>
            <a:defPPr>
              <a:defRPr lang="en-US"/>
            </a:defPPr>
            <a:lvl1pPr marL="0" algn="ctr" defTabSz="914400" rtl="0" eaLnBrk="1" latinLnBrk="0" hangingPunct="1">
              <a:defRPr sz="10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prstClr val="black">
                    <a:tint val="75000"/>
                  </a:prstClr>
                </a:solidFill>
              </a:rPr>
              <a:t>Busek Proprietary</a:t>
            </a:r>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5200" y="0"/>
            <a:ext cx="8636000" cy="914400"/>
          </a:xfrm>
          <a:prstGeom prst="rect">
            <a:avLst/>
          </a:prstGeom>
        </p:spPr>
        <p:txBody>
          <a:bodyPr/>
          <a:lstStyle/>
          <a:p>
            <a:r>
              <a:rPr lang="en-US" dirty="0"/>
              <a:t>Click to edit Master title style</a:t>
            </a:r>
          </a:p>
        </p:txBody>
      </p:sp>
      <p:sp>
        <p:nvSpPr>
          <p:cNvPr id="5" name="Rectangle 6"/>
          <p:cNvSpPr>
            <a:spLocks noGrp="1" noChangeArrowheads="1"/>
          </p:cNvSpPr>
          <p:nvPr>
            <p:ph type="sldNum" sz="quarter" idx="12"/>
          </p:nvPr>
        </p:nvSpPr>
        <p:spPr>
          <a:xfrm>
            <a:off x="11074400" y="6400800"/>
            <a:ext cx="812800" cy="457200"/>
          </a:xfrm>
          <a:prstGeom prst="rect">
            <a:avLst/>
          </a:prstGeom>
          <a:ln/>
        </p:spPr>
        <p:txBody>
          <a:bodyPr/>
          <a:lstStyle>
            <a:lvl1pPr>
              <a:defRPr/>
            </a:lvl1pPr>
          </a:lstStyle>
          <a:p>
            <a:pPr fontAlgn="base">
              <a:spcBef>
                <a:spcPct val="0"/>
              </a:spcBef>
              <a:spcAft>
                <a:spcPct val="0"/>
              </a:spcAft>
              <a:defRPr/>
            </a:pPr>
            <a:fld id="{E169337D-94A5-41AF-8374-2C45D6A1E4C0}"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
        <p:nvSpPr>
          <p:cNvPr id="7" name="Rectangle 4"/>
          <p:cNvSpPr>
            <a:spLocks noGrp="1" noChangeArrowheads="1"/>
          </p:cNvSpPr>
          <p:nvPr>
            <p:ph type="dt" sz="half" idx="10"/>
          </p:nvPr>
        </p:nvSpPr>
        <p:spPr>
          <a:xfrm>
            <a:off x="203200" y="6400800"/>
            <a:ext cx="1320800" cy="457200"/>
          </a:xfrm>
          <a:prstGeom prst="rect">
            <a:avLst/>
          </a:prstGeom>
          <a:ln/>
        </p:spPr>
        <p:txBody>
          <a:bodyPr/>
          <a:lstStyle>
            <a:lvl1pPr>
              <a:defRPr/>
            </a:lvl1pPr>
          </a:lstStyle>
          <a:p>
            <a:pPr fontAlgn="base">
              <a:spcBef>
                <a:spcPct val="0"/>
              </a:spcBef>
              <a:spcAft>
                <a:spcPct val="0"/>
              </a:spcAft>
              <a:defRPr/>
            </a:pPr>
            <a:r>
              <a:rPr lang="en-US" dirty="0">
                <a:solidFill>
                  <a:prstClr val="black"/>
                </a:solidFill>
                <a:latin typeface="Arial" charset="0"/>
              </a:rPr>
              <a:t>6/28/2016</a:t>
            </a:r>
          </a:p>
        </p:txBody>
      </p:sp>
    </p:spTree>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04F4-B622-A242-BDA5-0F065A531589}"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1466251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r>
              <a:rPr lang="cs-CZ"/>
              <a:t>Low-Cost Planetary Missions Conference 2017</a:t>
            </a:r>
            <a:endParaRPr lang="en-US" dirty="0"/>
          </a:p>
        </p:txBody>
      </p:sp>
      <p:sp>
        <p:nvSpPr>
          <p:cNvPr id="6" name="Slide Number Placeholder 5"/>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2801934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cs-CZ"/>
              <a:t>Low-Cost Planetary Missions Conference 2017</a:t>
            </a:r>
            <a:endParaRPr lang="en-US" dirty="0"/>
          </a:p>
        </p:txBody>
      </p:sp>
      <p:sp>
        <p:nvSpPr>
          <p:cNvPr id="6" name="Slide Number Placeholder 5"/>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3633568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cs-CZ"/>
              <a:t>Low-Cost Planetary Missions Conference 2017</a:t>
            </a:r>
            <a:endParaRPr lang="en-US" dirty="0"/>
          </a:p>
        </p:txBody>
      </p:sp>
      <p:sp>
        <p:nvSpPr>
          <p:cNvPr id="6" name="Slide Number Placeholder 5"/>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1738865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cs-CZ"/>
              <a:t>Low-Cost Planetary Missions Conference 2017</a:t>
            </a:r>
            <a:endParaRPr lang="en-US" dirty="0"/>
          </a:p>
        </p:txBody>
      </p:sp>
      <p:sp>
        <p:nvSpPr>
          <p:cNvPr id="7" name="Slide Number Placeholder 6"/>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22538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cs-CZ"/>
              <a:t>Low-Cost Planetary Missions Conference 2017</a:t>
            </a:r>
            <a:endParaRPr lang="en-US" dirty="0"/>
          </a:p>
        </p:txBody>
      </p:sp>
      <p:sp>
        <p:nvSpPr>
          <p:cNvPr id="9" name="Slide Number Placeholder 8"/>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263487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cs-CZ"/>
              <a:t>Low-Cost Planetary Missions Conference 2017</a:t>
            </a:r>
            <a:endParaRPr lang="en-US" dirty="0"/>
          </a:p>
        </p:txBody>
      </p:sp>
      <p:sp>
        <p:nvSpPr>
          <p:cNvPr id="5" name="Slide Number Placeholder 4"/>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1088128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Low-Cost Planetary Missions Conference 2017</a:t>
            </a:r>
            <a:endParaRPr lang="en-US" dirty="0"/>
          </a:p>
        </p:txBody>
      </p:sp>
      <p:sp>
        <p:nvSpPr>
          <p:cNvPr id="4" name="Slide Number Placeholder 3"/>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682731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cs-CZ"/>
              <a:t>Low-Cost Planetary Missions Conference 2017</a:t>
            </a:r>
            <a:endParaRPr lang="en-US" dirty="0"/>
          </a:p>
        </p:txBody>
      </p:sp>
      <p:sp>
        <p:nvSpPr>
          <p:cNvPr id="7" name="Slide Number Placeholder 6"/>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2731220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cs-CZ"/>
              <a:t>Low-Cost Planetary Missions Conference 2017</a:t>
            </a:r>
            <a:endParaRPr lang="en-US" dirty="0"/>
          </a:p>
        </p:txBody>
      </p:sp>
      <p:sp>
        <p:nvSpPr>
          <p:cNvPr id="7" name="Slide Number Placeholder 6"/>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3046511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cs-CZ"/>
              <a:t>Low-Cost Planetary Missions Conference 2017</a:t>
            </a:r>
            <a:endParaRPr lang="en-US" dirty="0"/>
          </a:p>
        </p:txBody>
      </p:sp>
      <p:sp>
        <p:nvSpPr>
          <p:cNvPr id="6" name="Slide Number Placeholder 5"/>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328604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04F4-B622-A242-BDA5-0F065A531589}"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909422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cs-CZ"/>
              <a:t>Low-Cost Planetary Missions Conference 2017</a:t>
            </a:r>
            <a:endParaRPr lang="en-US" dirty="0"/>
          </a:p>
        </p:txBody>
      </p:sp>
      <p:sp>
        <p:nvSpPr>
          <p:cNvPr id="6" name="Slide Number Placeholder 5"/>
          <p:cNvSpPr>
            <a:spLocks noGrp="1"/>
          </p:cNvSpPr>
          <p:nvPr>
            <p:ph type="sldNum" sz="quarter" idx="12"/>
          </p:nvPr>
        </p:nvSpPr>
        <p:spPr/>
        <p:txBody>
          <a:bodyPr/>
          <a:lstStyle/>
          <a:p>
            <a:fld id="{B92CA397-755A-1547-86A9-B93661248AC8}" type="slidenum">
              <a:rPr lang="en-US" smtClean="0"/>
              <a:t>‹#›</a:t>
            </a:fld>
            <a:endParaRPr lang="en-US"/>
          </a:p>
        </p:txBody>
      </p:sp>
    </p:spTree>
    <p:extLst>
      <p:ext uri="{BB962C8B-B14F-4D97-AF65-F5344CB8AC3E}">
        <p14:creationId xmlns:p14="http://schemas.microsoft.com/office/powerpoint/2010/main" val="3016163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Shape 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6515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6556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9510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2235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3999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49876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Shape 3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5499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7" name="Shape 37"/>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Shape 3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2133"/>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sp>
        <p:nvSpPr>
          <p:cNvPr id="40" name="Shape 4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0122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686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04F4-B622-A242-BDA5-0F065A531589}" type="datetimeFigureOut">
              <a:rPr lang="en-US" smtClean="0"/>
              <a:t>5/15/18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1014808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Shape 46"/>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Shape 4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777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326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9804F4-B622-A242-BDA5-0F065A531589}" type="datetimeFigureOut">
              <a:rPr lang="en-US" smtClean="0"/>
              <a:t>5/15/18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56385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804F4-B622-A242-BDA5-0F065A531589}" type="datetimeFigureOut">
              <a:rPr lang="en-US" smtClean="0"/>
              <a:t>5/15/18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202844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804F4-B622-A242-BDA5-0F065A531589}"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7825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804F4-B622-A242-BDA5-0F065A531589}"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B51F4-3A07-5D4B-A828-DA3C5126530D}" type="slidenum">
              <a:rPr lang="en-US" smtClean="0"/>
              <a:t>‹#›</a:t>
            </a:fld>
            <a:endParaRPr lang="en-US"/>
          </a:p>
        </p:txBody>
      </p:sp>
    </p:spTree>
    <p:extLst>
      <p:ext uri="{BB962C8B-B14F-4D97-AF65-F5344CB8AC3E}">
        <p14:creationId xmlns:p14="http://schemas.microsoft.com/office/powerpoint/2010/main" val="65010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7.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vmlDrawing" Target="../drawings/vmlDrawing1.vml"/><Relationship Id="rId5" Type="http://schemas.openxmlformats.org/officeDocument/2006/relationships/theme" Target="../theme/theme3.xml"/><Relationship Id="rId10"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9.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04F4-B622-A242-BDA5-0F065A531589}" type="datetimeFigureOut">
              <a:rPr lang="en-US" smtClean="0"/>
              <a:t>5/15/18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B51F4-3A07-5D4B-A828-DA3C5126530D}" type="slidenum">
              <a:rPr lang="en-US" smtClean="0"/>
              <a:t>‹#›</a:t>
            </a:fld>
            <a:endParaRPr lang="en-US"/>
          </a:p>
        </p:txBody>
      </p:sp>
    </p:spTree>
    <p:extLst>
      <p:ext uri="{BB962C8B-B14F-4D97-AF65-F5344CB8AC3E}">
        <p14:creationId xmlns:p14="http://schemas.microsoft.com/office/powerpoint/2010/main" val="152429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8755" y="6253604"/>
            <a:ext cx="12220755" cy="60439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Helvetica" charset="0"/>
                <a:ea typeface="Helvetica" charset="0"/>
                <a:cs typeface="Helvetica" charset="0"/>
              </a:defRPr>
            </a:lvl1pPr>
          </a:lstStyle>
          <a:p>
            <a:r>
              <a:rPr lang="cs-CZ">
                <a:solidFill>
                  <a:prstClr val="black"/>
                </a:solidFill>
              </a:rPr>
              <a:t>Low-Cost Planetary Missions Conference 2017</a:t>
            </a:r>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Helvetica" charset="0"/>
                <a:ea typeface="Helvetica" charset="0"/>
                <a:cs typeface="Helvetica" charset="0"/>
              </a:defRPr>
            </a:lvl1pPr>
          </a:lstStyle>
          <a:p>
            <a:fld id="{B92CA397-755A-1547-86A9-B93661248AC8}"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717079" y="165418"/>
            <a:ext cx="1314081" cy="1309974"/>
          </a:xfrm>
          <a:prstGeom prst="rect">
            <a:avLst/>
          </a:prstGeom>
        </p:spPr>
      </p:pic>
      <p:pic>
        <p:nvPicPr>
          <p:cNvPr id="9" name="Picture 8"/>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253604"/>
            <a:ext cx="1915633" cy="570615"/>
          </a:xfrm>
          <a:prstGeom prst="rect">
            <a:avLst/>
          </a:prstGeom>
        </p:spPr>
      </p:pic>
    </p:spTree>
    <p:extLst>
      <p:ext uri="{BB962C8B-B14F-4D97-AF65-F5344CB8AC3E}">
        <p14:creationId xmlns:p14="http://schemas.microsoft.com/office/powerpoint/2010/main" val="980649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9" r:id="rId12"/>
    <p:sldLayoutId id="2147483704" r:id="rId13"/>
  </p:sldLayoutIdLst>
  <p:hf hdr="0" dt="0"/>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8ECF8"/>
            </a:gs>
            <a:gs pos="50000">
              <a:srgbClr val="9DCFED"/>
            </a:gs>
            <a:gs pos="100000">
              <a:srgbClr val="D8ECF8"/>
            </a:gs>
          </a:gsLst>
          <a:lin ang="5400000" scaled="1"/>
          <a:tileRect/>
        </a:gradFill>
        <a:effectLst/>
      </p:bgPr>
    </p:bg>
    <p:spTree>
      <p:nvGrpSpPr>
        <p:cNvPr id="1" name=""/>
        <p:cNvGrpSpPr/>
        <p:nvPr/>
      </p:nvGrpSpPr>
      <p:grpSpPr>
        <a:xfrm>
          <a:off x="0" y="0"/>
          <a:ext cx="0" cy="0"/>
          <a:chOff x="0" y="0"/>
          <a:chExt cx="0" cy="0"/>
        </a:xfrm>
      </p:grpSpPr>
      <p:pic>
        <p:nvPicPr>
          <p:cNvPr id="2106" name="Picture 58"/>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rot="10800000">
            <a:off x="0" y="6145994"/>
            <a:ext cx="12192000" cy="71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26" name="Object 2"/>
          <p:cNvGraphicFramePr>
            <a:graphicFrameLocks noChangeAspect="1"/>
          </p:cNvGraphicFramePr>
          <p:nvPr userDrawn="1"/>
        </p:nvGraphicFramePr>
        <p:xfrm>
          <a:off x="0" y="1"/>
          <a:ext cx="12192000" cy="904875"/>
        </p:xfrm>
        <a:graphic>
          <a:graphicData uri="http://schemas.openxmlformats.org/presentationml/2006/ole">
            <mc:AlternateContent xmlns:mc="http://schemas.openxmlformats.org/markup-compatibility/2006">
              <mc:Choice xmlns:v="urn:schemas-microsoft-com:vml" Requires="v">
                <p:oleObj spid="_x0000_s1047" name="Document" r:id="rId8" imgW="8419680" imgH="1747800" progId="">
                  <p:embed/>
                </p:oleObj>
              </mc:Choice>
              <mc:Fallback>
                <p:oleObj name="Document" r:id="rId8" imgW="8419680" imgH="17478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2499" t="18303" r="1666" b="22212"/>
                      <a:stretch>
                        <a:fillRect/>
                      </a:stretch>
                    </p:blipFill>
                    <p:spPr bwMode="auto">
                      <a:xfrm>
                        <a:off x="0" y="1"/>
                        <a:ext cx="12192000" cy="9048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7" name="Text Placeholder 2"/>
          <p:cNvSpPr>
            <a:spLocks noGrp="1"/>
          </p:cNvSpPr>
          <p:nvPr>
            <p:ph type="body" idx="1"/>
          </p:nvPr>
        </p:nvSpPr>
        <p:spPr bwMode="auto">
          <a:xfrm>
            <a:off x="679451" y="1046163"/>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Text Box 8"/>
          <p:cNvSpPr txBox="1">
            <a:spLocks noChangeArrowheads="1"/>
          </p:cNvSpPr>
          <p:nvPr userDrawn="1"/>
        </p:nvSpPr>
        <p:spPr bwMode="auto">
          <a:xfrm>
            <a:off x="3048000" y="6305491"/>
            <a:ext cx="680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000" dirty="0">
                <a:solidFill>
                  <a:prstClr val="white"/>
                </a:solidFill>
              </a:rPr>
              <a:t>Approved for public release; distribution unlimited</a:t>
            </a:r>
          </a:p>
        </p:txBody>
      </p:sp>
      <p:pic>
        <p:nvPicPr>
          <p:cNvPr id="9" name="Picture 2" descr="C:\Users\busek\Documents\MARKETING\LOGO\rev2\logowlg__03__300.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27001" y="6187672"/>
            <a:ext cx="1887641" cy="609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1379200" y="6340674"/>
            <a:ext cx="402674" cy="307777"/>
          </a:xfrm>
          <a:prstGeom prst="rect">
            <a:avLst/>
          </a:prstGeom>
          <a:noFill/>
        </p:spPr>
        <p:txBody>
          <a:bodyPr wrap="none" rtlCol="0">
            <a:spAutoFit/>
          </a:bodyPr>
          <a:lstStyle/>
          <a:p>
            <a:pPr fontAlgn="base">
              <a:spcBef>
                <a:spcPct val="0"/>
              </a:spcBef>
              <a:spcAft>
                <a:spcPct val="0"/>
              </a:spcAft>
            </a:pPr>
            <a:fld id="{B0BF452E-8A1F-4D46-B7AC-2AA5DD358755}" type="slidenum">
              <a:rPr lang="en-US" sz="1400">
                <a:solidFill>
                  <a:prstClr val="white"/>
                </a:solidFill>
                <a:latin typeface="Arial" charset="0"/>
              </a:rPr>
              <a:pPr fontAlgn="base">
                <a:spcBef>
                  <a:spcPct val="0"/>
                </a:spcBef>
                <a:spcAft>
                  <a:spcPct val="0"/>
                </a:spcAft>
              </a:pPr>
              <a:t>‹#›</a:t>
            </a:fld>
            <a:endParaRPr lang="en-US" sz="1400" dirty="0">
              <a:solidFill>
                <a:prstClr val="white"/>
              </a:solidFill>
              <a:latin typeface="Arial" charset="0"/>
            </a:endParaRPr>
          </a:p>
        </p:txBody>
      </p:sp>
    </p:spTree>
    <p:extLst>
      <p:ext uri="{BB962C8B-B14F-4D97-AF65-F5344CB8AC3E}">
        <p14:creationId xmlns:p14="http://schemas.microsoft.com/office/powerpoint/2010/main" val="161380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spd="slow"/>
  <p:hf hdr="0" ftr="0" dt="0"/>
  <p:txStyles>
    <p:titleStyle>
      <a:lvl1pPr algn="l" rtl="0" eaLnBrk="0" fontAlgn="base" hangingPunct="0">
        <a:spcBef>
          <a:spcPct val="0"/>
        </a:spcBef>
        <a:spcAft>
          <a:spcPct val="0"/>
        </a:spcAft>
        <a:defRPr sz="2200" kern="1200">
          <a:solidFill>
            <a:schemeClr val="tx1"/>
          </a:solidFill>
          <a:latin typeface="Tahoma" pitchFamily="34" charset="0"/>
          <a:ea typeface="+mj-ea"/>
          <a:cs typeface="Tahoma" pitchFamily="34" charset="0"/>
        </a:defRPr>
      </a:lvl1pPr>
      <a:lvl2pPr algn="l" rtl="0" eaLnBrk="0" fontAlgn="base" hangingPunct="0">
        <a:spcBef>
          <a:spcPct val="0"/>
        </a:spcBef>
        <a:spcAft>
          <a:spcPct val="0"/>
        </a:spcAft>
        <a:defRPr sz="2200">
          <a:solidFill>
            <a:schemeClr val="tx1"/>
          </a:solidFill>
          <a:latin typeface="Tahoma" pitchFamily="34" charset="0"/>
          <a:cs typeface="Tahoma" pitchFamily="34" charset="0"/>
        </a:defRPr>
      </a:lvl2pPr>
      <a:lvl3pPr algn="l" rtl="0" eaLnBrk="0" fontAlgn="base" hangingPunct="0">
        <a:spcBef>
          <a:spcPct val="0"/>
        </a:spcBef>
        <a:spcAft>
          <a:spcPct val="0"/>
        </a:spcAft>
        <a:defRPr sz="2200">
          <a:solidFill>
            <a:schemeClr val="tx1"/>
          </a:solidFill>
          <a:latin typeface="Tahoma" pitchFamily="34" charset="0"/>
          <a:cs typeface="Tahoma" pitchFamily="34" charset="0"/>
        </a:defRPr>
      </a:lvl3pPr>
      <a:lvl4pPr algn="l" rtl="0" eaLnBrk="0" fontAlgn="base" hangingPunct="0">
        <a:spcBef>
          <a:spcPct val="0"/>
        </a:spcBef>
        <a:spcAft>
          <a:spcPct val="0"/>
        </a:spcAft>
        <a:defRPr sz="2200">
          <a:solidFill>
            <a:schemeClr val="tx1"/>
          </a:solidFill>
          <a:latin typeface="Tahoma" pitchFamily="34" charset="0"/>
          <a:cs typeface="Tahoma" pitchFamily="34" charset="0"/>
        </a:defRPr>
      </a:lvl4pPr>
      <a:lvl5pPr algn="l" rtl="0" eaLnBrk="0" fontAlgn="base" hangingPunct="0">
        <a:spcBef>
          <a:spcPct val="0"/>
        </a:spcBef>
        <a:spcAft>
          <a:spcPct val="0"/>
        </a:spcAft>
        <a:defRPr sz="2200">
          <a:solidFill>
            <a:schemeClr val="tx1"/>
          </a:solidFill>
          <a:latin typeface="Tahoma" pitchFamily="34" charset="0"/>
          <a:cs typeface="Tahoma" pitchFamily="34" charset="0"/>
        </a:defRPr>
      </a:lvl5pPr>
      <a:lvl6pPr marL="457200" algn="l" rtl="0" fontAlgn="base">
        <a:spcBef>
          <a:spcPct val="0"/>
        </a:spcBef>
        <a:spcAft>
          <a:spcPct val="0"/>
        </a:spcAft>
        <a:defRPr sz="2200">
          <a:solidFill>
            <a:schemeClr val="tx1"/>
          </a:solidFill>
          <a:latin typeface="Tahoma" pitchFamily="34" charset="0"/>
          <a:cs typeface="Tahoma" pitchFamily="34" charset="0"/>
        </a:defRPr>
      </a:lvl6pPr>
      <a:lvl7pPr marL="914400" algn="l" rtl="0" fontAlgn="base">
        <a:spcBef>
          <a:spcPct val="0"/>
        </a:spcBef>
        <a:spcAft>
          <a:spcPct val="0"/>
        </a:spcAft>
        <a:defRPr sz="2200">
          <a:solidFill>
            <a:schemeClr val="tx1"/>
          </a:solidFill>
          <a:latin typeface="Tahoma" pitchFamily="34" charset="0"/>
          <a:cs typeface="Tahoma" pitchFamily="34" charset="0"/>
        </a:defRPr>
      </a:lvl7pPr>
      <a:lvl8pPr marL="1371600" algn="l" rtl="0" fontAlgn="base">
        <a:spcBef>
          <a:spcPct val="0"/>
        </a:spcBef>
        <a:spcAft>
          <a:spcPct val="0"/>
        </a:spcAft>
        <a:defRPr sz="2200">
          <a:solidFill>
            <a:schemeClr val="tx1"/>
          </a:solidFill>
          <a:latin typeface="Tahoma" pitchFamily="34" charset="0"/>
          <a:cs typeface="Tahoma" pitchFamily="34" charset="0"/>
        </a:defRPr>
      </a:lvl8pPr>
      <a:lvl9pPr marL="1828800" algn="l" rtl="0" fontAlgn="base">
        <a:spcBef>
          <a:spcPct val="0"/>
        </a:spcBef>
        <a:spcAft>
          <a:spcPct val="0"/>
        </a:spcAft>
        <a:defRPr sz="22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defRPr sz="20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12192000" cy="1009718"/>
          </a:xfrm>
          <a:prstGeom prst="rect">
            <a:avLst/>
          </a:prstGeom>
          <a:solidFill>
            <a:schemeClr val="tx1"/>
          </a:solidFill>
          <a:ln w="9525">
            <a:noFill/>
            <a:miter lim="800000"/>
            <a:headEnd/>
            <a:tailEnd/>
          </a:ln>
          <a:effectLst/>
        </p:spPr>
        <p:txBody>
          <a:bodyPr wrap="none" anchor="ctr"/>
          <a:lstStyle/>
          <a:p>
            <a:pPr fontAlgn="base">
              <a:spcBef>
                <a:spcPct val="0"/>
              </a:spcBef>
              <a:spcAft>
                <a:spcPct val="0"/>
              </a:spcAft>
              <a:defRPr/>
            </a:pPr>
            <a:endParaRPr lang="en-US" sz="2000" b="1" dirty="0">
              <a:solidFill>
                <a:srgbClr val="000000"/>
              </a:solidFill>
              <a:cs typeface="Arial" charset="0"/>
            </a:endParaRPr>
          </a:p>
        </p:txBody>
      </p:sp>
      <p:sp>
        <p:nvSpPr>
          <p:cNvPr id="3077" name="Rectangle 6"/>
          <p:cNvSpPr>
            <a:spLocks noGrp="1" noChangeArrowheads="1"/>
          </p:cNvSpPr>
          <p:nvPr>
            <p:ph type="title"/>
          </p:nvPr>
        </p:nvSpPr>
        <p:spPr bwMode="gray">
          <a:xfrm>
            <a:off x="0" y="0"/>
            <a:ext cx="9273205" cy="11076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endParaRPr lang="en-US" dirty="0"/>
          </a:p>
        </p:txBody>
      </p:sp>
      <p:sp>
        <p:nvSpPr>
          <p:cNvPr id="3080" name="Rectangle 9"/>
          <p:cNvSpPr>
            <a:spLocks noGrp="1" noChangeArrowheads="1"/>
          </p:cNvSpPr>
          <p:nvPr>
            <p:ph type="body" idx="1"/>
          </p:nvPr>
        </p:nvSpPr>
        <p:spPr bwMode="auto">
          <a:xfrm>
            <a:off x="156634" y="1165225"/>
            <a:ext cx="11827933" cy="533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europajupiter.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165411" y="0"/>
            <a:ext cx="2026589" cy="868286"/>
          </a:xfrm>
          <a:prstGeom prst="rect">
            <a:avLst/>
          </a:prstGeom>
        </p:spPr>
      </p:pic>
      <p:sp>
        <p:nvSpPr>
          <p:cNvPr id="3" name="Rectangle 2"/>
          <p:cNvSpPr/>
          <p:nvPr userDrawn="1"/>
        </p:nvSpPr>
        <p:spPr>
          <a:xfrm>
            <a:off x="9938461" y="744881"/>
            <a:ext cx="2292615" cy="246221"/>
          </a:xfrm>
          <a:prstGeom prst="rect">
            <a:avLst/>
          </a:prstGeom>
        </p:spPr>
        <p:txBody>
          <a:bodyPr wrap="none">
            <a:spAutoFit/>
          </a:bodyPr>
          <a:lstStyle/>
          <a:p>
            <a:pPr algn="r" fontAlgn="base">
              <a:spcBef>
                <a:spcPct val="0"/>
              </a:spcBef>
              <a:spcAft>
                <a:spcPct val="0"/>
              </a:spcAft>
              <a:defRPr/>
            </a:pPr>
            <a:r>
              <a:rPr lang="en-US" sz="1000" b="1" dirty="0">
                <a:solidFill>
                  <a:srgbClr val="E6D467"/>
                </a:solidFill>
                <a:cs typeface="Arial" charset="0"/>
              </a:rPr>
              <a:t>Solar System Exploration Program</a:t>
            </a:r>
          </a:p>
        </p:txBody>
      </p:sp>
      <p:pic>
        <p:nvPicPr>
          <p:cNvPr id="11" name="Picture 10" descr="chart bug clipper.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4814" y="386707"/>
            <a:ext cx="1044509" cy="369129"/>
          </a:xfrm>
          <a:prstGeom prst="rect">
            <a:avLst/>
          </a:prstGeom>
        </p:spPr>
      </p:pic>
      <p:sp>
        <p:nvSpPr>
          <p:cNvPr id="10" name="Date Placeholder 3"/>
          <p:cNvSpPr txBox="1">
            <a:spLocks/>
          </p:cNvSpPr>
          <p:nvPr userDrawn="1"/>
        </p:nvSpPr>
        <p:spPr>
          <a:xfrm>
            <a:off x="11522911" y="6656373"/>
            <a:ext cx="737212" cy="179731"/>
          </a:xfrm>
          <a:prstGeom prst="rect">
            <a:avLst/>
          </a:prstGeom>
        </p:spPr>
        <p:txBody>
          <a:bodyPr/>
          <a:lstStyle>
            <a:defPPr>
              <a:defRPr lang="en-US"/>
            </a:defPPr>
            <a:lvl1pPr algn="l" rtl="0" fontAlgn="base">
              <a:spcBef>
                <a:spcPct val="0"/>
              </a:spcBef>
              <a:spcAft>
                <a:spcPct val="0"/>
              </a:spcAft>
              <a:defRPr sz="2000" b="1"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000" b="1"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000" b="1"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000" b="1"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000" b="1" kern="1200">
                <a:solidFill>
                  <a:schemeClr val="tx1"/>
                </a:solidFill>
                <a:latin typeface="Arial" pitchFamily="34" charset="0"/>
                <a:ea typeface="ＭＳ Ｐゴシック" charset="-128"/>
                <a:cs typeface="+mn-cs"/>
              </a:defRPr>
            </a:lvl5pPr>
            <a:lvl6pPr marL="2286000" algn="l" defTabSz="914400" rtl="0" eaLnBrk="1" latinLnBrk="0" hangingPunct="1">
              <a:defRPr sz="2000" b="1" kern="1200">
                <a:solidFill>
                  <a:schemeClr val="tx1"/>
                </a:solidFill>
                <a:latin typeface="Arial" pitchFamily="34" charset="0"/>
                <a:ea typeface="ＭＳ Ｐゴシック" charset="-128"/>
                <a:cs typeface="+mn-cs"/>
              </a:defRPr>
            </a:lvl6pPr>
            <a:lvl7pPr marL="2743200" algn="l" defTabSz="914400" rtl="0" eaLnBrk="1" latinLnBrk="0" hangingPunct="1">
              <a:defRPr sz="2000" b="1" kern="1200">
                <a:solidFill>
                  <a:schemeClr val="tx1"/>
                </a:solidFill>
                <a:latin typeface="Arial" pitchFamily="34" charset="0"/>
                <a:ea typeface="ＭＳ Ｐゴシック" charset="-128"/>
                <a:cs typeface="+mn-cs"/>
              </a:defRPr>
            </a:lvl7pPr>
            <a:lvl8pPr marL="3200400" algn="l" defTabSz="914400" rtl="0" eaLnBrk="1" latinLnBrk="0" hangingPunct="1">
              <a:defRPr sz="2000" b="1" kern="1200">
                <a:solidFill>
                  <a:schemeClr val="tx1"/>
                </a:solidFill>
                <a:latin typeface="Arial" pitchFamily="34" charset="0"/>
                <a:ea typeface="ＭＳ Ｐゴシック" charset="-128"/>
                <a:cs typeface="+mn-cs"/>
              </a:defRPr>
            </a:lvl8pPr>
            <a:lvl9pPr marL="3657600" algn="l" defTabSz="914400" rtl="0" eaLnBrk="1" latinLnBrk="0" hangingPunct="1">
              <a:defRPr sz="2000" b="1" kern="1200">
                <a:solidFill>
                  <a:schemeClr val="tx1"/>
                </a:solidFill>
                <a:latin typeface="Arial" pitchFamily="34" charset="0"/>
                <a:ea typeface="ＭＳ Ｐゴシック" charset="-128"/>
                <a:cs typeface="+mn-cs"/>
              </a:defRPr>
            </a:lvl9pPr>
          </a:lstStyle>
          <a:p>
            <a:pPr algn="r">
              <a:defRPr/>
            </a:pPr>
            <a:fld id="{58A42864-3DC9-5140-A9AD-82A764CAD733}" type="slidenum">
              <a:rPr lang="en-US" sz="1000" b="0" smtClean="0">
                <a:solidFill>
                  <a:srgbClr val="000000"/>
                </a:solidFill>
              </a:rPr>
              <a:pPr algn="r">
                <a:defRPr/>
              </a:pPr>
              <a:t>‹#›</a:t>
            </a:fld>
            <a:endParaRPr lang="en-US" sz="1000" b="0" dirty="0">
              <a:solidFill>
                <a:srgbClr val="000000"/>
              </a:solidFill>
            </a:endParaRPr>
          </a:p>
        </p:txBody>
      </p:sp>
    </p:spTree>
    <p:extLst>
      <p:ext uri="{BB962C8B-B14F-4D97-AF65-F5344CB8AC3E}">
        <p14:creationId xmlns:p14="http://schemas.microsoft.com/office/powerpoint/2010/main" val="534851101"/>
      </p:ext>
    </p:extLst>
  </p:cSld>
  <p:clrMap bg1="lt1" tx1="dk1" bg2="lt2" tx2="dk2" accent1="accent1" accent2="accent2" accent3="accent3" accent4="accent4" accent5="accent5" accent6="accent6" hlink="hlink" folHlink="folHlink"/>
  <p:sldLayoutIdLst>
    <p:sldLayoutId id="2147483678" r:id="rId1"/>
  </p:sldLayoutIdLst>
  <p:transition/>
  <p:hf hdr="0" ftr="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34" charset="-128"/>
        </a:defRPr>
      </a:lvl6pPr>
      <a:lvl7pPr marL="914400" algn="l" rtl="0" fontAlgn="base">
        <a:spcBef>
          <a:spcPct val="0"/>
        </a:spcBef>
        <a:spcAft>
          <a:spcPct val="0"/>
        </a:spcAft>
        <a:defRPr sz="2400" b="1">
          <a:solidFill>
            <a:schemeClr val="bg1"/>
          </a:solidFill>
          <a:latin typeface="Arial" charset="0"/>
          <a:ea typeface="ＭＳ Ｐゴシック" pitchFamily="34" charset="-128"/>
        </a:defRPr>
      </a:lvl7pPr>
      <a:lvl8pPr marL="1371600" algn="l" rtl="0" fontAlgn="base">
        <a:spcBef>
          <a:spcPct val="0"/>
        </a:spcBef>
        <a:spcAft>
          <a:spcPct val="0"/>
        </a:spcAft>
        <a:defRPr sz="2400" b="1">
          <a:solidFill>
            <a:schemeClr val="bg1"/>
          </a:solidFill>
          <a:latin typeface="Arial" charset="0"/>
          <a:ea typeface="ＭＳ Ｐゴシック" pitchFamily="34" charset="-128"/>
        </a:defRPr>
      </a:lvl8pPr>
      <a:lvl9pPr marL="1828800" algn="l" rtl="0" fontAlgn="base">
        <a:spcBef>
          <a:spcPct val="0"/>
        </a:spcBef>
        <a:spcAft>
          <a:spcPct val="0"/>
        </a:spcAft>
        <a:defRPr sz="2400" b="1">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8755" y="6253604"/>
            <a:ext cx="12220755" cy="60439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Helvetica" charset="0"/>
                <a:ea typeface="Helvetica" charset="0"/>
                <a:cs typeface="Helvetica" charset="0"/>
              </a:defRPr>
            </a:lvl1pPr>
          </a:lstStyle>
          <a:p>
            <a:r>
              <a:rPr lang="cs-CZ"/>
              <a:t>Low-Cost Planetary Missions Conference 2017</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Helvetica" charset="0"/>
                <a:ea typeface="Helvetica" charset="0"/>
                <a:cs typeface="Helvetica" charset="0"/>
              </a:defRPr>
            </a:lvl1pPr>
          </a:lstStyle>
          <a:p>
            <a:fld id="{B92CA397-755A-1547-86A9-B93661248AC8}" type="slidenum">
              <a:rPr lang="en-US" smtClean="0"/>
              <a:pPr/>
              <a:t>‹#›</a:t>
            </a:fld>
            <a:endParaRPr lang="en-US" dirty="0"/>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717079" y="165418"/>
            <a:ext cx="1314081" cy="1309974"/>
          </a:xfrm>
          <a:prstGeom prst="rect">
            <a:avLst/>
          </a:prstGeom>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6253604"/>
            <a:ext cx="1915633" cy="570615"/>
          </a:xfrm>
          <a:prstGeom prst="rect">
            <a:avLst/>
          </a:prstGeom>
        </p:spPr>
      </p:pic>
    </p:spTree>
    <p:extLst>
      <p:ext uri="{BB962C8B-B14F-4D97-AF65-F5344CB8AC3E}">
        <p14:creationId xmlns:p14="http://schemas.microsoft.com/office/powerpoint/2010/main" val="14111363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2"/>
                </a:solidFill>
              </a:defRPr>
            </a:lvl1pPr>
            <a:lvl2pPr lvl="1" algn="r">
              <a:buNone/>
              <a:defRPr sz="1333">
                <a:solidFill>
                  <a:schemeClr val="lt2"/>
                </a:solidFill>
              </a:defRPr>
            </a:lvl2pPr>
            <a:lvl3pPr lvl="2" algn="r">
              <a:buNone/>
              <a:defRPr sz="1333">
                <a:solidFill>
                  <a:schemeClr val="lt2"/>
                </a:solidFill>
              </a:defRPr>
            </a:lvl3pPr>
            <a:lvl4pPr lvl="3" algn="r">
              <a:buNone/>
              <a:defRPr sz="1333">
                <a:solidFill>
                  <a:schemeClr val="lt2"/>
                </a:solidFill>
              </a:defRPr>
            </a:lvl4pPr>
            <a:lvl5pPr lvl="4" algn="r">
              <a:buNone/>
              <a:defRPr sz="1333">
                <a:solidFill>
                  <a:schemeClr val="lt2"/>
                </a:solidFill>
              </a:defRPr>
            </a:lvl5pPr>
            <a:lvl6pPr lvl="5" algn="r">
              <a:buNone/>
              <a:defRPr sz="1333">
                <a:solidFill>
                  <a:schemeClr val="lt2"/>
                </a:solidFill>
              </a:defRPr>
            </a:lvl6pPr>
            <a:lvl7pPr lvl="6" algn="r">
              <a:buNone/>
              <a:defRPr sz="1333">
                <a:solidFill>
                  <a:schemeClr val="lt2"/>
                </a:solidFill>
              </a:defRPr>
            </a:lvl7pPr>
            <a:lvl8pPr lvl="7" algn="r">
              <a:buNone/>
              <a:defRPr sz="1333">
                <a:solidFill>
                  <a:schemeClr val="lt2"/>
                </a:solidFill>
              </a:defRPr>
            </a:lvl8pPr>
            <a:lvl9pPr lvl="8" algn="r">
              <a:buNone/>
              <a:defRPr sz="1333">
                <a:solidFill>
                  <a:schemeClr val="l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2789448"/>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6.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45.emf"/><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2.tiff"/></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48.jpg"/></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8731" y="307731"/>
            <a:ext cx="4298534" cy="399763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6043" y="1542721"/>
            <a:ext cx="5455917" cy="1527656"/>
          </a:xfrm>
          <a:prstGeom prst="rect">
            <a:avLst/>
          </a:prstGeom>
        </p:spPr>
      </p:pic>
      <p:sp>
        <p:nvSpPr>
          <p:cNvPr id="2" name="Title 1"/>
          <p:cNvSpPr>
            <a:spLocks noGrp="1"/>
          </p:cNvSpPr>
          <p:nvPr>
            <p:ph type="ctrTitle"/>
          </p:nvPr>
        </p:nvSpPr>
        <p:spPr>
          <a:xfrm>
            <a:off x="527538" y="4756638"/>
            <a:ext cx="11139854" cy="930447"/>
          </a:xfrm>
        </p:spPr>
        <p:txBody>
          <a:bodyPr>
            <a:noAutofit/>
          </a:bodyPr>
          <a:lstStyle/>
          <a:p>
            <a:r>
              <a:rPr lang="en-US" sz="3200" dirty="0">
                <a:solidFill>
                  <a:schemeClr val="bg1"/>
                </a:solidFill>
                <a:latin typeface="Century Gothic" panose="020B0502020202020204" pitchFamily="34" charset="0"/>
              </a:rPr>
              <a:t>The Lunar Polar Hydrogen Mapper (</a:t>
            </a:r>
            <a:r>
              <a:rPr lang="en-US" sz="3200" dirty="0" err="1">
                <a:solidFill>
                  <a:schemeClr val="bg1"/>
                </a:solidFill>
                <a:latin typeface="Century Gothic" panose="020B0502020202020204" pitchFamily="34" charset="0"/>
              </a:rPr>
              <a:t>LunaH</a:t>
            </a:r>
            <a:r>
              <a:rPr lang="en-US" sz="3200" dirty="0">
                <a:solidFill>
                  <a:schemeClr val="bg1"/>
                </a:solidFill>
                <a:latin typeface="Century Gothic" panose="020B0502020202020204" pitchFamily="34" charset="0"/>
              </a:rPr>
              <a:t>-Map) </a:t>
            </a:r>
            <a:br>
              <a:rPr lang="en-US" sz="3200" dirty="0">
                <a:solidFill>
                  <a:schemeClr val="bg1"/>
                </a:solidFill>
                <a:latin typeface="Century Gothic" panose="020B0502020202020204" pitchFamily="34" charset="0"/>
              </a:rPr>
            </a:br>
            <a:r>
              <a:rPr lang="en-US" sz="3200" dirty="0">
                <a:solidFill>
                  <a:schemeClr val="bg1"/>
                </a:solidFill>
                <a:latin typeface="Century Gothic" panose="020B0502020202020204" pitchFamily="34" charset="0"/>
              </a:rPr>
              <a:t>Mission </a:t>
            </a:r>
            <a:r>
              <a:rPr lang="en-US" sz="3200">
                <a:solidFill>
                  <a:schemeClr val="bg1"/>
                </a:solidFill>
                <a:latin typeface="Century Gothic" panose="020B0502020202020204" pitchFamily="34" charset="0"/>
              </a:rPr>
              <a:t>and Systems-Level </a:t>
            </a:r>
            <a:r>
              <a:rPr lang="en-US" sz="3200" dirty="0">
                <a:solidFill>
                  <a:schemeClr val="bg1"/>
                </a:solidFill>
                <a:latin typeface="Century Gothic" panose="020B0502020202020204" pitchFamily="34" charset="0"/>
              </a:rPr>
              <a:t>Status</a:t>
            </a:r>
          </a:p>
        </p:txBody>
      </p:sp>
      <p:sp>
        <p:nvSpPr>
          <p:cNvPr id="3" name="Subtitle 2"/>
          <p:cNvSpPr>
            <a:spLocks noGrp="1"/>
          </p:cNvSpPr>
          <p:nvPr>
            <p:ph type="subTitle" idx="1"/>
          </p:nvPr>
        </p:nvSpPr>
        <p:spPr>
          <a:xfrm>
            <a:off x="1339362" y="5815698"/>
            <a:ext cx="9144000" cy="420001"/>
          </a:xfrm>
        </p:spPr>
        <p:txBody>
          <a:bodyPr>
            <a:normAutofit/>
          </a:bodyPr>
          <a:lstStyle/>
          <a:p>
            <a:r>
              <a:rPr lang="en-US" sz="2000" dirty="0">
                <a:solidFill>
                  <a:schemeClr val="bg1"/>
                </a:solidFill>
                <a:latin typeface="Century Gothic" panose="020B0502020202020204" pitchFamily="34" charset="0"/>
              </a:rPr>
              <a:t>Craig Hardgrove</a:t>
            </a:r>
          </a:p>
        </p:txBody>
      </p:sp>
    </p:spTree>
    <p:extLst>
      <p:ext uri="{BB962C8B-B14F-4D97-AF65-F5344CB8AC3E}">
        <p14:creationId xmlns:p14="http://schemas.microsoft.com/office/powerpoint/2010/main" val="294710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6343B697-82E0-AB4D-9AAC-F8B6453A003A}"/>
              </a:ext>
            </a:extLst>
          </p:cNvPr>
          <p:cNvPicPr>
            <a:picLocks noChangeAspect="1"/>
          </p:cNvPicPr>
          <p:nvPr/>
        </p:nvPicPr>
        <p:blipFill>
          <a:blip r:embed="rId3"/>
          <a:stretch>
            <a:fillRect/>
          </a:stretch>
        </p:blipFill>
        <p:spPr>
          <a:xfrm>
            <a:off x="315310" y="-119429"/>
            <a:ext cx="11750565" cy="7603307"/>
          </a:xfrm>
          <a:prstGeom prst="rect">
            <a:avLst/>
          </a:prstGeom>
        </p:spPr>
      </p:pic>
    </p:spTree>
    <p:extLst>
      <p:ext uri="{BB962C8B-B14F-4D97-AF65-F5344CB8AC3E}">
        <p14:creationId xmlns:p14="http://schemas.microsoft.com/office/powerpoint/2010/main" val="141584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3">
            <a:alphaModFix/>
          </a:blip>
          <a:srcRect l="8918" t="7161" r="9188" b="10337"/>
          <a:stretch/>
        </p:blipFill>
        <p:spPr>
          <a:xfrm>
            <a:off x="19267" y="416901"/>
            <a:ext cx="11917368" cy="6002935"/>
          </a:xfrm>
          <a:prstGeom prst="rect">
            <a:avLst/>
          </a:prstGeom>
          <a:noFill/>
          <a:ln>
            <a:noFill/>
          </a:ln>
        </p:spPr>
      </p:pic>
      <p:pic>
        <p:nvPicPr>
          <p:cNvPr id="65" name="Shape 65"/>
          <p:cNvPicPr preferRelativeResize="0"/>
          <p:nvPr/>
        </p:nvPicPr>
        <p:blipFill>
          <a:blip r:embed="rId4">
            <a:alphaModFix/>
          </a:blip>
          <a:stretch>
            <a:fillRect/>
          </a:stretch>
        </p:blipFill>
        <p:spPr>
          <a:xfrm>
            <a:off x="8083200" y="3294217"/>
            <a:ext cx="1798000" cy="1825219"/>
          </a:xfrm>
          <a:prstGeom prst="rect">
            <a:avLst/>
          </a:prstGeom>
          <a:noFill/>
          <a:ln>
            <a:noFill/>
          </a:ln>
        </p:spPr>
      </p:pic>
      <p:pic>
        <p:nvPicPr>
          <p:cNvPr id="66" name="Shape 66"/>
          <p:cNvPicPr preferRelativeResize="0"/>
          <p:nvPr/>
        </p:nvPicPr>
        <p:blipFill>
          <a:blip r:embed="rId5">
            <a:alphaModFix/>
          </a:blip>
          <a:stretch>
            <a:fillRect/>
          </a:stretch>
        </p:blipFill>
        <p:spPr>
          <a:xfrm>
            <a:off x="10045784" y="3359634"/>
            <a:ext cx="2146232" cy="1694404"/>
          </a:xfrm>
          <a:prstGeom prst="rect">
            <a:avLst/>
          </a:prstGeom>
          <a:noFill/>
          <a:ln>
            <a:noFill/>
          </a:ln>
        </p:spPr>
      </p:pic>
      <p:sp>
        <p:nvSpPr>
          <p:cNvPr id="67" name="Shape 67"/>
          <p:cNvSpPr txBox="1"/>
          <p:nvPr/>
        </p:nvSpPr>
        <p:spPr>
          <a:xfrm>
            <a:off x="184684" y="6089100"/>
            <a:ext cx="3258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333" kern="0">
                <a:solidFill>
                  <a:srgbClr val="D9D9D9"/>
                </a:solidFill>
                <a:latin typeface="Arial"/>
                <a:cs typeface="Arial"/>
                <a:sym typeface="Arial"/>
              </a:rPr>
              <a:t>Earth and Moon by OSIRIS-REx 10-2-2017</a:t>
            </a:r>
            <a:endParaRPr sz="1333" kern="0">
              <a:solidFill>
                <a:srgbClr val="D9D9D9"/>
              </a:solidFill>
              <a:latin typeface="Arial"/>
              <a:cs typeface="Arial"/>
              <a:sym typeface="Arial"/>
            </a:endParaRPr>
          </a:p>
        </p:txBody>
      </p:sp>
      <p:sp>
        <p:nvSpPr>
          <p:cNvPr id="68" name="Shape 6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solidFill>
                  <a:srgbClr val="EFEFEF"/>
                </a:solidFill>
              </a:rPr>
              <a:t>Who We Are / How We Are Managed</a:t>
            </a:r>
            <a:endParaRPr>
              <a:solidFill>
                <a:srgbClr val="EFEFEF"/>
              </a:solidFill>
            </a:endParaRPr>
          </a:p>
        </p:txBody>
      </p:sp>
      <p:sp>
        <p:nvSpPr>
          <p:cNvPr id="69" name="Shape 69"/>
          <p:cNvSpPr txBox="1">
            <a:spLocks noGrp="1"/>
          </p:cNvSpPr>
          <p:nvPr>
            <p:ph type="body" idx="1"/>
          </p:nvPr>
        </p:nvSpPr>
        <p:spPr>
          <a:xfrm>
            <a:off x="110800" y="1371867"/>
            <a:ext cx="7972400" cy="4555200"/>
          </a:xfrm>
          <a:prstGeom prst="rect">
            <a:avLst/>
          </a:prstGeom>
        </p:spPr>
        <p:txBody>
          <a:bodyPr spcFirstLastPara="1" wrap="square" lIns="121900" tIns="121900" rIns="121900" bIns="121900" anchor="t" anchorCtr="0">
            <a:noAutofit/>
          </a:bodyPr>
          <a:lstStyle/>
          <a:p>
            <a:pPr lvl="1" indent="-457189">
              <a:lnSpc>
                <a:spcPct val="100000"/>
              </a:lnSpc>
              <a:spcBef>
                <a:spcPts val="0"/>
              </a:spcBef>
              <a:buClr>
                <a:srgbClr val="EFEFEF"/>
              </a:buClr>
              <a:buSzPts val="1800"/>
              <a:buAutoNum type="alphaLcPeriod"/>
            </a:pPr>
            <a:r>
              <a:rPr lang="en" sz="2400">
                <a:solidFill>
                  <a:srgbClr val="EFEFEF"/>
                </a:solidFill>
              </a:rPr>
              <a:t>This project is at the crossroads of cubesat and traditional gated engineering development</a:t>
            </a:r>
            <a:endParaRPr sz="2400">
              <a:solidFill>
                <a:srgbClr val="EFEFEF"/>
              </a:solidFill>
            </a:endParaRPr>
          </a:p>
          <a:p>
            <a:pPr lvl="1" indent="-457189">
              <a:lnSpc>
                <a:spcPct val="100000"/>
              </a:lnSpc>
              <a:spcBef>
                <a:spcPts val="0"/>
              </a:spcBef>
              <a:buClr>
                <a:srgbClr val="EFEFEF"/>
              </a:buClr>
              <a:buSzPts val="1800"/>
              <a:buAutoNum type="alphaLcPeriod"/>
            </a:pPr>
            <a:r>
              <a:rPr lang="en" sz="2400">
                <a:solidFill>
                  <a:srgbClr val="EFEFEF"/>
                </a:solidFill>
              </a:rPr>
              <a:t>NASA Science Mission Directorate</a:t>
            </a:r>
            <a:endParaRPr sz="2400">
              <a:solidFill>
                <a:srgbClr val="EFEFEF"/>
              </a:solidFill>
            </a:endParaRPr>
          </a:p>
          <a:p>
            <a:pPr lvl="1" indent="-457189">
              <a:lnSpc>
                <a:spcPct val="100000"/>
              </a:lnSpc>
              <a:spcBef>
                <a:spcPts val="0"/>
              </a:spcBef>
              <a:buClr>
                <a:srgbClr val="EFEFEF"/>
              </a:buClr>
              <a:buSzPts val="1800"/>
              <a:buAutoNum type="alphaLcPeriod"/>
            </a:pPr>
            <a:r>
              <a:rPr lang="en" sz="2400">
                <a:solidFill>
                  <a:srgbClr val="EFEFEF"/>
                </a:solidFill>
              </a:rPr>
              <a:t>ASU is the prime, student work is integrated into a professional structure</a:t>
            </a:r>
            <a:endParaRPr sz="2400">
              <a:solidFill>
                <a:srgbClr val="EFEFEF"/>
              </a:solidFill>
            </a:endParaRPr>
          </a:p>
          <a:p>
            <a:pPr lvl="1" indent="-457189">
              <a:lnSpc>
                <a:spcPct val="100000"/>
              </a:lnSpc>
              <a:spcBef>
                <a:spcPts val="0"/>
              </a:spcBef>
              <a:buClr>
                <a:srgbClr val="EFEFEF"/>
              </a:buClr>
              <a:buSzPts val="1800"/>
              <a:buAutoNum type="alphaLcPeriod"/>
            </a:pPr>
            <a:r>
              <a:rPr lang="en" sz="2400">
                <a:solidFill>
                  <a:srgbClr val="EFEFEF"/>
                </a:solidFill>
              </a:rPr>
              <a:t>Many subcontractors:</a:t>
            </a:r>
            <a:endParaRPr>
              <a:solidFill>
                <a:srgbClr val="EFEFEF"/>
              </a:solidFill>
            </a:endParaRPr>
          </a:p>
          <a:p>
            <a:pPr marL="1828754" indent="0">
              <a:lnSpc>
                <a:spcPct val="100000"/>
              </a:lnSpc>
              <a:buNone/>
            </a:pPr>
            <a:r>
              <a:rPr lang="en">
                <a:solidFill>
                  <a:srgbClr val="EFEFEF"/>
                </a:solidFill>
              </a:rPr>
              <a:t>JPL, BCT, Busek, RMD, MMA, KinetX, NASA Ames, Marshall and Kennedy</a:t>
            </a:r>
            <a:endParaRPr>
              <a:solidFill>
                <a:srgbClr val="EFEFEF"/>
              </a:solidFill>
            </a:endParaRPr>
          </a:p>
        </p:txBody>
      </p:sp>
      <p:sp>
        <p:nvSpPr>
          <p:cNvPr id="70" name="Shape 70"/>
          <p:cNvSpPr/>
          <p:nvPr/>
        </p:nvSpPr>
        <p:spPr>
          <a:xfrm>
            <a:off x="7983000" y="5463833"/>
            <a:ext cx="4110400" cy="108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1" name="Shape 71"/>
          <p:cNvPicPr preferRelativeResize="0"/>
          <p:nvPr/>
        </p:nvPicPr>
        <p:blipFill>
          <a:blip r:embed="rId6">
            <a:alphaModFix/>
          </a:blip>
          <a:stretch>
            <a:fillRect/>
          </a:stretch>
        </p:blipFill>
        <p:spPr>
          <a:xfrm>
            <a:off x="8069967" y="5423767"/>
            <a:ext cx="3936468" cy="1166933"/>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extLst>
      <p:ext uri="{BB962C8B-B14F-4D97-AF65-F5344CB8AC3E}">
        <p14:creationId xmlns:p14="http://schemas.microsoft.com/office/powerpoint/2010/main" val="279091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3">
            <a:alphaModFix/>
          </a:blip>
          <a:srcRect l="8918" t="7161" r="9188" b="10337"/>
          <a:stretch/>
        </p:blipFill>
        <p:spPr>
          <a:xfrm>
            <a:off x="19267" y="416901"/>
            <a:ext cx="11917368" cy="6002935"/>
          </a:xfrm>
          <a:prstGeom prst="rect">
            <a:avLst/>
          </a:prstGeom>
          <a:noFill/>
          <a:ln>
            <a:noFill/>
          </a:ln>
        </p:spPr>
      </p:pic>
      <p:pic>
        <p:nvPicPr>
          <p:cNvPr id="65" name="Shape 65"/>
          <p:cNvPicPr preferRelativeResize="0"/>
          <p:nvPr/>
        </p:nvPicPr>
        <p:blipFill>
          <a:blip r:embed="rId4">
            <a:alphaModFix/>
          </a:blip>
          <a:stretch>
            <a:fillRect/>
          </a:stretch>
        </p:blipFill>
        <p:spPr>
          <a:xfrm>
            <a:off x="8083200" y="3294217"/>
            <a:ext cx="1798000" cy="1825219"/>
          </a:xfrm>
          <a:prstGeom prst="rect">
            <a:avLst/>
          </a:prstGeom>
          <a:noFill/>
          <a:ln>
            <a:noFill/>
          </a:ln>
        </p:spPr>
      </p:pic>
      <p:pic>
        <p:nvPicPr>
          <p:cNvPr id="66" name="Shape 66"/>
          <p:cNvPicPr preferRelativeResize="0"/>
          <p:nvPr/>
        </p:nvPicPr>
        <p:blipFill>
          <a:blip r:embed="rId5">
            <a:alphaModFix/>
          </a:blip>
          <a:stretch>
            <a:fillRect/>
          </a:stretch>
        </p:blipFill>
        <p:spPr>
          <a:xfrm>
            <a:off x="10045784" y="3359634"/>
            <a:ext cx="2146232" cy="1694404"/>
          </a:xfrm>
          <a:prstGeom prst="rect">
            <a:avLst/>
          </a:prstGeom>
          <a:noFill/>
          <a:ln>
            <a:noFill/>
          </a:ln>
        </p:spPr>
      </p:pic>
      <p:sp>
        <p:nvSpPr>
          <p:cNvPr id="67" name="Shape 67"/>
          <p:cNvSpPr txBox="1"/>
          <p:nvPr/>
        </p:nvSpPr>
        <p:spPr>
          <a:xfrm>
            <a:off x="184684" y="6089100"/>
            <a:ext cx="3258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333" kern="0">
                <a:solidFill>
                  <a:srgbClr val="D9D9D9"/>
                </a:solidFill>
                <a:latin typeface="Arial"/>
                <a:cs typeface="Arial"/>
                <a:sym typeface="Arial"/>
              </a:rPr>
              <a:t>Earth and Moon by OSIRIS-REx 10-2-2017</a:t>
            </a:r>
            <a:endParaRPr sz="1333" kern="0">
              <a:solidFill>
                <a:srgbClr val="D9D9D9"/>
              </a:solidFill>
              <a:latin typeface="Arial"/>
              <a:cs typeface="Arial"/>
              <a:sym typeface="Arial"/>
            </a:endParaRPr>
          </a:p>
        </p:txBody>
      </p:sp>
      <p:sp>
        <p:nvSpPr>
          <p:cNvPr id="68" name="Shape 6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err="1">
                <a:solidFill>
                  <a:srgbClr val="EFEFEF"/>
                </a:solidFill>
              </a:rPr>
              <a:t>LunaH</a:t>
            </a:r>
            <a:r>
              <a:rPr lang="en" dirty="0">
                <a:solidFill>
                  <a:srgbClr val="EFEFEF"/>
                </a:solidFill>
              </a:rPr>
              <a:t>-Map Mission Summary</a:t>
            </a:r>
            <a:endParaRPr dirty="0">
              <a:solidFill>
                <a:srgbClr val="EFEFEF"/>
              </a:solidFill>
            </a:endParaRPr>
          </a:p>
        </p:txBody>
      </p:sp>
      <p:sp>
        <p:nvSpPr>
          <p:cNvPr id="69" name="Shape 69"/>
          <p:cNvSpPr txBox="1">
            <a:spLocks noGrp="1"/>
          </p:cNvSpPr>
          <p:nvPr>
            <p:ph type="body" idx="1"/>
          </p:nvPr>
        </p:nvSpPr>
        <p:spPr>
          <a:xfrm>
            <a:off x="110800" y="1371867"/>
            <a:ext cx="7972400" cy="4555200"/>
          </a:xfrm>
          <a:prstGeom prst="rect">
            <a:avLst/>
          </a:prstGeom>
        </p:spPr>
        <p:txBody>
          <a:bodyPr spcFirstLastPara="1" wrap="square" lIns="121900" tIns="121900" rIns="121900" bIns="121900" anchor="t" anchorCtr="0">
            <a:noAutofit/>
          </a:bodyPr>
          <a:lstStyle/>
          <a:p>
            <a:pPr lvl="1" indent="-457189">
              <a:lnSpc>
                <a:spcPct val="100000"/>
              </a:lnSpc>
              <a:spcBef>
                <a:spcPts val="0"/>
              </a:spcBef>
              <a:buClr>
                <a:srgbClr val="EFEFEF"/>
              </a:buClr>
              <a:buSzPts val="1800"/>
              <a:buAutoNum type="alphaLcPeriod"/>
            </a:pPr>
            <a:r>
              <a:rPr lang="en-US" sz="2400" dirty="0">
                <a:solidFill>
                  <a:srgbClr val="EFEFEF"/>
                </a:solidFill>
              </a:rPr>
              <a:t>In development since late 2015</a:t>
            </a:r>
          </a:p>
          <a:p>
            <a:pPr lvl="1" indent="-457189">
              <a:lnSpc>
                <a:spcPct val="100000"/>
              </a:lnSpc>
              <a:spcBef>
                <a:spcPts val="0"/>
              </a:spcBef>
              <a:buClr>
                <a:srgbClr val="EFEFEF"/>
              </a:buClr>
              <a:buSzPts val="1800"/>
              <a:buAutoNum type="alphaLcPeriod"/>
            </a:pPr>
            <a:r>
              <a:rPr lang="en-US" sz="2400" dirty="0">
                <a:solidFill>
                  <a:srgbClr val="EFEFEF"/>
                </a:solidFill>
              </a:rPr>
              <a:t>S/C delivery in April 2019</a:t>
            </a:r>
          </a:p>
          <a:p>
            <a:pPr lvl="1" indent="-457189">
              <a:lnSpc>
                <a:spcPct val="100000"/>
              </a:lnSpc>
              <a:spcBef>
                <a:spcPts val="0"/>
              </a:spcBef>
              <a:buClr>
                <a:srgbClr val="EFEFEF"/>
              </a:buClr>
              <a:buSzPts val="1800"/>
              <a:buAutoNum type="alphaLcPeriod"/>
            </a:pPr>
            <a:r>
              <a:rPr lang="en-US" sz="2400" dirty="0">
                <a:solidFill>
                  <a:srgbClr val="EFEFEF"/>
                </a:solidFill>
              </a:rPr>
              <a:t>Launch on SLS EM-1 in late 2019</a:t>
            </a:r>
          </a:p>
          <a:p>
            <a:pPr lvl="1" indent="-457189">
              <a:lnSpc>
                <a:spcPct val="100000"/>
              </a:lnSpc>
              <a:spcBef>
                <a:spcPts val="0"/>
              </a:spcBef>
              <a:buClr>
                <a:srgbClr val="EFEFEF"/>
              </a:buClr>
              <a:buSzPts val="1800"/>
              <a:buAutoNum type="alphaLcPeriod"/>
            </a:pPr>
            <a:r>
              <a:rPr lang="en-US" sz="2400" dirty="0">
                <a:solidFill>
                  <a:srgbClr val="EFEFEF"/>
                </a:solidFill>
              </a:rPr>
              <a:t>Deploy – Cruise – Transition to lunar orbit in mid-2020</a:t>
            </a:r>
          </a:p>
          <a:p>
            <a:pPr lvl="1" indent="-457189">
              <a:lnSpc>
                <a:spcPct val="100000"/>
              </a:lnSpc>
              <a:spcBef>
                <a:spcPts val="0"/>
              </a:spcBef>
              <a:buClr>
                <a:srgbClr val="EFEFEF"/>
              </a:buClr>
              <a:buSzPts val="1800"/>
              <a:buAutoNum type="alphaLcPeriod"/>
            </a:pPr>
            <a:r>
              <a:rPr lang="en-US" sz="2400" dirty="0">
                <a:solidFill>
                  <a:srgbClr val="EFEFEF"/>
                </a:solidFill>
              </a:rPr>
              <a:t>60 day science phase</a:t>
            </a:r>
          </a:p>
          <a:p>
            <a:pPr marL="761981" lvl="1" indent="0">
              <a:lnSpc>
                <a:spcPct val="100000"/>
              </a:lnSpc>
              <a:spcBef>
                <a:spcPts val="0"/>
              </a:spcBef>
              <a:buClr>
                <a:srgbClr val="EFEFEF"/>
              </a:buClr>
              <a:buSzPts val="1800"/>
              <a:buNone/>
            </a:pPr>
            <a:endParaRPr lang="en-US" sz="2400" dirty="0">
              <a:solidFill>
                <a:srgbClr val="EFEFEF"/>
              </a:solidFill>
            </a:endParaRPr>
          </a:p>
          <a:p>
            <a:pPr lvl="1" indent="-457189">
              <a:lnSpc>
                <a:spcPct val="100000"/>
              </a:lnSpc>
              <a:spcBef>
                <a:spcPts val="0"/>
              </a:spcBef>
              <a:buClr>
                <a:srgbClr val="EFEFEF"/>
              </a:buClr>
              <a:buSzPts val="1800"/>
              <a:buAutoNum type="alphaLcPeriod"/>
            </a:pPr>
            <a:endParaRPr lang="en-US" sz="2400" dirty="0">
              <a:solidFill>
                <a:srgbClr val="EFEFEF"/>
              </a:solidFill>
            </a:endParaRPr>
          </a:p>
          <a:p>
            <a:pPr lvl="1" indent="-457189">
              <a:lnSpc>
                <a:spcPct val="100000"/>
              </a:lnSpc>
              <a:spcBef>
                <a:spcPts val="0"/>
              </a:spcBef>
              <a:buClr>
                <a:srgbClr val="EFEFEF"/>
              </a:buClr>
              <a:buSzPts val="1800"/>
              <a:buAutoNum type="alphaLcPeriod"/>
            </a:pPr>
            <a:endParaRPr dirty="0">
              <a:solidFill>
                <a:srgbClr val="EFEFEF"/>
              </a:solidFill>
            </a:endParaRPr>
          </a:p>
        </p:txBody>
      </p:sp>
      <p:sp>
        <p:nvSpPr>
          <p:cNvPr id="70" name="Shape 70"/>
          <p:cNvSpPr/>
          <p:nvPr/>
        </p:nvSpPr>
        <p:spPr>
          <a:xfrm>
            <a:off x="7983000" y="5463833"/>
            <a:ext cx="4110400" cy="108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1" name="Shape 71"/>
          <p:cNvPicPr preferRelativeResize="0"/>
          <p:nvPr/>
        </p:nvPicPr>
        <p:blipFill>
          <a:blip r:embed="rId6">
            <a:alphaModFix/>
          </a:blip>
          <a:stretch>
            <a:fillRect/>
          </a:stretch>
        </p:blipFill>
        <p:spPr>
          <a:xfrm>
            <a:off x="8069967" y="5423767"/>
            <a:ext cx="3936468" cy="1166933"/>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extLst>
      <p:ext uri="{BB962C8B-B14F-4D97-AF65-F5344CB8AC3E}">
        <p14:creationId xmlns:p14="http://schemas.microsoft.com/office/powerpoint/2010/main" val="297233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Trajectory Design </a:t>
            </a:r>
          </a:p>
        </p:txBody>
      </p:sp>
      <p:sp>
        <p:nvSpPr>
          <p:cNvPr id="6" name="Slide Number Placeholder 5"/>
          <p:cNvSpPr>
            <a:spLocks noGrp="1"/>
          </p:cNvSpPr>
          <p:nvPr>
            <p:ph type="sldNum" sz="quarter" idx="12"/>
          </p:nvPr>
        </p:nvSpPr>
        <p:spPr/>
        <p:txBody>
          <a:bodyPr/>
          <a:lstStyle/>
          <a:p>
            <a:fld id="{B92CA397-755A-1547-86A9-B93661248AC8}" type="slidenum">
              <a:rPr lang="en-US" smtClean="0">
                <a:solidFill>
                  <a:prstClr val="black"/>
                </a:solidFill>
              </a:rPr>
              <a:pPr/>
              <a:t>13</a:t>
            </a:fld>
            <a:endParaRPr lang="en-US">
              <a:solidFill>
                <a:prstClr val="black"/>
              </a:solidFill>
            </a:endParaRPr>
          </a:p>
        </p:txBody>
      </p:sp>
      <p:pic>
        <p:nvPicPr>
          <p:cNvPr id="10" name="Picture 2"/>
          <p:cNvPicPr>
            <a:picLocks noChangeAspect="1" noChangeArrowheads="1"/>
          </p:cNvPicPr>
          <p:nvPr/>
        </p:nvPicPr>
        <p:blipFill>
          <a:blip r:embed="rId2" cstate="print"/>
          <a:srcRect/>
          <a:stretch>
            <a:fillRect/>
          </a:stretch>
        </p:blipFill>
        <p:spPr bwMode="auto">
          <a:xfrm>
            <a:off x="2856322" y="1690688"/>
            <a:ext cx="4805955" cy="4351338"/>
          </a:xfrm>
          <a:prstGeom prst="rect">
            <a:avLst/>
          </a:prstGeom>
          <a:noFill/>
          <a:ln w="9525">
            <a:noFill/>
            <a:miter lim="800000"/>
            <a:headEnd/>
            <a:tailEnd/>
          </a:ln>
        </p:spPr>
      </p:pic>
      <p:pic>
        <p:nvPicPr>
          <p:cNvPr id="11" name="Content Placeholder 7" descr="LunaH____Transfer_to_Science___Nominal__EarthView.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929" y="1690688"/>
            <a:ext cx="2013393" cy="2487134"/>
          </a:xfrm>
          <a:prstGeom prst="rect">
            <a:avLst/>
          </a:prstGeom>
        </p:spPr>
      </p:pic>
      <p:pic>
        <p:nvPicPr>
          <p:cNvPr id="12" name="Content Placeholder 6" descr="LunaH____Transfer_to_Science___Nom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4154488"/>
            <a:ext cx="2018122" cy="1887538"/>
          </a:xfrm>
          <a:prstGeom prst="rect">
            <a:avLst/>
          </a:prstGeom>
        </p:spPr>
      </p:pic>
      <p:sp>
        <p:nvSpPr>
          <p:cNvPr id="13" name="TextBox 12"/>
          <p:cNvSpPr txBox="1"/>
          <p:nvPr/>
        </p:nvSpPr>
        <p:spPr>
          <a:xfrm>
            <a:off x="838200" y="1690688"/>
            <a:ext cx="340158" cy="461665"/>
          </a:xfrm>
          <a:prstGeom prst="rect">
            <a:avLst/>
          </a:prstGeom>
          <a:noFill/>
        </p:spPr>
        <p:txBody>
          <a:bodyPr wrap="none" rtlCol="0">
            <a:spAutoFit/>
          </a:bodyPr>
          <a:lstStyle/>
          <a:p>
            <a:r>
              <a:rPr lang="en-US" sz="2400" b="1" dirty="0">
                <a:solidFill>
                  <a:prstClr val="white"/>
                </a:solidFill>
              </a:rPr>
              <a:t>1</a:t>
            </a:r>
          </a:p>
        </p:txBody>
      </p:sp>
      <p:sp>
        <p:nvSpPr>
          <p:cNvPr id="14" name="TextBox 13"/>
          <p:cNvSpPr txBox="1"/>
          <p:nvPr/>
        </p:nvSpPr>
        <p:spPr>
          <a:xfrm>
            <a:off x="838200" y="3866357"/>
            <a:ext cx="340158" cy="461665"/>
          </a:xfrm>
          <a:prstGeom prst="rect">
            <a:avLst/>
          </a:prstGeom>
          <a:noFill/>
        </p:spPr>
        <p:txBody>
          <a:bodyPr wrap="none" rtlCol="0">
            <a:spAutoFit/>
          </a:bodyPr>
          <a:lstStyle/>
          <a:p>
            <a:r>
              <a:rPr lang="en-US" sz="2400" b="1" dirty="0">
                <a:solidFill>
                  <a:prstClr val="white"/>
                </a:solidFill>
              </a:rPr>
              <a:t>2</a:t>
            </a:r>
          </a:p>
        </p:txBody>
      </p:sp>
      <p:sp>
        <p:nvSpPr>
          <p:cNvPr id="15" name="TextBox 14"/>
          <p:cNvSpPr txBox="1"/>
          <p:nvPr/>
        </p:nvSpPr>
        <p:spPr>
          <a:xfrm>
            <a:off x="3021672" y="1690687"/>
            <a:ext cx="340158" cy="461665"/>
          </a:xfrm>
          <a:prstGeom prst="rect">
            <a:avLst/>
          </a:prstGeom>
          <a:noFill/>
        </p:spPr>
        <p:txBody>
          <a:bodyPr wrap="none" rtlCol="0">
            <a:spAutoFit/>
          </a:bodyPr>
          <a:lstStyle/>
          <a:p>
            <a:r>
              <a:rPr lang="en-US" sz="2400" b="1" dirty="0">
                <a:solidFill>
                  <a:prstClr val="white"/>
                </a:solidFill>
              </a:rPr>
              <a:t>3</a:t>
            </a:r>
          </a:p>
        </p:txBody>
      </p:sp>
      <p:graphicFrame>
        <p:nvGraphicFramePr>
          <p:cNvPr id="16" name="Table 15"/>
          <p:cNvGraphicFramePr>
            <a:graphicFrameLocks noGrp="1"/>
          </p:cNvGraphicFramePr>
          <p:nvPr>
            <p:extLst/>
          </p:nvPr>
        </p:nvGraphicFramePr>
        <p:xfrm>
          <a:off x="7999987" y="1690687"/>
          <a:ext cx="3691523" cy="2723872"/>
        </p:xfrm>
        <a:graphic>
          <a:graphicData uri="http://schemas.openxmlformats.org/drawingml/2006/table">
            <a:tbl>
              <a:tblPr firstRow="1" bandRow="1">
                <a:tableStyleId>{5C22544A-7EE6-4342-B048-85BDC9FD1C3A}</a:tableStyleId>
              </a:tblPr>
              <a:tblGrid>
                <a:gridCol w="1721993">
                  <a:extLst>
                    <a:ext uri="{9D8B030D-6E8A-4147-A177-3AD203B41FA5}">
                      <a16:colId xmlns:a16="http://schemas.microsoft.com/office/drawing/2014/main" val="20000"/>
                    </a:ext>
                  </a:extLst>
                </a:gridCol>
                <a:gridCol w="1969530">
                  <a:extLst>
                    <a:ext uri="{9D8B030D-6E8A-4147-A177-3AD203B41FA5}">
                      <a16:colId xmlns:a16="http://schemas.microsoft.com/office/drawing/2014/main" val="20001"/>
                    </a:ext>
                  </a:extLst>
                </a:gridCol>
              </a:tblGrid>
              <a:tr h="426085">
                <a:tc>
                  <a:txBody>
                    <a:bodyPr/>
                    <a:lstStyle/>
                    <a:p>
                      <a:r>
                        <a:rPr lang="en-US" sz="1800" dirty="0">
                          <a:solidFill>
                            <a:schemeClr val="tx1"/>
                          </a:solidFill>
                          <a:latin typeface="Helvetica" charset="0"/>
                          <a:ea typeface="Helvetica" charset="0"/>
                          <a:cs typeface="Helvetica" charset="0"/>
                        </a:rPr>
                        <a:t>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800" b="0" dirty="0">
                          <a:solidFill>
                            <a:schemeClr val="tx1"/>
                          </a:solidFill>
                          <a:latin typeface="Helvetica" charset="0"/>
                          <a:ea typeface="Helvetica" charset="0"/>
                          <a:cs typeface="Helvetica" charset="0"/>
                        </a:rPr>
                        <a:t>4.</a:t>
                      </a:r>
                      <a:r>
                        <a:rPr lang="en-US" sz="1800" b="0" baseline="0" dirty="0">
                          <a:solidFill>
                            <a:schemeClr val="tx1"/>
                          </a:solidFill>
                          <a:latin typeface="Helvetica" charset="0"/>
                          <a:ea typeface="Helvetica" charset="0"/>
                          <a:cs typeface="Helvetica" charset="0"/>
                        </a:rPr>
                        <a:t>76 hour</a:t>
                      </a:r>
                      <a:endParaRPr lang="en-US" sz="1800" b="0" dirty="0">
                        <a:solidFill>
                          <a:schemeClr val="tx1"/>
                        </a:solidFill>
                        <a:latin typeface="Helvetica" charset="0"/>
                        <a:ea typeface="Helvetica" charset="0"/>
                        <a:cs typeface="Helvetic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4460">
                <a:tc>
                  <a:txBody>
                    <a:bodyPr/>
                    <a:lstStyle/>
                    <a:p>
                      <a:r>
                        <a:rPr lang="en-US" sz="1800" b="1" dirty="0">
                          <a:latin typeface="Helvetica" charset="0"/>
                          <a:ea typeface="Helvetica" charset="0"/>
                          <a:cs typeface="Helvetica" charset="0"/>
                        </a:rPr>
                        <a:t>Aposelene </a:t>
                      </a:r>
                      <a:r>
                        <a:rPr lang="en-US" sz="1800" b="1" baseline="0" dirty="0">
                          <a:latin typeface="Helvetica" charset="0"/>
                          <a:ea typeface="Helvetica" charset="0"/>
                          <a:cs typeface="Helvetica" charset="0"/>
                        </a:rPr>
                        <a:t>Altitude</a:t>
                      </a:r>
                      <a:endParaRPr lang="en-US" sz="1800" b="1" dirty="0">
                        <a:latin typeface="Helvetica" charset="0"/>
                        <a:ea typeface="Helvetica" charset="0"/>
                        <a:cs typeface="Helvetic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800" dirty="0">
                          <a:latin typeface="Helvetica" charset="0"/>
                          <a:ea typeface="Helvetica" charset="0"/>
                          <a:cs typeface="Helvetica" charset="0"/>
                        </a:rPr>
                        <a:t>3150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4664">
                <a:tc>
                  <a:txBody>
                    <a:bodyPr/>
                    <a:lstStyle/>
                    <a:p>
                      <a:r>
                        <a:rPr lang="en-US" sz="1800" b="1" dirty="0">
                          <a:latin typeface="Helvetica" charset="0"/>
                          <a:ea typeface="Helvetica" charset="0"/>
                          <a:cs typeface="Helvetica" charset="0"/>
                        </a:rPr>
                        <a:t>Periselene Altitude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800" dirty="0">
                          <a:latin typeface="Helvetica" charset="0"/>
                          <a:ea typeface="Helvetica" charset="0"/>
                          <a:cs typeface="Helvetica" charset="0"/>
                        </a:rPr>
                        <a:t>RAAN dependent</a:t>
                      </a:r>
                      <a:r>
                        <a:rPr lang="en-US" sz="1800" baseline="0" dirty="0">
                          <a:latin typeface="Helvetica" charset="0"/>
                          <a:ea typeface="Helvetica" charset="0"/>
                          <a:cs typeface="Helvetica" charset="0"/>
                        </a:rPr>
                        <a:t> </a:t>
                      </a:r>
                    </a:p>
                    <a:p>
                      <a:r>
                        <a:rPr lang="en-US" sz="1800" baseline="0" dirty="0">
                          <a:latin typeface="Helvetica" charset="0"/>
                          <a:ea typeface="Helvetica" charset="0"/>
                          <a:cs typeface="Helvetica" charset="0"/>
                        </a:rPr>
                        <a:t>15-25 km</a:t>
                      </a:r>
                      <a:endParaRPr lang="en-US" sz="1800" dirty="0">
                        <a:latin typeface="Helvetica" charset="0"/>
                        <a:ea typeface="Helvetica" charset="0"/>
                        <a:cs typeface="Helvetic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8379">
                <a:tc>
                  <a:txBody>
                    <a:bodyPr/>
                    <a:lstStyle/>
                    <a:p>
                      <a:r>
                        <a:rPr lang="en-US" sz="1800" b="1" dirty="0">
                          <a:latin typeface="Helvetica" charset="0"/>
                          <a:ea typeface="Helvetica" charset="0"/>
                          <a:cs typeface="Helvetica" charset="0"/>
                        </a:rPr>
                        <a:t>Inclination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800" dirty="0">
                          <a:latin typeface="Helvetica" charset="0"/>
                          <a:ea typeface="Helvetica" charset="0"/>
                          <a:cs typeface="Helvetica"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4664">
                <a:tc>
                  <a:txBody>
                    <a:bodyPr/>
                    <a:lstStyle/>
                    <a:p>
                      <a:r>
                        <a:rPr lang="en-US" sz="1800" b="1" dirty="0">
                          <a:latin typeface="Helvetica" charset="0"/>
                          <a:ea typeface="Helvetica" charset="0"/>
                          <a:cs typeface="Helvetica" charset="0"/>
                        </a:rPr>
                        <a:t>Argument of Periselene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800" dirty="0">
                          <a:latin typeface="Helvetica" charset="0"/>
                          <a:ea typeface="Helvetica" charset="0"/>
                          <a:cs typeface="Helvetica" charset="0"/>
                        </a:rPr>
                        <a:t>273.5°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7" name="TextBox 16"/>
          <p:cNvSpPr txBox="1"/>
          <p:nvPr/>
        </p:nvSpPr>
        <p:spPr>
          <a:xfrm>
            <a:off x="7999986" y="4698147"/>
            <a:ext cx="3691523" cy="923330"/>
          </a:xfrm>
          <a:prstGeom prst="rect">
            <a:avLst/>
          </a:prstGeom>
          <a:solidFill>
            <a:schemeClr val="accent1">
              <a:lumMod val="40000"/>
              <a:lumOff val="60000"/>
            </a:schemeClr>
          </a:solidFill>
        </p:spPr>
        <p:txBody>
          <a:bodyPr wrap="square" rtlCol="0">
            <a:spAutoFit/>
          </a:bodyPr>
          <a:lstStyle/>
          <a:p>
            <a:r>
              <a:rPr lang="en-US" dirty="0" err="1">
                <a:solidFill>
                  <a:prstClr val="black"/>
                </a:solidFill>
                <a:latin typeface="Helvetica" charset="0"/>
                <a:ea typeface="Helvetica" charset="0"/>
                <a:cs typeface="Helvetica" charset="0"/>
              </a:rPr>
              <a:t>Genova</a:t>
            </a:r>
            <a:r>
              <a:rPr lang="en-US" dirty="0">
                <a:solidFill>
                  <a:prstClr val="black"/>
                </a:solidFill>
                <a:latin typeface="Helvetica" charset="0"/>
                <a:ea typeface="Helvetica" charset="0"/>
                <a:cs typeface="Helvetica" charset="0"/>
              </a:rPr>
              <a:t>, A. L. and Dunham, D. W. (2017) 27</a:t>
            </a:r>
            <a:r>
              <a:rPr lang="en-US" baseline="30000" dirty="0">
                <a:solidFill>
                  <a:prstClr val="black"/>
                </a:solidFill>
                <a:latin typeface="Helvetica" charset="0"/>
                <a:ea typeface="Helvetica" charset="0"/>
                <a:cs typeface="Helvetica" charset="0"/>
              </a:rPr>
              <a:t>th</a:t>
            </a:r>
            <a:r>
              <a:rPr lang="en-US" dirty="0">
                <a:solidFill>
                  <a:prstClr val="black"/>
                </a:solidFill>
                <a:latin typeface="Helvetica" charset="0"/>
                <a:ea typeface="Helvetica" charset="0"/>
                <a:cs typeface="Helvetica" charset="0"/>
              </a:rPr>
              <a:t> AAS/AIAA Space Flight Mechanics Meeting 17-456. </a:t>
            </a:r>
          </a:p>
        </p:txBody>
      </p:sp>
      <p:sp>
        <p:nvSpPr>
          <p:cNvPr id="18" name="Footer Placeholder 3"/>
          <p:cNvSpPr>
            <a:spLocks noGrp="1"/>
          </p:cNvSpPr>
          <p:nvPr>
            <p:ph type="ftr" sz="quarter" idx="11"/>
          </p:nvPr>
        </p:nvSpPr>
        <p:spPr>
          <a:xfrm>
            <a:off x="2222811" y="6356350"/>
            <a:ext cx="8229484" cy="365125"/>
          </a:xfrm>
        </p:spPr>
        <p:txBody>
          <a:bodyPr/>
          <a:lstStyle/>
          <a:p>
            <a:r>
              <a:rPr lang="en-US" dirty="0">
                <a:solidFill>
                  <a:prstClr val="black"/>
                </a:solidFill>
              </a:rPr>
              <a:t>Small Satellite Reliability Technical Interchange Meeting 2017</a:t>
            </a:r>
          </a:p>
        </p:txBody>
      </p:sp>
    </p:spTree>
    <p:extLst>
      <p:ext uri="{BB962C8B-B14F-4D97-AF65-F5344CB8AC3E}">
        <p14:creationId xmlns:p14="http://schemas.microsoft.com/office/powerpoint/2010/main" val="90520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Road to Launch </a:t>
            </a:r>
          </a:p>
        </p:txBody>
      </p:sp>
      <p:sp>
        <p:nvSpPr>
          <p:cNvPr id="6" name="Content Placeholder 5"/>
          <p:cNvSpPr>
            <a:spLocks noGrp="1"/>
          </p:cNvSpPr>
          <p:nvPr>
            <p:ph sz="half" idx="1"/>
          </p:nvPr>
        </p:nvSpPr>
        <p:spPr>
          <a:xfrm>
            <a:off x="838200" y="1549534"/>
            <a:ext cx="5181600" cy="4351338"/>
          </a:xfrm>
        </p:spPr>
        <p:txBody>
          <a:bodyPr>
            <a:normAutofit/>
          </a:bodyPr>
          <a:lstStyle/>
          <a:p>
            <a:r>
              <a:rPr lang="en-US" dirty="0">
                <a:latin typeface="Century Gothic" panose="020B0502020202020204" pitchFamily="34" charset="0"/>
              </a:rPr>
              <a:t>Critical Design Review </a:t>
            </a:r>
            <a:r>
              <a:rPr lang="mr-IN" dirty="0">
                <a:latin typeface="Century Gothic" panose="020B0502020202020204" pitchFamily="34" charset="0"/>
              </a:rPr>
              <a:t>–</a:t>
            </a:r>
            <a:r>
              <a:rPr lang="en-US" dirty="0">
                <a:latin typeface="Century Gothic" panose="020B0502020202020204" pitchFamily="34" charset="0"/>
              </a:rPr>
              <a:t> Completed June 29, 2017</a:t>
            </a:r>
          </a:p>
          <a:p>
            <a:r>
              <a:rPr lang="en-US" dirty="0">
                <a:latin typeface="Century Gothic" panose="020B0502020202020204" pitchFamily="34" charset="0"/>
              </a:rPr>
              <a:t>Phase 2 Safety Review </a:t>
            </a:r>
            <a:r>
              <a:rPr lang="mr-IN" dirty="0">
                <a:latin typeface="Century Gothic" panose="020B0502020202020204" pitchFamily="34" charset="0"/>
              </a:rPr>
              <a:t>–</a:t>
            </a:r>
            <a:r>
              <a:rPr lang="en-US" dirty="0">
                <a:latin typeface="Century Gothic" panose="020B0502020202020204" pitchFamily="34" charset="0"/>
              </a:rPr>
              <a:t> August 8, 2017</a:t>
            </a:r>
          </a:p>
          <a:p>
            <a:r>
              <a:rPr lang="en-US" dirty="0">
                <a:latin typeface="Century Gothic" panose="020B0502020202020204" pitchFamily="34" charset="0"/>
              </a:rPr>
              <a:t>Enter Assembly, Integration, and Test </a:t>
            </a:r>
            <a:r>
              <a:rPr lang="mr-IN" dirty="0">
                <a:latin typeface="Century Gothic" panose="020B0502020202020204" pitchFamily="34" charset="0"/>
              </a:rPr>
              <a:t>–</a:t>
            </a:r>
            <a:r>
              <a:rPr lang="en-US" dirty="0">
                <a:latin typeface="Century Gothic" panose="020B0502020202020204" pitchFamily="34" charset="0"/>
              </a:rPr>
              <a:t> Q4 2017 </a:t>
            </a:r>
          </a:p>
          <a:p>
            <a:pPr lvl="1"/>
            <a:r>
              <a:rPr lang="en-US" dirty="0">
                <a:latin typeface="Century Gothic" panose="020B0502020202020204" pitchFamily="34" charset="0"/>
              </a:rPr>
              <a:t>AI&amp;T Review/Workshop with review board</a:t>
            </a:r>
          </a:p>
          <a:p>
            <a:r>
              <a:rPr lang="en-US" dirty="0">
                <a:latin typeface="Century Gothic" panose="020B0502020202020204" pitchFamily="34" charset="0"/>
              </a:rPr>
              <a:t>Launch </a:t>
            </a:r>
            <a:r>
              <a:rPr lang="mr-IN" dirty="0">
                <a:latin typeface="Century Gothic" panose="020B0502020202020204" pitchFamily="34" charset="0"/>
              </a:rPr>
              <a:t>–</a:t>
            </a:r>
            <a:r>
              <a:rPr lang="en-US" dirty="0">
                <a:latin typeface="Century Gothic" panose="020B0502020202020204" pitchFamily="34" charset="0"/>
              </a:rPr>
              <a:t> SLS EM-1, NET Dec 2019</a:t>
            </a:r>
          </a:p>
        </p:txBody>
      </p:sp>
      <p:sp>
        <p:nvSpPr>
          <p:cNvPr id="5" name="Slide Number Placeholder 4"/>
          <p:cNvSpPr>
            <a:spLocks noGrp="1"/>
          </p:cNvSpPr>
          <p:nvPr>
            <p:ph type="sldNum" sz="quarter" idx="12"/>
          </p:nvPr>
        </p:nvSpPr>
        <p:spPr/>
        <p:txBody>
          <a:bodyPr/>
          <a:lstStyle/>
          <a:p>
            <a:fld id="{B92CA397-755A-1547-86A9-B93661248AC8}" type="slidenum">
              <a:rPr lang="en-US" smtClean="0">
                <a:solidFill>
                  <a:prstClr val="black"/>
                </a:solidFill>
              </a:rPr>
              <a:pPr/>
              <a:t>14</a:t>
            </a:fld>
            <a:endParaRPr lang="en-US">
              <a:solidFill>
                <a:prstClr val="black"/>
              </a:solidFill>
            </a:endParaRPr>
          </a:p>
        </p:txBody>
      </p:sp>
      <p:graphicFrame>
        <p:nvGraphicFramePr>
          <p:cNvPr id="7" name="Content Placeholder 6"/>
          <p:cNvGraphicFramePr>
            <a:graphicFrameLocks noGrp="1"/>
          </p:cNvGraphicFramePr>
          <p:nvPr>
            <p:ph sz="half" idx="2"/>
            <p:extLst/>
          </p:nvPr>
        </p:nvGraphicFramePr>
        <p:xfrm>
          <a:off x="6096000" y="1690688"/>
          <a:ext cx="5181600" cy="4069030"/>
        </p:xfrm>
        <a:graphic>
          <a:graphicData uri="http://schemas.openxmlformats.org/drawingml/2006/table">
            <a:tbl>
              <a:tblPr firstRow="1" bandRow="1">
                <a:tableStyleId>{5C22544A-7EE6-4342-B048-85BDC9FD1C3A}</a:tableStyleId>
              </a:tblPr>
              <a:tblGrid>
                <a:gridCol w="1347216">
                  <a:extLst>
                    <a:ext uri="{9D8B030D-6E8A-4147-A177-3AD203B41FA5}">
                      <a16:colId xmlns:a16="http://schemas.microsoft.com/office/drawing/2014/main" val="20000"/>
                    </a:ext>
                  </a:extLst>
                </a:gridCol>
                <a:gridCol w="2107184">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370840">
                <a:tc gridSpan="3">
                  <a:txBody>
                    <a:bodyPr/>
                    <a:lstStyle/>
                    <a:p>
                      <a:pPr algn="ctr"/>
                      <a:r>
                        <a:rPr lang="en-US" sz="2000" baseline="0" dirty="0"/>
                        <a:t>LunaH-Map Program Milestones to Date</a:t>
                      </a:r>
                    </a:p>
                  </a:txBody>
                  <a:tcPr marL="91446" marR="91446" marT="45715" marB="45715"/>
                </a:tc>
                <a:tc hMerge="1">
                  <a:txBody>
                    <a:bodyPr/>
                    <a:lstStyle/>
                    <a:p>
                      <a:pPr algn="ctr"/>
                      <a:endParaRPr lang="en-US" sz="2000" dirty="0"/>
                    </a:p>
                  </a:txBody>
                  <a:tcPr marL="91446" marR="91446" marT="45715" marB="45715"/>
                </a:tc>
                <a:tc hMerge="1">
                  <a:txBody>
                    <a:bodyPr/>
                    <a:lstStyle/>
                    <a:p>
                      <a:endParaRPr lang="en-US" sz="2000" dirty="0"/>
                    </a:p>
                  </a:txBody>
                  <a:tcPr marL="91446" marR="91446" marT="45715" marB="45715"/>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aseline="0" dirty="0"/>
                        <a:t>IAA</a:t>
                      </a:r>
                    </a:p>
                  </a:txBody>
                  <a:tcPr marL="91446" marR="91446" marT="45715" marB="4571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11 December</a:t>
                      </a:r>
                      <a:r>
                        <a:rPr lang="en-US" sz="1800" baseline="0" dirty="0"/>
                        <a:t> 2015</a:t>
                      </a:r>
                      <a:endParaRPr lang="en-US" sz="1800" dirty="0"/>
                    </a:p>
                  </a:txBody>
                  <a:tcPr marL="91446" marR="91446" marT="45715" marB="45715"/>
                </a:tc>
                <a:tc>
                  <a:txBody>
                    <a:bodyPr/>
                    <a:lstStyle/>
                    <a:p>
                      <a:r>
                        <a:rPr lang="en-US" sz="1800" dirty="0"/>
                        <a:t>Δ</a:t>
                      </a:r>
                      <a:r>
                        <a:rPr lang="en-US" sz="1800" baseline="0" dirty="0"/>
                        <a:t>-IAA REQUIRED</a:t>
                      </a:r>
                      <a:endParaRPr lang="en-US" sz="1800" dirty="0"/>
                    </a:p>
                  </a:txBody>
                  <a:tcPr marL="91446" marR="91446" marT="45715" marB="45715"/>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Δ</a:t>
                      </a:r>
                      <a:r>
                        <a:rPr lang="en-US" sz="1800" baseline="0" dirty="0"/>
                        <a:t>-IAA</a:t>
                      </a:r>
                      <a:endParaRPr lang="en-US" sz="1800" dirty="0"/>
                    </a:p>
                  </a:txBody>
                  <a:tcPr marL="91446" marR="91446" marT="45715" marB="4571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24 February 2016 </a:t>
                      </a:r>
                    </a:p>
                  </a:txBody>
                  <a:tcPr marL="91446" marR="91446" marT="45715" marB="45715"/>
                </a:tc>
                <a:tc>
                  <a:txBody>
                    <a:bodyPr/>
                    <a:lstStyle/>
                    <a:p>
                      <a:r>
                        <a:rPr lang="en-US" sz="1800" dirty="0"/>
                        <a:t>PASSED with RFAs</a:t>
                      </a:r>
                    </a:p>
                  </a:txBody>
                  <a:tcPr marL="91446" marR="91446" marT="45715" marB="45715"/>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aseline="0" dirty="0"/>
                        <a:t>SRR</a:t>
                      </a:r>
                      <a:endParaRPr lang="en-US" sz="1800" dirty="0"/>
                    </a:p>
                  </a:txBody>
                  <a:tcPr marL="91446" marR="91446" marT="45715" marB="4571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8 April 2016 </a:t>
                      </a:r>
                    </a:p>
                  </a:txBody>
                  <a:tcPr marL="91446" marR="91446" marT="45715" marB="45715"/>
                </a:tc>
                <a:tc>
                  <a:txBody>
                    <a:bodyPr/>
                    <a:lstStyle/>
                    <a:p>
                      <a:r>
                        <a:rPr lang="en-US" sz="1800" dirty="0"/>
                        <a:t>PASSED with RFAs</a:t>
                      </a:r>
                    </a:p>
                  </a:txBody>
                  <a:tcPr marL="91446" marR="91446" marT="45715" marB="45715"/>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aseline="0" dirty="0"/>
                        <a:t>I-PDR</a:t>
                      </a:r>
                      <a:endParaRPr lang="en-US" sz="1800" dirty="0"/>
                    </a:p>
                  </a:txBody>
                  <a:tcPr marL="91446" marR="91446" marT="45715" marB="4571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9 June 2016 </a:t>
                      </a:r>
                    </a:p>
                  </a:txBody>
                  <a:tcPr marL="91446" marR="91446" marT="45715" marB="45715"/>
                </a:tc>
                <a:tc>
                  <a:txBody>
                    <a:bodyPr/>
                    <a:lstStyle/>
                    <a:p>
                      <a:r>
                        <a:rPr lang="en-US" sz="1800" dirty="0"/>
                        <a:t>PASSED with RFAs</a:t>
                      </a:r>
                    </a:p>
                  </a:txBody>
                  <a:tcPr marL="91446" marR="91446" marT="45715" marB="45715"/>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aseline="0" dirty="0"/>
                        <a:t>P1SR</a:t>
                      </a:r>
                      <a:endParaRPr lang="en-US" sz="1800" dirty="0"/>
                    </a:p>
                  </a:txBody>
                  <a:tcPr marL="91446" marR="91446" marT="45715" marB="4571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21 June 2016</a:t>
                      </a:r>
                    </a:p>
                  </a:txBody>
                  <a:tcPr marL="91446" marR="91446" marT="45715" marB="45715"/>
                </a:tc>
                <a:tc>
                  <a:txBody>
                    <a:bodyPr/>
                    <a:lstStyle/>
                    <a:p>
                      <a:r>
                        <a:rPr lang="en-US" sz="1800" dirty="0"/>
                        <a:t>PASSED</a:t>
                      </a:r>
                    </a:p>
                  </a:txBody>
                  <a:tcPr marL="91446" marR="91446" marT="45715" marB="45715"/>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M-PDR</a:t>
                      </a:r>
                    </a:p>
                  </a:txBody>
                  <a:tcPr marL="91446" marR="91446" marT="45715" marB="4571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25 July 2016 </a:t>
                      </a:r>
                    </a:p>
                  </a:txBody>
                  <a:tcPr marL="91446" marR="91446" marT="45715" marB="45715"/>
                </a:tc>
                <a:tc>
                  <a:txBody>
                    <a:bodyPr/>
                    <a:lstStyle/>
                    <a:p>
                      <a:r>
                        <a:rPr lang="en-US" sz="1800" dirty="0"/>
                        <a:t>PASSED with RFAs</a:t>
                      </a:r>
                    </a:p>
                  </a:txBody>
                  <a:tcPr marL="91446" marR="91446" marT="45715" marB="45715"/>
                </a:tc>
                <a:extLst>
                  <a:ext uri="{0D108BD9-81ED-4DB2-BD59-A6C34878D82A}">
                    <a16:rowId xmlns:a16="http://schemas.microsoft.com/office/drawing/2014/main" val="10006"/>
                  </a:ext>
                </a:extLst>
              </a:tr>
              <a:tr h="370840">
                <a:tc>
                  <a:txBody>
                    <a:bodyPr/>
                    <a:lstStyle/>
                    <a:p>
                      <a:pPr algn="ctr"/>
                      <a:r>
                        <a:rPr lang="en-US" sz="1800" dirty="0"/>
                        <a:t>CDR</a:t>
                      </a:r>
                    </a:p>
                  </a:txBody>
                  <a:tcPr marL="91446" marR="91446" marT="45715" marB="45715"/>
                </a:tc>
                <a:tc>
                  <a:txBody>
                    <a:bodyPr/>
                    <a:lstStyle/>
                    <a:p>
                      <a:pPr algn="ctr"/>
                      <a:r>
                        <a:rPr lang="en-US" sz="1800" dirty="0"/>
                        <a:t>29 June 2017</a:t>
                      </a:r>
                    </a:p>
                  </a:txBody>
                  <a:tcPr marL="91446" marR="91446" marT="45715" marB="45715"/>
                </a:tc>
                <a:tc>
                  <a:txBody>
                    <a:bodyPr/>
                    <a:lstStyle/>
                    <a:p>
                      <a:r>
                        <a:rPr lang="en-US" sz="1800" dirty="0"/>
                        <a:t>COMPLETED</a:t>
                      </a:r>
                    </a:p>
                  </a:txBody>
                  <a:tcPr marL="91446" marR="91446" marT="45715" marB="45715"/>
                </a:tc>
                <a:extLst>
                  <a:ext uri="{0D108BD9-81ED-4DB2-BD59-A6C34878D82A}">
                    <a16:rowId xmlns:a16="http://schemas.microsoft.com/office/drawing/2014/main" val="10007"/>
                  </a:ext>
                </a:extLst>
              </a:tr>
            </a:tbl>
          </a:graphicData>
        </a:graphic>
      </p:graphicFrame>
      <p:sp>
        <p:nvSpPr>
          <p:cNvPr id="8" name="Footer Placeholder 3"/>
          <p:cNvSpPr>
            <a:spLocks noGrp="1"/>
          </p:cNvSpPr>
          <p:nvPr>
            <p:ph type="ftr" sz="quarter" idx="11"/>
          </p:nvPr>
        </p:nvSpPr>
        <p:spPr>
          <a:xfrm>
            <a:off x="2222811" y="6356350"/>
            <a:ext cx="8229484" cy="365125"/>
          </a:xfrm>
        </p:spPr>
        <p:txBody>
          <a:bodyPr/>
          <a:lstStyle/>
          <a:p>
            <a:r>
              <a:rPr lang="en-US" dirty="0">
                <a:solidFill>
                  <a:prstClr val="black"/>
                </a:solidFill>
              </a:rPr>
              <a:t>Small Satellite Reliability Technical Interchange Meeting 2017</a:t>
            </a:r>
          </a:p>
        </p:txBody>
      </p:sp>
    </p:spTree>
    <p:extLst>
      <p:ext uri="{BB962C8B-B14F-4D97-AF65-F5344CB8AC3E}">
        <p14:creationId xmlns:p14="http://schemas.microsoft.com/office/powerpoint/2010/main" val="85555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8499059" y="1830053"/>
            <a:ext cx="3311938" cy="31587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pitchFamily="34" charset="0"/>
            </a:endParaRPr>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rcRect l="19516" t="6075" r="43753" b="15741"/>
          <a:stretch>
            <a:fillRect/>
          </a:stretch>
        </p:blipFill>
        <p:spPr bwMode="auto">
          <a:xfrm>
            <a:off x="968703" y="1824730"/>
            <a:ext cx="2277210" cy="408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29"/>
          <p:cNvSpPr>
            <a:spLocks noGrp="1"/>
          </p:cNvSpPr>
          <p:nvPr>
            <p:ph type="title"/>
          </p:nvPr>
        </p:nvSpPr>
        <p:spPr/>
        <p:txBody>
          <a:bodyPr/>
          <a:lstStyle/>
          <a:p>
            <a:r>
              <a:rPr lang="en-US" dirty="0">
                <a:latin typeface="Century Gothic" panose="020B0502020202020204" pitchFamily="34" charset="0"/>
              </a:rPr>
              <a:t>LunaH-Map Flight System </a:t>
            </a:r>
          </a:p>
        </p:txBody>
      </p:sp>
      <p:sp>
        <p:nvSpPr>
          <p:cNvPr id="3" name="Slide Number Placeholder 2"/>
          <p:cNvSpPr>
            <a:spLocks noGrp="1"/>
          </p:cNvSpPr>
          <p:nvPr>
            <p:ph type="sldNum" sz="quarter" idx="12"/>
          </p:nvPr>
        </p:nvSpPr>
        <p:spPr/>
        <p:txBody>
          <a:bodyPr/>
          <a:lstStyle/>
          <a:p>
            <a:fld id="{B92CA397-755A-1547-86A9-B93661248AC8}" type="slidenum">
              <a:rPr lang="en-US" smtClean="0">
                <a:solidFill>
                  <a:prstClr val="black"/>
                </a:solidFill>
                <a:latin typeface="Century Gothic" panose="020B0502020202020204" pitchFamily="34" charset="0"/>
              </a:rPr>
              <a:pPr/>
              <a:t>15</a:t>
            </a:fld>
            <a:endParaRPr lang="en-US">
              <a:solidFill>
                <a:prstClr val="black"/>
              </a:solidFill>
              <a:latin typeface="Century Gothic" panose="020B0502020202020204" pitchFamily="34" charset="0"/>
            </a:endParaRPr>
          </a:p>
        </p:txBody>
      </p:sp>
      <p:pic>
        <p:nvPicPr>
          <p:cNvPr id="4" name="Picture 8"/>
          <p:cNvPicPr>
            <a:picLocks noChangeAspect="1"/>
          </p:cNvPicPr>
          <p:nvPr/>
        </p:nvPicPr>
        <p:blipFill>
          <a:blip r:embed="rId4" cstate="screen">
            <a:extLst>
              <a:ext uri="{28A0092B-C50C-407E-A947-70E740481C1C}">
                <a14:useLocalDpi xmlns:a14="http://schemas.microsoft.com/office/drawing/2010/main"/>
              </a:ext>
            </a:extLst>
          </a:blip>
          <a:srcRect l="7094" t="16621" r="9949" b="36366"/>
          <a:stretch>
            <a:fillRect/>
          </a:stretch>
        </p:blipFill>
        <p:spPr bwMode="auto">
          <a:xfrm>
            <a:off x="3426278" y="1824730"/>
            <a:ext cx="4870375" cy="232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A58082D2-2F8E-4E7D-8C64-069AA06C6318}"/>
              </a:ext>
            </a:extLst>
          </p:cNvPr>
          <p:cNvCxnSpPr>
            <a:cxnSpLocks/>
            <a:stCxn id="21" idx="0"/>
          </p:cNvCxnSpPr>
          <p:nvPr/>
        </p:nvCxnSpPr>
        <p:spPr>
          <a:xfrm flipV="1">
            <a:off x="935132" y="4865197"/>
            <a:ext cx="236161" cy="6594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13D9D8-3E5F-4CE9-88B0-062D568EDA46}"/>
              </a:ext>
            </a:extLst>
          </p:cNvPr>
          <p:cNvSpPr txBox="1"/>
          <p:nvPr/>
        </p:nvSpPr>
        <p:spPr>
          <a:xfrm>
            <a:off x="1472043" y="5539758"/>
            <a:ext cx="1574470" cy="369332"/>
          </a:xfrm>
          <a:prstGeom prst="rect">
            <a:avLst/>
          </a:prstGeom>
          <a:noFill/>
        </p:spPr>
        <p:txBody>
          <a:bodyPr wrap="none">
            <a:spAutoFit/>
          </a:bodyPr>
          <a:lstStyle/>
          <a:p>
            <a:pPr>
              <a:defRPr/>
            </a:pPr>
            <a:r>
              <a:rPr lang="en-US" dirty="0">
                <a:solidFill>
                  <a:prstClr val="black"/>
                </a:solidFill>
                <a:latin typeface="Century Gothic" panose="020B0502020202020204" pitchFamily="34" charset="0"/>
              </a:rPr>
              <a:t>BIT-3 Thruster</a:t>
            </a:r>
          </a:p>
        </p:txBody>
      </p:sp>
      <p:cxnSp>
        <p:nvCxnSpPr>
          <p:cNvPr id="10" name="Straight Arrow Connector 9">
            <a:extLst>
              <a:ext uri="{FF2B5EF4-FFF2-40B4-BE49-F238E27FC236}">
                <a16:creationId xmlns:a16="http://schemas.microsoft.com/office/drawing/2014/main" id="{7D37C7A9-584E-4D2F-8E4A-57BBAF3DFBA1}"/>
              </a:ext>
            </a:extLst>
          </p:cNvPr>
          <p:cNvCxnSpPr>
            <a:cxnSpLocks/>
            <a:stCxn id="15" idx="0"/>
          </p:cNvCxnSpPr>
          <p:nvPr/>
        </p:nvCxnSpPr>
        <p:spPr>
          <a:xfrm flipH="1" flipV="1">
            <a:off x="5974492" y="2988464"/>
            <a:ext cx="1293216" cy="1552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BA0779E-B71C-4DB9-A8B6-1FD42EE7030E}"/>
              </a:ext>
            </a:extLst>
          </p:cNvPr>
          <p:cNvSpPr txBox="1"/>
          <p:nvPr/>
        </p:nvSpPr>
        <p:spPr>
          <a:xfrm>
            <a:off x="3648193" y="4541346"/>
            <a:ext cx="1476686" cy="646331"/>
          </a:xfrm>
          <a:prstGeom prst="rect">
            <a:avLst/>
          </a:prstGeom>
          <a:noFill/>
        </p:spPr>
        <p:txBody>
          <a:bodyPr wrap="none">
            <a:spAutoFit/>
          </a:bodyPr>
          <a:lstStyle/>
          <a:p>
            <a:pPr>
              <a:defRPr/>
            </a:pPr>
            <a:r>
              <a:rPr lang="en-US" dirty="0">
                <a:solidFill>
                  <a:prstClr val="black"/>
                </a:solidFill>
                <a:latin typeface="Century Gothic" panose="020B0502020202020204" pitchFamily="34" charset="0"/>
              </a:rPr>
              <a:t>XB1-50 /</a:t>
            </a:r>
          </a:p>
          <a:p>
            <a:pPr>
              <a:defRPr/>
            </a:pPr>
            <a:r>
              <a:rPr lang="en-US" dirty="0">
                <a:solidFill>
                  <a:prstClr val="black"/>
                </a:solidFill>
                <a:latin typeface="Century Gothic" panose="020B0502020202020204" pitchFamily="34" charset="0"/>
              </a:rPr>
              <a:t>Star Tracker</a:t>
            </a:r>
          </a:p>
        </p:txBody>
      </p:sp>
      <p:cxnSp>
        <p:nvCxnSpPr>
          <p:cNvPr id="14" name="Straight Arrow Connector 13">
            <a:extLst>
              <a:ext uri="{FF2B5EF4-FFF2-40B4-BE49-F238E27FC236}">
                <a16:creationId xmlns:a16="http://schemas.microsoft.com/office/drawing/2014/main" id="{F0089B81-E418-43DF-8D0A-4DB0FC95BC4B}"/>
              </a:ext>
            </a:extLst>
          </p:cNvPr>
          <p:cNvCxnSpPr>
            <a:cxnSpLocks/>
            <a:stCxn id="13" idx="1"/>
          </p:cNvCxnSpPr>
          <p:nvPr/>
        </p:nvCxnSpPr>
        <p:spPr>
          <a:xfrm flipH="1" flipV="1">
            <a:off x="2608551" y="4398134"/>
            <a:ext cx="1039642" cy="466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677E02E-B7CA-4E61-996E-388C73F51AA4}"/>
              </a:ext>
            </a:extLst>
          </p:cNvPr>
          <p:cNvSpPr txBox="1"/>
          <p:nvPr/>
        </p:nvSpPr>
        <p:spPr>
          <a:xfrm>
            <a:off x="6332195" y="4541346"/>
            <a:ext cx="1871025" cy="646331"/>
          </a:xfrm>
          <a:prstGeom prst="rect">
            <a:avLst/>
          </a:prstGeom>
          <a:noFill/>
        </p:spPr>
        <p:txBody>
          <a:bodyPr wrap="none">
            <a:spAutoFit/>
          </a:bodyPr>
          <a:lstStyle/>
          <a:p>
            <a:pPr>
              <a:defRPr/>
            </a:pPr>
            <a:r>
              <a:rPr lang="en-US" dirty="0">
                <a:solidFill>
                  <a:prstClr val="black"/>
                </a:solidFill>
                <a:latin typeface="Century Gothic" panose="020B0502020202020204" pitchFamily="34" charset="0"/>
              </a:rPr>
              <a:t>Primary Coarse</a:t>
            </a:r>
          </a:p>
          <a:p>
            <a:pPr>
              <a:defRPr/>
            </a:pPr>
            <a:r>
              <a:rPr lang="en-US" dirty="0">
                <a:solidFill>
                  <a:prstClr val="black"/>
                </a:solidFill>
                <a:latin typeface="Century Gothic" panose="020B0502020202020204" pitchFamily="34" charset="0"/>
              </a:rPr>
              <a:t> Sun Sensor</a:t>
            </a:r>
          </a:p>
        </p:txBody>
      </p:sp>
      <p:sp>
        <p:nvSpPr>
          <p:cNvPr id="17" name="TextBox 16">
            <a:extLst>
              <a:ext uri="{FF2B5EF4-FFF2-40B4-BE49-F238E27FC236}">
                <a16:creationId xmlns:a16="http://schemas.microsoft.com/office/drawing/2014/main" id="{060C9457-E905-430F-A646-7E590A3ABC80}"/>
              </a:ext>
            </a:extLst>
          </p:cNvPr>
          <p:cNvSpPr txBox="1"/>
          <p:nvPr/>
        </p:nvSpPr>
        <p:spPr>
          <a:xfrm>
            <a:off x="8497576" y="960563"/>
            <a:ext cx="2007281" cy="646331"/>
          </a:xfrm>
          <a:prstGeom prst="rect">
            <a:avLst/>
          </a:prstGeom>
          <a:noFill/>
        </p:spPr>
        <p:txBody>
          <a:bodyPr wrap="none">
            <a:spAutoFit/>
          </a:bodyPr>
          <a:lstStyle/>
          <a:p>
            <a:pPr>
              <a:defRPr/>
            </a:pPr>
            <a:r>
              <a:rPr lang="en-US" dirty="0">
                <a:solidFill>
                  <a:prstClr val="black"/>
                </a:solidFill>
                <a:latin typeface="Century Gothic" panose="020B0502020202020204" pitchFamily="34" charset="0"/>
              </a:rPr>
              <a:t>Single Axis</a:t>
            </a:r>
          </a:p>
          <a:p>
            <a:pPr>
              <a:defRPr/>
            </a:pPr>
            <a:r>
              <a:rPr lang="en-US" dirty="0">
                <a:solidFill>
                  <a:prstClr val="black"/>
                </a:solidFill>
                <a:latin typeface="Century Gothic" panose="020B0502020202020204" pitchFamily="34" charset="0"/>
              </a:rPr>
              <a:t>Solar Array Drive</a:t>
            </a:r>
          </a:p>
        </p:txBody>
      </p:sp>
      <p:cxnSp>
        <p:nvCxnSpPr>
          <p:cNvPr id="18" name="Straight Arrow Connector 17">
            <a:extLst>
              <a:ext uri="{FF2B5EF4-FFF2-40B4-BE49-F238E27FC236}">
                <a16:creationId xmlns:a16="http://schemas.microsoft.com/office/drawing/2014/main" id="{0CBCDB64-9223-4878-BFF0-A6B92CD6E732}"/>
              </a:ext>
            </a:extLst>
          </p:cNvPr>
          <p:cNvCxnSpPr>
            <a:cxnSpLocks/>
            <a:stCxn id="17" idx="1"/>
          </p:cNvCxnSpPr>
          <p:nvPr/>
        </p:nvCxnSpPr>
        <p:spPr>
          <a:xfrm flipH="1">
            <a:off x="5861466" y="1283729"/>
            <a:ext cx="2636110" cy="13997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183E039-F131-44B4-9507-FD2684051BB6}"/>
              </a:ext>
            </a:extLst>
          </p:cNvPr>
          <p:cNvSpPr txBox="1"/>
          <p:nvPr/>
        </p:nvSpPr>
        <p:spPr>
          <a:xfrm>
            <a:off x="3648193" y="5191083"/>
            <a:ext cx="712802" cy="369332"/>
          </a:xfrm>
          <a:prstGeom prst="rect">
            <a:avLst/>
          </a:prstGeom>
          <a:noFill/>
        </p:spPr>
        <p:txBody>
          <a:bodyPr wrap="square">
            <a:spAutoFit/>
          </a:bodyPr>
          <a:lstStyle/>
          <a:p>
            <a:pPr>
              <a:defRPr/>
            </a:pPr>
            <a:r>
              <a:rPr lang="en-US" dirty="0">
                <a:solidFill>
                  <a:prstClr val="black"/>
                </a:solidFill>
                <a:latin typeface="Century Gothic" panose="020B0502020202020204" pitchFamily="34" charset="0"/>
              </a:rPr>
              <a:t>LGA</a:t>
            </a:r>
          </a:p>
        </p:txBody>
      </p:sp>
      <p:cxnSp>
        <p:nvCxnSpPr>
          <p:cNvPr id="20" name="Straight Arrow Connector 19">
            <a:extLst>
              <a:ext uri="{FF2B5EF4-FFF2-40B4-BE49-F238E27FC236}">
                <a16:creationId xmlns:a16="http://schemas.microsoft.com/office/drawing/2014/main" id="{F3CE126B-3399-4916-9E5F-939FCCC03A1D}"/>
              </a:ext>
            </a:extLst>
          </p:cNvPr>
          <p:cNvCxnSpPr>
            <a:cxnSpLocks/>
            <a:stCxn id="19" idx="1"/>
          </p:cNvCxnSpPr>
          <p:nvPr/>
        </p:nvCxnSpPr>
        <p:spPr>
          <a:xfrm flipH="1" flipV="1">
            <a:off x="2225902" y="4833565"/>
            <a:ext cx="1422291" cy="5421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B4BB2A2-7AFE-4C32-811A-7DF97DB1795A}"/>
              </a:ext>
            </a:extLst>
          </p:cNvPr>
          <p:cNvSpPr txBox="1"/>
          <p:nvPr/>
        </p:nvSpPr>
        <p:spPr>
          <a:xfrm>
            <a:off x="231253" y="5524677"/>
            <a:ext cx="1407758" cy="646331"/>
          </a:xfrm>
          <a:prstGeom prst="rect">
            <a:avLst/>
          </a:prstGeom>
          <a:noFill/>
        </p:spPr>
        <p:txBody>
          <a:bodyPr wrap="none">
            <a:spAutoFit/>
          </a:bodyPr>
          <a:lstStyle/>
          <a:p>
            <a:pPr>
              <a:defRPr/>
            </a:pPr>
            <a:r>
              <a:rPr lang="en-US" dirty="0">
                <a:solidFill>
                  <a:prstClr val="black"/>
                </a:solidFill>
                <a:latin typeface="Century Gothic" panose="020B0502020202020204" pitchFamily="34" charset="0"/>
              </a:rPr>
              <a:t>Separation</a:t>
            </a:r>
          </a:p>
          <a:p>
            <a:pPr>
              <a:defRPr/>
            </a:pPr>
            <a:r>
              <a:rPr lang="en-US" dirty="0">
                <a:solidFill>
                  <a:prstClr val="black"/>
                </a:solidFill>
                <a:latin typeface="Century Gothic" panose="020B0502020202020204" pitchFamily="34" charset="0"/>
              </a:rPr>
              <a:t>Connector</a:t>
            </a:r>
          </a:p>
        </p:txBody>
      </p:sp>
      <p:cxnSp>
        <p:nvCxnSpPr>
          <p:cNvPr id="22" name="Straight Arrow Connector 21">
            <a:extLst>
              <a:ext uri="{FF2B5EF4-FFF2-40B4-BE49-F238E27FC236}">
                <a16:creationId xmlns:a16="http://schemas.microsoft.com/office/drawing/2014/main" id="{FA4B516C-4063-4393-A3CB-71A552CAA7B1}"/>
              </a:ext>
            </a:extLst>
          </p:cNvPr>
          <p:cNvCxnSpPr>
            <a:cxnSpLocks/>
            <a:stCxn id="8" idx="0"/>
          </p:cNvCxnSpPr>
          <p:nvPr/>
        </p:nvCxnSpPr>
        <p:spPr>
          <a:xfrm flipH="1" flipV="1">
            <a:off x="1623121" y="5144260"/>
            <a:ext cx="636157" cy="3954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EF61D20-4CD7-4205-B242-D6439A9B050E}"/>
              </a:ext>
            </a:extLst>
          </p:cNvPr>
          <p:cNvSpPr txBox="1"/>
          <p:nvPr/>
        </p:nvSpPr>
        <p:spPr>
          <a:xfrm>
            <a:off x="193577" y="1876914"/>
            <a:ext cx="1343638" cy="646331"/>
          </a:xfrm>
          <a:prstGeom prst="rect">
            <a:avLst/>
          </a:prstGeom>
          <a:noFill/>
        </p:spPr>
        <p:txBody>
          <a:bodyPr wrap="none">
            <a:spAutoFit/>
          </a:bodyPr>
          <a:lstStyle/>
          <a:p>
            <a:pPr>
              <a:defRPr/>
            </a:pPr>
            <a:r>
              <a:rPr lang="en-US" dirty="0">
                <a:solidFill>
                  <a:prstClr val="black"/>
                </a:solidFill>
                <a:latin typeface="Century Gothic" panose="020B0502020202020204" pitchFamily="34" charset="0"/>
              </a:rPr>
              <a:t>Mini-NS</a:t>
            </a:r>
          </a:p>
          <a:p>
            <a:pPr>
              <a:defRPr/>
            </a:pPr>
            <a:r>
              <a:rPr lang="en-US" dirty="0">
                <a:solidFill>
                  <a:prstClr val="black"/>
                </a:solidFill>
                <a:latin typeface="Century Gothic" panose="020B0502020202020204" pitchFamily="34" charset="0"/>
              </a:rPr>
              <a:t>Instrument</a:t>
            </a:r>
          </a:p>
        </p:txBody>
      </p:sp>
      <p:cxnSp>
        <p:nvCxnSpPr>
          <p:cNvPr id="24" name="Straight Arrow Connector 23">
            <a:extLst>
              <a:ext uri="{FF2B5EF4-FFF2-40B4-BE49-F238E27FC236}">
                <a16:creationId xmlns:a16="http://schemas.microsoft.com/office/drawing/2014/main" id="{65E3777C-5C9A-4DD1-BADF-148EA321592E}"/>
              </a:ext>
            </a:extLst>
          </p:cNvPr>
          <p:cNvCxnSpPr>
            <a:cxnSpLocks/>
            <a:stCxn id="23" idx="2"/>
          </p:cNvCxnSpPr>
          <p:nvPr/>
        </p:nvCxnSpPr>
        <p:spPr>
          <a:xfrm>
            <a:off x="865396" y="2523245"/>
            <a:ext cx="670045" cy="12548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DEB3A9E-AF60-476F-B02F-889D9268C16D}"/>
              </a:ext>
            </a:extLst>
          </p:cNvPr>
          <p:cNvSpPr txBox="1"/>
          <p:nvPr/>
        </p:nvSpPr>
        <p:spPr>
          <a:xfrm>
            <a:off x="5014827" y="4541346"/>
            <a:ext cx="1417376" cy="923330"/>
          </a:xfrm>
          <a:prstGeom prst="rect">
            <a:avLst/>
          </a:prstGeom>
          <a:noFill/>
        </p:spPr>
        <p:txBody>
          <a:bodyPr wrap="none">
            <a:spAutoFit/>
          </a:bodyPr>
          <a:lstStyle/>
          <a:p>
            <a:pPr>
              <a:defRPr/>
            </a:pPr>
            <a:r>
              <a:rPr lang="en-US" dirty="0">
                <a:solidFill>
                  <a:prstClr val="black"/>
                </a:solidFill>
                <a:latin typeface="Century Gothic" panose="020B0502020202020204" pitchFamily="34" charset="0"/>
              </a:rPr>
              <a:t>Solar Array</a:t>
            </a:r>
          </a:p>
          <a:p>
            <a:pPr>
              <a:defRPr/>
            </a:pPr>
            <a:r>
              <a:rPr lang="en-US" dirty="0">
                <a:solidFill>
                  <a:prstClr val="black"/>
                </a:solidFill>
                <a:latin typeface="Century Gothic" panose="020B0502020202020204" pitchFamily="34" charset="0"/>
              </a:rPr>
              <a:t>Hold Down</a:t>
            </a:r>
          </a:p>
          <a:p>
            <a:pPr>
              <a:defRPr/>
            </a:pPr>
            <a:r>
              <a:rPr lang="en-US" dirty="0">
                <a:solidFill>
                  <a:prstClr val="black"/>
                </a:solidFill>
                <a:latin typeface="Century Gothic" panose="020B0502020202020204" pitchFamily="34" charset="0"/>
              </a:rPr>
              <a:t>Arms</a:t>
            </a:r>
          </a:p>
        </p:txBody>
      </p:sp>
      <p:cxnSp>
        <p:nvCxnSpPr>
          <p:cNvPr id="26" name="Straight Arrow Connector 25">
            <a:extLst>
              <a:ext uri="{FF2B5EF4-FFF2-40B4-BE49-F238E27FC236}">
                <a16:creationId xmlns:a16="http://schemas.microsoft.com/office/drawing/2014/main" id="{C56F9D53-D93E-4080-80EA-EDC2EEF31059}"/>
              </a:ext>
            </a:extLst>
          </p:cNvPr>
          <p:cNvCxnSpPr>
            <a:cxnSpLocks/>
            <a:stCxn id="25" idx="0"/>
          </p:cNvCxnSpPr>
          <p:nvPr/>
        </p:nvCxnSpPr>
        <p:spPr>
          <a:xfrm flipV="1">
            <a:off x="5723515" y="3869498"/>
            <a:ext cx="137950" cy="6718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34A18F-7EC0-4B6C-9154-50BEB8A91FC5}"/>
              </a:ext>
            </a:extLst>
          </p:cNvPr>
          <p:cNvCxnSpPr>
            <a:cxnSpLocks/>
            <a:stCxn id="25" idx="0"/>
          </p:cNvCxnSpPr>
          <p:nvPr/>
        </p:nvCxnSpPr>
        <p:spPr>
          <a:xfrm flipH="1" flipV="1">
            <a:off x="4922317" y="3869498"/>
            <a:ext cx="801198" cy="6718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0600" y="2547283"/>
            <a:ext cx="3087373" cy="2315974"/>
          </a:xfrm>
          <a:prstGeom prst="rect">
            <a:avLst/>
          </a:prstGeom>
        </p:spPr>
      </p:pic>
      <p:sp>
        <p:nvSpPr>
          <p:cNvPr id="55" name="TextBox 54">
            <a:extLst>
              <a:ext uri="{FF2B5EF4-FFF2-40B4-BE49-F238E27FC236}">
                <a16:creationId xmlns:a16="http://schemas.microsoft.com/office/drawing/2014/main" id="{B183E039-F131-44B4-9507-FD2684051BB6}"/>
              </a:ext>
            </a:extLst>
          </p:cNvPr>
          <p:cNvSpPr txBox="1"/>
          <p:nvPr/>
        </p:nvSpPr>
        <p:spPr>
          <a:xfrm>
            <a:off x="237557" y="3150553"/>
            <a:ext cx="665567" cy="369332"/>
          </a:xfrm>
          <a:prstGeom prst="rect">
            <a:avLst/>
          </a:prstGeom>
          <a:noFill/>
        </p:spPr>
        <p:txBody>
          <a:bodyPr wrap="none">
            <a:spAutoFit/>
          </a:bodyPr>
          <a:lstStyle/>
          <a:p>
            <a:pPr>
              <a:defRPr/>
            </a:pPr>
            <a:r>
              <a:rPr lang="en-US" dirty="0">
                <a:solidFill>
                  <a:prstClr val="black"/>
                </a:solidFill>
                <a:latin typeface="Century Gothic" panose="020B0502020202020204" pitchFamily="34" charset="0"/>
              </a:rPr>
              <a:t>LGA</a:t>
            </a:r>
          </a:p>
        </p:txBody>
      </p:sp>
      <p:cxnSp>
        <p:nvCxnSpPr>
          <p:cNvPr id="56" name="Straight Arrow Connector 55">
            <a:extLst>
              <a:ext uri="{FF2B5EF4-FFF2-40B4-BE49-F238E27FC236}">
                <a16:creationId xmlns:a16="http://schemas.microsoft.com/office/drawing/2014/main" id="{F3CE126B-3399-4916-9E5F-939FCCC03A1D}"/>
              </a:ext>
            </a:extLst>
          </p:cNvPr>
          <p:cNvCxnSpPr>
            <a:cxnSpLocks/>
            <a:stCxn id="55" idx="2"/>
          </p:cNvCxnSpPr>
          <p:nvPr/>
        </p:nvCxnSpPr>
        <p:spPr>
          <a:xfrm>
            <a:off x="570341" y="3519885"/>
            <a:ext cx="542171" cy="7781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183E039-F131-44B4-9507-FD2684051BB6}"/>
              </a:ext>
            </a:extLst>
          </p:cNvPr>
          <p:cNvSpPr txBox="1"/>
          <p:nvPr/>
        </p:nvSpPr>
        <p:spPr>
          <a:xfrm>
            <a:off x="3656773" y="5675925"/>
            <a:ext cx="1898598" cy="646331"/>
          </a:xfrm>
          <a:prstGeom prst="rect">
            <a:avLst/>
          </a:prstGeom>
          <a:noFill/>
        </p:spPr>
        <p:txBody>
          <a:bodyPr wrap="square">
            <a:spAutoFit/>
          </a:bodyPr>
          <a:lstStyle/>
          <a:p>
            <a:pPr>
              <a:defRPr/>
            </a:pPr>
            <a:r>
              <a:rPr lang="en-US">
                <a:solidFill>
                  <a:prstClr val="black"/>
                </a:solidFill>
                <a:latin typeface="Century Gothic" panose="020B0502020202020204" pitchFamily="34" charset="0"/>
              </a:rPr>
              <a:t>Coarse Sun Sensor</a:t>
            </a:r>
            <a:endParaRPr lang="en-US" dirty="0">
              <a:solidFill>
                <a:prstClr val="black"/>
              </a:solidFill>
              <a:latin typeface="Century Gothic" panose="020B0502020202020204" pitchFamily="34" charset="0"/>
            </a:endParaRPr>
          </a:p>
        </p:txBody>
      </p:sp>
      <p:cxnSp>
        <p:nvCxnSpPr>
          <p:cNvPr id="64" name="Straight Arrow Connector 63">
            <a:extLst>
              <a:ext uri="{FF2B5EF4-FFF2-40B4-BE49-F238E27FC236}">
                <a16:creationId xmlns:a16="http://schemas.microsoft.com/office/drawing/2014/main" id="{F3CE126B-3399-4916-9E5F-939FCCC03A1D}"/>
              </a:ext>
            </a:extLst>
          </p:cNvPr>
          <p:cNvCxnSpPr>
            <a:cxnSpLocks/>
          </p:cNvCxnSpPr>
          <p:nvPr/>
        </p:nvCxnSpPr>
        <p:spPr>
          <a:xfrm flipH="1" flipV="1">
            <a:off x="2056724" y="5000015"/>
            <a:ext cx="1600050" cy="8605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677E02E-B7CA-4E61-996E-388C73F51AA4}"/>
              </a:ext>
            </a:extLst>
          </p:cNvPr>
          <p:cNvSpPr txBox="1"/>
          <p:nvPr/>
        </p:nvSpPr>
        <p:spPr>
          <a:xfrm>
            <a:off x="8610600" y="1830053"/>
            <a:ext cx="3087373" cy="646331"/>
          </a:xfrm>
          <a:prstGeom prst="rect">
            <a:avLst/>
          </a:prstGeom>
          <a:noFill/>
        </p:spPr>
        <p:txBody>
          <a:bodyPr wrap="square">
            <a:spAutoFit/>
          </a:bodyPr>
          <a:lstStyle/>
          <a:p>
            <a:pPr>
              <a:defRPr/>
            </a:pPr>
            <a:r>
              <a:rPr lang="en-US" dirty="0">
                <a:solidFill>
                  <a:prstClr val="black"/>
                </a:solidFill>
                <a:latin typeface="Century Gothic" panose="020B0502020202020204" pitchFamily="34" charset="0"/>
              </a:rPr>
              <a:t>1:1 3D Printed Model of LunaH-Map Flight System</a:t>
            </a:r>
          </a:p>
        </p:txBody>
      </p:sp>
      <p:sp>
        <p:nvSpPr>
          <p:cNvPr id="31" name="Footer Placeholder 3"/>
          <p:cNvSpPr>
            <a:spLocks noGrp="1"/>
          </p:cNvSpPr>
          <p:nvPr>
            <p:ph type="ftr" sz="quarter" idx="11"/>
          </p:nvPr>
        </p:nvSpPr>
        <p:spPr>
          <a:xfrm>
            <a:off x="2222811" y="6356350"/>
            <a:ext cx="8229484" cy="365125"/>
          </a:xfrm>
        </p:spPr>
        <p:txBody>
          <a:bodyPr/>
          <a:lstStyle/>
          <a:p>
            <a:r>
              <a:rPr lang="en-US" dirty="0">
                <a:solidFill>
                  <a:prstClr val="black"/>
                </a:solidFill>
                <a:latin typeface="Century Gothic" panose="020B0502020202020204" pitchFamily="34" charset="0"/>
              </a:rPr>
              <a:t>Small Satellite Reliability Technical Interchange Meeting 2017</a:t>
            </a:r>
          </a:p>
        </p:txBody>
      </p:sp>
    </p:spTree>
    <p:extLst>
      <p:ext uri="{BB962C8B-B14F-4D97-AF65-F5344CB8AC3E}">
        <p14:creationId xmlns:p14="http://schemas.microsoft.com/office/powerpoint/2010/main" val="101017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983"/>
            <a:ext cx="10515600" cy="1325563"/>
          </a:xfrm>
        </p:spPr>
        <p:txBody>
          <a:bodyPr/>
          <a:lstStyle/>
          <a:p>
            <a:r>
              <a:rPr lang="en-US" dirty="0">
                <a:latin typeface="Century Gothic" panose="020B0502020202020204" pitchFamily="34" charset="0"/>
              </a:rPr>
              <a:t>Propulsion (BIT-3)</a:t>
            </a:r>
          </a:p>
        </p:txBody>
      </p:sp>
      <p:pic>
        <p:nvPicPr>
          <p:cNvPr id="11" name="Content Placeholder 10"/>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671800" y="1481940"/>
            <a:ext cx="4422013" cy="2941188"/>
          </a:xfrm>
        </p:spPr>
      </p:pic>
      <p:sp>
        <p:nvSpPr>
          <p:cNvPr id="5" name="Slide Number Placeholder 4"/>
          <p:cNvSpPr>
            <a:spLocks noGrp="1"/>
          </p:cNvSpPr>
          <p:nvPr>
            <p:ph type="sldNum" sz="quarter" idx="12"/>
          </p:nvPr>
        </p:nvSpPr>
        <p:spPr/>
        <p:txBody>
          <a:bodyPr/>
          <a:lstStyle/>
          <a:p>
            <a:fld id="{B92CA397-755A-1547-86A9-B93661248AC8}" type="slidenum">
              <a:rPr lang="en-US" smtClean="0">
                <a:solidFill>
                  <a:prstClr val="black"/>
                </a:solidFill>
                <a:latin typeface="Century Gothic" panose="020B0502020202020204" pitchFamily="34" charset="0"/>
              </a:rPr>
              <a:pPr/>
              <a:t>16</a:t>
            </a:fld>
            <a:endParaRPr lang="en-US">
              <a:solidFill>
                <a:prstClr val="black"/>
              </a:solidFill>
              <a:latin typeface="Century Gothic" panose="020B0502020202020204" pitchFamily="34" charset="0"/>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6494" y="1690688"/>
            <a:ext cx="4208930" cy="3980329"/>
          </a:xfrm>
          <a:prstGeom prst="rect">
            <a:avLst/>
          </a:prstGeom>
        </p:spPr>
      </p:pic>
      <p:cxnSp>
        <p:nvCxnSpPr>
          <p:cNvPr id="33" name="Straight Arrow Connector 32"/>
          <p:cNvCxnSpPr>
            <a:stCxn id="35" idx="2"/>
          </p:cNvCxnSpPr>
          <p:nvPr/>
        </p:nvCxnSpPr>
        <p:spPr>
          <a:xfrm flipV="1">
            <a:off x="2680294" y="1690688"/>
            <a:ext cx="618494" cy="363424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Shape 1389"/>
          <p:cNvSpPr/>
          <p:nvPr/>
        </p:nvSpPr>
        <p:spPr>
          <a:xfrm rot="600000">
            <a:off x="2583332" y="4909016"/>
            <a:ext cx="266699" cy="419099"/>
          </a:xfrm>
          <a:prstGeom prst="rect">
            <a:avLst/>
          </a:prstGeom>
          <a:solidFill>
            <a:schemeClr val="accent1"/>
          </a:solidFill>
          <a:ln w="9525" cap="flat" cmpd="sng">
            <a:no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900">
              <a:solidFill>
                <a:srgbClr val="666666"/>
              </a:solidFill>
              <a:latin typeface="Century Gothic" panose="020B0502020202020204" pitchFamily="34" charset="0"/>
              <a:ea typeface="Helvetica Neue"/>
              <a:cs typeface="Helvetica Neue"/>
              <a:sym typeface="Helvetica Neue"/>
            </a:endParaRPr>
          </a:p>
        </p:txBody>
      </p:sp>
      <p:sp>
        <p:nvSpPr>
          <p:cNvPr id="15" name="Content Placeholder 9"/>
          <p:cNvSpPr txBox="1">
            <a:spLocks/>
          </p:cNvSpPr>
          <p:nvPr/>
        </p:nvSpPr>
        <p:spPr>
          <a:xfrm>
            <a:off x="5671800" y="4589641"/>
            <a:ext cx="4422013" cy="15265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err="1">
                <a:solidFill>
                  <a:prstClr val="black"/>
                </a:solidFill>
                <a:latin typeface="Century Gothic" panose="020B0502020202020204" pitchFamily="34" charset="0"/>
              </a:rPr>
              <a:t>Busek</a:t>
            </a:r>
            <a:r>
              <a:rPr lang="en-US" sz="2400" dirty="0">
                <a:solidFill>
                  <a:prstClr val="black"/>
                </a:solidFill>
                <a:latin typeface="Century Gothic" panose="020B0502020202020204" pitchFamily="34" charset="0"/>
              </a:rPr>
              <a:t> BIT-3 ion thruster</a:t>
            </a:r>
          </a:p>
          <a:p>
            <a:r>
              <a:rPr lang="en-US" sz="2400" dirty="0">
                <a:solidFill>
                  <a:prstClr val="black"/>
                </a:solidFill>
                <a:latin typeface="Century Gothic" panose="020B0502020202020204" pitchFamily="34" charset="0"/>
              </a:rPr>
              <a:t>Iodine propellant</a:t>
            </a:r>
          </a:p>
          <a:p>
            <a:r>
              <a:rPr lang="en-US" sz="2400" dirty="0">
                <a:solidFill>
                  <a:prstClr val="black"/>
                </a:solidFill>
                <a:latin typeface="Century Gothic" panose="020B0502020202020204" pitchFamily="34" charset="0"/>
              </a:rPr>
              <a:t>10° gimbal for momentum management</a:t>
            </a:r>
          </a:p>
        </p:txBody>
      </p:sp>
      <p:sp>
        <p:nvSpPr>
          <p:cNvPr id="10" name="Footer Placeholder 3"/>
          <p:cNvSpPr>
            <a:spLocks noGrp="1"/>
          </p:cNvSpPr>
          <p:nvPr>
            <p:ph type="ftr" sz="quarter" idx="11"/>
          </p:nvPr>
        </p:nvSpPr>
        <p:spPr>
          <a:xfrm>
            <a:off x="2222811" y="6356350"/>
            <a:ext cx="8229484" cy="365125"/>
          </a:xfrm>
        </p:spPr>
        <p:txBody>
          <a:bodyPr/>
          <a:lstStyle/>
          <a:p>
            <a:r>
              <a:rPr lang="en-US" dirty="0">
                <a:solidFill>
                  <a:prstClr val="black"/>
                </a:solidFill>
                <a:latin typeface="Century Gothic" panose="020B0502020202020204" pitchFamily="34" charset="0"/>
              </a:rPr>
              <a:t>Small Satellite Reliability Technical Interchange Meeting 2017</a:t>
            </a:r>
          </a:p>
        </p:txBody>
      </p:sp>
    </p:spTree>
    <p:extLst>
      <p:ext uri="{BB962C8B-B14F-4D97-AF65-F5344CB8AC3E}">
        <p14:creationId xmlns:p14="http://schemas.microsoft.com/office/powerpoint/2010/main" val="57101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419"/>
            <a:ext cx="10515600" cy="1325563"/>
          </a:xfrm>
        </p:spPr>
        <p:txBody>
          <a:bodyPr/>
          <a:lstStyle/>
          <a:p>
            <a:r>
              <a:rPr lang="en-US" dirty="0">
                <a:latin typeface="Century Gothic" panose="020B0502020202020204" pitchFamily="34" charset="0"/>
              </a:rPr>
              <a:t>Miniature Neutron Spectrometer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2CA397-755A-1547-86A9-B93661248AC8}"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Helvetica"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44035" y="2510655"/>
            <a:ext cx="14017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381538" y="4009004"/>
            <a:ext cx="1726755"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CLYC Module</a:t>
            </a:r>
          </a:p>
        </p:txBody>
      </p:sp>
      <p:graphicFrame>
        <p:nvGraphicFramePr>
          <p:cNvPr id="12" name="Table 11"/>
          <p:cNvGraphicFramePr>
            <a:graphicFrameLocks noGrp="1"/>
          </p:cNvGraphicFramePr>
          <p:nvPr>
            <p:extLst/>
          </p:nvPr>
        </p:nvGraphicFramePr>
        <p:xfrm>
          <a:off x="9134614" y="1870930"/>
          <a:ext cx="2970439" cy="3444240"/>
        </p:xfrm>
        <a:graphic>
          <a:graphicData uri="http://schemas.openxmlformats.org/drawingml/2006/table">
            <a:tbl>
              <a:tblPr firstRow="1" bandRow="1">
                <a:tableStyleId>{5C22544A-7EE6-4342-B048-85BDC9FD1C3A}</a:tableStyleId>
              </a:tblPr>
              <a:tblGrid>
                <a:gridCol w="1180742">
                  <a:extLst>
                    <a:ext uri="{9D8B030D-6E8A-4147-A177-3AD203B41FA5}">
                      <a16:colId xmlns:a16="http://schemas.microsoft.com/office/drawing/2014/main" val="20000"/>
                    </a:ext>
                  </a:extLst>
                </a:gridCol>
                <a:gridCol w="1789697">
                  <a:extLst>
                    <a:ext uri="{9D8B030D-6E8A-4147-A177-3AD203B41FA5}">
                      <a16:colId xmlns:a16="http://schemas.microsoft.com/office/drawing/2014/main" val="20001"/>
                    </a:ext>
                  </a:extLst>
                </a:gridCol>
              </a:tblGrid>
              <a:tr h="1068996">
                <a:tc>
                  <a:txBody>
                    <a:bodyPr/>
                    <a:lstStyle/>
                    <a:p>
                      <a:r>
                        <a:rPr lang="en-US" sz="1400" dirty="0">
                          <a:solidFill>
                            <a:schemeClr val="tx1"/>
                          </a:solidFill>
                          <a:latin typeface="Century Gothic" panose="020B0502020202020204" pitchFamily="34" charset="0"/>
                          <a:ea typeface="Helvetica" charset="0"/>
                          <a:cs typeface="Helvetica" charset="0"/>
                        </a:rPr>
                        <a:t>Detector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1"/>
                          </a:solidFill>
                          <a:latin typeface="Century Gothic" panose="020B0502020202020204" pitchFamily="34" charset="0"/>
                          <a:ea typeface="Helvetica" charset="0"/>
                          <a:cs typeface="Helvetica" charset="0"/>
                        </a:rPr>
                        <a:t>2x4</a:t>
                      </a:r>
                      <a:r>
                        <a:rPr lang="en-US" sz="1400" b="0" baseline="0" dirty="0">
                          <a:solidFill>
                            <a:schemeClr val="tx1"/>
                          </a:solidFill>
                          <a:latin typeface="Century Gothic" panose="020B0502020202020204" pitchFamily="34" charset="0"/>
                          <a:ea typeface="Helvetica" charset="0"/>
                          <a:cs typeface="Helvetica" charset="0"/>
                        </a:rPr>
                        <a:t> array of CLYC (</a:t>
                      </a:r>
                      <a:r>
                        <a:rPr lang="en-US" sz="1400" b="0" baseline="0" dirty="0" err="1">
                          <a:solidFill>
                            <a:schemeClr val="tx1"/>
                          </a:solidFill>
                          <a:latin typeface="Century Gothic" panose="020B0502020202020204" pitchFamily="34" charset="0"/>
                          <a:ea typeface="Helvetica" charset="0"/>
                          <a:cs typeface="Helvetica" charset="0"/>
                        </a:rPr>
                        <a:t>elpasolite</a:t>
                      </a:r>
                      <a:r>
                        <a:rPr lang="en-US" sz="1400" b="0" baseline="0" dirty="0">
                          <a:solidFill>
                            <a:schemeClr val="tx1"/>
                          </a:solidFill>
                          <a:latin typeface="Century Gothic" panose="020B0502020202020204" pitchFamily="34" charset="0"/>
                          <a:ea typeface="Helvetica" charset="0"/>
                          <a:cs typeface="Helvetica" charset="0"/>
                        </a:rPr>
                        <a:t> scintillator, Cs</a:t>
                      </a:r>
                      <a:r>
                        <a:rPr lang="en-US" sz="1400" b="0" baseline="-25000" dirty="0">
                          <a:solidFill>
                            <a:schemeClr val="tx1"/>
                          </a:solidFill>
                          <a:latin typeface="Century Gothic" panose="020B0502020202020204" pitchFamily="34" charset="0"/>
                          <a:ea typeface="Helvetica" charset="0"/>
                          <a:cs typeface="Helvetica" charset="0"/>
                        </a:rPr>
                        <a:t>2</a:t>
                      </a:r>
                      <a:r>
                        <a:rPr lang="en-US" sz="1400" b="0" baseline="0" dirty="0">
                          <a:solidFill>
                            <a:schemeClr val="tx1"/>
                          </a:solidFill>
                          <a:latin typeface="Century Gothic" panose="020B0502020202020204" pitchFamily="34" charset="0"/>
                          <a:ea typeface="Helvetica" charset="0"/>
                          <a:cs typeface="Helvetica" charset="0"/>
                        </a:rPr>
                        <a:t>LiYCl</a:t>
                      </a:r>
                      <a:r>
                        <a:rPr lang="en-US" sz="1400" b="0" baseline="-25000" dirty="0">
                          <a:solidFill>
                            <a:schemeClr val="tx1"/>
                          </a:solidFill>
                          <a:latin typeface="Century Gothic" panose="020B0502020202020204" pitchFamily="34" charset="0"/>
                          <a:ea typeface="Helvetica" charset="0"/>
                          <a:cs typeface="Helvetica" charset="0"/>
                        </a:rPr>
                        <a:t>6</a:t>
                      </a:r>
                      <a:r>
                        <a:rPr lang="en-US" sz="1400" b="0" baseline="0" dirty="0">
                          <a:solidFill>
                            <a:schemeClr val="tx1"/>
                          </a:solidFill>
                          <a:latin typeface="Century Gothic" panose="020B0502020202020204" pitchFamily="34" charset="0"/>
                          <a:ea typeface="Helvetica" charset="0"/>
                          <a:cs typeface="Helvetica" charset="0"/>
                        </a:rPr>
                        <a:t>:Ce) crystals, each crystal 4 cm x 6.3 cm x 2 cm </a:t>
                      </a:r>
                      <a:endParaRPr lang="en-US" sz="1400" b="0" dirty="0">
                        <a:solidFill>
                          <a:schemeClr val="tx1"/>
                        </a:solidFill>
                        <a:latin typeface="Century Gothic" panose="020B0502020202020204" pitchFamily="34" charset="0"/>
                        <a:ea typeface="Helvetica" charset="0"/>
                        <a:cs typeface="Helvetic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r>
                        <a:rPr lang="en-US" sz="1400" b="1" dirty="0">
                          <a:latin typeface="Century Gothic" panose="020B0502020202020204" pitchFamily="34" charset="0"/>
                          <a:ea typeface="Helvetica" charset="0"/>
                          <a:cs typeface="Helvetica" charset="0"/>
                        </a:rPr>
                        <a:t>Dimensions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dirty="0">
                          <a:latin typeface="Century Gothic" panose="020B0502020202020204" pitchFamily="34" charset="0"/>
                          <a:ea typeface="Helvetica" charset="0"/>
                          <a:cs typeface="Helvetica" charset="0"/>
                        </a:rPr>
                        <a:t>25 cm x 10 cm x 8 cm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US" sz="1400" b="1" dirty="0">
                          <a:latin typeface="Century Gothic" panose="020B0502020202020204" pitchFamily="34" charset="0"/>
                          <a:ea typeface="Helvetica" charset="0"/>
                          <a:cs typeface="Helvetica" charset="0"/>
                        </a:rPr>
                        <a:t>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dirty="0">
                          <a:latin typeface="Century Gothic" panose="020B0502020202020204" pitchFamily="34" charset="0"/>
                          <a:ea typeface="Helvetica" charset="0"/>
                          <a:cs typeface="Helvetica" charset="0"/>
                        </a:rPr>
                        <a:t>3.3 kg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US" sz="1400" b="1" dirty="0">
                          <a:latin typeface="Century Gothic" panose="020B0502020202020204" pitchFamily="34" charset="0"/>
                          <a:ea typeface="Helvetica" charset="0"/>
                          <a:cs typeface="Helvetica" charset="0"/>
                        </a:rPr>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dirty="0">
                          <a:latin typeface="Century Gothic" panose="020B0502020202020204" pitchFamily="34" charset="0"/>
                          <a:ea typeface="Helvetica" charset="0"/>
                          <a:cs typeface="Helvetica" charset="0"/>
                        </a:rPr>
                        <a:t>10W</a:t>
                      </a:r>
                      <a:r>
                        <a:rPr lang="en-US" sz="1400" baseline="0" dirty="0">
                          <a:latin typeface="Century Gothic" panose="020B0502020202020204" pitchFamily="34" charset="0"/>
                          <a:ea typeface="Helvetica" charset="0"/>
                          <a:cs typeface="Helvetica" charset="0"/>
                        </a:rPr>
                        <a:t> (min), </a:t>
                      </a:r>
                      <a:r>
                        <a:rPr lang="en-US" sz="1400" dirty="0">
                          <a:latin typeface="Century Gothic" panose="020B0502020202020204" pitchFamily="34" charset="0"/>
                          <a:ea typeface="Helvetica" charset="0"/>
                          <a:cs typeface="Helvetica" charset="0"/>
                        </a:rPr>
                        <a:t>22W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US" sz="1400" b="1" dirty="0">
                          <a:latin typeface="Century Gothic" panose="020B0502020202020204" pitchFamily="34" charset="0"/>
                          <a:ea typeface="Helvetica" charset="0"/>
                          <a:cs typeface="Helvetica" charset="0"/>
                        </a:rPr>
                        <a:t>Data</a:t>
                      </a:r>
                      <a:r>
                        <a:rPr lang="en-US" sz="1400" b="1" baseline="0" dirty="0">
                          <a:latin typeface="Century Gothic" panose="020B0502020202020204" pitchFamily="34" charset="0"/>
                          <a:ea typeface="Helvetica" charset="0"/>
                          <a:cs typeface="Helvetica" charset="0"/>
                        </a:rPr>
                        <a:t> Acquisition </a:t>
                      </a:r>
                      <a:endParaRPr lang="en-US" sz="1400" b="1" dirty="0">
                        <a:latin typeface="Century Gothic" panose="020B0502020202020204" pitchFamily="34" charset="0"/>
                        <a:ea typeface="Helvetica" charset="0"/>
                        <a:cs typeface="Helvetic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dirty="0">
                          <a:latin typeface="Century Gothic" panose="020B0502020202020204" pitchFamily="34" charset="0"/>
                          <a:ea typeface="Helvetica" charset="0"/>
                          <a:cs typeface="Helvetica" charset="0"/>
                        </a:rPr>
                        <a:t>Counts binned every 1 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14" name="Picture 13">
            <a:extLst>
              <a:ext uri="{FF2B5EF4-FFF2-40B4-BE49-F238E27FC236}">
                <a16:creationId xmlns:a16="http://schemas.microsoft.com/office/drawing/2014/main" id="{DBD7BAD0-753E-BC40-859B-31C8920CD5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47" y="311475"/>
            <a:ext cx="3691772" cy="6563151"/>
          </a:xfrm>
          <a:prstGeom prst="rect">
            <a:avLst/>
          </a:prstGeom>
        </p:spPr>
      </p:pic>
      <p:pic>
        <p:nvPicPr>
          <p:cNvPr id="17" name="Picture 16">
            <a:extLst>
              <a:ext uri="{FF2B5EF4-FFF2-40B4-BE49-F238E27FC236}">
                <a16:creationId xmlns:a16="http://schemas.microsoft.com/office/drawing/2014/main" id="{E2B29678-3E35-C841-BB5A-082BA3A6DD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65399" y="1060755"/>
            <a:ext cx="3112926" cy="2502315"/>
          </a:xfrm>
          <a:prstGeom prst="rect">
            <a:avLst/>
          </a:prstGeom>
        </p:spPr>
      </p:pic>
      <p:pic>
        <p:nvPicPr>
          <p:cNvPr id="18" name="Picture 17">
            <a:extLst>
              <a:ext uri="{FF2B5EF4-FFF2-40B4-BE49-F238E27FC236}">
                <a16:creationId xmlns:a16="http://schemas.microsoft.com/office/drawing/2014/main" id="{3001B5AF-A9A1-CA46-B7BB-3FA335CBABD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172"/>
          <a:stretch/>
        </p:blipFill>
        <p:spPr>
          <a:xfrm>
            <a:off x="5430290" y="3491123"/>
            <a:ext cx="3539433" cy="2382348"/>
          </a:xfrm>
          <a:prstGeom prst="rect">
            <a:avLst/>
          </a:prstGeom>
          <a:solidFill>
            <a:schemeClr val="bg1"/>
          </a:solidFill>
        </p:spPr>
      </p:pic>
      <p:sp>
        <p:nvSpPr>
          <p:cNvPr id="19" name="TextBox 18">
            <a:extLst>
              <a:ext uri="{FF2B5EF4-FFF2-40B4-BE49-F238E27FC236}">
                <a16:creationId xmlns:a16="http://schemas.microsoft.com/office/drawing/2014/main" id="{DDE9AC92-0D5A-9446-B9CB-F34C0A8A721F}"/>
              </a:ext>
            </a:extLst>
          </p:cNvPr>
          <p:cNvSpPr txBox="1"/>
          <p:nvPr/>
        </p:nvSpPr>
        <p:spPr>
          <a:xfrm>
            <a:off x="2627362" y="5423456"/>
            <a:ext cx="25264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Instrument Housing and Electronics</a:t>
            </a:r>
          </a:p>
        </p:txBody>
      </p:sp>
      <p:sp>
        <p:nvSpPr>
          <p:cNvPr id="15" name="Footer Placeholder 3">
            <a:extLst>
              <a:ext uri="{FF2B5EF4-FFF2-40B4-BE49-F238E27FC236}">
                <a16:creationId xmlns:a16="http://schemas.microsoft.com/office/drawing/2014/main" id="{9837F7AC-C23C-F444-A683-F3B7DEBEC4B0}"/>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charset="0"/>
              </a:rPr>
              <a:t>ISSC 2018 – May 7 Caltech Pasadena, CA</a:t>
            </a:r>
          </a:p>
        </p:txBody>
      </p:sp>
    </p:spTree>
    <p:extLst>
      <p:ext uri="{BB962C8B-B14F-4D97-AF65-F5344CB8AC3E}">
        <p14:creationId xmlns:p14="http://schemas.microsoft.com/office/powerpoint/2010/main" val="347933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Mini-NS EDU</a:t>
            </a:r>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29212" y="1690689"/>
            <a:ext cx="2173893" cy="4100512"/>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2CA397-755A-1547-86A9-B93661248AC8}"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Helvetica"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690688"/>
            <a:ext cx="2091012" cy="4100512"/>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t="3499"/>
          <a:stretch/>
        </p:blipFill>
        <p:spPr>
          <a:xfrm>
            <a:off x="5894243" y="1690688"/>
            <a:ext cx="4999306" cy="3698435"/>
          </a:xfrm>
          <a:prstGeom prst="rect">
            <a:avLst/>
          </a:prstGeom>
        </p:spPr>
      </p:pic>
      <p:sp>
        <p:nvSpPr>
          <p:cNvPr id="10" name="TextBox 9">
            <a:extLst>
              <a:ext uri="{FF2B5EF4-FFF2-40B4-BE49-F238E27FC236}">
                <a16:creationId xmlns:a16="http://schemas.microsoft.com/office/drawing/2014/main" id="{0677E02E-B7CA-4E61-996E-388C73F51AA4}"/>
              </a:ext>
            </a:extLst>
          </p:cNvPr>
          <p:cNvSpPr txBox="1"/>
          <p:nvPr/>
        </p:nvSpPr>
        <p:spPr>
          <a:xfrm>
            <a:off x="5894243" y="5408578"/>
            <a:ext cx="49993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 results from single EDU module exposed to Na-22 and </a:t>
            </a:r>
            <a:r>
              <a:rPr kumimoji="0" lang="en-US" sz="1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AmBe</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Footer Placeholder 3">
            <a:extLst>
              <a:ext uri="{FF2B5EF4-FFF2-40B4-BE49-F238E27FC236}">
                <a16:creationId xmlns:a16="http://schemas.microsoft.com/office/drawing/2014/main" id="{D7A2E2A1-FFAD-0645-836C-9C7BC115E30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charset="0"/>
              </a:rPr>
              <a:t>ISSC 2018 – May 7 Caltech Pasadena, CA</a:t>
            </a:r>
          </a:p>
        </p:txBody>
      </p:sp>
    </p:spTree>
    <p:extLst>
      <p:ext uri="{BB962C8B-B14F-4D97-AF65-F5344CB8AC3E}">
        <p14:creationId xmlns:p14="http://schemas.microsoft.com/office/powerpoint/2010/main" val="239254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t="6132" b="18893"/>
          <a:stretch/>
        </p:blipFill>
        <p:spPr>
          <a:xfrm>
            <a:off x="0" y="1"/>
            <a:ext cx="12192000" cy="6858001"/>
          </a:xfrm>
          <a:prstGeom prst="rect">
            <a:avLst/>
          </a:prstGeom>
          <a:noFill/>
          <a:ln>
            <a:noFill/>
          </a:ln>
        </p:spPr>
      </p:pic>
      <p:sp>
        <p:nvSpPr>
          <p:cNvPr id="115" name="Shape 115"/>
          <p:cNvSpPr txBox="1">
            <a:spLocks noGrp="1"/>
          </p:cNvSpPr>
          <p:nvPr>
            <p:ph type="title"/>
          </p:nvPr>
        </p:nvSpPr>
        <p:spPr>
          <a:xfrm>
            <a:off x="191069" y="109183"/>
            <a:ext cx="2033516" cy="750626"/>
          </a:xfrm>
          <a:prstGeom prst="rect">
            <a:avLst/>
          </a:prstGeom>
          <a:ln w="38100">
            <a:solidFill>
              <a:schemeClr val="bg1"/>
            </a:solidFill>
          </a:ln>
        </p:spPr>
        <p:txBody>
          <a:bodyPr spcFirstLastPara="1" vert="horz" wrap="square" lIns="121900" tIns="121900" rIns="121900" bIns="121900" rtlCol="0" anchor="t" anchorCtr="0">
            <a:noAutofit/>
          </a:bodyPr>
          <a:lstStyle/>
          <a:p>
            <a:r>
              <a:rPr lang="en" dirty="0" err="1">
                <a:solidFill>
                  <a:srgbClr val="EFEFEF"/>
                </a:solidFill>
                <a:highlight>
                  <a:srgbClr val="000000"/>
                </a:highlight>
                <a:latin typeface="Century Gothic" panose="020B0502020202020204" pitchFamily="34" charset="0"/>
              </a:rPr>
              <a:t>Flatsat</a:t>
            </a:r>
            <a:endParaRPr dirty="0">
              <a:solidFill>
                <a:srgbClr val="EFEFEF"/>
              </a:solidFill>
              <a:highlight>
                <a:srgbClr val="000000"/>
              </a:highlight>
              <a:latin typeface="Century Gothic" panose="020B0502020202020204" pitchFamily="34" charset="0"/>
            </a:endParaRPr>
          </a:p>
        </p:txBody>
      </p:sp>
    </p:spTree>
    <p:extLst>
      <p:ext uri="{BB962C8B-B14F-4D97-AF65-F5344CB8AC3E}">
        <p14:creationId xmlns:p14="http://schemas.microsoft.com/office/powerpoint/2010/main" val="185439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LunaH-Map Mission Overview</a:t>
            </a:r>
          </a:p>
        </p:txBody>
      </p:sp>
      <p:sp>
        <p:nvSpPr>
          <p:cNvPr id="3" name="Content Placeholder 2"/>
          <p:cNvSpPr>
            <a:spLocks noGrp="1"/>
          </p:cNvSpPr>
          <p:nvPr>
            <p:ph sz="half" idx="1"/>
          </p:nvPr>
        </p:nvSpPr>
        <p:spPr>
          <a:xfrm>
            <a:off x="5715001" y="2005012"/>
            <a:ext cx="5638799" cy="4351338"/>
          </a:xfrm>
        </p:spPr>
        <p:txBody>
          <a:bodyPr>
            <a:normAutofit fontScale="92500" lnSpcReduction="10000"/>
          </a:bodyPr>
          <a:lstStyle/>
          <a:p>
            <a:r>
              <a:rPr lang="en-US" dirty="0">
                <a:latin typeface="Century Gothic" panose="020B0502020202020204" pitchFamily="34" charset="0"/>
              </a:rPr>
              <a:t>NASA SMD </a:t>
            </a:r>
            <a:r>
              <a:rPr lang="en-US" dirty="0" err="1">
                <a:latin typeface="Century Gothic" panose="020B0502020202020204" pitchFamily="34" charset="0"/>
              </a:rPr>
              <a:t>SIMPLEx</a:t>
            </a:r>
            <a:r>
              <a:rPr lang="en-US" dirty="0">
                <a:latin typeface="Century Gothic" panose="020B0502020202020204" pitchFamily="34" charset="0"/>
              </a:rPr>
              <a:t> 2015 mission led by ASU</a:t>
            </a:r>
          </a:p>
          <a:p>
            <a:r>
              <a:rPr lang="en-US" dirty="0">
                <a:latin typeface="Century Gothic" panose="020B0502020202020204" pitchFamily="34" charset="0"/>
              </a:rPr>
              <a:t>6U+ CubeSat form factor to launch on SLS EM-1</a:t>
            </a:r>
          </a:p>
          <a:p>
            <a:r>
              <a:rPr lang="en-US" b="1" dirty="0">
                <a:latin typeface="Century Gothic" panose="020B0502020202020204" pitchFamily="34" charset="0"/>
              </a:rPr>
              <a:t>Science Objective</a:t>
            </a:r>
            <a:r>
              <a:rPr lang="en-US" dirty="0">
                <a:latin typeface="Century Gothic" panose="020B0502020202020204" pitchFamily="34" charset="0"/>
              </a:rPr>
              <a:t>: Map hydrogen enrichments within PSRs at the lunar south pole</a:t>
            </a:r>
          </a:p>
          <a:p>
            <a:r>
              <a:rPr lang="en-US" b="1" dirty="0">
                <a:latin typeface="Century Gothic" panose="020B0502020202020204" pitchFamily="34" charset="0"/>
              </a:rPr>
              <a:t>Tech Objectives</a:t>
            </a:r>
            <a:r>
              <a:rPr lang="en-US" dirty="0">
                <a:latin typeface="Century Gothic" panose="020B0502020202020204" pitchFamily="34" charset="0"/>
              </a:rPr>
              <a:t>: Demonstrate neutron spectroscopy, deep space operations &amp; propulsion from a small sat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2CA397-755A-1547-86A9-B93661248AC8}"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Helvetica" charset="0"/>
            </a:endParaRPr>
          </a:p>
        </p:txBody>
      </p:sp>
      <p:pic>
        <p:nvPicPr>
          <p:cNvPr id="10" name="Picture 5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019" y="1690688"/>
            <a:ext cx="870251" cy="421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9183" y="2936478"/>
            <a:ext cx="3448724" cy="1724362"/>
          </a:xfrm>
          <a:prstGeom prst="rect">
            <a:avLst/>
          </a:prstGeom>
        </p:spPr>
      </p:pic>
      <p:sp>
        <p:nvSpPr>
          <p:cNvPr id="7" name="Oval 6"/>
          <p:cNvSpPr/>
          <p:nvPr/>
        </p:nvSpPr>
        <p:spPr>
          <a:xfrm>
            <a:off x="838200" y="2558847"/>
            <a:ext cx="359004" cy="137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flipH="1">
            <a:off x="2069184" y="2277034"/>
            <a:ext cx="3448725" cy="30300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flipV="1">
            <a:off x="1008668" y="2334322"/>
            <a:ext cx="2284659" cy="224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3"/>
          </p:cNvCxnSpPr>
          <p:nvPr/>
        </p:nvCxnSpPr>
        <p:spPr>
          <a:xfrm>
            <a:off x="890775" y="2675971"/>
            <a:ext cx="1332035" cy="17473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925E87CC-4C1A-1942-A7FC-73CB0AF7E918}"/>
              </a:ext>
            </a:extLst>
          </p:cNvPr>
          <p:cNvSpPr>
            <a:spLocks noGrp="1"/>
          </p:cNvSpPr>
          <p:nvPr>
            <p:ph type="ftr" sz="quarter" idx="11"/>
          </p:nvPr>
        </p:nvSpPr>
        <p:spPr>
          <a:xfrm>
            <a:off x="2222811" y="6356350"/>
            <a:ext cx="8229484" cy="365125"/>
          </a:xfrm>
        </p:spPr>
        <p:txBody>
          <a:bodyPr/>
          <a:lstStyle/>
          <a:p>
            <a:r>
              <a:rPr lang="en-US" dirty="0">
                <a:solidFill>
                  <a:prstClr val="black"/>
                </a:solidFill>
                <a:latin typeface="Century Gothic" panose="020B0502020202020204" pitchFamily="34" charset="0"/>
              </a:rPr>
              <a:t>Small Satellite Reliability Technical Interchange Meeting 2018</a:t>
            </a:r>
          </a:p>
        </p:txBody>
      </p:sp>
    </p:spTree>
    <p:extLst>
      <p:ext uri="{BB962C8B-B14F-4D97-AF65-F5344CB8AC3E}">
        <p14:creationId xmlns:p14="http://schemas.microsoft.com/office/powerpoint/2010/main" val="6386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l="6036" r="10581"/>
          <a:stretch/>
        </p:blipFill>
        <p:spPr>
          <a:xfrm>
            <a:off x="4587434" y="1"/>
            <a:ext cx="7624129" cy="6857999"/>
          </a:xfrm>
          <a:prstGeom prst="rect">
            <a:avLst/>
          </a:prstGeom>
          <a:noFill/>
          <a:ln>
            <a:noFill/>
          </a:ln>
        </p:spPr>
      </p:pic>
      <p:pic>
        <p:nvPicPr>
          <p:cNvPr id="102" name="Shape 102"/>
          <p:cNvPicPr preferRelativeResize="0"/>
          <p:nvPr/>
        </p:nvPicPr>
        <p:blipFill rotWithShape="1">
          <a:blip r:embed="rId4">
            <a:alphaModFix/>
          </a:blip>
          <a:srcRect l="7929" r="2880"/>
          <a:stretch/>
        </p:blipFill>
        <p:spPr>
          <a:xfrm>
            <a:off x="-1" y="1"/>
            <a:ext cx="4587429" cy="6858001"/>
          </a:xfrm>
          <a:prstGeom prst="rect">
            <a:avLst/>
          </a:prstGeom>
          <a:noFill/>
          <a:ln>
            <a:noFill/>
          </a:ln>
        </p:spPr>
      </p:pic>
      <p:sp>
        <p:nvSpPr>
          <p:cNvPr id="103" name="Shape 103"/>
          <p:cNvSpPr txBox="1">
            <a:spLocks noGrp="1"/>
          </p:cNvSpPr>
          <p:nvPr>
            <p:ph type="title"/>
          </p:nvPr>
        </p:nvSpPr>
        <p:spPr>
          <a:xfrm>
            <a:off x="7779224" y="0"/>
            <a:ext cx="3990882" cy="763600"/>
          </a:xfrm>
          <a:prstGeom prst="rect">
            <a:avLst/>
          </a:prstGeom>
        </p:spPr>
        <p:txBody>
          <a:bodyPr spcFirstLastPara="1" vert="horz" wrap="square" lIns="121900" tIns="121900" rIns="121900" bIns="121900" rtlCol="0" anchor="t" anchorCtr="0">
            <a:noAutofit/>
          </a:bodyPr>
          <a:lstStyle/>
          <a:p>
            <a:r>
              <a:rPr lang="en" dirty="0">
                <a:solidFill>
                  <a:srgbClr val="FFFFFF"/>
                </a:solidFill>
                <a:latin typeface="Century Gothic" panose="020B0502020202020204" pitchFamily="34" charset="0"/>
              </a:rPr>
              <a:t>Prototype Components</a:t>
            </a:r>
            <a:endParaRPr dirty="0">
              <a:solidFill>
                <a:srgbClr val="FFFFFF"/>
              </a:solidFill>
              <a:latin typeface="Century Gothic" panose="020B0502020202020204" pitchFamily="34" charset="0"/>
            </a:endParaRPr>
          </a:p>
        </p:txBody>
      </p:sp>
      <p:sp>
        <p:nvSpPr>
          <p:cNvPr id="5" name="Shape 103">
            <a:extLst>
              <a:ext uri="{FF2B5EF4-FFF2-40B4-BE49-F238E27FC236}">
                <a16:creationId xmlns:a16="http://schemas.microsoft.com/office/drawing/2014/main" id="{50F61985-0FAB-4540-A9C8-F6EB62BC1DA9}"/>
              </a:ext>
            </a:extLst>
          </p:cNvPr>
          <p:cNvSpPr txBox="1">
            <a:spLocks/>
          </p:cNvSpPr>
          <p:nvPr/>
        </p:nvSpPr>
        <p:spPr>
          <a:xfrm>
            <a:off x="684170" y="6367355"/>
            <a:ext cx="3355567" cy="490645"/>
          </a:xfrm>
          <a:prstGeom prst="rect">
            <a:avLst/>
          </a:prstGeom>
          <a:ln>
            <a:solidFill>
              <a:schemeClr val="bg1"/>
            </a:solidFill>
          </a:ln>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Helvetica" charset="0"/>
                <a:ea typeface="Helvetica" charset="0"/>
                <a:cs typeface="Helvetica"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z="2800" dirty="0">
                <a:solidFill>
                  <a:srgbClr val="FFFFFF"/>
                </a:solidFill>
                <a:highlight>
                  <a:srgbClr val="000000"/>
                </a:highlight>
                <a:latin typeface="Century Gothic" panose="020B0502020202020204" pitchFamily="34" charset="0"/>
              </a:rPr>
              <a:t>3D printed full S/C</a:t>
            </a:r>
          </a:p>
        </p:txBody>
      </p:sp>
    </p:spTree>
    <p:extLst>
      <p:ext uri="{BB962C8B-B14F-4D97-AF65-F5344CB8AC3E}">
        <p14:creationId xmlns:p14="http://schemas.microsoft.com/office/powerpoint/2010/main" val="124582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t="14991" b="10011"/>
          <a:stretch/>
        </p:blipFill>
        <p:spPr>
          <a:xfrm>
            <a:off x="1" y="1"/>
            <a:ext cx="12192001" cy="6857999"/>
          </a:xfrm>
          <a:prstGeom prst="rect">
            <a:avLst/>
          </a:prstGeom>
          <a:noFill/>
          <a:ln>
            <a:noFill/>
          </a:ln>
        </p:spPr>
      </p:pic>
      <p:sp>
        <p:nvSpPr>
          <p:cNvPr id="109" name="Shape 109"/>
          <p:cNvSpPr txBox="1">
            <a:spLocks noGrp="1"/>
          </p:cNvSpPr>
          <p:nvPr>
            <p:ph type="title"/>
          </p:nvPr>
        </p:nvSpPr>
        <p:spPr>
          <a:xfrm>
            <a:off x="0" y="1"/>
            <a:ext cx="4135102" cy="1283918"/>
          </a:xfrm>
          <a:prstGeom prst="rect">
            <a:avLst/>
          </a:prstGeom>
        </p:spPr>
        <p:txBody>
          <a:bodyPr spcFirstLastPara="1" vert="horz" wrap="square" lIns="121900" tIns="121900" rIns="121900" bIns="121900" rtlCol="0" anchor="t" anchorCtr="0">
            <a:noAutofit/>
          </a:bodyPr>
          <a:lstStyle/>
          <a:p>
            <a:r>
              <a:rPr lang="en" dirty="0">
                <a:solidFill>
                  <a:srgbClr val="D9D9D9"/>
                </a:solidFill>
                <a:latin typeface="Century Gothic" panose="020B0502020202020204" pitchFamily="34" charset="0"/>
              </a:rPr>
              <a:t>Engineering Models</a:t>
            </a:r>
            <a:endParaRPr dirty="0">
              <a:solidFill>
                <a:srgbClr val="D9D9D9"/>
              </a:solidFill>
              <a:latin typeface="Century Gothic" panose="020B0502020202020204" pitchFamily="34" charset="0"/>
            </a:endParaRPr>
          </a:p>
        </p:txBody>
      </p:sp>
    </p:spTree>
    <p:extLst>
      <p:ext uri="{BB962C8B-B14F-4D97-AF65-F5344CB8AC3E}">
        <p14:creationId xmlns:p14="http://schemas.microsoft.com/office/powerpoint/2010/main" val="323667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742" y="365125"/>
            <a:ext cx="10515600" cy="1325563"/>
          </a:xfrm>
        </p:spPr>
        <p:txBody>
          <a:bodyPr/>
          <a:lstStyle/>
          <a:p>
            <a:pPr algn="ctr"/>
            <a:r>
              <a:rPr lang="en-US" dirty="0">
                <a:latin typeface="Century Gothic" panose="020B0502020202020204" pitchFamily="34" charset="0"/>
              </a:rPr>
              <a:t>Qualification</a:t>
            </a:r>
          </a:p>
        </p:txBody>
      </p:sp>
      <p:sp>
        <p:nvSpPr>
          <p:cNvPr id="6" name="Content Placeholder 5"/>
          <p:cNvSpPr>
            <a:spLocks noGrp="1"/>
          </p:cNvSpPr>
          <p:nvPr>
            <p:ph sz="half" idx="1"/>
          </p:nvPr>
        </p:nvSpPr>
        <p:spPr>
          <a:xfrm>
            <a:off x="838200" y="4077749"/>
            <a:ext cx="10626969" cy="1731658"/>
          </a:xfrm>
        </p:spPr>
        <p:txBody>
          <a:bodyPr>
            <a:normAutofit fontScale="77500" lnSpcReduction="20000"/>
          </a:bodyPr>
          <a:lstStyle/>
          <a:p>
            <a:pPr>
              <a:lnSpc>
                <a:spcPct val="100000"/>
              </a:lnSpc>
              <a:spcBef>
                <a:spcPts val="0"/>
              </a:spcBef>
            </a:pPr>
            <a:r>
              <a:rPr lang="en-US" dirty="0">
                <a:latin typeface="Century Gothic" panose="020B0502020202020204" pitchFamily="34" charset="0"/>
              </a:rPr>
              <a:t>Component functional testing integrated in S/C</a:t>
            </a:r>
          </a:p>
          <a:p>
            <a:pPr>
              <a:lnSpc>
                <a:spcPct val="100000"/>
              </a:lnSpc>
              <a:spcBef>
                <a:spcPts val="0"/>
              </a:spcBef>
            </a:pPr>
            <a:r>
              <a:rPr lang="en-US" dirty="0">
                <a:latin typeface="Century Gothic" panose="020B0502020202020204" pitchFamily="34" charset="0"/>
              </a:rPr>
              <a:t>S/C level functional testing </a:t>
            </a:r>
            <a:r>
              <a:rPr lang="mr-IN" dirty="0">
                <a:latin typeface="Century Gothic" panose="020B0502020202020204" pitchFamily="34" charset="0"/>
              </a:rPr>
              <a:t>–</a:t>
            </a:r>
            <a:r>
              <a:rPr lang="en-US" dirty="0">
                <a:latin typeface="Century Gothic" panose="020B0502020202020204" pitchFamily="34" charset="0"/>
              </a:rPr>
              <a:t> operational modes, day-in-the-life</a:t>
            </a:r>
          </a:p>
          <a:p>
            <a:pPr>
              <a:lnSpc>
                <a:spcPct val="100000"/>
              </a:lnSpc>
              <a:spcBef>
                <a:spcPts val="0"/>
              </a:spcBef>
            </a:pPr>
            <a:r>
              <a:rPr lang="en-US" dirty="0">
                <a:latin typeface="Century Gothic" panose="020B0502020202020204" pitchFamily="34" charset="0"/>
              </a:rPr>
              <a:t>GDS testing with Flat sat and flight components, S/C</a:t>
            </a:r>
          </a:p>
          <a:p>
            <a:pPr>
              <a:lnSpc>
                <a:spcPct val="100000"/>
              </a:lnSpc>
              <a:spcBef>
                <a:spcPts val="0"/>
              </a:spcBef>
            </a:pPr>
            <a:r>
              <a:rPr lang="en-US" dirty="0">
                <a:latin typeface="Century Gothic" panose="020B0502020202020204" pitchFamily="34" charset="0"/>
              </a:rPr>
              <a:t>Flat sat development: EM (C&amp;DH, EPS, Expansion Board, Solar Arrays, Iris radio), Emulators (BIT-3 propulsion, Iris radio, Mini-NS, SATA), EDU (Mini-NS)</a:t>
            </a:r>
          </a:p>
          <a:p>
            <a:pPr>
              <a:lnSpc>
                <a:spcPct val="100000"/>
              </a:lnSpc>
              <a:spcBef>
                <a:spcPts val="0"/>
              </a:spcBef>
            </a:pPr>
            <a:endParaRPr lang="en-US" dirty="0">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lgn="ctr"/>
            <a:fld id="{B92CA397-755A-1547-86A9-B93661248AC8}" type="slidenum">
              <a:rPr lang="en-US" smtClean="0">
                <a:solidFill>
                  <a:prstClr val="black"/>
                </a:solidFill>
              </a:rPr>
              <a:pPr algn="ctr"/>
              <a:t>22</a:t>
            </a:fld>
            <a:endParaRPr lang="en-US">
              <a:solidFill>
                <a:prstClr val="black"/>
              </a:solidFill>
            </a:endParaRPr>
          </a:p>
        </p:txBody>
      </p:sp>
      <p:sp>
        <p:nvSpPr>
          <p:cNvPr id="7" name="Footer Placeholder 3"/>
          <p:cNvSpPr>
            <a:spLocks noGrp="1"/>
          </p:cNvSpPr>
          <p:nvPr>
            <p:ph type="ftr" sz="quarter" idx="11"/>
          </p:nvPr>
        </p:nvSpPr>
        <p:spPr>
          <a:xfrm>
            <a:off x="2222811" y="6356350"/>
            <a:ext cx="8229484" cy="365125"/>
          </a:xfrm>
        </p:spPr>
        <p:txBody>
          <a:bodyPr/>
          <a:lstStyle/>
          <a:p>
            <a:r>
              <a:rPr lang="en-US" dirty="0">
                <a:solidFill>
                  <a:prstClr val="black"/>
                </a:solidFill>
              </a:rPr>
              <a:t>Small Satellite Reliability Technical Interchange Meeting 2018</a:t>
            </a:r>
          </a:p>
        </p:txBody>
      </p:sp>
      <p:sp>
        <p:nvSpPr>
          <p:cNvPr id="9" name="Title 1"/>
          <p:cNvSpPr txBox="1">
            <a:spLocks/>
          </p:cNvSpPr>
          <p:nvPr/>
        </p:nvSpPr>
        <p:spPr>
          <a:xfrm>
            <a:off x="838200" y="3093878"/>
            <a:ext cx="10515600" cy="896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pPr algn="ctr"/>
            <a:r>
              <a:rPr lang="en-US" dirty="0">
                <a:latin typeface="Century Gothic" panose="020B0502020202020204" pitchFamily="34" charset="0"/>
              </a:rPr>
              <a:t>Test</a:t>
            </a:r>
          </a:p>
        </p:txBody>
      </p:sp>
      <p:sp>
        <p:nvSpPr>
          <p:cNvPr id="10" name="Content Placeholder 5"/>
          <p:cNvSpPr>
            <a:spLocks noGrp="1"/>
          </p:cNvSpPr>
          <p:nvPr>
            <p:ph sz="half" idx="1"/>
          </p:nvPr>
        </p:nvSpPr>
        <p:spPr>
          <a:xfrm>
            <a:off x="838200" y="1479783"/>
            <a:ext cx="10925379" cy="1194776"/>
          </a:xfrm>
        </p:spPr>
        <p:txBody>
          <a:bodyPr>
            <a:normAutofit fontScale="77500" lnSpcReduction="20000"/>
          </a:bodyPr>
          <a:lstStyle/>
          <a:p>
            <a:pPr>
              <a:lnSpc>
                <a:spcPct val="100000"/>
              </a:lnSpc>
              <a:spcBef>
                <a:spcPts val="0"/>
              </a:spcBef>
            </a:pPr>
            <a:r>
              <a:rPr lang="en-US" dirty="0">
                <a:latin typeface="Century Gothic" panose="020B0502020202020204" pitchFamily="34" charset="0"/>
              </a:rPr>
              <a:t>FM components are tested to GEVS prior to delivery</a:t>
            </a:r>
          </a:p>
          <a:p>
            <a:pPr>
              <a:lnSpc>
                <a:spcPct val="100000"/>
              </a:lnSpc>
              <a:spcBef>
                <a:spcPts val="0"/>
              </a:spcBef>
            </a:pPr>
            <a:r>
              <a:rPr lang="en-US" dirty="0">
                <a:latin typeface="Century Gothic" panose="020B0502020202020204" pitchFamily="34" charset="0"/>
              </a:rPr>
              <a:t>S/C at proto-</a:t>
            </a:r>
            <a:r>
              <a:rPr lang="en-US" dirty="0" err="1">
                <a:latin typeface="Century Gothic" panose="020B0502020202020204" pitchFamily="34" charset="0"/>
              </a:rPr>
              <a:t>qual</a:t>
            </a:r>
            <a:r>
              <a:rPr lang="en-US" dirty="0">
                <a:latin typeface="Century Gothic" panose="020B0502020202020204" pitchFamily="34" charset="0"/>
              </a:rPr>
              <a:t> vibe and TVAC levels</a:t>
            </a:r>
          </a:p>
          <a:p>
            <a:pPr>
              <a:lnSpc>
                <a:spcPct val="100000"/>
              </a:lnSpc>
              <a:spcBef>
                <a:spcPts val="0"/>
              </a:spcBef>
            </a:pPr>
            <a:r>
              <a:rPr lang="en-US" dirty="0">
                <a:latin typeface="Century Gothic" panose="020B0502020202020204" pitchFamily="34" charset="0"/>
              </a:rPr>
              <a:t>Mini-NS calibration at Los Alamos Neutron Free In-Air Facility (LPNS and Dawn </a:t>
            </a:r>
            <a:r>
              <a:rPr lang="en-US" dirty="0" err="1">
                <a:latin typeface="Century Gothic" panose="020B0502020202020204" pitchFamily="34" charset="0"/>
              </a:rPr>
              <a:t>GRaND</a:t>
            </a:r>
            <a:r>
              <a:rPr lang="en-US" dirty="0">
                <a:latin typeface="Century Gothic" panose="020B0502020202020204" pitchFamily="34" charset="0"/>
              </a:rPr>
              <a:t> instrument calibration)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latin typeface="Century Gothic" panose="020B0502020202020204" pitchFamily="34" charset="0"/>
            </a:endParaRPr>
          </a:p>
        </p:txBody>
      </p:sp>
    </p:spTree>
    <p:extLst>
      <p:ext uri="{BB962C8B-B14F-4D97-AF65-F5344CB8AC3E}">
        <p14:creationId xmlns:p14="http://schemas.microsoft.com/office/powerpoint/2010/main" val="93467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B92CA397-755A-1547-86A9-B93661248AC8}" type="slidenum">
              <a:rPr lang="en-US" smtClean="0">
                <a:solidFill>
                  <a:prstClr val="black"/>
                </a:solidFill>
              </a:rPr>
              <a:pPr algn="ctr"/>
              <a:t>23</a:t>
            </a:fld>
            <a:endParaRPr lang="en-US">
              <a:solidFill>
                <a:prstClr val="black"/>
              </a:solidFill>
            </a:endParaRPr>
          </a:p>
        </p:txBody>
      </p:sp>
      <p:sp>
        <p:nvSpPr>
          <p:cNvPr id="7" name="Footer Placeholder 3"/>
          <p:cNvSpPr>
            <a:spLocks noGrp="1"/>
          </p:cNvSpPr>
          <p:nvPr>
            <p:ph type="ftr" sz="quarter" idx="11"/>
          </p:nvPr>
        </p:nvSpPr>
        <p:spPr>
          <a:xfrm>
            <a:off x="2222811" y="6356350"/>
            <a:ext cx="8229484" cy="365125"/>
          </a:xfrm>
        </p:spPr>
        <p:txBody>
          <a:bodyPr/>
          <a:lstStyle/>
          <a:p>
            <a:r>
              <a:rPr lang="en-US" dirty="0">
                <a:solidFill>
                  <a:prstClr val="black"/>
                </a:solidFill>
              </a:rPr>
              <a:t>Small Satellite Reliability Technical Interchange Meeting 2017</a:t>
            </a:r>
          </a:p>
        </p:txBody>
      </p:sp>
      <p:sp>
        <p:nvSpPr>
          <p:cNvPr id="10" name="Content Placeholder 5"/>
          <p:cNvSpPr>
            <a:spLocks noGrp="1"/>
          </p:cNvSpPr>
          <p:nvPr>
            <p:ph sz="half" idx="1"/>
          </p:nvPr>
        </p:nvSpPr>
        <p:spPr>
          <a:xfrm>
            <a:off x="248529" y="1953162"/>
            <a:ext cx="11943471" cy="4095945"/>
          </a:xfrm>
        </p:spPr>
        <p:txBody>
          <a:bodyPr>
            <a:normAutofit fontScale="70000" lnSpcReduction="20000"/>
          </a:bodyPr>
          <a:lstStyle/>
          <a:p>
            <a:r>
              <a:rPr lang="en-US" dirty="0">
                <a:latin typeface="Century Gothic" panose="020B0502020202020204" pitchFamily="34" charset="0"/>
              </a:rPr>
              <a:t>Examples of fluid design so far:</a:t>
            </a:r>
          </a:p>
          <a:p>
            <a:pPr lvl="1"/>
            <a:r>
              <a:rPr lang="en-US" dirty="0">
                <a:latin typeface="Century Gothic" panose="020B0502020202020204" pitchFamily="34" charset="0"/>
              </a:rPr>
              <a:t>As a result of the safety review with launch vehicle (SLS), a late change was identified that required extra level of fault tolerance in separation switches. A third switch violated the allowable switch force pushing on the pusher plate. We identified a new switch lever that imparts a much lower force, and re-designed the bracket to permit the installation of three switches. All of this re-design was done within the same volume as the old design and without changing any other component on the spacecraft at a net zero mass change.</a:t>
            </a:r>
          </a:p>
          <a:p>
            <a:pPr lvl="1"/>
            <a:r>
              <a:rPr lang="en-US" dirty="0">
                <a:latin typeface="Century Gothic" panose="020B0502020202020204" pitchFamily="34" charset="0"/>
              </a:rPr>
              <a:t>EM solar array sticking in deployment tests. Resolved with a change in procedure and inspection.</a:t>
            </a:r>
          </a:p>
          <a:p>
            <a:pPr lvl="1"/>
            <a:r>
              <a:rPr lang="en-US" dirty="0">
                <a:latin typeface="Century Gothic" panose="020B0502020202020204" pitchFamily="34" charset="0"/>
              </a:rPr>
              <a:t>Dispenser Interference. Hole interference with the dispenser ICD. Resolved through a slight design change.</a:t>
            </a:r>
          </a:p>
          <a:p>
            <a:pPr lvl="1"/>
            <a:r>
              <a:rPr lang="en-US" dirty="0">
                <a:latin typeface="Century Gothic" panose="020B0502020202020204" pitchFamily="34" charset="0"/>
              </a:rPr>
              <a:t>The Mini-NS design was coming in over weight. We formed a tiger team to assess the mass of all components and reduced the overall mass to within an acceptable level for the spacecraft</a:t>
            </a:r>
          </a:p>
          <a:p>
            <a:pPr lvl="1"/>
            <a:r>
              <a:rPr lang="en-US" dirty="0">
                <a:latin typeface="Century Gothic" panose="020B0502020202020204" pitchFamily="34" charset="0"/>
              </a:rPr>
              <a:t>BCT identified noise on sun sensor readout lines. Resolved by not polling the magnetometer.</a:t>
            </a:r>
          </a:p>
          <a:p>
            <a:pPr lvl="1"/>
            <a:r>
              <a:rPr lang="en-US" dirty="0">
                <a:latin typeface="Century Gothic" panose="020B0502020202020204" pitchFamily="34" charset="0"/>
              </a:rPr>
              <a:t>The EPS and XEPS board brackets have an interference with traces on the EPS and XEPS boards. The resolution is to re-work the brackets to avoid the traces.</a:t>
            </a:r>
          </a:p>
          <a:p>
            <a:pPr lvl="1"/>
            <a:r>
              <a:rPr lang="en-US" dirty="0">
                <a:latin typeface="Century Gothic" panose="020B0502020202020204" pitchFamily="34" charset="0"/>
              </a:rPr>
              <a:t>We have an unavoidable interference between the screws that mount the Solar Array and the BIT-3 volume. We have gotten approval from </a:t>
            </a:r>
            <a:r>
              <a:rPr lang="en-US" dirty="0" err="1">
                <a:latin typeface="Century Gothic" panose="020B0502020202020204" pitchFamily="34" charset="0"/>
              </a:rPr>
              <a:t>Busek</a:t>
            </a:r>
            <a:r>
              <a:rPr lang="en-US" dirty="0">
                <a:latin typeface="Century Gothic" panose="020B0502020202020204" pitchFamily="34" charset="0"/>
              </a:rPr>
              <a:t> to violate the volume envelope in the area of the screws.</a:t>
            </a:r>
          </a:p>
          <a:p>
            <a:r>
              <a:rPr lang="en-US" dirty="0">
                <a:latin typeface="Century Gothic" panose="020B0502020202020204" pitchFamily="34" charset="0"/>
              </a:rPr>
              <a:t>Perform GDS trade study early on in coordination with the C&amp;DH vendor and FSW team</a:t>
            </a:r>
            <a:endParaRPr lang="en-US" b="1" dirty="0">
              <a:solidFill>
                <a:srgbClr val="FF0000"/>
              </a:solidFill>
              <a:latin typeface="Century Gothic" panose="020B0502020202020204" pitchFamily="34" charset="0"/>
            </a:endParaRPr>
          </a:p>
        </p:txBody>
      </p:sp>
      <p:sp>
        <p:nvSpPr>
          <p:cNvPr id="3" name="Rectangle 2">
            <a:extLst>
              <a:ext uri="{FF2B5EF4-FFF2-40B4-BE49-F238E27FC236}">
                <a16:creationId xmlns:a16="http://schemas.microsoft.com/office/drawing/2014/main" id="{2C05C6E7-291A-6443-AD36-6DE75C05AAB6}"/>
              </a:ext>
            </a:extLst>
          </p:cNvPr>
          <p:cNvSpPr/>
          <p:nvPr/>
        </p:nvSpPr>
        <p:spPr>
          <a:xfrm>
            <a:off x="398835" y="1461253"/>
            <a:ext cx="3869970" cy="369332"/>
          </a:xfrm>
          <a:prstGeom prst="rect">
            <a:avLst/>
          </a:prstGeom>
        </p:spPr>
        <p:txBody>
          <a:bodyPr wrap="none">
            <a:spAutoFit/>
          </a:bodyPr>
          <a:lstStyle/>
          <a:p>
            <a:r>
              <a:rPr lang="en-US" b="1" dirty="0">
                <a:solidFill>
                  <a:srgbClr val="FF0000"/>
                </a:solidFill>
                <a:latin typeface="Century Gothic" panose="020B0502020202020204" pitchFamily="34" charset="0"/>
              </a:rPr>
              <a:t>FLUID DESIGN PROCESS REQUIRED</a:t>
            </a:r>
          </a:p>
        </p:txBody>
      </p:sp>
      <p:sp>
        <p:nvSpPr>
          <p:cNvPr id="9" name="Title 1">
            <a:extLst>
              <a:ext uri="{FF2B5EF4-FFF2-40B4-BE49-F238E27FC236}">
                <a16:creationId xmlns:a16="http://schemas.microsoft.com/office/drawing/2014/main" id="{7B4B3FF1-5FB3-1045-B1B2-DCE2364C7FEC}"/>
              </a:ext>
            </a:extLst>
          </p:cNvPr>
          <p:cNvSpPr txBox="1">
            <a:spLocks/>
          </p:cNvSpPr>
          <p:nvPr/>
        </p:nvSpPr>
        <p:spPr>
          <a:xfrm>
            <a:off x="950741" y="178704"/>
            <a:ext cx="10515600" cy="10295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pPr algn="ctr"/>
            <a:r>
              <a:rPr lang="en-US" dirty="0">
                <a:latin typeface="Century Gothic" panose="020B0502020202020204" pitchFamily="34" charset="0"/>
              </a:rPr>
              <a:t>Lessons Learned So Far …</a:t>
            </a:r>
          </a:p>
        </p:txBody>
      </p:sp>
    </p:spTree>
    <p:extLst>
      <p:ext uri="{BB962C8B-B14F-4D97-AF65-F5344CB8AC3E}">
        <p14:creationId xmlns:p14="http://schemas.microsoft.com/office/powerpoint/2010/main" val="416598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B92CA397-755A-1547-86A9-B93661248AC8}" type="slidenum">
              <a:rPr lang="en-US" smtClean="0">
                <a:solidFill>
                  <a:prstClr val="black"/>
                </a:solidFill>
              </a:rPr>
              <a:pPr algn="ctr"/>
              <a:t>24</a:t>
            </a:fld>
            <a:endParaRPr lang="en-US">
              <a:solidFill>
                <a:prstClr val="black"/>
              </a:solidFill>
            </a:endParaRPr>
          </a:p>
        </p:txBody>
      </p:sp>
      <p:sp>
        <p:nvSpPr>
          <p:cNvPr id="7" name="Footer Placeholder 3"/>
          <p:cNvSpPr>
            <a:spLocks noGrp="1"/>
          </p:cNvSpPr>
          <p:nvPr>
            <p:ph type="ftr" sz="quarter" idx="11"/>
          </p:nvPr>
        </p:nvSpPr>
        <p:spPr>
          <a:xfrm>
            <a:off x="2222811" y="6356350"/>
            <a:ext cx="8229484" cy="365125"/>
          </a:xfrm>
        </p:spPr>
        <p:txBody>
          <a:bodyPr/>
          <a:lstStyle/>
          <a:p>
            <a:r>
              <a:rPr lang="en-US" dirty="0">
                <a:solidFill>
                  <a:prstClr val="black"/>
                </a:solidFill>
              </a:rPr>
              <a:t>Small Satellite Reliability Technical Interchange Meeting 2018</a:t>
            </a:r>
          </a:p>
        </p:txBody>
      </p:sp>
      <p:sp>
        <p:nvSpPr>
          <p:cNvPr id="10" name="Content Placeholder 5"/>
          <p:cNvSpPr>
            <a:spLocks noGrp="1"/>
          </p:cNvSpPr>
          <p:nvPr>
            <p:ph sz="half" idx="1"/>
          </p:nvPr>
        </p:nvSpPr>
        <p:spPr>
          <a:xfrm>
            <a:off x="236806" y="1573335"/>
            <a:ext cx="11943471" cy="4783015"/>
          </a:xfrm>
        </p:spPr>
        <p:txBody>
          <a:bodyPr>
            <a:normAutofit fontScale="70000" lnSpcReduction="20000"/>
          </a:bodyPr>
          <a:lstStyle/>
          <a:p>
            <a:pPr marL="0"/>
            <a:r>
              <a:rPr lang="en-US" dirty="0">
                <a:latin typeface="Century Gothic" panose="020B0502020202020204" pitchFamily="34" charset="0"/>
              </a:rPr>
              <a:t>Documentation - inconsistencies in documentation. Perhaps this is partly due to more NRE from the subs on lunar missions vs. LEO missions? How do the actual class-D </a:t>
            </a:r>
            <a:r>
              <a:rPr lang="en-US" dirty="0" err="1">
                <a:latin typeface="Century Gothic" panose="020B0502020202020204" pitchFamily="34" charset="0"/>
              </a:rPr>
              <a:t>cubesats</a:t>
            </a:r>
            <a:r>
              <a:rPr lang="en-US" dirty="0">
                <a:latin typeface="Century Gothic" panose="020B0502020202020204" pitchFamily="34" charset="0"/>
              </a:rPr>
              <a:t> handle this (e.g. TROPICS, </a:t>
            </a:r>
            <a:r>
              <a:rPr lang="en-US" dirty="0" err="1">
                <a:latin typeface="Century Gothic" panose="020B0502020202020204" pitchFamily="34" charset="0"/>
              </a:rPr>
              <a:t>MinXSS</a:t>
            </a:r>
            <a:r>
              <a:rPr lang="en-US" dirty="0">
                <a:latin typeface="Century Gothic" panose="020B0502020202020204" pitchFamily="34" charset="0"/>
              </a:rPr>
              <a:t>?). </a:t>
            </a:r>
          </a:p>
          <a:p>
            <a:pPr marL="0" indent="0">
              <a:buNone/>
            </a:pPr>
            <a:r>
              <a:rPr lang="en-US" b="1" dirty="0">
                <a:solidFill>
                  <a:srgbClr val="FF0000"/>
                </a:solidFill>
                <a:latin typeface="Century Gothic" panose="020B0502020202020204" pitchFamily="34" charset="0"/>
              </a:rPr>
              <a:t>Technical Project Management is Required by CE, PSE, ME/TE/EE team, PI</a:t>
            </a:r>
          </a:p>
          <a:p>
            <a:pPr marL="0" indent="0">
              <a:buNone/>
            </a:pPr>
            <a:endParaRPr lang="en-US" dirty="0">
              <a:latin typeface="Century Gothic" panose="020B0502020202020204" pitchFamily="34" charset="0"/>
            </a:endParaRPr>
          </a:p>
          <a:p>
            <a:pPr marL="0"/>
            <a:r>
              <a:rPr lang="en-US" dirty="0">
                <a:latin typeface="Century Gothic" panose="020B0502020202020204" pitchFamily="34" charset="0"/>
              </a:rPr>
              <a:t>Approach to Flight Hardware  - We are aiming for a middle road between traditional academic CubeSats that may only have FMs for key subsystems which they use for development, testing, and flight and larger projects that have complete EMs and only use FMs for final integration, test, and flight. We are taking steps to check EMs against software emulators and development units in parallel with development using the FMs (at BCT). </a:t>
            </a:r>
          </a:p>
          <a:p>
            <a:pPr marL="0" indent="0">
              <a:buNone/>
            </a:pPr>
            <a:r>
              <a:rPr lang="en-US" b="1" dirty="0">
                <a:solidFill>
                  <a:srgbClr val="FF0000"/>
                </a:solidFill>
                <a:latin typeface="Century Gothic" panose="020B0502020202020204" pitchFamily="34" charset="0"/>
              </a:rPr>
              <a:t>No Flight Spares Approach</a:t>
            </a:r>
          </a:p>
          <a:p>
            <a:pPr marL="0" indent="0">
              <a:buNone/>
            </a:pPr>
            <a:r>
              <a:rPr lang="en-US" dirty="0">
                <a:latin typeface="Century Gothic" panose="020B0502020202020204" pitchFamily="34" charset="0"/>
              </a:rPr>
              <a:t> </a:t>
            </a:r>
          </a:p>
          <a:p>
            <a:pPr marL="0"/>
            <a:r>
              <a:rPr lang="en-US" dirty="0">
                <a:latin typeface="Century Gothic" panose="020B0502020202020204" pitchFamily="34" charset="0"/>
              </a:rPr>
              <a:t>Calibration with Integrated System - Unlike larger spacecraft/instruments, we have the option to perform our instrument calibration with many of the spacecraft systems in place. This reduces the risk that the spacecraft EPS/CDH have unknown interferences with the instrument that we only discover in flight. </a:t>
            </a:r>
          </a:p>
          <a:p>
            <a:pPr marL="0" indent="0">
              <a:buNone/>
            </a:pPr>
            <a:r>
              <a:rPr lang="en-US" b="1" dirty="0">
                <a:solidFill>
                  <a:srgbClr val="FF0000"/>
                </a:solidFill>
                <a:latin typeface="Century Gothic" panose="020B0502020202020204" pitchFamily="34" charset="0"/>
              </a:rPr>
              <a:t>Unique Risk Reduction and Science Opportunities</a:t>
            </a:r>
          </a:p>
        </p:txBody>
      </p:sp>
      <p:sp>
        <p:nvSpPr>
          <p:cNvPr id="8" name="Title 1">
            <a:extLst>
              <a:ext uri="{FF2B5EF4-FFF2-40B4-BE49-F238E27FC236}">
                <a16:creationId xmlns:a16="http://schemas.microsoft.com/office/drawing/2014/main" id="{F801E3B4-99A4-5F45-BCAF-E87C79FAFE0A}"/>
              </a:ext>
            </a:extLst>
          </p:cNvPr>
          <p:cNvSpPr txBox="1">
            <a:spLocks/>
          </p:cNvSpPr>
          <p:nvPr/>
        </p:nvSpPr>
        <p:spPr>
          <a:xfrm>
            <a:off x="950741" y="178704"/>
            <a:ext cx="10515600" cy="10295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pPr algn="ctr"/>
            <a:r>
              <a:rPr lang="en-US" dirty="0">
                <a:latin typeface="Century Gothic" panose="020B0502020202020204" pitchFamily="34" charset="0"/>
              </a:rPr>
              <a:t>Lessons Learned So Far …</a:t>
            </a:r>
          </a:p>
        </p:txBody>
      </p:sp>
    </p:spTree>
    <p:extLst>
      <p:ext uri="{BB962C8B-B14F-4D97-AF65-F5344CB8AC3E}">
        <p14:creationId xmlns:p14="http://schemas.microsoft.com/office/powerpoint/2010/main" val="327222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60855" y="436099"/>
            <a:ext cx="11360800" cy="763600"/>
          </a:xfrm>
          <a:prstGeom prst="rect">
            <a:avLst/>
          </a:prstGeom>
        </p:spPr>
        <p:txBody>
          <a:bodyPr spcFirstLastPara="1" vert="horz" wrap="square" lIns="121900" tIns="121900" rIns="121900" bIns="121900" rtlCol="0" anchor="t" anchorCtr="0">
            <a:noAutofit/>
          </a:bodyPr>
          <a:lstStyle/>
          <a:p>
            <a:r>
              <a:rPr lang="en" dirty="0">
                <a:latin typeface="Century Gothic" panose="020B0502020202020204" pitchFamily="34" charset="0"/>
              </a:rPr>
              <a:t>What Worked / Is Working</a:t>
            </a:r>
            <a:endParaRPr dirty="0">
              <a:latin typeface="Century Gothic" panose="020B0502020202020204" pitchFamily="34" charset="0"/>
            </a:endParaRPr>
          </a:p>
        </p:txBody>
      </p:sp>
      <p:sp>
        <p:nvSpPr>
          <p:cNvPr id="84" name="Shape 84"/>
          <p:cNvSpPr txBox="1">
            <a:spLocks noGrp="1"/>
          </p:cNvSpPr>
          <p:nvPr>
            <p:ph type="body" idx="1"/>
          </p:nvPr>
        </p:nvSpPr>
        <p:spPr>
          <a:xfrm>
            <a:off x="149184" y="1326895"/>
            <a:ext cx="11584141" cy="4555200"/>
          </a:xfrm>
          <a:prstGeom prst="rect">
            <a:avLst/>
          </a:prstGeom>
        </p:spPr>
        <p:txBody>
          <a:bodyPr spcFirstLastPara="1" vert="horz" wrap="square" lIns="121900" tIns="121900" rIns="121900" bIns="121900" rtlCol="0" anchor="t" anchorCtr="0">
            <a:noAutofit/>
          </a:bodyPr>
          <a:lstStyle/>
          <a:p>
            <a:pPr marL="1104881" lvl="1" indent="-342900">
              <a:lnSpc>
                <a:spcPct val="100000"/>
              </a:lnSpc>
              <a:spcBef>
                <a:spcPts val="0"/>
              </a:spcBef>
              <a:buClr>
                <a:schemeClr val="tx1"/>
              </a:buClr>
              <a:buSzPts val="1800"/>
            </a:pPr>
            <a:r>
              <a:rPr lang="en" sz="2000" dirty="0">
                <a:latin typeface="Century Gothic" panose="020B0502020202020204" pitchFamily="34" charset="0"/>
              </a:rPr>
              <a:t>Gated reviews work - SRR, IAA, PDR, CDR, SLS safety review process</a:t>
            </a:r>
            <a:endParaRPr sz="2000" dirty="0">
              <a:latin typeface="Century Gothic" panose="020B0502020202020204" pitchFamily="34" charset="0"/>
            </a:endParaRPr>
          </a:p>
          <a:p>
            <a:pPr marL="1714465" lvl="2" indent="-342900">
              <a:lnSpc>
                <a:spcPct val="100000"/>
              </a:lnSpc>
              <a:spcBef>
                <a:spcPts val="0"/>
              </a:spcBef>
              <a:buClr>
                <a:schemeClr val="tx1"/>
              </a:buClr>
              <a:buSzPts val="1800"/>
            </a:pPr>
            <a:r>
              <a:rPr lang="en" dirty="0">
                <a:latin typeface="Century Gothic" panose="020B0502020202020204" pitchFamily="34" charset="0"/>
              </a:rPr>
              <a:t>Design maturation at slower rate, punt on certain tasks at reviews, punt on some (not all) subsystem reviews, close RFAs later at next review or memo/presentation to review board</a:t>
            </a:r>
            <a:endParaRPr dirty="0">
              <a:latin typeface="Century Gothic" panose="020B0502020202020204" pitchFamily="34" charset="0"/>
            </a:endParaRPr>
          </a:p>
          <a:p>
            <a:pPr marL="1104881" lvl="1" indent="-342900">
              <a:lnSpc>
                <a:spcPct val="100000"/>
              </a:lnSpc>
              <a:spcBef>
                <a:spcPts val="0"/>
              </a:spcBef>
              <a:buClr>
                <a:schemeClr val="tx1"/>
              </a:buClr>
              <a:buSzPts val="1800"/>
            </a:pPr>
            <a:r>
              <a:rPr lang="en" sz="2000" dirty="0">
                <a:latin typeface="Century Gothic" panose="020B0502020202020204" pitchFamily="34" charset="0"/>
              </a:rPr>
              <a:t>Partnerships with NASA centers and other institutions</a:t>
            </a:r>
          </a:p>
          <a:p>
            <a:pPr marL="1714465" lvl="2" indent="-342900">
              <a:lnSpc>
                <a:spcPct val="100000"/>
              </a:lnSpc>
              <a:spcBef>
                <a:spcPts val="0"/>
              </a:spcBef>
              <a:buClr>
                <a:schemeClr val="tx1"/>
              </a:buClr>
              <a:buSzPts val="1800"/>
            </a:pPr>
            <a:r>
              <a:rPr lang="en" dirty="0">
                <a:latin typeface="Century Gothic" panose="020B0502020202020204" pitchFamily="34" charset="0"/>
              </a:rPr>
              <a:t>Rely on expertise in reviews</a:t>
            </a:r>
          </a:p>
          <a:p>
            <a:pPr marL="1714465" lvl="2" indent="-342900">
              <a:lnSpc>
                <a:spcPct val="100000"/>
              </a:lnSpc>
              <a:spcBef>
                <a:spcPts val="0"/>
              </a:spcBef>
              <a:buClr>
                <a:schemeClr val="tx1"/>
              </a:buClr>
              <a:buSzPts val="1800"/>
            </a:pPr>
            <a:r>
              <a:rPr lang="en" dirty="0">
                <a:latin typeface="Century Gothic" panose="020B0502020202020204" pitchFamily="34" charset="0"/>
              </a:rPr>
              <a:t>Shared facilities and equipment</a:t>
            </a:r>
            <a:endParaRPr dirty="0">
              <a:latin typeface="Century Gothic" panose="020B0502020202020204" pitchFamily="34" charset="0"/>
            </a:endParaRPr>
          </a:p>
          <a:p>
            <a:pPr marL="1104881" lvl="1" indent="-342900">
              <a:lnSpc>
                <a:spcPct val="100000"/>
              </a:lnSpc>
              <a:spcBef>
                <a:spcPts val="0"/>
              </a:spcBef>
              <a:buClr>
                <a:schemeClr val="tx1"/>
              </a:buClr>
              <a:buSzPts val="1800"/>
            </a:pPr>
            <a:r>
              <a:rPr lang="en" sz="2000" dirty="0">
                <a:latin typeface="Century Gothic" panose="020B0502020202020204" pitchFamily="34" charset="0"/>
              </a:rPr>
              <a:t>Relying on subs in design and implementation</a:t>
            </a:r>
            <a:endParaRPr sz="2000" dirty="0">
              <a:latin typeface="Century Gothic" panose="020B0502020202020204" pitchFamily="34" charset="0"/>
            </a:endParaRPr>
          </a:p>
          <a:p>
            <a:pPr marL="1104881" lvl="1" indent="-342900">
              <a:lnSpc>
                <a:spcPct val="100000"/>
              </a:lnSpc>
              <a:spcBef>
                <a:spcPts val="0"/>
              </a:spcBef>
              <a:buClr>
                <a:schemeClr val="tx1"/>
              </a:buClr>
              <a:buSzPts val="1800"/>
            </a:pPr>
            <a:r>
              <a:rPr lang="en" sz="2000" dirty="0">
                <a:latin typeface="Century Gothic" panose="020B0502020202020204" pitchFamily="34" charset="0"/>
              </a:rPr>
              <a:t>Modifying LEO hardware for deep space, tolerant to resets, i.e. radiation (somewhat TBD)</a:t>
            </a:r>
            <a:endParaRPr sz="2000" dirty="0">
              <a:latin typeface="Century Gothic" panose="020B0502020202020204" pitchFamily="34" charset="0"/>
            </a:endParaRPr>
          </a:p>
          <a:p>
            <a:pPr marL="1104881" lvl="1" indent="-342900">
              <a:lnSpc>
                <a:spcPct val="100000"/>
              </a:lnSpc>
              <a:spcBef>
                <a:spcPts val="0"/>
              </a:spcBef>
              <a:buClr>
                <a:schemeClr val="tx1"/>
              </a:buClr>
              <a:buSzPts val="1800"/>
            </a:pPr>
            <a:r>
              <a:rPr lang="en" sz="2000" dirty="0">
                <a:latin typeface="Century Gothic" panose="020B0502020202020204" pitchFamily="34" charset="0"/>
              </a:rPr>
              <a:t>Early emulator/EM and 3D model development</a:t>
            </a:r>
            <a:endParaRPr sz="2000" dirty="0">
              <a:latin typeface="Century Gothic" panose="020B0502020202020204" pitchFamily="34" charset="0"/>
            </a:endParaRPr>
          </a:p>
          <a:p>
            <a:pPr marL="1104881" lvl="1" indent="-342900">
              <a:lnSpc>
                <a:spcPct val="100000"/>
              </a:lnSpc>
              <a:spcBef>
                <a:spcPts val="0"/>
              </a:spcBef>
              <a:buClr>
                <a:schemeClr val="tx1"/>
              </a:buClr>
              <a:buSzPts val="1800"/>
            </a:pPr>
            <a:r>
              <a:rPr lang="en" sz="2000" dirty="0">
                <a:latin typeface="Century Gothic" panose="020B0502020202020204" pitchFamily="34" charset="0"/>
              </a:rPr>
              <a:t>Early thermal design and analysis</a:t>
            </a:r>
            <a:endParaRPr sz="2000" dirty="0">
              <a:latin typeface="Century Gothic" panose="020B0502020202020204" pitchFamily="34" charset="0"/>
            </a:endParaRPr>
          </a:p>
          <a:p>
            <a:pPr marL="1104881" lvl="1" indent="-342900">
              <a:lnSpc>
                <a:spcPct val="100000"/>
              </a:lnSpc>
              <a:spcBef>
                <a:spcPts val="0"/>
              </a:spcBef>
              <a:buClr>
                <a:schemeClr val="tx1"/>
              </a:buClr>
              <a:buSzPts val="1800"/>
            </a:pPr>
            <a:r>
              <a:rPr lang="en" sz="2000" dirty="0">
                <a:latin typeface="Century Gothic" panose="020B0502020202020204" pitchFamily="34" charset="0"/>
              </a:rPr>
              <a:t>Early wire harness routing on physical model</a:t>
            </a:r>
            <a:endParaRPr sz="2000" dirty="0">
              <a:latin typeface="Century Gothic" panose="020B0502020202020204" pitchFamily="34" charset="0"/>
            </a:endParaRPr>
          </a:p>
          <a:p>
            <a:pPr marL="1104881" lvl="1" indent="-342900">
              <a:lnSpc>
                <a:spcPct val="100000"/>
              </a:lnSpc>
              <a:spcBef>
                <a:spcPts val="0"/>
              </a:spcBef>
              <a:buClr>
                <a:schemeClr val="tx1"/>
              </a:buClr>
              <a:buSzPts val="1800"/>
            </a:pPr>
            <a:r>
              <a:rPr lang="en" sz="2000" dirty="0">
                <a:latin typeface="Century Gothic" panose="020B0502020202020204" pitchFamily="34" charset="0"/>
              </a:rPr>
              <a:t>Collaborative engineering using cloud based resources</a:t>
            </a:r>
            <a:endParaRPr sz="2000" dirty="0">
              <a:latin typeface="Century Gothic" panose="020B0502020202020204" pitchFamily="34" charset="0"/>
            </a:endParaRPr>
          </a:p>
          <a:p>
            <a:pPr marL="1714465" lvl="2" indent="-342900">
              <a:lnSpc>
                <a:spcPct val="100000"/>
              </a:lnSpc>
              <a:spcBef>
                <a:spcPts val="0"/>
              </a:spcBef>
              <a:buClr>
                <a:schemeClr val="tx1"/>
              </a:buClr>
              <a:buSzPts val="1800"/>
            </a:pPr>
            <a:r>
              <a:rPr lang="en" dirty="0">
                <a:latin typeface="Century Gothic" panose="020B0502020202020204" pitchFamily="34" charset="0"/>
              </a:rPr>
              <a:t>Necessary to collaborate </a:t>
            </a:r>
            <a:r>
              <a:rPr lang="en" i="1" dirty="0">
                <a:latin typeface="Century Gothic" panose="020B0502020202020204" pitchFamily="34" charset="0"/>
              </a:rPr>
              <a:t>often</a:t>
            </a:r>
            <a:r>
              <a:rPr lang="en" dirty="0">
                <a:latin typeface="Century Gothic" panose="020B0502020202020204" pitchFamily="34" charset="0"/>
              </a:rPr>
              <a:t> with remote team members and subs</a:t>
            </a:r>
            <a:endParaRPr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269B9729-DD21-8F42-9E68-718A12444500}"/>
              </a:ext>
            </a:extLst>
          </p:cNvPr>
          <p:cNvSpPr txBox="1">
            <a:spLocks/>
          </p:cNvSpPr>
          <p:nvPr/>
        </p:nvSpPr>
        <p:spPr>
          <a:xfrm>
            <a:off x="3921572" y="6370043"/>
            <a:ext cx="82294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prstClr val="black"/>
                </a:solidFill>
              </a:rPr>
              <a:t>Small Satellite Reliability Technical Interchange Meeting 2018</a:t>
            </a:r>
          </a:p>
        </p:txBody>
      </p:sp>
    </p:spTree>
    <p:extLst>
      <p:ext uri="{BB962C8B-B14F-4D97-AF65-F5344CB8AC3E}">
        <p14:creationId xmlns:p14="http://schemas.microsoft.com/office/powerpoint/2010/main" val="189804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32720" y="143201"/>
            <a:ext cx="11360800" cy="763600"/>
          </a:xfrm>
          <a:prstGeom prst="rect">
            <a:avLst/>
          </a:prstGeom>
        </p:spPr>
        <p:txBody>
          <a:bodyPr spcFirstLastPara="1" vert="horz" wrap="square" lIns="121900" tIns="121900" rIns="121900" bIns="121900" rtlCol="0" anchor="t" anchorCtr="0">
            <a:noAutofit/>
          </a:bodyPr>
          <a:lstStyle/>
          <a:p>
            <a:r>
              <a:rPr lang="en" dirty="0">
                <a:latin typeface="Century Gothic" panose="020B0502020202020204" pitchFamily="34" charset="0"/>
              </a:rPr>
              <a:t>What Was / Is Harder</a:t>
            </a:r>
            <a:endParaRPr dirty="0">
              <a:latin typeface="Century Gothic" panose="020B0502020202020204" pitchFamily="34" charset="0"/>
            </a:endParaRPr>
          </a:p>
        </p:txBody>
      </p:sp>
      <p:sp>
        <p:nvSpPr>
          <p:cNvPr id="90" name="Shape 90"/>
          <p:cNvSpPr txBox="1">
            <a:spLocks noGrp="1"/>
          </p:cNvSpPr>
          <p:nvPr>
            <p:ph type="body" idx="1"/>
          </p:nvPr>
        </p:nvSpPr>
        <p:spPr>
          <a:xfrm>
            <a:off x="232720" y="794258"/>
            <a:ext cx="12295162" cy="5226713"/>
          </a:xfrm>
          <a:prstGeom prst="rect">
            <a:avLst/>
          </a:prstGeom>
        </p:spPr>
        <p:txBody>
          <a:bodyPr spcFirstLastPara="1" vert="horz" wrap="square" lIns="121900" tIns="121900" rIns="121900" bIns="121900" rtlCol="0" anchor="t" anchorCtr="0">
            <a:noAutofit/>
          </a:bodyPr>
          <a:lstStyle/>
          <a:p>
            <a:pPr marL="1104881" lvl="1" indent="-342900">
              <a:lnSpc>
                <a:spcPct val="100000"/>
              </a:lnSpc>
              <a:spcBef>
                <a:spcPts val="0"/>
              </a:spcBef>
              <a:buClr>
                <a:schemeClr val="tx1"/>
              </a:buClr>
              <a:buSzPts val="1800"/>
            </a:pPr>
            <a:r>
              <a:rPr lang="en-US" sz="2000" dirty="0">
                <a:latin typeface="Century Gothic" panose="020B0502020202020204" pitchFamily="34" charset="0"/>
              </a:rPr>
              <a:t>Low TRL components ECRs </a:t>
            </a:r>
          </a:p>
          <a:p>
            <a:pPr marL="1714465" lvl="2" indent="-342900">
              <a:lnSpc>
                <a:spcPct val="100000"/>
              </a:lnSpc>
              <a:spcBef>
                <a:spcPts val="0"/>
              </a:spcBef>
              <a:buClr>
                <a:schemeClr val="tx1"/>
              </a:buClr>
              <a:buSzPts val="1800"/>
            </a:pPr>
            <a:r>
              <a:rPr lang="en-US" sz="1800" dirty="0">
                <a:latin typeface="Century Gothic" panose="020B0502020202020204" pitchFamily="34" charset="0"/>
              </a:rPr>
              <a:t>Process changed to lower risk</a:t>
            </a:r>
          </a:p>
          <a:p>
            <a:pPr marL="1714465" lvl="2" indent="-342900">
              <a:lnSpc>
                <a:spcPct val="100000"/>
              </a:lnSpc>
              <a:spcBef>
                <a:spcPts val="0"/>
              </a:spcBef>
              <a:buClr>
                <a:schemeClr val="tx1"/>
              </a:buClr>
              <a:buSzPts val="1800"/>
            </a:pPr>
            <a:r>
              <a:rPr lang="en-US" sz="1800" dirty="0">
                <a:latin typeface="Century Gothic" panose="020B0502020202020204" pitchFamily="34" charset="0"/>
              </a:rPr>
              <a:t>Tiger team to deal with a mass reduction due to parallel instrument and spacecraft development</a:t>
            </a:r>
          </a:p>
          <a:p>
            <a:pPr marL="1714465" lvl="2" indent="-342900">
              <a:lnSpc>
                <a:spcPct val="100000"/>
              </a:lnSpc>
              <a:spcBef>
                <a:spcPts val="0"/>
              </a:spcBef>
              <a:buClr>
                <a:schemeClr val="tx1"/>
              </a:buClr>
              <a:buSzPts val="1800"/>
            </a:pPr>
            <a:r>
              <a:rPr lang="en-US" sz="1800" dirty="0">
                <a:latin typeface="Century Gothic" panose="020B0502020202020204" pitchFamily="34" charset="0"/>
              </a:rPr>
              <a:t>Attempt to extend performance beyond design and destroyed hardware</a:t>
            </a:r>
          </a:p>
          <a:p>
            <a:pPr marL="1714465" lvl="2" indent="-342900">
              <a:lnSpc>
                <a:spcPct val="100000"/>
              </a:lnSpc>
              <a:spcBef>
                <a:spcPts val="0"/>
              </a:spcBef>
              <a:buClr>
                <a:schemeClr val="tx1"/>
              </a:buClr>
              <a:buSzPts val="1800"/>
            </a:pPr>
            <a:r>
              <a:rPr lang="en-US" sz="1800" dirty="0">
                <a:latin typeface="Century Gothic" panose="020B0502020202020204" pitchFamily="34" charset="0"/>
              </a:rPr>
              <a:t>Schedule slips on almost all of our vendors</a:t>
            </a:r>
          </a:p>
          <a:p>
            <a:pPr marL="1104881" lvl="1" indent="-342900">
              <a:lnSpc>
                <a:spcPct val="100000"/>
              </a:lnSpc>
              <a:spcBef>
                <a:spcPts val="0"/>
              </a:spcBef>
              <a:buClr>
                <a:schemeClr val="tx1"/>
              </a:buClr>
              <a:buSzPts val="1800"/>
            </a:pPr>
            <a:endParaRPr lang="en-US" sz="2000" dirty="0">
              <a:latin typeface="Century Gothic" panose="020B0502020202020204" pitchFamily="34" charset="0"/>
            </a:endParaRPr>
          </a:p>
          <a:p>
            <a:pPr marL="1104881" lvl="1" indent="-342900">
              <a:lnSpc>
                <a:spcPct val="100000"/>
              </a:lnSpc>
              <a:spcBef>
                <a:spcPts val="0"/>
              </a:spcBef>
              <a:buClr>
                <a:schemeClr val="tx1"/>
              </a:buClr>
              <a:buSzPts val="1800"/>
            </a:pPr>
            <a:r>
              <a:rPr lang="en-US" sz="2000" dirty="0">
                <a:latin typeface="Century Gothic" panose="020B0502020202020204" pitchFamily="34" charset="0"/>
              </a:rPr>
              <a:t>ICD</a:t>
            </a:r>
          </a:p>
          <a:p>
            <a:pPr marL="1714465" lvl="2" indent="-342900">
              <a:lnSpc>
                <a:spcPct val="100000"/>
              </a:lnSpc>
              <a:spcBef>
                <a:spcPts val="0"/>
              </a:spcBef>
              <a:buClr>
                <a:schemeClr val="tx1"/>
              </a:buClr>
              <a:buSzPts val="1800"/>
            </a:pPr>
            <a:r>
              <a:rPr lang="en-US" sz="1800" dirty="0">
                <a:latin typeface="Century Gothic" panose="020B0502020202020204" pitchFamily="34" charset="0"/>
              </a:rPr>
              <a:t>Resolved with early 3D modelling and actual 3D printing of flight design</a:t>
            </a:r>
          </a:p>
          <a:p>
            <a:pPr marL="1714465" lvl="2" indent="-342900">
              <a:lnSpc>
                <a:spcPct val="100000"/>
              </a:lnSpc>
              <a:spcBef>
                <a:spcPts val="0"/>
              </a:spcBef>
              <a:buClr>
                <a:schemeClr val="tx1"/>
              </a:buClr>
              <a:buSzPts val="1800"/>
            </a:pPr>
            <a:r>
              <a:rPr lang="en-US" sz="1800" dirty="0" err="1">
                <a:latin typeface="Century Gothic" panose="020B0502020202020204" pitchFamily="34" charset="0"/>
              </a:rPr>
              <a:t>eICDs</a:t>
            </a:r>
            <a:r>
              <a:rPr lang="en-US" sz="1800" dirty="0">
                <a:latin typeface="Century Gothic" panose="020B0502020202020204" pitchFamily="34" charset="0"/>
              </a:rPr>
              <a:t> tend to lag hardware, requires constant communication</a:t>
            </a:r>
          </a:p>
          <a:p>
            <a:pPr marL="1714465" lvl="2" indent="-342900">
              <a:lnSpc>
                <a:spcPct val="100000"/>
              </a:lnSpc>
              <a:spcBef>
                <a:spcPts val="0"/>
              </a:spcBef>
              <a:buClr>
                <a:schemeClr val="tx1"/>
              </a:buClr>
              <a:buSzPts val="1800"/>
            </a:pPr>
            <a:r>
              <a:rPr lang="en-US" sz="1800" dirty="0">
                <a:latin typeface="Century Gothic" panose="020B0502020202020204" pitchFamily="34" charset="0"/>
              </a:rPr>
              <a:t>True and complete documentation from vendors and internally</a:t>
            </a:r>
          </a:p>
          <a:p>
            <a:pPr marL="1104881" lvl="1" indent="-342900">
              <a:lnSpc>
                <a:spcPct val="100000"/>
              </a:lnSpc>
              <a:spcBef>
                <a:spcPts val="0"/>
              </a:spcBef>
              <a:buClr>
                <a:schemeClr val="tx1"/>
              </a:buClr>
              <a:buSzPts val="1800"/>
            </a:pPr>
            <a:endParaRPr lang="en-US" sz="2000" dirty="0">
              <a:latin typeface="Century Gothic" panose="020B0502020202020204" pitchFamily="34" charset="0"/>
            </a:endParaRPr>
          </a:p>
          <a:p>
            <a:pPr marL="1104881" lvl="1" indent="-342900">
              <a:lnSpc>
                <a:spcPct val="100000"/>
              </a:lnSpc>
              <a:spcBef>
                <a:spcPts val="0"/>
              </a:spcBef>
              <a:buClr>
                <a:schemeClr val="tx1"/>
              </a:buClr>
              <a:buSzPts val="1800"/>
            </a:pPr>
            <a:r>
              <a:rPr lang="en-US" sz="2000" dirty="0">
                <a:latin typeface="Century Gothic" panose="020B0502020202020204" pitchFamily="34" charset="0"/>
              </a:rPr>
              <a:t>SLS</a:t>
            </a:r>
          </a:p>
          <a:p>
            <a:pPr marL="1714465" lvl="2" indent="-342900">
              <a:lnSpc>
                <a:spcPct val="100000"/>
              </a:lnSpc>
              <a:spcBef>
                <a:spcPts val="0"/>
              </a:spcBef>
              <a:buClr>
                <a:schemeClr val="tx1"/>
              </a:buClr>
              <a:buSzPts val="1800"/>
            </a:pPr>
            <a:r>
              <a:rPr lang="en-US" sz="1800" dirty="0">
                <a:latin typeface="Century Gothic" panose="020B0502020202020204" pitchFamily="34" charset="0"/>
              </a:rPr>
              <a:t>Schedule slips, requirements definition, interface waivers (just don’t)</a:t>
            </a:r>
          </a:p>
          <a:p>
            <a:pPr marL="1104881" lvl="1" indent="-342900">
              <a:lnSpc>
                <a:spcPct val="100000"/>
              </a:lnSpc>
              <a:spcBef>
                <a:spcPts val="0"/>
              </a:spcBef>
              <a:buClr>
                <a:schemeClr val="tx1"/>
              </a:buClr>
              <a:buSzPts val="1800"/>
            </a:pPr>
            <a:endParaRPr lang="en-US" sz="2000" dirty="0">
              <a:latin typeface="Century Gothic" panose="020B0502020202020204" pitchFamily="34" charset="0"/>
            </a:endParaRPr>
          </a:p>
          <a:p>
            <a:pPr marL="1104881" lvl="1" indent="-342900">
              <a:lnSpc>
                <a:spcPct val="100000"/>
              </a:lnSpc>
              <a:spcBef>
                <a:spcPts val="0"/>
              </a:spcBef>
              <a:buClr>
                <a:schemeClr val="tx1"/>
              </a:buClr>
              <a:buSzPts val="1800"/>
            </a:pPr>
            <a:r>
              <a:rPr lang="en-US" sz="2000" dirty="0">
                <a:latin typeface="Century Gothic" panose="020B0502020202020204" pitchFamily="34" charset="0"/>
              </a:rPr>
              <a:t>Failure modes and recovery</a:t>
            </a:r>
          </a:p>
          <a:p>
            <a:pPr marL="1104881" lvl="1" indent="-342900">
              <a:lnSpc>
                <a:spcPct val="100000"/>
              </a:lnSpc>
              <a:spcBef>
                <a:spcPts val="0"/>
              </a:spcBef>
              <a:buClr>
                <a:schemeClr val="tx1"/>
              </a:buClr>
              <a:buSzPts val="1800"/>
            </a:pPr>
            <a:r>
              <a:rPr lang="en-US" sz="2000" dirty="0">
                <a:latin typeface="Century Gothic" panose="020B0502020202020204" pitchFamily="34" charset="0"/>
              </a:rPr>
              <a:t>DSN time - Early on-orbit checkout - Early burn needed because we are a secondary</a:t>
            </a:r>
          </a:p>
          <a:p>
            <a:pPr marL="1104881" lvl="1" indent="-342900">
              <a:lnSpc>
                <a:spcPct val="100000"/>
              </a:lnSpc>
              <a:spcBef>
                <a:spcPts val="0"/>
              </a:spcBef>
              <a:buClr>
                <a:schemeClr val="tx1"/>
              </a:buClr>
              <a:buSzPts val="1800"/>
            </a:pPr>
            <a:r>
              <a:rPr lang="en-US" sz="2000" dirty="0">
                <a:latin typeface="Century Gothic" panose="020B0502020202020204" pitchFamily="34" charset="0"/>
              </a:rPr>
              <a:t>“Design – Build – Test/Fly time X” is necessary but hard (budgets, EMs)</a:t>
            </a:r>
          </a:p>
          <a:p>
            <a:pPr marL="761981" lvl="1" indent="0">
              <a:lnSpc>
                <a:spcPct val="100000"/>
              </a:lnSpc>
              <a:spcBef>
                <a:spcPts val="0"/>
              </a:spcBef>
              <a:buClr>
                <a:schemeClr val="tx1"/>
              </a:buClr>
              <a:buSzPts val="1800"/>
              <a:buNone/>
            </a:pPr>
            <a:endParaRPr lang="en-US" sz="2000" dirty="0">
              <a:latin typeface="Century Gothic" panose="020B0502020202020204" pitchFamily="34" charset="0"/>
            </a:endParaRPr>
          </a:p>
          <a:p>
            <a:pPr marL="761981" lvl="1" indent="0">
              <a:lnSpc>
                <a:spcPct val="100000"/>
              </a:lnSpc>
              <a:spcBef>
                <a:spcPts val="0"/>
              </a:spcBef>
              <a:buClr>
                <a:schemeClr val="tx1"/>
              </a:buClr>
              <a:buSzPts val="1800"/>
              <a:buNone/>
            </a:pPr>
            <a:endParaRPr sz="20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A542E175-83E2-5D43-B9B7-981B346C7E54}"/>
              </a:ext>
            </a:extLst>
          </p:cNvPr>
          <p:cNvSpPr txBox="1">
            <a:spLocks/>
          </p:cNvSpPr>
          <p:nvPr/>
        </p:nvSpPr>
        <p:spPr>
          <a:xfrm>
            <a:off x="3642179" y="6416087"/>
            <a:ext cx="82294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prstClr val="black"/>
                </a:solidFill>
              </a:rPr>
              <a:t>Small Satellite Reliability Technical Interchange Meeting 2018</a:t>
            </a:r>
          </a:p>
        </p:txBody>
      </p:sp>
    </p:spTree>
    <p:extLst>
      <p:ext uri="{BB962C8B-B14F-4D97-AF65-F5344CB8AC3E}">
        <p14:creationId xmlns:p14="http://schemas.microsoft.com/office/powerpoint/2010/main" val="102859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2E175-83E2-5D43-B9B7-981B346C7E54}"/>
              </a:ext>
            </a:extLst>
          </p:cNvPr>
          <p:cNvSpPr txBox="1">
            <a:spLocks/>
          </p:cNvSpPr>
          <p:nvPr/>
        </p:nvSpPr>
        <p:spPr>
          <a:xfrm>
            <a:off x="3642179" y="6416087"/>
            <a:ext cx="82294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prstClr val="black"/>
                </a:solidFill>
              </a:rPr>
              <a:t>Small Satellite Reliability Technical Interchange Meeting 2018</a:t>
            </a:r>
          </a:p>
        </p:txBody>
      </p:sp>
      <p:sp>
        <p:nvSpPr>
          <p:cNvPr id="9" name="Shape 95">
            <a:extLst>
              <a:ext uri="{FF2B5EF4-FFF2-40B4-BE49-F238E27FC236}">
                <a16:creationId xmlns:a16="http://schemas.microsoft.com/office/drawing/2014/main" id="{A0483BD5-60C7-4C49-9A51-34F3314E1954}"/>
              </a:ext>
            </a:extLst>
          </p:cNvPr>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latin typeface="Century Gothic" panose="020B0502020202020204" pitchFamily="34" charset="0"/>
              </a:rPr>
              <a:t>What Is Next</a:t>
            </a:r>
            <a:endParaRPr>
              <a:latin typeface="Century Gothic" panose="020B0502020202020204" pitchFamily="34" charset="0"/>
            </a:endParaRPr>
          </a:p>
        </p:txBody>
      </p:sp>
      <p:sp>
        <p:nvSpPr>
          <p:cNvPr id="10" name="Shape 96">
            <a:extLst>
              <a:ext uri="{FF2B5EF4-FFF2-40B4-BE49-F238E27FC236}">
                <a16:creationId xmlns:a16="http://schemas.microsoft.com/office/drawing/2014/main" id="{58E64A4C-9B87-A149-A866-3321F0AA8B99}"/>
              </a:ext>
            </a:extLst>
          </p:cNvPr>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lvl="1" indent="-457189">
              <a:lnSpc>
                <a:spcPct val="100000"/>
              </a:lnSpc>
              <a:spcBef>
                <a:spcPts val="0"/>
              </a:spcBef>
              <a:buClr>
                <a:schemeClr val="tx1"/>
              </a:buClr>
              <a:buSzPts val="1800"/>
              <a:buAutoNum type="alphaLcPeriod"/>
            </a:pPr>
            <a:r>
              <a:rPr lang="en" sz="2400" dirty="0">
                <a:latin typeface="Century Gothic" panose="020B0502020202020204" pitchFamily="34" charset="0"/>
              </a:rPr>
              <a:t>Flight integration</a:t>
            </a:r>
            <a:endParaRPr sz="2400" dirty="0">
              <a:latin typeface="Century Gothic" panose="020B0502020202020204" pitchFamily="34" charset="0"/>
            </a:endParaRPr>
          </a:p>
          <a:p>
            <a:pPr lvl="1" indent="-457189">
              <a:lnSpc>
                <a:spcPct val="100000"/>
              </a:lnSpc>
              <a:spcBef>
                <a:spcPts val="0"/>
              </a:spcBef>
              <a:buClr>
                <a:schemeClr val="tx1"/>
              </a:buClr>
              <a:buSzPts val="1800"/>
              <a:buAutoNum type="alphaLcPeriod"/>
            </a:pPr>
            <a:r>
              <a:rPr lang="en" sz="2400" dirty="0">
                <a:latin typeface="Century Gothic" panose="020B0502020202020204" pitchFamily="34" charset="0"/>
              </a:rPr>
              <a:t>Calibration at the system level</a:t>
            </a:r>
            <a:endParaRPr sz="2400" dirty="0">
              <a:latin typeface="Century Gothic" panose="020B0502020202020204" pitchFamily="34" charset="0"/>
            </a:endParaRPr>
          </a:p>
          <a:p>
            <a:pPr lvl="1" indent="-457189">
              <a:lnSpc>
                <a:spcPct val="100000"/>
              </a:lnSpc>
              <a:spcBef>
                <a:spcPts val="0"/>
              </a:spcBef>
              <a:buClr>
                <a:schemeClr val="tx1"/>
              </a:buClr>
              <a:buSzPts val="1800"/>
              <a:buAutoNum type="alphaLcPeriod"/>
            </a:pPr>
            <a:r>
              <a:rPr lang="en" sz="2400" dirty="0">
                <a:latin typeface="Century Gothic" panose="020B0502020202020204" pitchFamily="34" charset="0"/>
              </a:rPr>
              <a:t>Environmental - full system - test as we fly</a:t>
            </a:r>
            <a:endParaRPr sz="2400" dirty="0">
              <a:latin typeface="Century Gothic" panose="020B0502020202020204" pitchFamily="34" charset="0"/>
            </a:endParaRPr>
          </a:p>
          <a:p>
            <a:pPr lvl="1" indent="-457189">
              <a:lnSpc>
                <a:spcPct val="100000"/>
              </a:lnSpc>
              <a:spcBef>
                <a:spcPts val="0"/>
              </a:spcBef>
              <a:buClr>
                <a:schemeClr val="tx1"/>
              </a:buClr>
              <a:buSzPts val="1800"/>
              <a:buAutoNum type="alphaLcPeriod"/>
            </a:pPr>
            <a:r>
              <a:rPr lang="en" sz="2400" dirty="0">
                <a:latin typeface="Century Gothic" panose="020B0502020202020204" pitchFamily="34" charset="0"/>
              </a:rPr>
              <a:t>Storage?</a:t>
            </a:r>
            <a:endParaRPr sz="2400" dirty="0">
              <a:latin typeface="Century Gothic" panose="020B0502020202020204" pitchFamily="34" charset="0"/>
            </a:endParaRPr>
          </a:p>
          <a:p>
            <a:pPr lvl="1" indent="-457189">
              <a:lnSpc>
                <a:spcPct val="100000"/>
              </a:lnSpc>
              <a:spcBef>
                <a:spcPts val="0"/>
              </a:spcBef>
              <a:buClr>
                <a:schemeClr val="tx1"/>
              </a:buClr>
              <a:buSzPts val="1800"/>
              <a:buAutoNum type="alphaLcPeriod"/>
            </a:pPr>
            <a:r>
              <a:rPr lang="en" sz="2400" dirty="0">
                <a:latin typeface="Century Gothic" panose="020B0502020202020204" pitchFamily="34" charset="0"/>
              </a:rPr>
              <a:t>Launch</a:t>
            </a:r>
            <a:endParaRPr sz="2400" dirty="0">
              <a:latin typeface="Century Gothic" panose="020B0502020202020204" pitchFamily="34" charset="0"/>
            </a:endParaRPr>
          </a:p>
          <a:p>
            <a:pPr lvl="1" indent="-457189">
              <a:lnSpc>
                <a:spcPct val="100000"/>
              </a:lnSpc>
              <a:spcBef>
                <a:spcPts val="0"/>
              </a:spcBef>
              <a:buClr>
                <a:schemeClr val="tx1"/>
              </a:buClr>
              <a:buSzPts val="1800"/>
              <a:buAutoNum type="alphaLcPeriod"/>
            </a:pPr>
            <a:r>
              <a:rPr lang="en" sz="2400" dirty="0">
                <a:latin typeface="Century Gothic" panose="020B0502020202020204" pitchFamily="34" charset="0"/>
              </a:rPr>
              <a:t>Operations</a:t>
            </a:r>
            <a:endParaRPr sz="2400" dirty="0">
              <a:latin typeface="Century Gothic" panose="020B0502020202020204" pitchFamily="34" charset="0"/>
            </a:endParaRPr>
          </a:p>
        </p:txBody>
      </p:sp>
    </p:spTree>
    <p:extLst>
      <p:ext uri="{BB962C8B-B14F-4D97-AF65-F5344CB8AC3E}">
        <p14:creationId xmlns:p14="http://schemas.microsoft.com/office/powerpoint/2010/main" val="3318671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127" y="2350357"/>
            <a:ext cx="8573086" cy="1325563"/>
          </a:xfrm>
        </p:spPr>
        <p:txBody>
          <a:bodyPr/>
          <a:lstStyle/>
          <a:p>
            <a:r>
              <a:rPr lang="en-US" dirty="0"/>
              <a:t>Backup</a:t>
            </a:r>
          </a:p>
        </p:txBody>
      </p:sp>
      <p:sp>
        <p:nvSpPr>
          <p:cNvPr id="4" name="Slide Number Placeholder 3"/>
          <p:cNvSpPr>
            <a:spLocks noGrp="1"/>
          </p:cNvSpPr>
          <p:nvPr>
            <p:ph type="sldNum" sz="quarter" idx="12"/>
          </p:nvPr>
        </p:nvSpPr>
        <p:spPr/>
        <p:txBody>
          <a:bodyPr/>
          <a:lstStyle/>
          <a:p>
            <a:fld id="{B92CA397-755A-1547-86A9-B93661248AC8}" type="slidenum">
              <a:rPr lang="en-US" smtClean="0">
                <a:solidFill>
                  <a:prstClr val="black"/>
                </a:solidFill>
              </a:rPr>
              <a:pPr/>
              <a:t>28</a:t>
            </a:fld>
            <a:endParaRPr lang="en-US">
              <a:solidFill>
                <a:prstClr val="black"/>
              </a:solidFill>
            </a:endParaRPr>
          </a:p>
        </p:txBody>
      </p:sp>
      <p:sp>
        <p:nvSpPr>
          <p:cNvPr id="8" name="Footer Placeholder 3"/>
          <p:cNvSpPr>
            <a:spLocks noGrp="1"/>
          </p:cNvSpPr>
          <p:nvPr>
            <p:ph type="ftr" sz="quarter" idx="11"/>
          </p:nvPr>
        </p:nvSpPr>
        <p:spPr>
          <a:xfrm>
            <a:off x="2222811" y="6356350"/>
            <a:ext cx="8229484" cy="365125"/>
          </a:xfrm>
        </p:spPr>
        <p:txBody>
          <a:bodyPr/>
          <a:lstStyle/>
          <a:p>
            <a:r>
              <a:rPr lang="en-US" dirty="0">
                <a:solidFill>
                  <a:prstClr val="black"/>
                </a:solidFill>
              </a:rPr>
              <a:t>Small Satellite Reliability Technical Interchange Meeting 2017</a:t>
            </a:r>
          </a:p>
        </p:txBody>
      </p:sp>
    </p:spTree>
    <p:extLst>
      <p:ext uri="{BB962C8B-B14F-4D97-AF65-F5344CB8AC3E}">
        <p14:creationId xmlns:p14="http://schemas.microsoft.com/office/powerpoint/2010/main" val="125063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3"/>
          <p:cNvSpPr>
            <a:spLocks noGrp="1"/>
          </p:cNvSpPr>
          <p:nvPr>
            <p:ph type="title" sz="quarter" idx="4294967295"/>
          </p:nvPr>
        </p:nvSpPr>
        <p:spPr>
          <a:xfrm>
            <a:off x="1524001" y="0"/>
            <a:ext cx="7529513" cy="971550"/>
          </a:xfrm>
          <a:noFill/>
        </p:spPr>
        <p:txBody>
          <a:bodyPr/>
          <a:lstStyle/>
          <a:p>
            <a:pPr eaLnBrk="1" hangingPunct="1"/>
            <a:r>
              <a:rPr lang="en-US" dirty="0" err="1">
                <a:ea typeface="Osaka" charset="-128"/>
              </a:rPr>
              <a:t>LunaH</a:t>
            </a:r>
            <a:r>
              <a:rPr lang="en-US" dirty="0">
                <a:ea typeface="Osaka" charset="-128"/>
              </a:rPr>
              <a:t>-Map CubeSat</a:t>
            </a:r>
            <a:br>
              <a:rPr lang="en-US" dirty="0">
                <a:ea typeface="Osaka" charset="-128"/>
              </a:rPr>
            </a:br>
            <a:r>
              <a:rPr lang="en-US" sz="2000" dirty="0">
                <a:ea typeface="Osaka" charset="-128"/>
              </a:rPr>
              <a:t>Mission Manager’s Assessment</a:t>
            </a:r>
            <a:endParaRPr lang="en-US" dirty="0"/>
          </a:p>
        </p:txBody>
      </p:sp>
      <p:sp>
        <p:nvSpPr>
          <p:cNvPr id="28675" name="Rectangle 73"/>
          <p:cNvSpPr>
            <a:spLocks noGrp="1" noChangeArrowheads="1"/>
          </p:cNvSpPr>
          <p:nvPr>
            <p:ph idx="4294967295"/>
          </p:nvPr>
        </p:nvSpPr>
        <p:spPr>
          <a:xfrm>
            <a:off x="1846086" y="2019459"/>
            <a:ext cx="8470413" cy="458610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23837" lvl="1" indent="0">
              <a:lnSpc>
                <a:spcPct val="113000"/>
              </a:lnSpc>
              <a:spcBef>
                <a:spcPts val="200"/>
              </a:spcBef>
              <a:buNone/>
            </a:pPr>
            <a:r>
              <a:rPr lang="en-US" sz="1600" b="1" u="sng" dirty="0">
                <a:cs typeface="+mn-cs"/>
              </a:rPr>
              <a:t>Technical</a:t>
            </a:r>
            <a:r>
              <a:rPr lang="en-US" sz="1600" b="1" dirty="0">
                <a:cs typeface="+mn-cs"/>
              </a:rPr>
              <a:t>:</a:t>
            </a:r>
            <a:r>
              <a:rPr lang="en-US" sz="1600" b="1" u="sng" dirty="0">
                <a:cs typeface="+mn-cs"/>
              </a:rPr>
              <a:t> </a:t>
            </a:r>
          </a:p>
          <a:p>
            <a:pPr marL="223837" lvl="1" indent="0">
              <a:lnSpc>
                <a:spcPct val="113000"/>
              </a:lnSpc>
              <a:spcBef>
                <a:spcPts val="200"/>
              </a:spcBef>
              <a:buNone/>
            </a:pPr>
            <a:r>
              <a:rPr lang="en-US" sz="1600" dirty="0">
                <a:cs typeface="+mn-cs"/>
              </a:rPr>
              <a:t>No significant issues</a:t>
            </a:r>
          </a:p>
          <a:p>
            <a:pPr marL="223837" lvl="1" indent="0">
              <a:lnSpc>
                <a:spcPct val="113000"/>
              </a:lnSpc>
              <a:spcBef>
                <a:spcPts val="200"/>
              </a:spcBef>
              <a:buNone/>
            </a:pPr>
            <a:endParaRPr lang="en-US" sz="1600" b="1" u="sng" dirty="0">
              <a:cs typeface="+mn-cs"/>
            </a:endParaRPr>
          </a:p>
          <a:p>
            <a:pPr marL="223837" lvl="1" indent="0">
              <a:lnSpc>
                <a:spcPct val="113000"/>
              </a:lnSpc>
              <a:spcBef>
                <a:spcPts val="200"/>
              </a:spcBef>
              <a:buNone/>
            </a:pPr>
            <a:r>
              <a:rPr lang="en-US" sz="1600" b="1" u="sng" dirty="0">
                <a:cs typeface="+mn-cs"/>
              </a:rPr>
              <a:t>Cost</a:t>
            </a:r>
            <a:r>
              <a:rPr lang="en-US" sz="1600" b="1" dirty="0">
                <a:cs typeface="+mn-cs"/>
              </a:rPr>
              <a:t>: </a:t>
            </a:r>
          </a:p>
          <a:p>
            <a:pPr marL="223837" lvl="1" indent="0">
              <a:lnSpc>
                <a:spcPct val="113000"/>
              </a:lnSpc>
              <a:spcBef>
                <a:spcPts val="200"/>
              </a:spcBef>
              <a:buNone/>
            </a:pPr>
            <a:r>
              <a:rPr lang="en-US" sz="1600" dirty="0">
                <a:cs typeface="+mn-cs"/>
              </a:rPr>
              <a:t>No significant issues</a:t>
            </a:r>
            <a:endParaRPr lang="en-US" sz="1600" u="sng" dirty="0">
              <a:cs typeface="+mn-cs"/>
            </a:endParaRPr>
          </a:p>
          <a:p>
            <a:pPr marL="223837" lvl="1" indent="0">
              <a:lnSpc>
                <a:spcPct val="113000"/>
              </a:lnSpc>
              <a:spcBef>
                <a:spcPts val="200"/>
              </a:spcBef>
              <a:buNone/>
            </a:pPr>
            <a:endParaRPr lang="en-US" sz="1600" b="1" u="sng" dirty="0">
              <a:cs typeface="+mn-cs"/>
            </a:endParaRPr>
          </a:p>
          <a:p>
            <a:pPr marL="223837" lvl="1" indent="0">
              <a:lnSpc>
                <a:spcPct val="113000"/>
              </a:lnSpc>
              <a:spcBef>
                <a:spcPts val="200"/>
              </a:spcBef>
              <a:buNone/>
            </a:pPr>
            <a:r>
              <a:rPr lang="en-US" sz="1600" b="1" u="sng" dirty="0">
                <a:cs typeface="+mn-cs"/>
              </a:rPr>
              <a:t>Schedule</a:t>
            </a:r>
            <a:r>
              <a:rPr lang="en-US" sz="1600" b="1" dirty="0">
                <a:cs typeface="+mn-cs"/>
              </a:rPr>
              <a:t>:</a:t>
            </a:r>
          </a:p>
          <a:p>
            <a:pPr marL="223837" lvl="1" indent="0">
              <a:lnSpc>
                <a:spcPct val="113000"/>
              </a:lnSpc>
              <a:spcBef>
                <a:spcPts val="200"/>
              </a:spcBef>
              <a:buNone/>
            </a:pPr>
            <a:r>
              <a:rPr lang="en-US" sz="1600" dirty="0">
                <a:cs typeface="+mn-cs"/>
              </a:rPr>
              <a:t>No significant issues </a:t>
            </a:r>
          </a:p>
          <a:p>
            <a:pPr marL="223837" lvl="1" indent="0">
              <a:lnSpc>
                <a:spcPct val="113000"/>
              </a:lnSpc>
              <a:spcBef>
                <a:spcPts val="200"/>
              </a:spcBef>
              <a:buNone/>
            </a:pPr>
            <a:endParaRPr lang="en-US" sz="1600" b="1" u="sng" dirty="0">
              <a:cs typeface="+mn-cs"/>
            </a:endParaRPr>
          </a:p>
          <a:p>
            <a:pPr marL="223837" lvl="1" indent="0">
              <a:lnSpc>
                <a:spcPct val="113000"/>
              </a:lnSpc>
              <a:spcBef>
                <a:spcPts val="200"/>
              </a:spcBef>
              <a:buNone/>
            </a:pPr>
            <a:r>
              <a:rPr lang="en-US" sz="1600" b="1" u="sng" dirty="0">
                <a:cs typeface="+mn-cs"/>
              </a:rPr>
              <a:t>Programmatic</a:t>
            </a:r>
            <a:r>
              <a:rPr lang="en-US" sz="1600" b="1" dirty="0">
                <a:cs typeface="+mn-cs"/>
              </a:rPr>
              <a:t>:</a:t>
            </a:r>
          </a:p>
          <a:p>
            <a:pPr marL="223837" lvl="1" indent="0">
              <a:lnSpc>
                <a:spcPct val="113000"/>
              </a:lnSpc>
              <a:spcBef>
                <a:spcPts val="200"/>
              </a:spcBef>
              <a:buNone/>
            </a:pPr>
            <a:r>
              <a:rPr lang="en-US" sz="1600" dirty="0">
                <a:cs typeface="+mn-cs"/>
              </a:rPr>
              <a:t>No significant issues </a:t>
            </a:r>
          </a:p>
        </p:txBody>
      </p:sp>
      <p:sp>
        <p:nvSpPr>
          <p:cNvPr id="28676" name="Text Box 31"/>
          <p:cNvSpPr txBox="1">
            <a:spLocks noChangeArrowheads="1"/>
          </p:cNvSpPr>
          <p:nvPr/>
        </p:nvSpPr>
        <p:spPr bwMode="gray">
          <a:xfrm>
            <a:off x="6849083" y="0"/>
            <a:ext cx="2045753" cy="861774"/>
          </a:xfrm>
          <a:prstGeom prst="rect">
            <a:avLst/>
          </a:prstGeom>
          <a:noFill/>
          <a:ln w="57150">
            <a:noFill/>
            <a:miter lim="800000"/>
            <a:headEnd/>
            <a:tailEnd/>
          </a:ln>
        </p:spPr>
        <p:txBody>
          <a:bodyPr wrap="none">
            <a:spAutoFit/>
          </a:bodyPr>
          <a:lstStyle/>
          <a:p>
            <a:pPr eaLnBrk="0" fontAlgn="base" hangingPunct="0">
              <a:spcBef>
                <a:spcPct val="0"/>
              </a:spcBef>
              <a:spcAft>
                <a:spcPct val="0"/>
              </a:spcAft>
            </a:pPr>
            <a:r>
              <a:rPr lang="en-US" sz="1000" b="1" dirty="0">
                <a:solidFill>
                  <a:srgbClr val="FFFFFF"/>
                </a:solidFill>
              </a:rPr>
              <a:t>PI: </a:t>
            </a:r>
            <a:r>
              <a:rPr lang="en-US" sz="1000" b="1" dirty="0">
                <a:solidFill>
                  <a:srgbClr val="000000"/>
                </a:solidFill>
              </a:rPr>
              <a:t> </a:t>
            </a:r>
            <a:r>
              <a:rPr lang="en-US" sz="1000" b="1" dirty="0">
                <a:solidFill>
                  <a:srgbClr val="FFFFFF"/>
                </a:solidFill>
              </a:rPr>
              <a:t>Craig </a:t>
            </a:r>
            <a:r>
              <a:rPr lang="en-US" sz="1000" b="1" dirty="0" err="1">
                <a:solidFill>
                  <a:srgbClr val="FFFFFF"/>
                </a:solidFill>
              </a:rPr>
              <a:t>Hardgrove</a:t>
            </a:r>
            <a:r>
              <a:rPr lang="en-US" sz="1000" b="1" dirty="0">
                <a:solidFill>
                  <a:srgbClr val="FFFFFF"/>
                </a:solidFill>
              </a:rPr>
              <a:t>, ASU</a:t>
            </a:r>
          </a:p>
          <a:p>
            <a:pPr eaLnBrk="0" fontAlgn="base" hangingPunct="0">
              <a:spcBef>
                <a:spcPct val="0"/>
              </a:spcBef>
              <a:spcAft>
                <a:spcPct val="0"/>
              </a:spcAft>
            </a:pPr>
            <a:r>
              <a:rPr lang="en-US" sz="1000" b="1" dirty="0">
                <a:solidFill>
                  <a:srgbClr val="FFFFFF"/>
                </a:solidFill>
              </a:rPr>
              <a:t>PM: Teri Crain, ASU</a:t>
            </a:r>
          </a:p>
          <a:p>
            <a:pPr eaLnBrk="0" fontAlgn="base" hangingPunct="0">
              <a:spcBef>
                <a:spcPct val="0"/>
              </a:spcBef>
              <a:spcAft>
                <a:spcPct val="0"/>
              </a:spcAft>
            </a:pPr>
            <a:r>
              <a:rPr lang="en-US" sz="1000" b="1" dirty="0">
                <a:solidFill>
                  <a:srgbClr val="FFFFFF"/>
                </a:solidFill>
              </a:rPr>
              <a:t>Mission Manager:  Rick Turner</a:t>
            </a:r>
          </a:p>
          <a:p>
            <a:pPr eaLnBrk="0" fontAlgn="base" hangingPunct="0">
              <a:spcBef>
                <a:spcPct val="0"/>
              </a:spcBef>
              <a:spcAft>
                <a:spcPct val="0"/>
              </a:spcAft>
            </a:pPr>
            <a:r>
              <a:rPr lang="en-US" sz="1000" b="1" dirty="0">
                <a:solidFill>
                  <a:srgbClr val="FFFFFF"/>
                </a:solidFill>
              </a:rPr>
              <a:t>PS:  Bobby </a:t>
            </a:r>
            <a:r>
              <a:rPr lang="en-US" sz="1000" b="1" dirty="0" err="1">
                <a:solidFill>
                  <a:srgbClr val="FFFFFF"/>
                </a:solidFill>
              </a:rPr>
              <a:t>Fogel</a:t>
            </a:r>
            <a:endParaRPr lang="en-US" sz="1000" b="1" dirty="0">
              <a:solidFill>
                <a:srgbClr val="FFFFFF"/>
              </a:solidFill>
            </a:endParaRPr>
          </a:p>
          <a:p>
            <a:pPr eaLnBrk="0" fontAlgn="base" hangingPunct="0">
              <a:spcBef>
                <a:spcPct val="0"/>
              </a:spcBef>
              <a:spcAft>
                <a:spcPct val="0"/>
              </a:spcAft>
            </a:pPr>
            <a:r>
              <a:rPr lang="en-US" sz="1000" b="1" dirty="0">
                <a:solidFill>
                  <a:srgbClr val="FFFFFF"/>
                </a:solidFill>
              </a:rPr>
              <a:t>PE:  Gordon Johnston</a:t>
            </a:r>
          </a:p>
        </p:txBody>
      </p:sp>
      <p:grpSp>
        <p:nvGrpSpPr>
          <p:cNvPr id="36" name="Group 35"/>
          <p:cNvGrpSpPr/>
          <p:nvPr/>
        </p:nvGrpSpPr>
        <p:grpSpPr>
          <a:xfrm>
            <a:off x="2419142" y="1107384"/>
            <a:ext cx="7552628" cy="303851"/>
            <a:chOff x="358775" y="950913"/>
            <a:chExt cx="8186072" cy="1404303"/>
          </a:xfrm>
        </p:grpSpPr>
        <p:sp>
          <p:nvSpPr>
            <p:cNvPr id="38" name="Rectangle 29"/>
            <p:cNvSpPr>
              <a:spLocks noChangeArrowheads="1"/>
            </p:cNvSpPr>
            <p:nvPr/>
          </p:nvSpPr>
          <p:spPr bwMode="auto">
            <a:xfrm>
              <a:off x="358775" y="950913"/>
              <a:ext cx="1077678" cy="1404303"/>
            </a:xfrm>
            <a:prstGeom prst="rect">
              <a:avLst/>
            </a:prstGeom>
            <a:noFill/>
            <a:ln w="12700">
              <a:noFill/>
              <a:miter lim="800000"/>
              <a:headEnd/>
              <a:tailEnd/>
            </a:ln>
          </p:spPr>
          <p:txBody>
            <a:bodyPr wrap="none" lIns="90920" tIns="43776" rIns="90920" bIns="43776">
              <a:spAutoFit/>
            </a:bodyPr>
            <a:lstStyle/>
            <a:p>
              <a:pPr eaLnBrk="0" fontAlgn="base" hangingPunct="0">
                <a:spcBef>
                  <a:spcPct val="0"/>
                </a:spcBef>
                <a:spcAft>
                  <a:spcPct val="0"/>
                </a:spcAft>
              </a:pPr>
              <a:r>
                <a:rPr lang="en-US" altLang="en-US" sz="1400" b="1" dirty="0">
                  <a:solidFill>
                    <a:srgbClr val="000000"/>
                  </a:solidFill>
                  <a:ea typeface="Osaka"/>
                  <a:cs typeface="Osaka"/>
                </a:rPr>
                <a:t>Technical</a:t>
              </a:r>
            </a:p>
          </p:txBody>
        </p:sp>
        <p:sp>
          <p:nvSpPr>
            <p:cNvPr id="39" name="Rectangle 30"/>
            <p:cNvSpPr>
              <a:spLocks noChangeArrowheads="1"/>
            </p:cNvSpPr>
            <p:nvPr/>
          </p:nvSpPr>
          <p:spPr bwMode="auto">
            <a:xfrm>
              <a:off x="2381439" y="950913"/>
              <a:ext cx="629903" cy="1404303"/>
            </a:xfrm>
            <a:prstGeom prst="rect">
              <a:avLst/>
            </a:prstGeom>
            <a:noFill/>
            <a:ln w="12700">
              <a:noFill/>
              <a:miter lim="800000"/>
              <a:headEnd/>
              <a:tailEnd/>
            </a:ln>
          </p:spPr>
          <p:txBody>
            <a:bodyPr wrap="none" lIns="90920" tIns="43776" rIns="90920" bIns="43776">
              <a:spAutoFit/>
            </a:bodyPr>
            <a:lstStyle/>
            <a:p>
              <a:pPr eaLnBrk="0" fontAlgn="base" hangingPunct="0">
                <a:spcBef>
                  <a:spcPct val="0"/>
                </a:spcBef>
                <a:spcAft>
                  <a:spcPct val="0"/>
                </a:spcAft>
              </a:pPr>
              <a:r>
                <a:rPr lang="en-US" altLang="en-US" sz="1400" b="1" dirty="0">
                  <a:solidFill>
                    <a:srgbClr val="000000"/>
                  </a:solidFill>
                  <a:ea typeface="Osaka"/>
                  <a:cs typeface="Osaka"/>
                </a:rPr>
                <a:t>Cost</a:t>
              </a:r>
            </a:p>
          </p:txBody>
        </p:sp>
        <p:sp>
          <p:nvSpPr>
            <p:cNvPr id="40" name="Rectangle 31"/>
            <p:cNvSpPr>
              <a:spLocks noChangeArrowheads="1"/>
            </p:cNvSpPr>
            <p:nvPr/>
          </p:nvSpPr>
          <p:spPr bwMode="auto">
            <a:xfrm>
              <a:off x="5597607" y="950913"/>
              <a:ext cx="1507314" cy="1404303"/>
            </a:xfrm>
            <a:prstGeom prst="rect">
              <a:avLst/>
            </a:prstGeom>
            <a:noFill/>
            <a:ln w="12700">
              <a:noFill/>
              <a:miter lim="800000"/>
              <a:headEnd/>
              <a:tailEnd/>
            </a:ln>
          </p:spPr>
          <p:txBody>
            <a:bodyPr wrap="none" lIns="90920" tIns="43776" rIns="90920" bIns="43776">
              <a:spAutoFit/>
            </a:bodyPr>
            <a:lstStyle/>
            <a:p>
              <a:pPr algn="ctr" eaLnBrk="0" fontAlgn="base" hangingPunct="0">
                <a:spcBef>
                  <a:spcPct val="0"/>
                </a:spcBef>
                <a:spcAft>
                  <a:spcPct val="0"/>
                </a:spcAft>
              </a:pPr>
              <a:r>
                <a:rPr lang="en-US" altLang="en-US" sz="1400" b="1" dirty="0">
                  <a:solidFill>
                    <a:srgbClr val="000000"/>
                  </a:solidFill>
                  <a:ea typeface="Osaka"/>
                  <a:cs typeface="Osaka"/>
                </a:rPr>
                <a:t>Programmatic</a:t>
              </a:r>
            </a:p>
          </p:txBody>
        </p:sp>
        <p:sp>
          <p:nvSpPr>
            <p:cNvPr id="41" name="Rectangle 32"/>
            <p:cNvSpPr>
              <a:spLocks noChangeArrowheads="1"/>
            </p:cNvSpPr>
            <p:nvPr/>
          </p:nvSpPr>
          <p:spPr bwMode="auto">
            <a:xfrm>
              <a:off x="3969781" y="950913"/>
              <a:ext cx="1093787" cy="1404303"/>
            </a:xfrm>
            <a:prstGeom prst="rect">
              <a:avLst/>
            </a:prstGeom>
            <a:noFill/>
            <a:ln w="12700">
              <a:noFill/>
              <a:miter lim="800000"/>
              <a:headEnd/>
              <a:tailEnd/>
            </a:ln>
          </p:spPr>
          <p:txBody>
            <a:bodyPr lIns="90920" tIns="43776" rIns="90920" bIns="43776">
              <a:spAutoFit/>
            </a:bodyPr>
            <a:lstStyle/>
            <a:p>
              <a:pPr algn="ctr" eaLnBrk="0" fontAlgn="base" hangingPunct="0">
                <a:spcBef>
                  <a:spcPct val="0"/>
                </a:spcBef>
                <a:spcAft>
                  <a:spcPct val="0"/>
                </a:spcAft>
              </a:pPr>
              <a:r>
                <a:rPr lang="en-US" altLang="en-US" sz="1400" b="1" dirty="0">
                  <a:solidFill>
                    <a:srgbClr val="000000"/>
                  </a:solidFill>
                  <a:ea typeface="Osaka"/>
                  <a:cs typeface="Osaka"/>
                </a:rPr>
                <a:t>Schedule</a:t>
              </a:r>
            </a:p>
          </p:txBody>
        </p:sp>
        <p:sp>
          <p:nvSpPr>
            <p:cNvPr id="42" name="Rectangle 31"/>
            <p:cNvSpPr>
              <a:spLocks noChangeArrowheads="1"/>
            </p:cNvSpPr>
            <p:nvPr/>
          </p:nvSpPr>
          <p:spPr bwMode="auto">
            <a:xfrm>
              <a:off x="7687338" y="950913"/>
              <a:ext cx="857509" cy="1404303"/>
            </a:xfrm>
            <a:prstGeom prst="rect">
              <a:avLst/>
            </a:prstGeom>
            <a:noFill/>
            <a:ln w="12700">
              <a:noFill/>
              <a:miter lim="800000"/>
              <a:headEnd/>
              <a:tailEnd/>
            </a:ln>
          </p:spPr>
          <p:txBody>
            <a:bodyPr wrap="none" lIns="90920" tIns="43776" rIns="90920" bIns="43776">
              <a:spAutoFit/>
            </a:bodyPr>
            <a:lstStyle/>
            <a:p>
              <a:pPr algn="ctr" eaLnBrk="0" fontAlgn="base" hangingPunct="0">
                <a:spcBef>
                  <a:spcPct val="0"/>
                </a:spcBef>
                <a:spcAft>
                  <a:spcPct val="0"/>
                </a:spcAft>
              </a:pPr>
              <a:r>
                <a:rPr lang="en-US" altLang="en-US" sz="1400" b="1" dirty="0">
                  <a:solidFill>
                    <a:srgbClr val="000000"/>
                  </a:solidFill>
                  <a:ea typeface="Osaka"/>
                  <a:cs typeface="Osaka"/>
                </a:rPr>
                <a:t>Overall</a:t>
              </a:r>
            </a:p>
          </p:txBody>
        </p:sp>
      </p:grpSp>
      <p:grpSp>
        <p:nvGrpSpPr>
          <p:cNvPr id="23" name="Group 34"/>
          <p:cNvGrpSpPr>
            <a:grpSpLocks/>
          </p:cNvGrpSpPr>
          <p:nvPr/>
        </p:nvGrpSpPr>
        <p:grpSpPr bwMode="auto">
          <a:xfrm>
            <a:off x="2921392" y="6508838"/>
            <a:ext cx="7078858" cy="349162"/>
            <a:chOff x="3150010" y="6780471"/>
            <a:chExt cx="5145992" cy="358043"/>
          </a:xfrm>
        </p:grpSpPr>
        <p:sp>
          <p:nvSpPr>
            <p:cNvPr id="24" name="Rectangle 3"/>
            <p:cNvSpPr>
              <a:spLocks noChangeArrowheads="1"/>
            </p:cNvSpPr>
            <p:nvPr/>
          </p:nvSpPr>
          <p:spPr bwMode="auto">
            <a:xfrm>
              <a:off x="3150010" y="6847384"/>
              <a:ext cx="304799" cy="228600"/>
            </a:xfrm>
            <a:prstGeom prst="rect">
              <a:avLst/>
            </a:prstGeom>
            <a:solidFill>
              <a:srgbClr val="00FF00"/>
            </a:solidFill>
            <a:ln w="12700">
              <a:solidFill>
                <a:schemeClr val="tx1"/>
              </a:solidFill>
              <a:miter lim="800000"/>
              <a:headEnd/>
              <a:tailEnd/>
            </a:ln>
          </p:spPr>
          <p:txBody>
            <a:bodyPr wrap="none" lIns="90920" tIns="43776" rIns="90920" bIns="43776" anchor="ctr"/>
            <a:lstStyle/>
            <a:p>
              <a:pPr algn="ctr" eaLnBrk="0" fontAlgn="base" hangingPunct="0">
                <a:spcBef>
                  <a:spcPct val="0"/>
                </a:spcBef>
                <a:spcAft>
                  <a:spcPct val="0"/>
                </a:spcAft>
              </a:pPr>
              <a:r>
                <a:rPr lang="en-US" altLang="en-US" sz="1400" b="1" dirty="0">
                  <a:solidFill>
                    <a:srgbClr val="000000"/>
                  </a:solidFill>
                  <a:latin typeface="Times New Roman" pitchFamily="18" charset="0"/>
                  <a:ea typeface="Osaka"/>
                  <a:cs typeface="Osaka"/>
                </a:rPr>
                <a:t>G</a:t>
              </a:r>
            </a:p>
          </p:txBody>
        </p:sp>
        <p:sp>
          <p:nvSpPr>
            <p:cNvPr id="25" name="Rectangle 6"/>
            <p:cNvSpPr>
              <a:spLocks noChangeArrowheads="1"/>
            </p:cNvSpPr>
            <p:nvPr/>
          </p:nvSpPr>
          <p:spPr bwMode="auto">
            <a:xfrm>
              <a:off x="3584273" y="6780471"/>
              <a:ext cx="1146393" cy="358043"/>
            </a:xfrm>
            <a:prstGeom prst="rect">
              <a:avLst/>
            </a:prstGeom>
            <a:noFill/>
            <a:ln w="12700">
              <a:noFill/>
              <a:miter lim="800000"/>
              <a:headEnd/>
              <a:tailEnd/>
            </a:ln>
          </p:spPr>
          <p:txBody>
            <a:bodyPr wrap="square" lIns="90920" tIns="43776" rIns="90920" bIns="43776" anchor="b">
              <a:spAutoFit/>
            </a:bodyPr>
            <a:lstStyle/>
            <a:p>
              <a:pPr eaLnBrk="0" fontAlgn="base" hangingPunct="0">
                <a:lnSpc>
                  <a:spcPts val="1000"/>
                </a:lnSpc>
                <a:spcBef>
                  <a:spcPct val="0"/>
                </a:spcBef>
                <a:spcAft>
                  <a:spcPct val="0"/>
                </a:spcAft>
              </a:pPr>
              <a:r>
                <a:rPr lang="en-US" altLang="en-US" sz="1000" b="1" dirty="0">
                  <a:solidFill>
                    <a:srgbClr val="000000"/>
                  </a:solidFill>
                  <a:latin typeface="Times New Roman" pitchFamily="18" charset="0"/>
                  <a:ea typeface="Osaka"/>
                  <a:cs typeface="Osaka"/>
                </a:rPr>
                <a:t>On plan, adequate margin</a:t>
              </a:r>
            </a:p>
          </p:txBody>
        </p:sp>
        <p:sp>
          <p:nvSpPr>
            <p:cNvPr id="26" name="Rectangle 4"/>
            <p:cNvSpPr>
              <a:spLocks noChangeArrowheads="1"/>
            </p:cNvSpPr>
            <p:nvPr/>
          </p:nvSpPr>
          <p:spPr bwMode="auto">
            <a:xfrm>
              <a:off x="4860130" y="6847384"/>
              <a:ext cx="304799" cy="228600"/>
            </a:xfrm>
            <a:prstGeom prst="rect">
              <a:avLst/>
            </a:prstGeom>
            <a:solidFill>
              <a:srgbClr val="FFFF00"/>
            </a:solidFill>
            <a:ln w="12700">
              <a:solidFill>
                <a:schemeClr val="tx1"/>
              </a:solidFill>
              <a:miter lim="800000"/>
              <a:headEnd/>
              <a:tailEnd/>
            </a:ln>
          </p:spPr>
          <p:txBody>
            <a:bodyPr wrap="none" lIns="90920" tIns="43776" rIns="90920" bIns="43776" anchor="ctr"/>
            <a:lstStyle/>
            <a:p>
              <a:pPr algn="ctr" eaLnBrk="0" fontAlgn="base" hangingPunct="0">
                <a:spcBef>
                  <a:spcPct val="0"/>
                </a:spcBef>
                <a:spcAft>
                  <a:spcPct val="0"/>
                </a:spcAft>
              </a:pPr>
              <a:r>
                <a:rPr lang="en-US" altLang="en-US" sz="1400" b="1" dirty="0">
                  <a:solidFill>
                    <a:srgbClr val="000000"/>
                  </a:solidFill>
                  <a:latin typeface="Times New Roman" pitchFamily="18" charset="0"/>
                  <a:ea typeface="Osaka"/>
                  <a:cs typeface="Osaka"/>
                </a:rPr>
                <a:t>Y</a:t>
              </a:r>
            </a:p>
          </p:txBody>
        </p:sp>
        <p:sp>
          <p:nvSpPr>
            <p:cNvPr id="27" name="Rectangle 7"/>
            <p:cNvSpPr>
              <a:spLocks noChangeArrowheads="1"/>
            </p:cNvSpPr>
            <p:nvPr/>
          </p:nvSpPr>
          <p:spPr bwMode="auto">
            <a:xfrm>
              <a:off x="5294392" y="6780471"/>
              <a:ext cx="1350717" cy="358043"/>
            </a:xfrm>
            <a:prstGeom prst="rect">
              <a:avLst/>
            </a:prstGeom>
            <a:noFill/>
            <a:ln w="12700">
              <a:noFill/>
              <a:miter lim="800000"/>
              <a:headEnd/>
              <a:tailEnd/>
            </a:ln>
          </p:spPr>
          <p:txBody>
            <a:bodyPr wrap="square" lIns="90920" tIns="43776" rIns="90920" bIns="43776" anchor="b">
              <a:spAutoFit/>
            </a:bodyPr>
            <a:lstStyle/>
            <a:p>
              <a:pPr eaLnBrk="0" fontAlgn="base" hangingPunct="0">
                <a:lnSpc>
                  <a:spcPts val="1000"/>
                </a:lnSpc>
                <a:spcBef>
                  <a:spcPct val="0"/>
                </a:spcBef>
                <a:spcAft>
                  <a:spcPct val="0"/>
                </a:spcAft>
              </a:pPr>
              <a:r>
                <a:rPr lang="en-US" altLang="en-US" sz="1000" b="1" dirty="0">
                  <a:solidFill>
                    <a:srgbClr val="000000"/>
                  </a:solidFill>
                  <a:latin typeface="Times New Roman" pitchFamily="18" charset="0"/>
                  <a:ea typeface="Osaka"/>
                  <a:cs typeface="Osaka"/>
                </a:rPr>
                <a:t>Problems, working to resolve within planned margin</a:t>
              </a:r>
            </a:p>
          </p:txBody>
        </p:sp>
        <p:sp>
          <p:nvSpPr>
            <p:cNvPr id="28" name="Rectangle 8"/>
            <p:cNvSpPr>
              <a:spLocks noChangeArrowheads="1"/>
            </p:cNvSpPr>
            <p:nvPr/>
          </p:nvSpPr>
          <p:spPr bwMode="auto">
            <a:xfrm>
              <a:off x="7208838" y="6780471"/>
              <a:ext cx="1087164" cy="358043"/>
            </a:xfrm>
            <a:prstGeom prst="rect">
              <a:avLst/>
            </a:prstGeom>
            <a:noFill/>
            <a:ln w="12700">
              <a:noFill/>
              <a:miter lim="800000"/>
              <a:headEnd/>
              <a:tailEnd/>
            </a:ln>
          </p:spPr>
          <p:txBody>
            <a:bodyPr wrap="square" lIns="90920" tIns="43776" rIns="90920" bIns="43776" anchor="b">
              <a:spAutoFit/>
            </a:bodyPr>
            <a:lstStyle/>
            <a:p>
              <a:pPr eaLnBrk="0" fontAlgn="base" hangingPunct="0">
                <a:lnSpc>
                  <a:spcPts val="1000"/>
                </a:lnSpc>
                <a:spcBef>
                  <a:spcPct val="0"/>
                </a:spcBef>
                <a:spcAft>
                  <a:spcPct val="0"/>
                </a:spcAft>
              </a:pPr>
              <a:r>
                <a:rPr lang="en-US" altLang="en-US" sz="1000" b="1" dirty="0">
                  <a:solidFill>
                    <a:srgbClr val="000000"/>
                  </a:solidFill>
                  <a:latin typeface="Times New Roman" pitchFamily="18" charset="0"/>
                  <a:ea typeface="Osaka"/>
                  <a:cs typeface="Osaka"/>
                </a:rPr>
                <a:t>Problems, not enough margin to recover</a:t>
              </a:r>
            </a:p>
          </p:txBody>
        </p:sp>
        <p:sp>
          <p:nvSpPr>
            <p:cNvPr id="29" name="Rectangle 4"/>
            <p:cNvSpPr>
              <a:spLocks noChangeArrowheads="1"/>
            </p:cNvSpPr>
            <p:nvPr/>
          </p:nvSpPr>
          <p:spPr bwMode="auto">
            <a:xfrm>
              <a:off x="6774573" y="6847384"/>
              <a:ext cx="304799" cy="228600"/>
            </a:xfrm>
            <a:prstGeom prst="rect">
              <a:avLst/>
            </a:prstGeom>
            <a:solidFill>
              <a:srgbClr val="FF0000"/>
            </a:solidFill>
            <a:ln w="12700">
              <a:solidFill>
                <a:schemeClr val="tx1"/>
              </a:solidFill>
              <a:miter lim="800000"/>
              <a:headEnd/>
              <a:tailEnd/>
            </a:ln>
          </p:spPr>
          <p:txBody>
            <a:bodyPr wrap="none" lIns="90920" tIns="43776" rIns="90920" bIns="43776" anchor="ctr"/>
            <a:lstStyle/>
            <a:p>
              <a:pPr algn="ctr" eaLnBrk="0" fontAlgn="base" hangingPunct="0">
                <a:spcBef>
                  <a:spcPct val="0"/>
                </a:spcBef>
                <a:spcAft>
                  <a:spcPct val="0"/>
                </a:spcAft>
              </a:pPr>
              <a:r>
                <a:rPr lang="en-US" altLang="en-US" sz="1400" b="1" dirty="0">
                  <a:solidFill>
                    <a:srgbClr val="000000"/>
                  </a:solidFill>
                  <a:latin typeface="Times New Roman" pitchFamily="18" charset="0"/>
                  <a:ea typeface="Osaka"/>
                  <a:cs typeface="Osaka"/>
                </a:rPr>
                <a:t>R</a:t>
              </a:r>
            </a:p>
          </p:txBody>
        </p:sp>
      </p:grpSp>
      <p:graphicFrame>
        <p:nvGraphicFramePr>
          <p:cNvPr id="21" name="Table 20"/>
          <p:cNvGraphicFramePr>
            <a:graphicFrameLocks noGrp="1"/>
          </p:cNvGraphicFramePr>
          <p:nvPr>
            <p:extLst>
              <p:ext uri="{D42A27DB-BD31-4B8C-83A1-F6EECF244321}">
                <p14:modId xmlns:p14="http://schemas.microsoft.com/office/powerpoint/2010/main" val="1068315687"/>
              </p:ext>
            </p:extLst>
          </p:nvPr>
        </p:nvGraphicFramePr>
        <p:xfrm>
          <a:off x="2350737" y="1351041"/>
          <a:ext cx="7874006" cy="411480"/>
        </p:xfrm>
        <a:graphic>
          <a:graphicData uri="http://schemas.openxmlformats.org/drawingml/2006/table">
            <a:tbl>
              <a:tblPr/>
              <a:tblGrid>
                <a:gridCol w="562429">
                  <a:extLst>
                    <a:ext uri="{9D8B030D-6E8A-4147-A177-3AD203B41FA5}">
                      <a16:colId xmlns:a16="http://schemas.microsoft.com/office/drawing/2014/main" val="20000"/>
                    </a:ext>
                  </a:extLst>
                </a:gridCol>
                <a:gridCol w="532748">
                  <a:extLst>
                    <a:ext uri="{9D8B030D-6E8A-4147-A177-3AD203B41FA5}">
                      <a16:colId xmlns:a16="http://schemas.microsoft.com/office/drawing/2014/main" val="20001"/>
                    </a:ext>
                  </a:extLst>
                </a:gridCol>
                <a:gridCol w="592110">
                  <a:extLst>
                    <a:ext uri="{9D8B030D-6E8A-4147-A177-3AD203B41FA5}">
                      <a16:colId xmlns:a16="http://schemas.microsoft.com/office/drawing/2014/main" val="20002"/>
                    </a:ext>
                  </a:extLst>
                </a:gridCol>
                <a:gridCol w="562429">
                  <a:extLst>
                    <a:ext uri="{9D8B030D-6E8A-4147-A177-3AD203B41FA5}">
                      <a16:colId xmlns:a16="http://schemas.microsoft.com/office/drawing/2014/main" val="20003"/>
                    </a:ext>
                  </a:extLst>
                </a:gridCol>
                <a:gridCol w="562555">
                  <a:extLst>
                    <a:ext uri="{9D8B030D-6E8A-4147-A177-3AD203B41FA5}">
                      <a16:colId xmlns:a16="http://schemas.microsoft.com/office/drawing/2014/main" val="20004"/>
                    </a:ext>
                  </a:extLst>
                </a:gridCol>
                <a:gridCol w="562303">
                  <a:extLst>
                    <a:ext uri="{9D8B030D-6E8A-4147-A177-3AD203B41FA5}">
                      <a16:colId xmlns:a16="http://schemas.microsoft.com/office/drawing/2014/main" val="20005"/>
                    </a:ext>
                  </a:extLst>
                </a:gridCol>
                <a:gridCol w="562429">
                  <a:extLst>
                    <a:ext uri="{9D8B030D-6E8A-4147-A177-3AD203B41FA5}">
                      <a16:colId xmlns:a16="http://schemas.microsoft.com/office/drawing/2014/main" val="20006"/>
                    </a:ext>
                  </a:extLst>
                </a:gridCol>
                <a:gridCol w="539636">
                  <a:extLst>
                    <a:ext uri="{9D8B030D-6E8A-4147-A177-3AD203B41FA5}">
                      <a16:colId xmlns:a16="http://schemas.microsoft.com/office/drawing/2014/main" val="20007"/>
                    </a:ext>
                  </a:extLst>
                </a:gridCol>
                <a:gridCol w="585222">
                  <a:extLst>
                    <a:ext uri="{9D8B030D-6E8A-4147-A177-3AD203B41FA5}">
                      <a16:colId xmlns:a16="http://schemas.microsoft.com/office/drawing/2014/main" val="20008"/>
                    </a:ext>
                  </a:extLst>
                </a:gridCol>
                <a:gridCol w="562429">
                  <a:extLst>
                    <a:ext uri="{9D8B030D-6E8A-4147-A177-3AD203B41FA5}">
                      <a16:colId xmlns:a16="http://schemas.microsoft.com/office/drawing/2014/main" val="20009"/>
                    </a:ext>
                  </a:extLst>
                </a:gridCol>
                <a:gridCol w="562429">
                  <a:extLst>
                    <a:ext uri="{9D8B030D-6E8A-4147-A177-3AD203B41FA5}">
                      <a16:colId xmlns:a16="http://schemas.microsoft.com/office/drawing/2014/main" val="20010"/>
                    </a:ext>
                  </a:extLst>
                </a:gridCol>
                <a:gridCol w="562429">
                  <a:extLst>
                    <a:ext uri="{9D8B030D-6E8A-4147-A177-3AD203B41FA5}">
                      <a16:colId xmlns:a16="http://schemas.microsoft.com/office/drawing/2014/main" val="20011"/>
                    </a:ext>
                  </a:extLst>
                </a:gridCol>
                <a:gridCol w="562429">
                  <a:extLst>
                    <a:ext uri="{9D8B030D-6E8A-4147-A177-3AD203B41FA5}">
                      <a16:colId xmlns:a16="http://schemas.microsoft.com/office/drawing/2014/main" val="20012"/>
                    </a:ext>
                  </a:extLst>
                </a:gridCol>
                <a:gridCol w="562429">
                  <a:extLst>
                    <a:ext uri="{9D8B030D-6E8A-4147-A177-3AD203B41FA5}">
                      <a16:colId xmlns:a16="http://schemas.microsoft.com/office/drawing/2014/main" val="20013"/>
                    </a:ext>
                  </a:extLst>
                </a:gridCol>
              </a:tblGrid>
              <a:tr h="144983">
                <a:tc>
                  <a:txBody>
                    <a:bodyPr/>
                    <a:lstStyle/>
                    <a:p>
                      <a:pPr algn="ctr" rtl="0" fontAlgn="t"/>
                      <a:r>
                        <a:rPr lang="en-US" sz="1000" b="1" i="0" u="none" strike="noStrike" dirty="0">
                          <a:solidFill>
                            <a:srgbClr val="000000"/>
                          </a:solidFill>
                          <a:effectLst/>
                          <a:latin typeface="Arial"/>
                        </a:rPr>
                        <a:t>JUL</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US" sz="1000" b="1" i="0" u="none" strike="noStrike" dirty="0">
                          <a:solidFill>
                            <a:srgbClr val="000000"/>
                          </a:solidFill>
                          <a:effectLst/>
                          <a:latin typeface="Arial"/>
                        </a:rPr>
                        <a:t>AUG</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000" b="1" i="0" u="none" strike="noStrike" dirty="0">
                        <a:solidFill>
                          <a:srgbClr val="000000"/>
                        </a:solidFill>
                        <a:effectLst/>
                        <a:latin typeface="Arial"/>
                      </a:endParaRPr>
                    </a:p>
                  </a:txBody>
                  <a:tcPr marL="7620" marR="7620" marT="7620" marB="0">
                    <a:lnL>
                      <a:noFill/>
                    </a:lnL>
                    <a:lnR>
                      <a:noFill/>
                    </a:lnR>
                    <a:lnT>
                      <a:noFill/>
                    </a:lnT>
                    <a:lnB>
                      <a:noFill/>
                    </a:lnB>
                  </a:tcPr>
                </a:tc>
                <a:tc>
                  <a:txBody>
                    <a:bodyPr/>
                    <a:lstStyle/>
                    <a:p>
                      <a:pPr algn="ctr" rtl="0" fontAlgn="t"/>
                      <a:r>
                        <a:rPr lang="en-US" sz="1000" b="1" i="0" u="none" strike="noStrike" dirty="0">
                          <a:solidFill>
                            <a:srgbClr val="000000"/>
                          </a:solidFill>
                          <a:effectLst/>
                          <a:latin typeface="Arial"/>
                        </a:rPr>
                        <a:t>JUL</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US" sz="1000" b="1" i="0" u="none" strike="noStrike" dirty="0">
                          <a:solidFill>
                            <a:srgbClr val="000000"/>
                          </a:solidFill>
                          <a:effectLst/>
                          <a:latin typeface="Arial"/>
                        </a:rPr>
                        <a:t>AUG</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000" b="1" i="0" u="none" strike="noStrike" dirty="0">
                        <a:solidFill>
                          <a:srgbClr val="000000"/>
                        </a:solidFill>
                        <a:effectLst/>
                        <a:latin typeface="Arial"/>
                      </a:endParaRPr>
                    </a:p>
                  </a:txBody>
                  <a:tcPr marL="7620" marR="7620" marT="7620" marB="0">
                    <a:lnL>
                      <a:noFill/>
                    </a:lnL>
                    <a:lnR>
                      <a:noFill/>
                    </a:lnR>
                    <a:lnT>
                      <a:noFill/>
                    </a:lnT>
                    <a:lnB>
                      <a:noFill/>
                    </a:lnB>
                  </a:tcPr>
                </a:tc>
                <a:tc>
                  <a:txBody>
                    <a:bodyPr/>
                    <a:lstStyle/>
                    <a:p>
                      <a:pPr algn="ctr" rtl="0" fontAlgn="t"/>
                      <a:r>
                        <a:rPr lang="en-US" sz="1000" b="1" i="0" u="none" strike="noStrike" dirty="0">
                          <a:solidFill>
                            <a:srgbClr val="000000"/>
                          </a:solidFill>
                          <a:effectLst/>
                          <a:latin typeface="Arial"/>
                        </a:rPr>
                        <a:t>JUL</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US" sz="1000" b="1" i="0" u="none" strike="noStrike" dirty="0">
                          <a:solidFill>
                            <a:srgbClr val="000000"/>
                          </a:solidFill>
                          <a:effectLst/>
                          <a:latin typeface="Arial"/>
                        </a:rPr>
                        <a:t>AUG</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000" b="1" i="0" u="none" strike="noStrike" dirty="0">
                        <a:solidFill>
                          <a:srgbClr val="000000"/>
                        </a:solidFill>
                        <a:effectLst/>
                        <a:latin typeface="Arial"/>
                      </a:endParaRPr>
                    </a:p>
                  </a:txBody>
                  <a:tcPr marL="7620" marR="7620" marT="7620" marB="0">
                    <a:lnL>
                      <a:noFill/>
                    </a:lnL>
                    <a:lnR>
                      <a:noFill/>
                    </a:lnR>
                    <a:lnT>
                      <a:noFill/>
                    </a:lnT>
                    <a:lnB>
                      <a:noFill/>
                    </a:lnB>
                  </a:tcPr>
                </a:tc>
                <a:tc>
                  <a:txBody>
                    <a:bodyPr/>
                    <a:lstStyle/>
                    <a:p>
                      <a:pPr algn="ctr" rtl="0" fontAlgn="t"/>
                      <a:r>
                        <a:rPr lang="en-US" sz="1000" b="1" i="0" u="none" strike="noStrike" dirty="0">
                          <a:solidFill>
                            <a:srgbClr val="000000"/>
                          </a:solidFill>
                          <a:effectLst/>
                          <a:latin typeface="Arial"/>
                        </a:rPr>
                        <a:t>JUL</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US" sz="1000" b="1" i="0" u="none" strike="noStrike" dirty="0">
                          <a:solidFill>
                            <a:srgbClr val="000000"/>
                          </a:solidFill>
                          <a:effectLst/>
                          <a:latin typeface="Arial"/>
                        </a:rPr>
                        <a:t>AUG</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000" b="1" i="0" u="none" strike="noStrike" dirty="0">
                        <a:solidFill>
                          <a:srgbClr val="000000"/>
                        </a:solidFill>
                        <a:effectLst/>
                        <a:latin typeface="Arial"/>
                      </a:endParaRPr>
                    </a:p>
                  </a:txBody>
                  <a:tcPr marL="7620" marR="7620" marT="7620" marB="0">
                    <a:lnL>
                      <a:noFill/>
                    </a:lnL>
                    <a:lnR>
                      <a:noFill/>
                    </a:lnR>
                    <a:lnT>
                      <a:noFill/>
                    </a:lnT>
                    <a:lnB>
                      <a:noFill/>
                    </a:lnB>
                  </a:tcPr>
                </a:tc>
                <a:tc>
                  <a:txBody>
                    <a:bodyPr/>
                    <a:lstStyle/>
                    <a:p>
                      <a:pPr algn="ctr" rtl="0" fontAlgn="t"/>
                      <a:r>
                        <a:rPr lang="en-US" sz="1000" b="1" i="0" u="none" strike="noStrike" dirty="0">
                          <a:solidFill>
                            <a:srgbClr val="000000"/>
                          </a:solidFill>
                          <a:effectLst/>
                          <a:latin typeface="Arial"/>
                        </a:rPr>
                        <a:t>JUL</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US" sz="1000" b="1" i="0" u="none" strike="noStrike" dirty="0">
                          <a:solidFill>
                            <a:srgbClr val="000000"/>
                          </a:solidFill>
                          <a:effectLst/>
                          <a:latin typeface="Arial"/>
                        </a:rPr>
                        <a:t>AUG</a:t>
                      </a:r>
                    </a:p>
                  </a:txBody>
                  <a:tcPr marL="7620" marR="7620" marT="762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322">
                <a:tc>
                  <a:txBody>
                    <a:bodyPr/>
                    <a:lstStyle/>
                    <a:p>
                      <a:pPr algn="ctr" rtl="0" fontAlgn="ctr"/>
                      <a:r>
                        <a:rPr lang="en-US" sz="1600" b="1" i="0" u="none" strike="noStrike" dirty="0">
                          <a:solidFill>
                            <a:srgbClr val="000000"/>
                          </a:solidFill>
                          <a:effectLst/>
                          <a:latin typeface="Arial"/>
                        </a:rPr>
                        <a: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en-US" sz="1600" b="1" i="0" u="none" strike="noStrike" dirty="0">
                          <a:solidFill>
                            <a:schemeClr val="tx1"/>
                          </a:solidFill>
                          <a:effectLst/>
                          <a:latin typeface="Arial"/>
                        </a:rPr>
                        <a: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rgbClr val="000000"/>
                          </a:solidFill>
                          <a:effectLst/>
                          <a:latin typeface="Arial"/>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600" b="1" i="0" u="none" strike="noStrike" dirty="0">
                          <a:solidFill>
                            <a:srgbClr val="000000"/>
                          </a:solidFill>
                          <a:effectLst/>
                          <a:latin typeface="+mn-lt"/>
                        </a:rPr>
                        <a: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en-US" sz="1600" b="1" i="0" u="none" strike="noStrike" dirty="0">
                          <a:solidFill>
                            <a:schemeClr val="tx1"/>
                          </a:solidFill>
                          <a:effectLst/>
                          <a:latin typeface="Arial"/>
                        </a:rPr>
                        <a: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rgbClr val="000000"/>
                          </a:solidFill>
                          <a:effectLst/>
                          <a:latin typeface="Arial"/>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600" b="1" i="0" u="none" strike="noStrike" dirty="0">
                          <a:solidFill>
                            <a:srgbClr val="000000"/>
                          </a:solidFill>
                          <a:effectLst/>
                          <a:latin typeface="Arial"/>
                        </a:rPr>
                        <a:t>Y-G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gs>
                        <a:gs pos="82000">
                          <a:srgbClr val="00D200"/>
                        </a:gs>
                      </a:gsLst>
                      <a:lin ang="0" scaled="1"/>
                      <a:tileRect/>
                    </a:gradFill>
                  </a:tcPr>
                </a:tc>
                <a:tc>
                  <a:txBody>
                    <a:bodyPr/>
                    <a:lstStyle/>
                    <a:p>
                      <a:pPr algn="ctr" rtl="0" fontAlgn="ctr"/>
                      <a:r>
                        <a:rPr lang="en-US" sz="1600" b="1" i="0" u="none" strike="noStrike" dirty="0">
                          <a:solidFill>
                            <a:srgbClr val="000000"/>
                          </a:solidFill>
                          <a:effectLst/>
                          <a:latin typeface="Arial"/>
                        </a:rPr>
                        <a: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algn="ctr" fontAlgn="ctr"/>
                      <a:r>
                        <a:rPr lang="en-US" sz="1400" b="0" i="0" u="none" strike="noStrike" dirty="0">
                          <a:solidFill>
                            <a:srgbClr val="000000"/>
                          </a:solidFill>
                          <a:effectLst/>
                          <a:latin typeface="Arial"/>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600" b="1" i="0" u="none" strike="noStrike" dirty="0">
                          <a:solidFill>
                            <a:srgbClr val="000000"/>
                          </a:solidFill>
                          <a:effectLst/>
                          <a:latin typeface="Arial"/>
                        </a:rPr>
                        <a: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0" fontAlgn="ctr"/>
                      <a:r>
                        <a:rPr lang="en-US" sz="1600" b="1" i="0" u="none" strike="noStrike" dirty="0">
                          <a:solidFill>
                            <a:srgbClr val="000000"/>
                          </a:solidFill>
                          <a:effectLst/>
                          <a:latin typeface="Arial"/>
                        </a:rPr>
                        <a: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rgbClr val="000000"/>
                          </a:solidFill>
                          <a:effectLst/>
                          <a:latin typeface="Arial"/>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600" b="1" i="0" u="none" strike="noStrike" dirty="0">
                          <a:solidFill>
                            <a:srgbClr val="000000"/>
                          </a:solidFill>
                          <a:effectLst/>
                          <a:latin typeface="Arial"/>
                        </a:rPr>
                        <a:t>Y-G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D200"/>
                        </a:gs>
                        <a:gs pos="61000">
                          <a:srgbClr val="FFFF00"/>
                        </a:gs>
                      </a:gsLst>
                      <a:lin ang="10800000" scaled="1"/>
                      <a:tileRect/>
                    </a:gradFill>
                  </a:tcPr>
                </a:tc>
                <a:tc>
                  <a:txBody>
                    <a:bodyPr/>
                    <a:lstStyle/>
                    <a:p>
                      <a:pPr algn="ctr" rtl="0" fontAlgn="ctr"/>
                      <a:r>
                        <a:rPr lang="en-US" sz="1600" b="1" i="0" u="none" strike="noStrike" dirty="0">
                          <a:solidFill>
                            <a:srgbClr val="000000"/>
                          </a:solidFill>
                          <a:effectLst/>
                          <a:latin typeface="Arial"/>
                        </a:rPr>
                        <a: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233918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4A366D7-5C7E-0A48-8FBF-E4F222862679}"/>
              </a:ext>
            </a:extLst>
          </p:cNvPr>
          <p:cNvPicPr>
            <a:picLocks noChangeAspect="1"/>
          </p:cNvPicPr>
          <p:nvPr/>
        </p:nvPicPr>
        <p:blipFill>
          <a:blip r:embed="rId3"/>
          <a:stretch>
            <a:fillRect/>
          </a:stretch>
        </p:blipFill>
        <p:spPr>
          <a:xfrm>
            <a:off x="-119921" y="1404211"/>
            <a:ext cx="9068210" cy="4330071"/>
          </a:xfrm>
          <a:prstGeom prst="rect">
            <a:avLst/>
          </a:prstGeom>
        </p:spPr>
      </p:pic>
      <p:sp>
        <p:nvSpPr>
          <p:cNvPr id="6" name="Slide Number Placeholder 5"/>
          <p:cNvSpPr>
            <a:spLocks noGrp="1"/>
          </p:cNvSpPr>
          <p:nvPr>
            <p:ph type="sldNum" sz="quarter" idx="12"/>
          </p:nvPr>
        </p:nvSpPr>
        <p:spPr/>
        <p:txBody>
          <a:bodyPr/>
          <a:lstStyle/>
          <a:p>
            <a:fld id="{B92CA397-755A-1547-86A9-B93661248AC8}" type="slidenum">
              <a:rPr lang="en-US" smtClean="0"/>
              <a:t>3</a:t>
            </a:fld>
            <a:endParaRPr lang="en-US"/>
          </a:p>
        </p:txBody>
      </p:sp>
      <p:sp>
        <p:nvSpPr>
          <p:cNvPr id="18" name="Rectangle 17">
            <a:extLst>
              <a:ext uri="{FF2B5EF4-FFF2-40B4-BE49-F238E27FC236}">
                <a16:creationId xmlns:a16="http://schemas.microsoft.com/office/drawing/2014/main" id="{BCF57141-0CE1-754C-8FD8-F415A970E00D}"/>
              </a:ext>
            </a:extLst>
          </p:cNvPr>
          <p:cNvSpPr/>
          <p:nvPr/>
        </p:nvSpPr>
        <p:spPr>
          <a:xfrm>
            <a:off x="2684079" y="5878755"/>
            <a:ext cx="3700052" cy="307777"/>
          </a:xfrm>
          <a:prstGeom prst="rect">
            <a:avLst/>
          </a:prstGeom>
        </p:spPr>
        <p:txBody>
          <a:bodyPr wrap="none">
            <a:spAutoFit/>
          </a:bodyPr>
          <a:lstStyle/>
          <a:p>
            <a:r>
              <a:rPr lang="en-US" sz="1400" dirty="0">
                <a:latin typeface="Century Gothic" panose="020B0502020202020204" pitchFamily="34" charset="0"/>
              </a:rPr>
              <a:t>*Feldman et al., Science, 281, 1496, 1998</a:t>
            </a:r>
          </a:p>
        </p:txBody>
      </p:sp>
      <p:sp>
        <p:nvSpPr>
          <p:cNvPr id="19" name="Rectangle 18">
            <a:extLst>
              <a:ext uri="{FF2B5EF4-FFF2-40B4-BE49-F238E27FC236}">
                <a16:creationId xmlns:a16="http://schemas.microsoft.com/office/drawing/2014/main" id="{150170D7-687A-BF41-9364-1E4C53EDB840}"/>
              </a:ext>
            </a:extLst>
          </p:cNvPr>
          <p:cNvSpPr/>
          <p:nvPr/>
        </p:nvSpPr>
        <p:spPr>
          <a:xfrm>
            <a:off x="8769247" y="1527700"/>
            <a:ext cx="3422754" cy="4539704"/>
          </a:xfrm>
          <a:prstGeom prst="rect">
            <a:avLst/>
          </a:prstGeom>
        </p:spPr>
        <p:txBody>
          <a:bodyPr wrap="square">
            <a:spAutoFit/>
          </a:bodyPr>
          <a:lstStyle/>
          <a:p>
            <a:pPr marL="285750" indent="-285750">
              <a:buFont typeface="Arial" panose="020B0604020202020204" pitchFamily="34" charset="0"/>
              <a:buChar char="•"/>
            </a:pPr>
            <a:r>
              <a:rPr lang="en-US" sz="1700" dirty="0">
                <a:latin typeface="Century Gothic" panose="020B0502020202020204" pitchFamily="34" charset="0"/>
              </a:rPr>
              <a:t>Neutron measurements are sensitive to </a:t>
            </a:r>
            <a:r>
              <a:rPr lang="en-US" sz="1700" b="1" dirty="0">
                <a:latin typeface="Century Gothic" panose="020B0502020202020204" pitchFamily="34" charset="0"/>
              </a:rPr>
              <a:t>bulk</a:t>
            </a:r>
            <a:r>
              <a:rPr lang="en-US" sz="1700" dirty="0">
                <a:latin typeface="Century Gothic" panose="020B0502020202020204" pitchFamily="34" charset="0"/>
              </a:rPr>
              <a:t> hydrogen distributions at 1 meter depth</a:t>
            </a:r>
          </a:p>
          <a:p>
            <a:pPr marL="285750" indent="-285750">
              <a:buFont typeface="Arial" panose="020B0604020202020204" pitchFamily="34" charset="0"/>
              <a:buChar char="•"/>
            </a:pPr>
            <a:r>
              <a:rPr lang="en-US" sz="1700" dirty="0">
                <a:latin typeface="Century Gothic" panose="020B0502020202020204" pitchFamily="34" charset="0"/>
              </a:rPr>
              <a:t>Uncollimated neutron detector ‘footprints’ are approximately 1½ times orbital altitude</a:t>
            </a:r>
          </a:p>
          <a:p>
            <a:pPr marL="285750" indent="-285750">
              <a:buFont typeface="Arial" panose="020B0604020202020204" pitchFamily="34" charset="0"/>
              <a:buChar char="•"/>
            </a:pPr>
            <a:r>
              <a:rPr lang="en-US" sz="1700" dirty="0">
                <a:latin typeface="Century Gothic" panose="020B0502020202020204" pitchFamily="34" charset="0"/>
              </a:rPr>
              <a:t>Lunar hydrogen abundances within PSRs broadly ranging from 200 ppm up to almost 40 </a:t>
            </a:r>
            <a:r>
              <a:rPr lang="en-US" sz="1700" dirty="0" err="1">
                <a:latin typeface="Century Gothic" panose="020B0502020202020204" pitchFamily="34" charset="0"/>
              </a:rPr>
              <a:t>wt</a:t>
            </a:r>
            <a:r>
              <a:rPr lang="en-US" sz="1700" dirty="0">
                <a:latin typeface="Century Gothic" panose="020B0502020202020204" pitchFamily="34" charset="0"/>
              </a:rPr>
              <a:t>% could be consistent with LPNS data depending on spatial distribution, extent of coverage, and burial depth [Lawrence et al 2006]. </a:t>
            </a:r>
          </a:p>
        </p:txBody>
      </p:sp>
      <p:sp>
        <p:nvSpPr>
          <p:cNvPr id="2" name="Title 1"/>
          <p:cNvSpPr>
            <a:spLocks noGrp="1"/>
          </p:cNvSpPr>
          <p:nvPr>
            <p:ph type="title"/>
          </p:nvPr>
        </p:nvSpPr>
        <p:spPr>
          <a:xfrm>
            <a:off x="403485" y="33572"/>
            <a:ext cx="10515600" cy="1325563"/>
          </a:xfrm>
        </p:spPr>
        <p:txBody>
          <a:bodyPr/>
          <a:lstStyle/>
          <a:p>
            <a:r>
              <a:rPr lang="en-US" dirty="0">
                <a:latin typeface="Century Gothic" panose="020B0502020202020204" pitchFamily="34" charset="0"/>
              </a:rPr>
              <a:t>Polar Volatile Distributions from Neutron Spectroscopy</a:t>
            </a:r>
          </a:p>
        </p:txBody>
      </p:sp>
      <p:sp>
        <p:nvSpPr>
          <p:cNvPr id="21" name="Rectangle 20">
            <a:extLst>
              <a:ext uri="{FF2B5EF4-FFF2-40B4-BE49-F238E27FC236}">
                <a16:creationId xmlns:a16="http://schemas.microsoft.com/office/drawing/2014/main" id="{BC74C031-0439-9846-9B68-A56B126B072C}"/>
              </a:ext>
            </a:extLst>
          </p:cNvPr>
          <p:cNvSpPr/>
          <p:nvPr/>
        </p:nvSpPr>
        <p:spPr>
          <a:xfrm>
            <a:off x="3848661" y="1541393"/>
            <a:ext cx="1370888" cy="307777"/>
          </a:xfrm>
          <a:prstGeom prst="rect">
            <a:avLst/>
          </a:prstGeom>
        </p:spPr>
        <p:txBody>
          <a:bodyPr wrap="none">
            <a:spAutoFit/>
          </a:bodyPr>
          <a:lstStyle/>
          <a:p>
            <a:r>
              <a:rPr lang="en-US" sz="1400" i="1" dirty="0">
                <a:latin typeface="Century Gothic" panose="020B0502020202020204" pitchFamily="34" charset="0"/>
              </a:rPr>
              <a:t>150 km</a:t>
            </a:r>
            <a:r>
              <a:rPr lang="en-US" sz="1400" i="1" baseline="30000" dirty="0">
                <a:latin typeface="Century Gothic" panose="020B0502020202020204" pitchFamily="34" charset="0"/>
              </a:rPr>
              <a:t>2</a:t>
            </a:r>
            <a:r>
              <a:rPr lang="en-US" sz="1400" i="1" dirty="0">
                <a:latin typeface="Century Gothic" panose="020B0502020202020204" pitchFamily="34" charset="0"/>
              </a:rPr>
              <a:t> pixels</a:t>
            </a:r>
          </a:p>
        </p:txBody>
      </p:sp>
      <p:sp>
        <p:nvSpPr>
          <p:cNvPr id="10" name="Footer Placeholder 3">
            <a:extLst>
              <a:ext uri="{FF2B5EF4-FFF2-40B4-BE49-F238E27FC236}">
                <a16:creationId xmlns:a16="http://schemas.microsoft.com/office/drawing/2014/main" id="{CBBACB55-CD73-AB42-8E23-502FB11F1664}"/>
              </a:ext>
            </a:extLst>
          </p:cNvPr>
          <p:cNvSpPr>
            <a:spLocks noGrp="1"/>
          </p:cNvSpPr>
          <p:nvPr>
            <p:ph type="ftr" sz="quarter" idx="11"/>
          </p:nvPr>
        </p:nvSpPr>
        <p:spPr>
          <a:xfrm>
            <a:off x="2222811" y="6356350"/>
            <a:ext cx="8229484" cy="365125"/>
          </a:xfrm>
        </p:spPr>
        <p:txBody>
          <a:bodyPr/>
          <a:lstStyle/>
          <a:p>
            <a:r>
              <a:rPr lang="en-US" dirty="0">
                <a:solidFill>
                  <a:prstClr val="black"/>
                </a:solidFill>
                <a:latin typeface="Century Gothic" panose="020B0502020202020204" pitchFamily="34" charset="0"/>
              </a:rPr>
              <a:t>Small Satellite Reliability Technical Interchange Meeting 2018</a:t>
            </a:r>
          </a:p>
        </p:txBody>
      </p:sp>
    </p:spTree>
    <p:extLst>
      <p:ext uri="{BB962C8B-B14F-4D97-AF65-F5344CB8AC3E}">
        <p14:creationId xmlns:p14="http://schemas.microsoft.com/office/powerpoint/2010/main" val="418533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142"/>
            <a:ext cx="10515600" cy="1325563"/>
          </a:xfrm>
        </p:spPr>
        <p:txBody>
          <a:bodyPr/>
          <a:lstStyle/>
          <a:p>
            <a:r>
              <a:rPr lang="en-US" dirty="0">
                <a:latin typeface="Century Gothic" panose="020B0502020202020204" pitchFamily="34" charset="0"/>
              </a:rPr>
              <a:t>Lunar Neutron Spectroscopy</a:t>
            </a:r>
          </a:p>
        </p:txBody>
      </p:sp>
      <p:sp>
        <p:nvSpPr>
          <p:cNvPr id="3" name="Content Placeholder 2"/>
          <p:cNvSpPr>
            <a:spLocks noGrp="1"/>
          </p:cNvSpPr>
          <p:nvPr>
            <p:ph sz="half" idx="1"/>
          </p:nvPr>
        </p:nvSpPr>
        <p:spPr>
          <a:xfrm>
            <a:off x="838200" y="5059081"/>
            <a:ext cx="5181600" cy="1117881"/>
          </a:xfrm>
        </p:spPr>
        <p:txBody>
          <a:bodyPr>
            <a:normAutofit fontScale="62500" lnSpcReduction="20000"/>
          </a:bodyPr>
          <a:lstStyle/>
          <a:p>
            <a:pPr marL="0" indent="0">
              <a:buNone/>
            </a:pPr>
            <a:r>
              <a:rPr lang="en-US" dirty="0">
                <a:latin typeface="Century Gothic" panose="020B0502020202020204" pitchFamily="34" charset="0"/>
              </a:rPr>
              <a:t>Pixon-based reconstruction of LPNS data (Elphic et al 2007) reveals high WEH abundances in Cabeus (near 1 </a:t>
            </a:r>
            <a:r>
              <a:rPr lang="en-US" dirty="0" err="1">
                <a:latin typeface="Century Gothic" panose="020B0502020202020204" pitchFamily="34" charset="0"/>
              </a:rPr>
              <a:t>wt</a:t>
            </a:r>
            <a:r>
              <a:rPr lang="en-US" dirty="0">
                <a:latin typeface="Century Gothic" panose="020B0502020202020204" pitchFamily="34" charset="0"/>
              </a:rPr>
              <a:t>%) and lower abundances in Shoemaker, Haworth, and Faustini (~0.3 </a:t>
            </a:r>
            <a:r>
              <a:rPr lang="en-US" dirty="0" err="1">
                <a:latin typeface="Century Gothic" panose="020B0502020202020204" pitchFamily="34" charset="0"/>
              </a:rPr>
              <a:t>wt</a:t>
            </a:r>
            <a:r>
              <a:rPr lang="en-US" dirty="0">
                <a:latin typeface="Century Gothic" panose="020B0502020202020204" pitchFamily="34" charset="0"/>
              </a:rPr>
              <a:t>%)</a:t>
            </a:r>
          </a:p>
        </p:txBody>
      </p:sp>
      <p:sp>
        <p:nvSpPr>
          <p:cNvPr id="4" name="Content Placeholder 3"/>
          <p:cNvSpPr>
            <a:spLocks noGrp="1"/>
          </p:cNvSpPr>
          <p:nvPr>
            <p:ph sz="half" idx="2"/>
          </p:nvPr>
        </p:nvSpPr>
        <p:spPr>
          <a:xfrm>
            <a:off x="6172200" y="5059081"/>
            <a:ext cx="5181600" cy="1117882"/>
          </a:xfrm>
        </p:spPr>
        <p:txBody>
          <a:bodyPr>
            <a:normAutofit fontScale="62500" lnSpcReduction="20000"/>
          </a:bodyPr>
          <a:lstStyle/>
          <a:p>
            <a:pPr marL="0" indent="0">
              <a:buNone/>
            </a:pPr>
            <a:r>
              <a:rPr lang="en-US" dirty="0">
                <a:latin typeface="Century Gothic" panose="020B0502020202020204" pitchFamily="34" charset="0"/>
              </a:rPr>
              <a:t>Analysis of LEND data (Sanin et al 2017) reveals higher WEH abundances (~0.5 </a:t>
            </a:r>
            <a:r>
              <a:rPr lang="en-US" dirty="0" err="1">
                <a:latin typeface="Century Gothic" panose="020B0502020202020204" pitchFamily="34" charset="0"/>
              </a:rPr>
              <a:t>wt</a:t>
            </a:r>
            <a:r>
              <a:rPr lang="en-US" dirty="0">
                <a:latin typeface="Century Gothic" panose="020B0502020202020204" pitchFamily="34" charset="0"/>
              </a:rPr>
              <a:t>%) in south polar craters Shoemaker, Haworth, and </a:t>
            </a:r>
            <a:r>
              <a:rPr lang="en-US" dirty="0" err="1">
                <a:latin typeface="Century Gothic" panose="020B0502020202020204" pitchFamily="34" charset="0"/>
              </a:rPr>
              <a:t>Faustini</a:t>
            </a:r>
            <a:endParaRPr lang="en-US" dirty="0">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B92CA397-755A-1547-86A9-B93661248AC8}" type="slidenum">
              <a:rPr lang="en-US" smtClean="0"/>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683" y="1690688"/>
            <a:ext cx="3604633" cy="31890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719" y="1690687"/>
            <a:ext cx="3630561" cy="3189006"/>
          </a:xfrm>
          <a:prstGeom prst="rect">
            <a:avLst/>
          </a:prstGeom>
        </p:spPr>
      </p:pic>
      <p:sp>
        <p:nvSpPr>
          <p:cNvPr id="10" name="Rectangle 9">
            <a:extLst>
              <a:ext uri="{FF2B5EF4-FFF2-40B4-BE49-F238E27FC236}">
                <a16:creationId xmlns:a16="http://schemas.microsoft.com/office/drawing/2014/main" id="{8453063C-9996-E949-960D-6A14C383B735}"/>
              </a:ext>
            </a:extLst>
          </p:cNvPr>
          <p:cNvSpPr/>
          <p:nvPr/>
        </p:nvSpPr>
        <p:spPr>
          <a:xfrm>
            <a:off x="342217" y="4418028"/>
            <a:ext cx="1271502" cy="307777"/>
          </a:xfrm>
          <a:prstGeom prst="rect">
            <a:avLst/>
          </a:prstGeom>
        </p:spPr>
        <p:txBody>
          <a:bodyPr wrap="none">
            <a:spAutoFit/>
          </a:bodyPr>
          <a:lstStyle/>
          <a:p>
            <a:r>
              <a:rPr lang="en-US" sz="1400" i="1" dirty="0">
                <a:latin typeface="Century Gothic" panose="020B0502020202020204" pitchFamily="34" charset="0"/>
              </a:rPr>
              <a:t>35 km</a:t>
            </a:r>
            <a:r>
              <a:rPr lang="en-US" sz="1400" i="1" baseline="30000" dirty="0">
                <a:latin typeface="Century Gothic" panose="020B0502020202020204" pitchFamily="34" charset="0"/>
              </a:rPr>
              <a:t>2</a:t>
            </a:r>
            <a:r>
              <a:rPr lang="en-US" sz="1400" i="1" dirty="0">
                <a:latin typeface="Century Gothic" panose="020B0502020202020204" pitchFamily="34" charset="0"/>
              </a:rPr>
              <a:t> pixels</a:t>
            </a:r>
          </a:p>
        </p:txBody>
      </p:sp>
      <p:sp>
        <p:nvSpPr>
          <p:cNvPr id="11" name="Rectangle 10">
            <a:extLst>
              <a:ext uri="{FF2B5EF4-FFF2-40B4-BE49-F238E27FC236}">
                <a16:creationId xmlns:a16="http://schemas.microsoft.com/office/drawing/2014/main" id="{DB65E50E-F073-0C44-9CF4-381783C8FEAF}"/>
              </a:ext>
            </a:extLst>
          </p:cNvPr>
          <p:cNvSpPr/>
          <p:nvPr/>
        </p:nvSpPr>
        <p:spPr>
          <a:xfrm>
            <a:off x="10565316" y="4418028"/>
            <a:ext cx="1271502" cy="307777"/>
          </a:xfrm>
          <a:prstGeom prst="rect">
            <a:avLst/>
          </a:prstGeom>
        </p:spPr>
        <p:txBody>
          <a:bodyPr wrap="none">
            <a:spAutoFit/>
          </a:bodyPr>
          <a:lstStyle/>
          <a:p>
            <a:r>
              <a:rPr lang="en-US" sz="1400" i="1" dirty="0">
                <a:latin typeface="Century Gothic" panose="020B0502020202020204" pitchFamily="34" charset="0"/>
              </a:rPr>
              <a:t>15 km</a:t>
            </a:r>
            <a:r>
              <a:rPr lang="en-US" sz="1400" i="1" baseline="30000" dirty="0">
                <a:latin typeface="Century Gothic" panose="020B0502020202020204" pitchFamily="34" charset="0"/>
              </a:rPr>
              <a:t>2</a:t>
            </a:r>
            <a:r>
              <a:rPr lang="en-US" sz="1400" i="1" dirty="0">
                <a:latin typeface="Century Gothic" panose="020B0502020202020204" pitchFamily="34" charset="0"/>
              </a:rPr>
              <a:t> pixels</a:t>
            </a:r>
          </a:p>
        </p:txBody>
      </p:sp>
      <p:sp>
        <p:nvSpPr>
          <p:cNvPr id="12" name="Footer Placeholder 3">
            <a:extLst>
              <a:ext uri="{FF2B5EF4-FFF2-40B4-BE49-F238E27FC236}">
                <a16:creationId xmlns:a16="http://schemas.microsoft.com/office/drawing/2014/main" id="{74FC69E5-F34B-0743-AFFB-9EE858BE7FBB}"/>
              </a:ext>
            </a:extLst>
          </p:cNvPr>
          <p:cNvSpPr>
            <a:spLocks noGrp="1"/>
          </p:cNvSpPr>
          <p:nvPr>
            <p:ph type="ftr" sz="quarter" idx="11"/>
          </p:nvPr>
        </p:nvSpPr>
        <p:spPr>
          <a:xfrm>
            <a:off x="2222811" y="6356350"/>
            <a:ext cx="8229484" cy="365125"/>
          </a:xfrm>
        </p:spPr>
        <p:txBody>
          <a:bodyPr/>
          <a:lstStyle/>
          <a:p>
            <a:r>
              <a:rPr lang="en-US" dirty="0">
                <a:solidFill>
                  <a:prstClr val="black"/>
                </a:solidFill>
                <a:latin typeface="Century Gothic" panose="020B0502020202020204" pitchFamily="34" charset="0"/>
              </a:rPr>
              <a:t>Small Satellite Reliability Technical Interchange Meeting 2018</a:t>
            </a:r>
          </a:p>
        </p:txBody>
      </p:sp>
    </p:spTree>
    <p:extLst>
      <p:ext uri="{BB962C8B-B14F-4D97-AF65-F5344CB8AC3E}">
        <p14:creationId xmlns:p14="http://schemas.microsoft.com/office/powerpoint/2010/main" val="400120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142"/>
            <a:ext cx="10515600" cy="1325563"/>
          </a:xfrm>
        </p:spPr>
        <p:txBody>
          <a:bodyPr/>
          <a:lstStyle/>
          <a:p>
            <a:r>
              <a:rPr lang="en-US" dirty="0">
                <a:latin typeface="Century Gothic" panose="020B0502020202020204" pitchFamily="34" charset="0"/>
              </a:rPr>
              <a:t>Lunar Neutron Spectroscopy</a:t>
            </a:r>
          </a:p>
        </p:txBody>
      </p:sp>
      <p:sp>
        <p:nvSpPr>
          <p:cNvPr id="6" name="Slide Number Placeholder 5"/>
          <p:cNvSpPr>
            <a:spLocks noGrp="1"/>
          </p:cNvSpPr>
          <p:nvPr>
            <p:ph type="sldNum" sz="quarter" idx="12"/>
          </p:nvPr>
        </p:nvSpPr>
        <p:spPr/>
        <p:txBody>
          <a:bodyPr/>
          <a:lstStyle/>
          <a:p>
            <a:fld id="{B92CA397-755A-1547-86A9-B93661248AC8}" type="slidenum">
              <a:rPr lang="en-US" smtClean="0"/>
              <a:t>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683" y="1690688"/>
            <a:ext cx="3604633" cy="31890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719" y="1690687"/>
            <a:ext cx="3630561" cy="3189006"/>
          </a:xfrm>
          <a:prstGeom prst="rect">
            <a:avLst/>
          </a:prstGeom>
        </p:spPr>
      </p:pic>
      <p:sp>
        <p:nvSpPr>
          <p:cNvPr id="10" name="Rectangle 9">
            <a:extLst>
              <a:ext uri="{FF2B5EF4-FFF2-40B4-BE49-F238E27FC236}">
                <a16:creationId xmlns:a16="http://schemas.microsoft.com/office/drawing/2014/main" id="{8453063C-9996-E949-960D-6A14C383B735}"/>
              </a:ext>
            </a:extLst>
          </p:cNvPr>
          <p:cNvSpPr/>
          <p:nvPr/>
        </p:nvSpPr>
        <p:spPr>
          <a:xfrm>
            <a:off x="342217" y="4418028"/>
            <a:ext cx="1271502" cy="307777"/>
          </a:xfrm>
          <a:prstGeom prst="rect">
            <a:avLst/>
          </a:prstGeom>
        </p:spPr>
        <p:txBody>
          <a:bodyPr wrap="none">
            <a:spAutoFit/>
          </a:bodyPr>
          <a:lstStyle/>
          <a:p>
            <a:r>
              <a:rPr lang="en-US" sz="1400" i="1" dirty="0">
                <a:latin typeface="Century Gothic" panose="020B0502020202020204" pitchFamily="34" charset="0"/>
              </a:rPr>
              <a:t>35 km</a:t>
            </a:r>
            <a:r>
              <a:rPr lang="en-US" sz="1400" i="1" baseline="30000" dirty="0">
                <a:latin typeface="Century Gothic" panose="020B0502020202020204" pitchFamily="34" charset="0"/>
              </a:rPr>
              <a:t>2</a:t>
            </a:r>
            <a:r>
              <a:rPr lang="en-US" sz="1400" i="1" dirty="0">
                <a:latin typeface="Century Gothic" panose="020B0502020202020204" pitchFamily="34" charset="0"/>
              </a:rPr>
              <a:t> pixels</a:t>
            </a:r>
          </a:p>
        </p:txBody>
      </p:sp>
      <p:sp>
        <p:nvSpPr>
          <p:cNvPr id="11" name="Rectangle 10">
            <a:extLst>
              <a:ext uri="{FF2B5EF4-FFF2-40B4-BE49-F238E27FC236}">
                <a16:creationId xmlns:a16="http://schemas.microsoft.com/office/drawing/2014/main" id="{DB65E50E-F073-0C44-9CF4-381783C8FEAF}"/>
              </a:ext>
            </a:extLst>
          </p:cNvPr>
          <p:cNvSpPr/>
          <p:nvPr/>
        </p:nvSpPr>
        <p:spPr>
          <a:xfrm>
            <a:off x="10565316" y="4418028"/>
            <a:ext cx="1271502" cy="307777"/>
          </a:xfrm>
          <a:prstGeom prst="rect">
            <a:avLst/>
          </a:prstGeom>
        </p:spPr>
        <p:txBody>
          <a:bodyPr wrap="none">
            <a:spAutoFit/>
          </a:bodyPr>
          <a:lstStyle/>
          <a:p>
            <a:r>
              <a:rPr lang="en-US" sz="1400" i="1" dirty="0">
                <a:latin typeface="Century Gothic" panose="020B0502020202020204" pitchFamily="34" charset="0"/>
              </a:rPr>
              <a:t>15 km</a:t>
            </a:r>
            <a:r>
              <a:rPr lang="en-US" sz="1400" i="1" baseline="30000" dirty="0">
                <a:latin typeface="Century Gothic" panose="020B0502020202020204" pitchFamily="34" charset="0"/>
              </a:rPr>
              <a:t>2</a:t>
            </a:r>
            <a:r>
              <a:rPr lang="en-US" sz="1400" i="1" dirty="0">
                <a:latin typeface="Century Gothic" panose="020B0502020202020204" pitchFamily="34" charset="0"/>
              </a:rPr>
              <a:t> pixels</a:t>
            </a:r>
          </a:p>
        </p:txBody>
      </p:sp>
      <p:sp>
        <p:nvSpPr>
          <p:cNvPr id="12" name="Footer Placeholder 3">
            <a:extLst>
              <a:ext uri="{FF2B5EF4-FFF2-40B4-BE49-F238E27FC236}">
                <a16:creationId xmlns:a16="http://schemas.microsoft.com/office/drawing/2014/main" id="{74FC69E5-F34B-0743-AFFB-9EE858BE7FBB}"/>
              </a:ext>
            </a:extLst>
          </p:cNvPr>
          <p:cNvSpPr>
            <a:spLocks noGrp="1"/>
          </p:cNvSpPr>
          <p:nvPr>
            <p:ph type="ftr" sz="quarter" idx="11"/>
          </p:nvPr>
        </p:nvSpPr>
        <p:spPr>
          <a:xfrm>
            <a:off x="2222811" y="6356350"/>
            <a:ext cx="8229484" cy="365125"/>
          </a:xfrm>
        </p:spPr>
        <p:txBody>
          <a:bodyPr/>
          <a:lstStyle/>
          <a:p>
            <a:r>
              <a:rPr lang="en-US" dirty="0">
                <a:solidFill>
                  <a:prstClr val="black"/>
                </a:solidFill>
                <a:latin typeface="Century Gothic" panose="020B0502020202020204" pitchFamily="34" charset="0"/>
              </a:rPr>
              <a:t>Small Satellite Reliability Technical Interchange Meeting 2018</a:t>
            </a:r>
          </a:p>
        </p:txBody>
      </p:sp>
      <p:sp>
        <p:nvSpPr>
          <p:cNvPr id="15" name="Rectangle 14">
            <a:extLst>
              <a:ext uri="{FF2B5EF4-FFF2-40B4-BE49-F238E27FC236}">
                <a16:creationId xmlns:a16="http://schemas.microsoft.com/office/drawing/2014/main" id="{68464379-90B1-E746-B84B-8DC9BA71F309}"/>
              </a:ext>
            </a:extLst>
          </p:cNvPr>
          <p:cNvSpPr/>
          <p:nvPr/>
        </p:nvSpPr>
        <p:spPr>
          <a:xfrm>
            <a:off x="1319490" y="5184675"/>
            <a:ext cx="9553020" cy="707886"/>
          </a:xfrm>
          <a:prstGeom prst="rect">
            <a:avLst/>
          </a:prstGeom>
          <a:ln>
            <a:solidFill>
              <a:schemeClr val="tx1"/>
            </a:solidFill>
          </a:ln>
        </p:spPr>
        <p:txBody>
          <a:bodyPr wrap="square">
            <a:spAutoFit/>
          </a:bodyPr>
          <a:lstStyle/>
          <a:p>
            <a:pPr algn="ctr"/>
            <a:r>
              <a:rPr lang="en-US" sz="2000" b="1" dirty="0" err="1">
                <a:solidFill>
                  <a:prstClr val="black"/>
                </a:solidFill>
                <a:latin typeface="Century Gothic" panose="020B0502020202020204" pitchFamily="34" charset="0"/>
              </a:rPr>
              <a:t>LunaH</a:t>
            </a:r>
            <a:r>
              <a:rPr lang="en-US" sz="2000" b="1" dirty="0">
                <a:solidFill>
                  <a:prstClr val="black"/>
                </a:solidFill>
                <a:latin typeface="Century Gothic" panose="020B0502020202020204" pitchFamily="34" charset="0"/>
              </a:rPr>
              <a:t>-Map will acquire similar neutron data from lower altitudes to constrain abundances at small spatial scales (~10km x 10km)</a:t>
            </a:r>
          </a:p>
        </p:txBody>
      </p:sp>
    </p:spTree>
    <p:extLst>
      <p:ext uri="{BB962C8B-B14F-4D97-AF65-F5344CB8AC3E}">
        <p14:creationId xmlns:p14="http://schemas.microsoft.com/office/powerpoint/2010/main" val="164845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032" y="176045"/>
            <a:ext cx="9063263" cy="1325563"/>
          </a:xfrm>
        </p:spPr>
        <p:txBody>
          <a:bodyPr/>
          <a:lstStyle/>
          <a:p>
            <a:pPr algn="ctr"/>
            <a:r>
              <a:rPr lang="en-US" dirty="0" err="1">
                <a:latin typeface="Century Gothic" panose="020B0502020202020204" pitchFamily="34" charset="0"/>
              </a:rPr>
              <a:t>LunaH</a:t>
            </a:r>
            <a:r>
              <a:rPr lang="en-US" dirty="0">
                <a:latin typeface="Century Gothic" panose="020B0502020202020204" pitchFamily="34" charset="0"/>
              </a:rPr>
              <a:t>-Map Predicted South Polar Volatile Mapping</a:t>
            </a:r>
          </a:p>
        </p:txBody>
      </p:sp>
      <p:sp>
        <p:nvSpPr>
          <p:cNvPr id="6" name="Slide Number Placeholder 5"/>
          <p:cNvSpPr>
            <a:spLocks noGrp="1"/>
          </p:cNvSpPr>
          <p:nvPr>
            <p:ph type="sldNum" sz="quarter" idx="12"/>
          </p:nvPr>
        </p:nvSpPr>
        <p:spPr/>
        <p:txBody>
          <a:bodyPr/>
          <a:lstStyle/>
          <a:p>
            <a:fld id="{B92CA397-755A-1547-86A9-B93661248AC8}" type="slidenum">
              <a:rPr lang="en-US" smtClean="0">
                <a:solidFill>
                  <a:prstClr val="black"/>
                </a:solidFill>
              </a:rPr>
              <a:pPr/>
              <a:t>6</a:t>
            </a:fld>
            <a:endParaRPr lang="en-US">
              <a:solidFill>
                <a:prstClr val="black"/>
              </a:solidFill>
            </a:endParaRPr>
          </a:p>
        </p:txBody>
      </p:sp>
      <p:sp>
        <p:nvSpPr>
          <p:cNvPr id="16" name="Text Placeholder 3"/>
          <p:cNvSpPr txBox="1">
            <a:spLocks/>
          </p:cNvSpPr>
          <p:nvPr/>
        </p:nvSpPr>
        <p:spPr>
          <a:xfrm>
            <a:off x="1670446" y="5108004"/>
            <a:ext cx="8954026" cy="10198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01600" indent="0">
              <a:buFont typeface="Arial"/>
              <a:buNone/>
            </a:pPr>
            <a:r>
              <a:rPr lang="en-US" sz="1900" dirty="0">
                <a:solidFill>
                  <a:prstClr val="black"/>
                </a:solidFill>
                <a:latin typeface="Century Gothic" panose="020B0502020202020204" pitchFamily="34" charset="0"/>
              </a:rPr>
              <a:t>Simulations of maps made from 15x3150km science orbit. Basemap combines LEND high H regions (Sanin et al., 2017) and the </a:t>
            </a:r>
            <a:r>
              <a:rPr lang="en-US" sz="1900" dirty="0" err="1">
                <a:solidFill>
                  <a:prstClr val="black"/>
                </a:solidFill>
                <a:latin typeface="Century Gothic" panose="020B0502020202020204" pitchFamily="34" charset="0"/>
              </a:rPr>
              <a:t>Shackleton</a:t>
            </a:r>
            <a:r>
              <a:rPr lang="en-US" sz="1900" dirty="0">
                <a:solidFill>
                  <a:prstClr val="black"/>
                </a:solidFill>
                <a:latin typeface="Century Gothic" panose="020B0502020202020204" pitchFamily="34" charset="0"/>
              </a:rPr>
              <a:t> enrichment from pixon-reconstructed LPNS data (Elphic et al, 2007) to illustrate the type of map LunaH-Map will be able to create. </a:t>
            </a:r>
            <a:endParaRPr lang="en-US" sz="1200" i="1" dirty="0">
              <a:solidFill>
                <a:prstClr val="black"/>
              </a:solidFill>
              <a:latin typeface="Century Gothic" panose="020B0502020202020204" pitchFamily="34" charset="0"/>
            </a:endParaRPr>
          </a:p>
          <a:p>
            <a:pPr marL="101600" indent="0">
              <a:buFont typeface="Arial"/>
              <a:buNone/>
            </a:pPr>
            <a:endParaRPr lang="en-US" sz="2000" dirty="0">
              <a:solidFill>
                <a:prstClr val="black"/>
              </a:solidFill>
              <a:latin typeface="Century Gothic" panose="020B0502020202020204" pitchFamily="34"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4097" y="1690688"/>
            <a:ext cx="4556421" cy="3417316"/>
          </a:xfrm>
          <a:prstGeom prst="rect">
            <a:avLst/>
          </a:prstGeom>
        </p:spPr>
      </p:pic>
      <p:grpSp>
        <p:nvGrpSpPr>
          <p:cNvPr id="19" name="Group 18"/>
          <p:cNvGrpSpPr>
            <a:grpSpLocks noChangeAspect="1"/>
          </p:cNvGrpSpPr>
          <p:nvPr/>
        </p:nvGrpSpPr>
        <p:grpSpPr>
          <a:xfrm>
            <a:off x="1670446" y="1690688"/>
            <a:ext cx="4557762" cy="3418322"/>
            <a:chOff x="5482003" y="1052353"/>
            <a:chExt cx="3200400" cy="2400300"/>
          </a:xfrm>
        </p:grpSpPr>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2003" y="1052353"/>
              <a:ext cx="3200400" cy="2400300"/>
            </a:xfrm>
            <a:prstGeom prst="rect">
              <a:avLst/>
            </a:prstGeom>
          </p:spPr>
        </p:pic>
        <p:sp>
          <p:nvSpPr>
            <p:cNvPr id="21" name="TextBox 20"/>
            <p:cNvSpPr txBox="1"/>
            <p:nvPr/>
          </p:nvSpPr>
          <p:spPr>
            <a:xfrm>
              <a:off x="6529892" y="1213832"/>
              <a:ext cx="472483" cy="362856"/>
            </a:xfrm>
            <a:prstGeom prst="rect">
              <a:avLst/>
            </a:prstGeom>
          </p:spPr>
          <p:txBody>
            <a:bodyPr vert="horz" wrap="square" lIns="91440" tIns="45720" rIns="91440" bIns="45720" rtlCol="0" anchor="ctr">
              <a:noAutofit/>
            </a:bodyPr>
            <a:lstStyle/>
            <a:p>
              <a:r>
                <a:rPr lang="en-US" sz="1400" dirty="0">
                  <a:solidFill>
                    <a:prstClr val="white"/>
                  </a:solidFill>
                </a:rPr>
                <a:t>C</a:t>
              </a:r>
            </a:p>
          </p:txBody>
        </p:sp>
        <p:sp>
          <p:nvSpPr>
            <p:cNvPr id="22" name="TextBox 21"/>
            <p:cNvSpPr txBox="1"/>
            <p:nvPr/>
          </p:nvSpPr>
          <p:spPr>
            <a:xfrm>
              <a:off x="7322372" y="1629122"/>
              <a:ext cx="472483" cy="362856"/>
            </a:xfrm>
            <a:prstGeom prst="rect">
              <a:avLst/>
            </a:prstGeom>
          </p:spPr>
          <p:txBody>
            <a:bodyPr vert="horz" wrap="square" lIns="91440" tIns="45720" rIns="91440" bIns="45720" rtlCol="0" anchor="ctr">
              <a:noAutofit/>
            </a:bodyPr>
            <a:lstStyle/>
            <a:p>
              <a:r>
                <a:rPr lang="en-US" sz="1400" dirty="0" err="1">
                  <a:solidFill>
                    <a:prstClr val="white"/>
                  </a:solidFill>
                </a:rPr>
                <a:t>Sh</a:t>
              </a:r>
              <a:endParaRPr lang="en-US" sz="1400" dirty="0">
                <a:solidFill>
                  <a:prstClr val="white"/>
                </a:solidFill>
              </a:endParaRPr>
            </a:p>
          </p:txBody>
        </p:sp>
        <p:sp>
          <p:nvSpPr>
            <p:cNvPr id="23" name="TextBox 22"/>
            <p:cNvSpPr txBox="1"/>
            <p:nvPr/>
          </p:nvSpPr>
          <p:spPr>
            <a:xfrm>
              <a:off x="6950922" y="1301923"/>
              <a:ext cx="472483" cy="362856"/>
            </a:xfrm>
            <a:prstGeom prst="rect">
              <a:avLst/>
            </a:prstGeom>
          </p:spPr>
          <p:txBody>
            <a:bodyPr vert="horz" wrap="square" lIns="91440" tIns="45720" rIns="91440" bIns="45720" rtlCol="0" anchor="ctr">
              <a:noAutofit/>
            </a:bodyPr>
            <a:lstStyle/>
            <a:p>
              <a:r>
                <a:rPr lang="en-US" sz="1400" dirty="0">
                  <a:solidFill>
                    <a:prstClr val="white"/>
                  </a:solidFill>
                </a:rPr>
                <a:t>H</a:t>
              </a:r>
            </a:p>
          </p:txBody>
        </p:sp>
        <p:sp>
          <p:nvSpPr>
            <p:cNvPr id="24" name="TextBox 23"/>
            <p:cNvSpPr txBox="1"/>
            <p:nvPr/>
          </p:nvSpPr>
          <p:spPr>
            <a:xfrm>
              <a:off x="7086130" y="2071902"/>
              <a:ext cx="472483" cy="362856"/>
            </a:xfrm>
            <a:prstGeom prst="rect">
              <a:avLst/>
            </a:prstGeom>
          </p:spPr>
          <p:txBody>
            <a:bodyPr vert="horz" wrap="square" lIns="91440" tIns="45720" rIns="91440" bIns="45720" rtlCol="0" anchor="ctr">
              <a:noAutofit/>
            </a:bodyPr>
            <a:lstStyle/>
            <a:p>
              <a:r>
                <a:rPr lang="en-US" sz="1400" dirty="0">
                  <a:solidFill>
                    <a:prstClr val="white"/>
                  </a:solidFill>
                </a:rPr>
                <a:t>S</a:t>
              </a:r>
            </a:p>
          </p:txBody>
        </p:sp>
      </p:grpSp>
      <p:sp>
        <p:nvSpPr>
          <p:cNvPr id="14" name="Footer Placeholder 3">
            <a:extLst>
              <a:ext uri="{FF2B5EF4-FFF2-40B4-BE49-F238E27FC236}">
                <a16:creationId xmlns:a16="http://schemas.microsoft.com/office/drawing/2014/main" id="{E0C8FF32-57E2-404A-9E32-E643F61777F8}"/>
              </a:ext>
            </a:extLst>
          </p:cNvPr>
          <p:cNvSpPr>
            <a:spLocks noGrp="1"/>
          </p:cNvSpPr>
          <p:nvPr>
            <p:ph type="ftr" sz="quarter" idx="11"/>
          </p:nvPr>
        </p:nvSpPr>
        <p:spPr>
          <a:xfrm>
            <a:off x="2222811" y="6356350"/>
            <a:ext cx="8229484" cy="365125"/>
          </a:xfrm>
        </p:spPr>
        <p:txBody>
          <a:bodyPr/>
          <a:lstStyle/>
          <a:p>
            <a:r>
              <a:rPr lang="en-US" dirty="0">
                <a:solidFill>
                  <a:prstClr val="black"/>
                </a:solidFill>
                <a:latin typeface="Century Gothic" panose="020B0502020202020204" pitchFamily="34" charset="0"/>
              </a:rPr>
              <a:t>Small Satellite Reliability Technical Interchange Meeting 2018</a:t>
            </a:r>
          </a:p>
        </p:txBody>
      </p:sp>
    </p:spTree>
    <p:extLst>
      <p:ext uri="{BB962C8B-B14F-4D97-AF65-F5344CB8AC3E}">
        <p14:creationId xmlns:p14="http://schemas.microsoft.com/office/powerpoint/2010/main" val="7102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088" y="252586"/>
            <a:ext cx="7610621" cy="695578"/>
          </a:xfrm>
        </p:spPr>
        <p:txBody>
          <a:bodyPr>
            <a:normAutofit fontScale="90000"/>
          </a:bodyPr>
          <a:lstStyle/>
          <a:p>
            <a:r>
              <a:rPr lang="en-US" dirty="0" err="1"/>
              <a:t>LunaH</a:t>
            </a:r>
            <a:r>
              <a:rPr lang="en-US" dirty="0"/>
              <a:t>-Map Science and Technology Mission Objectives</a:t>
            </a:r>
          </a:p>
        </p:txBody>
      </p:sp>
      <p:sp>
        <p:nvSpPr>
          <p:cNvPr id="3" name="Slide Number Placeholder 2"/>
          <p:cNvSpPr>
            <a:spLocks noGrp="1"/>
          </p:cNvSpPr>
          <p:nvPr>
            <p:ph type="sldNum" sz="quarter" idx="12"/>
          </p:nvPr>
        </p:nvSpPr>
        <p:spPr/>
        <p:txBody>
          <a:bodyPr/>
          <a:lstStyle/>
          <a:p>
            <a:fld id="{82CAE639-69B9-48F1-97E8-34EF9C7817E4}" type="slidenum">
              <a:rPr lang="en-US" smtClean="0">
                <a:solidFill>
                  <a:prstClr val="black"/>
                </a:solidFill>
              </a:rPr>
              <a:pPr/>
              <a:t>7</a:t>
            </a:fld>
            <a:endParaRPr lang="en-US" dirty="0">
              <a:solidFill>
                <a:prstClr val="black"/>
              </a:solidFill>
            </a:endParaRPr>
          </a:p>
        </p:txBody>
      </p:sp>
      <p:sp>
        <p:nvSpPr>
          <p:cNvPr id="4" name="Text Placeholder 3"/>
          <p:cNvSpPr>
            <a:spLocks noGrp="1"/>
          </p:cNvSpPr>
          <p:nvPr>
            <p:ph type="body" sz="quarter" idx="13"/>
          </p:nvPr>
        </p:nvSpPr>
        <p:spPr>
          <a:xfrm>
            <a:off x="478971" y="1233442"/>
            <a:ext cx="10776857" cy="4351338"/>
          </a:xfrm>
        </p:spPr>
        <p:txBody>
          <a:bodyPr>
            <a:normAutofit lnSpcReduction="10000"/>
          </a:bodyPr>
          <a:lstStyle/>
          <a:p>
            <a:r>
              <a:rPr lang="en-US" sz="2000" dirty="0"/>
              <a:t>Evaluate uniformity of hydrogen across the lunar south pole</a:t>
            </a:r>
          </a:p>
          <a:p>
            <a:pPr lvl="1"/>
            <a:r>
              <a:rPr lang="en-US" sz="2000" dirty="0"/>
              <a:t>Map hydrogen abundance of no less than 0.6% WEH (600 ppm) +/- 120 ppm </a:t>
            </a:r>
          </a:p>
          <a:p>
            <a:pPr lvl="1"/>
            <a:r>
              <a:rPr lang="en-US" sz="2000" dirty="0"/>
              <a:t>Map hydrogen abundances at spatial scale of less than or equal to 15 km</a:t>
            </a:r>
            <a:r>
              <a:rPr lang="en-US" sz="2000" baseline="30000" dirty="0"/>
              <a:t>2</a:t>
            </a:r>
          </a:p>
          <a:p>
            <a:pPr lvl="1"/>
            <a:endParaRPr lang="en-US" sz="2000" baseline="30000" dirty="0"/>
          </a:p>
          <a:p>
            <a:r>
              <a:rPr lang="en-US" sz="2000" dirty="0"/>
              <a:t>Demonstrate neutron spectroscopy from a 6U CubeSat </a:t>
            </a:r>
          </a:p>
          <a:p>
            <a:pPr lvl="1"/>
            <a:r>
              <a:rPr lang="en-US" sz="2000" dirty="0"/>
              <a:t>Acquire in-flight data from Mini-NS instrument </a:t>
            </a:r>
          </a:p>
          <a:p>
            <a:pPr lvl="1"/>
            <a:endParaRPr lang="en-US" sz="2000" dirty="0"/>
          </a:p>
          <a:p>
            <a:r>
              <a:rPr lang="en-US" sz="2000" dirty="0"/>
              <a:t>Demonstrate emerging capabilities of small spacecraft relevant to planetary science missions</a:t>
            </a:r>
          </a:p>
          <a:p>
            <a:pPr lvl="1"/>
            <a:r>
              <a:rPr lang="en-US" sz="2000" dirty="0"/>
              <a:t>Maneuver using a low-thrust ion propulsion system into polar lunar orbit </a:t>
            </a:r>
          </a:p>
          <a:p>
            <a:pPr lvl="1"/>
            <a:r>
              <a:rPr lang="en-US" sz="2000" dirty="0"/>
              <a:t>Demonstrate deep space communications and operations with an interplanetary CubeSat</a:t>
            </a:r>
          </a:p>
          <a:p>
            <a:pPr lvl="1"/>
            <a:r>
              <a:rPr lang="en-US" sz="2000" dirty="0"/>
              <a:t>Demonstrate </a:t>
            </a:r>
            <a:r>
              <a:rPr lang="en-US" sz="2000" dirty="0" err="1"/>
              <a:t>eHawk</a:t>
            </a:r>
            <a:r>
              <a:rPr lang="en-US" sz="2000" dirty="0"/>
              <a:t>+ solar array design in flight </a:t>
            </a:r>
          </a:p>
          <a:p>
            <a:pPr lvl="1"/>
            <a:r>
              <a:rPr lang="en-US" sz="2000" dirty="0"/>
              <a:t>Demonstrate autonomous performance of CubeSat command and data handling subsystem (fault recovery, scheduled propulsive maneuvers, fine pointing, etc.)</a:t>
            </a:r>
          </a:p>
        </p:txBody>
      </p:sp>
    </p:spTree>
    <p:extLst>
      <p:ext uri="{BB962C8B-B14F-4D97-AF65-F5344CB8AC3E}">
        <p14:creationId xmlns:p14="http://schemas.microsoft.com/office/powerpoint/2010/main" val="138987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5831" y="-179555"/>
            <a:ext cx="10515600" cy="1325563"/>
          </a:xfrm>
        </p:spPr>
        <p:txBody>
          <a:bodyPr/>
          <a:lstStyle/>
          <a:p>
            <a:r>
              <a:rPr lang="en-US" dirty="0"/>
              <a:t>The ASU </a:t>
            </a:r>
            <a:r>
              <a:rPr lang="en-US" dirty="0" err="1"/>
              <a:t>LunaH</a:t>
            </a:r>
            <a:r>
              <a:rPr lang="en-US" dirty="0"/>
              <a:t>-Map Team</a:t>
            </a:r>
          </a:p>
        </p:txBody>
      </p:sp>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221" y="1014230"/>
            <a:ext cx="7701839" cy="5843770"/>
          </a:xfrm>
          <a:prstGeom prst="rect">
            <a:avLst/>
          </a:prstGeom>
        </p:spPr>
      </p:pic>
    </p:spTree>
    <p:extLst>
      <p:ext uri="{BB962C8B-B14F-4D97-AF65-F5344CB8AC3E}">
        <p14:creationId xmlns:p14="http://schemas.microsoft.com/office/powerpoint/2010/main" val="179939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1524000" y="182564"/>
            <a:ext cx="9144000" cy="695325"/>
          </a:xfrm>
        </p:spPr>
        <p:txBody>
          <a:bodyPr/>
          <a:lstStyle/>
          <a:p>
            <a:pPr eaLnBrk="1" hangingPunct="1"/>
            <a:r>
              <a:rPr lang="en-US" altLang="en-US"/>
              <a:t>LunaH-Map Partners</a:t>
            </a:r>
          </a:p>
        </p:txBody>
      </p:sp>
      <p:sp>
        <p:nvSpPr>
          <p:cNvPr id="3" name="Slide Number Placeholder 2"/>
          <p:cNvSpPr>
            <a:spLocks noGrp="1"/>
          </p:cNvSpPr>
          <p:nvPr>
            <p:ph type="sldNum" sz="quarter" idx="4294967295"/>
          </p:nvPr>
        </p:nvSpPr>
        <p:spPr>
          <a:xfrm>
            <a:off x="8148638" y="6365876"/>
            <a:ext cx="2057400" cy="365125"/>
          </a:xfrm>
          <a:prstGeom prst="rect">
            <a:avLst/>
          </a:prstGeom>
        </p:spPr>
        <p:txBody>
          <a:bodyPr/>
          <a:lstStyle/>
          <a:p>
            <a:pPr>
              <a:defRPr/>
            </a:pPr>
            <a:fld id="{7BA42CF1-93AD-4F1A-A625-FD350232243E}" type="slidenum">
              <a:rPr lang="en-US">
                <a:solidFill>
                  <a:prstClr val="black"/>
                </a:solidFill>
                <a:latin typeface="Calibri" panose="020F0502020204030204"/>
                <a:ea typeface="+mn-ea"/>
                <a:cs typeface="+mn-cs"/>
              </a:rPr>
              <a:pPr>
                <a:defRPr/>
              </a:pPr>
              <a:t>9</a:t>
            </a:fld>
            <a:endParaRPr lang="en-US" dirty="0">
              <a:solidFill>
                <a:prstClr val="black"/>
              </a:solidFill>
              <a:latin typeface="Calibri" panose="020F0502020204030204"/>
              <a:ea typeface="+mn-ea"/>
              <a:cs typeface="+mn-cs"/>
            </a:endParaRPr>
          </a:p>
        </p:txBody>
      </p:sp>
      <p:pic>
        <p:nvPicPr>
          <p:cNvPr id="135172"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43763" y="646114"/>
            <a:ext cx="3302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33538" y="4160838"/>
            <a:ext cx="2895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71313" y="3068638"/>
            <a:ext cx="24701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59039" y="1314450"/>
            <a:ext cx="12477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2" descr="C:\Users\Mike\Desktop\Busek LOGO 201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93039" y="2908300"/>
            <a:ext cx="22050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9"/>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028690" y="4374603"/>
            <a:ext cx="21145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8" name="Picture 10"/>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4129088" y="1381125"/>
            <a:ext cx="3937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91150" y="2879725"/>
            <a:ext cx="1284288" cy="960438"/>
          </a:xfrm>
          <a:prstGeom prst="rect">
            <a:avLst/>
          </a:prstGeom>
        </p:spPr>
        <p:txBody>
          <a:bodyPr anchor="ctr">
            <a:normAutofit/>
          </a:bodyPr>
          <a:lstStyle/>
          <a:p>
            <a:pPr>
              <a:defRPr/>
            </a:pPr>
            <a:endParaRPr lang="en-US" dirty="0">
              <a:solidFill>
                <a:prstClr val="black"/>
              </a:solidFill>
              <a:latin typeface="Calibri" panose="020F0502020204030204"/>
              <a:ea typeface="MS PGothic" panose="020B0600070205080204" pitchFamily="34" charset="-128"/>
            </a:endParaRPr>
          </a:p>
        </p:txBody>
      </p:sp>
      <p:sp>
        <p:nvSpPr>
          <p:cNvPr id="13" name="TextBox 12"/>
          <p:cNvSpPr txBox="1"/>
          <p:nvPr/>
        </p:nvSpPr>
        <p:spPr>
          <a:xfrm>
            <a:off x="4292600" y="3162300"/>
            <a:ext cx="3390900" cy="2147888"/>
          </a:xfrm>
          <a:prstGeom prst="rect">
            <a:avLst/>
          </a:prstGeom>
        </p:spPr>
        <p:txBody>
          <a:bodyPr wrap="none" anchor="ctr">
            <a:normAutofit lnSpcReduction="10000"/>
          </a:bodyPr>
          <a:lstStyle/>
          <a:p>
            <a:pPr algn="ctr">
              <a:defRPr/>
            </a:pPr>
            <a:r>
              <a:rPr lang="en-US" dirty="0">
                <a:solidFill>
                  <a:prstClr val="black"/>
                </a:solidFill>
                <a:latin typeface="Calibri" panose="020F0502020204030204"/>
                <a:ea typeface="MS PGothic" panose="020B0600070205080204" pitchFamily="34" charset="-128"/>
              </a:rPr>
              <a:t>Ames Research Center</a:t>
            </a:r>
          </a:p>
          <a:p>
            <a:pPr algn="ctr">
              <a:defRPr/>
            </a:pPr>
            <a:r>
              <a:rPr lang="en-US" i="1" dirty="0">
                <a:solidFill>
                  <a:prstClr val="black"/>
                </a:solidFill>
                <a:latin typeface="Calibri" panose="020F0502020204030204"/>
                <a:ea typeface="MS PGothic" panose="020B0600070205080204" pitchFamily="34" charset="-128"/>
              </a:rPr>
              <a:t>Mission Design, Integration &amp; Test  </a:t>
            </a:r>
            <a:endParaRPr lang="en-US" dirty="0">
              <a:solidFill>
                <a:prstClr val="black"/>
              </a:solidFill>
              <a:latin typeface="Calibri" panose="020F0502020204030204"/>
              <a:ea typeface="MS PGothic" panose="020B0600070205080204" pitchFamily="34" charset="-128"/>
            </a:endParaRPr>
          </a:p>
          <a:p>
            <a:pPr algn="ctr">
              <a:defRPr/>
            </a:pPr>
            <a:endParaRPr lang="en-US" dirty="0">
              <a:solidFill>
                <a:prstClr val="black"/>
              </a:solidFill>
              <a:latin typeface="Calibri" panose="020F0502020204030204"/>
              <a:ea typeface="MS PGothic" panose="020B0600070205080204" pitchFamily="34" charset="-128"/>
            </a:endParaRPr>
          </a:p>
          <a:p>
            <a:pPr algn="ctr">
              <a:defRPr/>
            </a:pPr>
            <a:r>
              <a:rPr lang="en-US" dirty="0">
                <a:solidFill>
                  <a:prstClr val="black"/>
                </a:solidFill>
                <a:latin typeface="Calibri" panose="020F0502020204030204"/>
                <a:ea typeface="MS PGothic" panose="020B0600070205080204" pitchFamily="34" charset="-128"/>
              </a:rPr>
              <a:t>Marshall Spaceflight Center</a:t>
            </a:r>
          </a:p>
          <a:p>
            <a:pPr algn="ctr">
              <a:defRPr/>
            </a:pPr>
            <a:r>
              <a:rPr lang="en-US" i="1" dirty="0">
                <a:solidFill>
                  <a:prstClr val="black"/>
                </a:solidFill>
                <a:latin typeface="Calibri" panose="020F0502020204030204"/>
                <a:ea typeface="MS PGothic" panose="020B0600070205080204" pitchFamily="34" charset="-128"/>
              </a:rPr>
              <a:t>SLS Secondary Payload Office</a:t>
            </a:r>
          </a:p>
          <a:p>
            <a:pPr algn="ctr">
              <a:defRPr/>
            </a:pPr>
            <a:endParaRPr lang="en-US" dirty="0">
              <a:solidFill>
                <a:prstClr val="black"/>
              </a:solidFill>
              <a:latin typeface="Calibri" panose="020F0502020204030204"/>
              <a:ea typeface="MS PGothic" panose="020B0600070205080204" pitchFamily="34" charset="-128"/>
            </a:endParaRPr>
          </a:p>
          <a:p>
            <a:pPr algn="ctr">
              <a:defRPr/>
            </a:pPr>
            <a:r>
              <a:rPr lang="en-US" dirty="0">
                <a:solidFill>
                  <a:prstClr val="black"/>
                </a:solidFill>
                <a:latin typeface="Calibri" panose="020F0502020204030204"/>
                <a:ea typeface="MS PGothic" panose="020B0600070205080204" pitchFamily="34" charset="-128"/>
              </a:rPr>
              <a:t>Kennedy Space Center </a:t>
            </a:r>
          </a:p>
          <a:p>
            <a:pPr algn="ctr">
              <a:defRPr/>
            </a:pPr>
            <a:r>
              <a:rPr lang="en-US" i="1" dirty="0">
                <a:solidFill>
                  <a:prstClr val="black"/>
                </a:solidFill>
                <a:latin typeface="Calibri" panose="020F0502020204030204"/>
                <a:ea typeface="MS PGothic" panose="020B0600070205080204" pitchFamily="34" charset="-128"/>
              </a:rPr>
              <a:t>Launch Vehicle Integration</a:t>
            </a:r>
          </a:p>
        </p:txBody>
      </p:sp>
      <p:sp>
        <p:nvSpPr>
          <p:cNvPr id="14" name="TextBox 13"/>
          <p:cNvSpPr txBox="1"/>
          <p:nvPr/>
        </p:nvSpPr>
        <p:spPr>
          <a:xfrm>
            <a:off x="1603375" y="2328863"/>
            <a:ext cx="2959100" cy="914400"/>
          </a:xfrm>
          <a:prstGeom prst="rect">
            <a:avLst/>
          </a:prstGeom>
        </p:spPr>
        <p:txBody>
          <a:bodyPr wrap="none" anchor="ctr">
            <a:normAutofit/>
          </a:bodyPr>
          <a:lstStyle/>
          <a:p>
            <a:pPr algn="ctr">
              <a:defRPr/>
            </a:pPr>
            <a:r>
              <a:rPr lang="en-US" i="1" dirty="0">
                <a:solidFill>
                  <a:prstClr val="black"/>
                </a:solidFill>
                <a:latin typeface="Calibri" panose="020F0502020204030204"/>
                <a:ea typeface="MS PGothic" panose="020B0600070205080204" pitchFamily="34" charset="-128"/>
              </a:rPr>
              <a:t>Mission Design &amp; Navigation</a:t>
            </a:r>
          </a:p>
        </p:txBody>
      </p:sp>
      <p:sp>
        <p:nvSpPr>
          <p:cNvPr id="15" name="TextBox 14"/>
          <p:cNvSpPr txBox="1"/>
          <p:nvPr/>
        </p:nvSpPr>
        <p:spPr>
          <a:xfrm>
            <a:off x="1572082" y="3614777"/>
            <a:ext cx="2959100" cy="914400"/>
          </a:xfrm>
          <a:prstGeom prst="rect">
            <a:avLst/>
          </a:prstGeom>
        </p:spPr>
        <p:txBody>
          <a:bodyPr wrap="none" anchor="ctr">
            <a:normAutofit/>
          </a:bodyPr>
          <a:lstStyle/>
          <a:p>
            <a:pPr algn="ctr">
              <a:defRPr/>
            </a:pPr>
            <a:r>
              <a:rPr lang="en-US" i="1" dirty="0">
                <a:solidFill>
                  <a:prstClr val="black"/>
                </a:solidFill>
                <a:latin typeface="Calibri" panose="020F0502020204030204"/>
                <a:ea typeface="MS PGothic" panose="020B0600070205080204" pitchFamily="34" charset="-128"/>
              </a:rPr>
              <a:t>Mini-NS Instrument</a:t>
            </a:r>
          </a:p>
        </p:txBody>
      </p:sp>
      <p:sp>
        <p:nvSpPr>
          <p:cNvPr id="16" name="TextBox 15"/>
          <p:cNvSpPr txBox="1"/>
          <p:nvPr/>
        </p:nvSpPr>
        <p:spPr>
          <a:xfrm>
            <a:off x="1733550" y="4968875"/>
            <a:ext cx="2959100" cy="914400"/>
          </a:xfrm>
          <a:prstGeom prst="rect">
            <a:avLst/>
          </a:prstGeom>
        </p:spPr>
        <p:txBody>
          <a:bodyPr wrap="none" anchor="ctr">
            <a:normAutofit/>
          </a:bodyPr>
          <a:lstStyle/>
          <a:p>
            <a:pPr algn="ctr">
              <a:defRPr/>
            </a:pPr>
            <a:r>
              <a:rPr lang="en-US" i="1" dirty="0">
                <a:solidFill>
                  <a:prstClr val="black"/>
                </a:solidFill>
                <a:latin typeface="Calibri" panose="020F0502020204030204"/>
                <a:ea typeface="MS PGothic" panose="020B0600070205080204" pitchFamily="34" charset="-128"/>
              </a:rPr>
              <a:t>Solar Arrays</a:t>
            </a:r>
          </a:p>
        </p:txBody>
      </p:sp>
      <p:sp>
        <p:nvSpPr>
          <p:cNvPr id="17" name="TextBox 16"/>
          <p:cNvSpPr txBox="1"/>
          <p:nvPr/>
        </p:nvSpPr>
        <p:spPr>
          <a:xfrm>
            <a:off x="7461250" y="5108575"/>
            <a:ext cx="2959100" cy="914400"/>
          </a:xfrm>
          <a:prstGeom prst="rect">
            <a:avLst/>
          </a:prstGeom>
        </p:spPr>
        <p:txBody>
          <a:bodyPr wrap="none" anchor="ctr">
            <a:normAutofit/>
          </a:bodyPr>
          <a:lstStyle/>
          <a:p>
            <a:pPr algn="ctr">
              <a:defRPr/>
            </a:pPr>
            <a:r>
              <a:rPr lang="en-US" i="1" dirty="0">
                <a:solidFill>
                  <a:prstClr val="black"/>
                </a:solidFill>
                <a:latin typeface="Calibri" panose="020F0502020204030204"/>
                <a:ea typeface="MS PGothic" panose="020B0600070205080204" pitchFamily="34" charset="-128"/>
              </a:rPr>
              <a:t>Communications, DSN</a:t>
            </a:r>
          </a:p>
        </p:txBody>
      </p:sp>
      <p:sp>
        <p:nvSpPr>
          <p:cNvPr id="18" name="TextBox 17"/>
          <p:cNvSpPr txBox="1"/>
          <p:nvPr/>
        </p:nvSpPr>
        <p:spPr>
          <a:xfrm>
            <a:off x="7415213" y="3566228"/>
            <a:ext cx="2959100" cy="914400"/>
          </a:xfrm>
          <a:prstGeom prst="rect">
            <a:avLst/>
          </a:prstGeom>
        </p:spPr>
        <p:txBody>
          <a:bodyPr wrap="none" anchor="ctr">
            <a:normAutofit/>
          </a:bodyPr>
          <a:lstStyle/>
          <a:p>
            <a:pPr algn="ctr">
              <a:defRPr/>
            </a:pPr>
            <a:r>
              <a:rPr lang="en-US" i="1" dirty="0">
                <a:solidFill>
                  <a:prstClr val="black"/>
                </a:solidFill>
                <a:latin typeface="Calibri" panose="020F0502020204030204"/>
                <a:ea typeface="MS PGothic" panose="020B0600070205080204" pitchFamily="34" charset="-128"/>
              </a:rPr>
              <a:t>Propulsion </a:t>
            </a:r>
          </a:p>
        </p:txBody>
      </p:sp>
      <p:sp>
        <p:nvSpPr>
          <p:cNvPr id="19" name="TextBox 18"/>
          <p:cNvSpPr txBox="1"/>
          <p:nvPr/>
        </p:nvSpPr>
        <p:spPr>
          <a:xfrm>
            <a:off x="7456488" y="1985963"/>
            <a:ext cx="2959100" cy="914400"/>
          </a:xfrm>
          <a:prstGeom prst="rect">
            <a:avLst/>
          </a:prstGeom>
        </p:spPr>
        <p:txBody>
          <a:bodyPr wrap="none" anchor="ctr">
            <a:normAutofit/>
          </a:bodyPr>
          <a:lstStyle/>
          <a:p>
            <a:pPr algn="ctr">
              <a:defRPr/>
            </a:pPr>
            <a:r>
              <a:rPr lang="en-US" i="1" dirty="0">
                <a:solidFill>
                  <a:prstClr val="black"/>
                </a:solidFill>
                <a:latin typeface="Calibri" panose="020F0502020204030204"/>
                <a:ea typeface="MS PGothic" panose="020B0600070205080204" pitchFamily="34" charset="-128"/>
              </a:rPr>
              <a:t>C&amp;DH, EPS, and ADCS</a:t>
            </a:r>
          </a:p>
        </p:txBody>
      </p:sp>
    </p:spTree>
    <p:extLst>
      <p:ext uri="{BB962C8B-B14F-4D97-AF65-F5344CB8AC3E}">
        <p14:creationId xmlns:p14="http://schemas.microsoft.com/office/powerpoint/2010/main" val="991686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4.xml><?xml version="1.0" encoding="utf-8"?>
<a:theme xmlns:a="http://schemas.openxmlformats.org/drawingml/2006/main" name="Solar System Exploration">
  <a:themeElements>
    <a:clrScheme name="2_NewFronti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ewFrontier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ewFronti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Frontie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Frontie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Frontie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Frontie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Frontie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Frontie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Frontie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Frontie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Frontie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Frontie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Frontie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4766</TotalTime>
  <Words>2072</Words>
  <Application>Microsoft Macintosh PowerPoint</Application>
  <PresentationFormat>Widescreen</PresentationFormat>
  <Paragraphs>359</Paragraphs>
  <Slides>29</Slides>
  <Notes>25</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48" baseType="lpstr">
      <vt:lpstr>ＭＳ Ｐゴシック</vt:lpstr>
      <vt:lpstr>ＭＳ Ｐゴシック</vt:lpstr>
      <vt:lpstr>Arial</vt:lpstr>
      <vt:lpstr>Calibri</vt:lpstr>
      <vt:lpstr>Calibri Light</vt:lpstr>
      <vt:lpstr>Century Gothic</vt:lpstr>
      <vt:lpstr>Helvetica</vt:lpstr>
      <vt:lpstr>Helvetica Neue</vt:lpstr>
      <vt:lpstr>Mangal</vt:lpstr>
      <vt:lpstr>Osaka</vt:lpstr>
      <vt:lpstr>Tahoma</vt:lpstr>
      <vt:lpstr>Times New Roman</vt:lpstr>
      <vt:lpstr>Office Theme</vt:lpstr>
      <vt:lpstr>1_Office Theme</vt:lpstr>
      <vt:lpstr>blank</vt:lpstr>
      <vt:lpstr>Solar System Exploration</vt:lpstr>
      <vt:lpstr>2_Office Theme</vt:lpstr>
      <vt:lpstr>Simple Dark</vt:lpstr>
      <vt:lpstr>Document</vt:lpstr>
      <vt:lpstr>The Lunar Polar Hydrogen Mapper (LunaH-Map)  Mission and Systems-Level Status</vt:lpstr>
      <vt:lpstr>LunaH-Map Mission Overview</vt:lpstr>
      <vt:lpstr>Polar Volatile Distributions from Neutron Spectroscopy</vt:lpstr>
      <vt:lpstr>Lunar Neutron Spectroscopy</vt:lpstr>
      <vt:lpstr>Lunar Neutron Spectroscopy</vt:lpstr>
      <vt:lpstr>LunaH-Map Predicted South Polar Volatile Mapping</vt:lpstr>
      <vt:lpstr>LunaH-Map Science and Technology Mission Objectives</vt:lpstr>
      <vt:lpstr>The ASU LunaH-Map Team</vt:lpstr>
      <vt:lpstr>LunaH-Map Partners</vt:lpstr>
      <vt:lpstr>PowerPoint Presentation</vt:lpstr>
      <vt:lpstr>Who We Are / How We Are Managed</vt:lpstr>
      <vt:lpstr>LunaH-Map Mission Summary</vt:lpstr>
      <vt:lpstr>Trajectory Design </vt:lpstr>
      <vt:lpstr>Road to Launch </vt:lpstr>
      <vt:lpstr>LunaH-Map Flight System </vt:lpstr>
      <vt:lpstr>Propulsion (BIT-3)</vt:lpstr>
      <vt:lpstr>Miniature Neutron Spectrometer</vt:lpstr>
      <vt:lpstr>Mini-NS EDU</vt:lpstr>
      <vt:lpstr>Flatsat</vt:lpstr>
      <vt:lpstr>Prototype Components</vt:lpstr>
      <vt:lpstr>Engineering Models</vt:lpstr>
      <vt:lpstr>Qualification</vt:lpstr>
      <vt:lpstr>PowerPoint Presentation</vt:lpstr>
      <vt:lpstr>PowerPoint Presentation</vt:lpstr>
      <vt:lpstr>What Worked / Is Working</vt:lpstr>
      <vt:lpstr>What Was / Is Harder</vt:lpstr>
      <vt:lpstr>What Is Next</vt:lpstr>
      <vt:lpstr>Backup</vt:lpstr>
      <vt:lpstr>LunaH-Map CubeSat Mission Manager’s Assessment</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Lunar Polar Hydrogen Mapper (LunaH-Map)  Mission and Systems-Level Status</dc:title>
  <dc:creator>Craig Hardgrove</dc:creator>
  <cp:lastModifiedBy>Microsoft Office User</cp:lastModifiedBy>
  <cp:revision>31</cp:revision>
  <dcterms:created xsi:type="dcterms:W3CDTF">2017-10-09T20:33:45Z</dcterms:created>
  <dcterms:modified xsi:type="dcterms:W3CDTF">2018-05-16T00:02:27Z</dcterms:modified>
</cp:coreProperties>
</file>