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62" r:id="rId6"/>
    <p:sldId id="261" r:id="rId7"/>
    <p:sldId id="263" r:id="rId8"/>
    <p:sldId id="265" r:id="rId9"/>
    <p:sldId id="277" r:id="rId10"/>
    <p:sldId id="274" r:id="rId11"/>
    <p:sldId id="275" r:id="rId12"/>
    <p:sldId id="267" r:id="rId13"/>
    <p:sldId id="271" r:id="rId14"/>
    <p:sldId id="270" r:id="rId15"/>
    <p:sldId id="273" r:id="rId16"/>
    <p:sldId id="264" r:id="rId17"/>
    <p:sldId id="281" r:id="rId18"/>
    <p:sldId id="280" r:id="rId19"/>
    <p:sldId id="278" r:id="rId20"/>
    <p:sldId id="279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5565" autoAdjust="0"/>
  </p:normalViewPr>
  <p:slideViewPr>
    <p:cSldViewPr snapToGrid="0" snapToObjects="1">
      <p:cViewPr varScale="1">
        <p:scale>
          <a:sx n="118" d="100"/>
          <a:sy n="118" d="100"/>
        </p:scale>
        <p:origin x="398" y="6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EA02B-5CB6-4B7C-905B-7F83B0FA9226}" type="doc">
      <dgm:prSet loTypeId="urn:microsoft.com/office/officeart/2005/8/layout/arrow2" loCatId="process" qsTypeId="urn:microsoft.com/office/officeart/2005/8/quickstyle/simple2" qsCatId="simple" csTypeId="urn:microsoft.com/office/officeart/2005/8/colors/accent0_3" csCatId="mainScheme" phldr="1"/>
      <dgm:spPr/>
    </dgm:pt>
    <dgm:pt modelId="{57809303-4ADD-4E19-B68E-5DEEF52BFE16}">
      <dgm:prSet phldrT="[Text]"/>
      <dgm:spPr/>
      <dgm:t>
        <a:bodyPr/>
        <a:lstStyle/>
        <a:p>
          <a:r>
            <a:rPr lang="en-US" dirty="0" smtClean="0">
              <a:latin typeface="Myriad Pro Cond"/>
            </a:rPr>
            <a:t>EXCAVATION</a:t>
          </a:r>
        </a:p>
      </dgm:t>
    </dgm:pt>
    <dgm:pt modelId="{5847F5FD-BF61-4D57-A95D-6B666D5A669E}" type="parTrans" cxnId="{D6830C40-49B9-400F-9FD8-AD486AA2562D}">
      <dgm:prSet/>
      <dgm:spPr/>
      <dgm:t>
        <a:bodyPr/>
        <a:lstStyle/>
        <a:p>
          <a:endParaRPr lang="en-US"/>
        </a:p>
      </dgm:t>
    </dgm:pt>
    <dgm:pt modelId="{7EA2B9BF-54CF-4624-B294-E1DCCCA1FFAE}" type="sibTrans" cxnId="{D6830C40-49B9-400F-9FD8-AD486AA2562D}">
      <dgm:prSet/>
      <dgm:spPr/>
      <dgm:t>
        <a:bodyPr/>
        <a:lstStyle/>
        <a:p>
          <a:endParaRPr lang="en-US"/>
        </a:p>
      </dgm:t>
    </dgm:pt>
    <dgm:pt modelId="{A008DFE3-2B85-4F0F-88B6-9B33CE0D9B97}">
      <dgm:prSet phldrT="[Text]"/>
      <dgm:spPr/>
      <dgm:t>
        <a:bodyPr/>
        <a:lstStyle/>
        <a:p>
          <a:r>
            <a:rPr lang="en-US" dirty="0" smtClean="0">
              <a:latin typeface="Myriad Pro Cond"/>
            </a:rPr>
            <a:t>TRANSPORTATION</a:t>
          </a:r>
          <a:endParaRPr lang="en-US" dirty="0">
            <a:latin typeface="Myriad Pro Cond"/>
          </a:endParaRPr>
        </a:p>
      </dgm:t>
    </dgm:pt>
    <dgm:pt modelId="{324D7D57-88E6-4489-BE0D-79F28D98FB32}" type="parTrans" cxnId="{1E3F76A0-4409-4DA9-8B49-E4604B68B60B}">
      <dgm:prSet/>
      <dgm:spPr/>
      <dgm:t>
        <a:bodyPr/>
        <a:lstStyle/>
        <a:p>
          <a:endParaRPr lang="en-US"/>
        </a:p>
      </dgm:t>
    </dgm:pt>
    <dgm:pt modelId="{2CC120A6-1116-4094-84AE-9CB27DE72B3E}" type="sibTrans" cxnId="{1E3F76A0-4409-4DA9-8B49-E4604B68B60B}">
      <dgm:prSet/>
      <dgm:spPr/>
      <dgm:t>
        <a:bodyPr/>
        <a:lstStyle/>
        <a:p>
          <a:endParaRPr lang="en-US"/>
        </a:p>
      </dgm:t>
    </dgm:pt>
    <dgm:pt modelId="{E3EAC6D0-ACF3-4C67-B928-346E3DD902DE}">
      <dgm:prSet phldrT="[Text]"/>
      <dgm:spPr/>
      <dgm:t>
        <a:bodyPr/>
        <a:lstStyle/>
        <a:p>
          <a:r>
            <a:rPr lang="en-US" dirty="0" smtClean="0">
              <a:solidFill>
                <a:schemeClr val="accent3">
                  <a:lumMod val="75000"/>
                </a:schemeClr>
              </a:solidFill>
              <a:latin typeface="Myriad Pro Cond"/>
            </a:rPr>
            <a:t>WATER EXTRACTION</a:t>
          </a:r>
          <a:endParaRPr lang="en-US" dirty="0">
            <a:solidFill>
              <a:schemeClr val="accent3">
                <a:lumMod val="75000"/>
              </a:schemeClr>
            </a:solidFill>
            <a:latin typeface="Myriad Pro Cond"/>
          </a:endParaRPr>
        </a:p>
      </dgm:t>
    </dgm:pt>
    <dgm:pt modelId="{2402F941-4824-4070-A2A4-4AD57163D4B7}" type="parTrans" cxnId="{0A94D6E1-9AAC-4E68-AE5F-AF3B9DC51699}">
      <dgm:prSet/>
      <dgm:spPr/>
      <dgm:t>
        <a:bodyPr/>
        <a:lstStyle/>
        <a:p>
          <a:endParaRPr lang="en-US"/>
        </a:p>
      </dgm:t>
    </dgm:pt>
    <dgm:pt modelId="{9A198174-1520-4FCC-A133-3717BE8A4641}" type="sibTrans" cxnId="{0A94D6E1-9AAC-4E68-AE5F-AF3B9DC51699}">
      <dgm:prSet/>
      <dgm:spPr/>
      <dgm:t>
        <a:bodyPr/>
        <a:lstStyle/>
        <a:p>
          <a:endParaRPr lang="en-US"/>
        </a:p>
      </dgm:t>
    </dgm:pt>
    <dgm:pt modelId="{352FEA0C-D233-491E-ABDA-DA57962D3DAF}">
      <dgm:prSet phldrT="[Text]"/>
      <dgm:spPr/>
      <dgm:t>
        <a:bodyPr/>
        <a:lstStyle/>
        <a:p>
          <a:r>
            <a:rPr lang="en-US" smtClean="0">
              <a:latin typeface="Myriad Pro Cond"/>
            </a:rPr>
            <a:t>WATER PROCESSING</a:t>
          </a:r>
          <a:endParaRPr lang="en-US" dirty="0">
            <a:latin typeface="Myriad Pro Cond"/>
          </a:endParaRPr>
        </a:p>
      </dgm:t>
    </dgm:pt>
    <dgm:pt modelId="{01021908-BF2C-4A2B-B469-818031F50413}" type="parTrans" cxnId="{E4126722-89F1-4027-AD18-5C5FDDEDD394}">
      <dgm:prSet/>
      <dgm:spPr/>
      <dgm:t>
        <a:bodyPr/>
        <a:lstStyle/>
        <a:p>
          <a:endParaRPr lang="en-US"/>
        </a:p>
      </dgm:t>
    </dgm:pt>
    <dgm:pt modelId="{869941AA-E61E-4BF9-9706-C485F3D692C8}" type="sibTrans" cxnId="{E4126722-89F1-4027-AD18-5C5FDDEDD394}">
      <dgm:prSet/>
      <dgm:spPr/>
      <dgm:t>
        <a:bodyPr/>
        <a:lstStyle/>
        <a:p>
          <a:endParaRPr lang="en-US"/>
        </a:p>
      </dgm:t>
    </dgm:pt>
    <dgm:pt modelId="{4F0B4F35-2909-4155-9A19-1F283CA2351A}" type="pres">
      <dgm:prSet presAssocID="{145EA02B-5CB6-4B7C-905B-7F83B0FA9226}" presName="arrowDiagram" presStyleCnt="0">
        <dgm:presLayoutVars>
          <dgm:chMax val="5"/>
          <dgm:dir/>
          <dgm:resizeHandles val="exact"/>
        </dgm:presLayoutVars>
      </dgm:prSet>
      <dgm:spPr/>
    </dgm:pt>
    <dgm:pt modelId="{FC6567E5-085A-4B61-B1B4-B97D24A43E28}" type="pres">
      <dgm:prSet presAssocID="{145EA02B-5CB6-4B7C-905B-7F83B0FA9226}" presName="arrow" presStyleLbl="bgShp" presStyleIdx="0" presStyleCnt="1"/>
      <dgm:spPr/>
      <dgm:t>
        <a:bodyPr/>
        <a:lstStyle/>
        <a:p>
          <a:endParaRPr lang="en-US"/>
        </a:p>
      </dgm:t>
    </dgm:pt>
    <dgm:pt modelId="{0B6D14EE-08E1-4D54-8C58-09EE359CECB8}" type="pres">
      <dgm:prSet presAssocID="{145EA02B-5CB6-4B7C-905B-7F83B0FA9226}" presName="arrowDiagram4" presStyleCnt="0"/>
      <dgm:spPr/>
    </dgm:pt>
    <dgm:pt modelId="{DF3758E3-570D-45F0-AB08-B813BDDBCEF1}" type="pres">
      <dgm:prSet presAssocID="{57809303-4ADD-4E19-B68E-5DEEF52BFE16}" presName="bullet4a" presStyleLbl="node1" presStyleIdx="0" presStyleCnt="4"/>
      <dgm:spPr/>
    </dgm:pt>
    <dgm:pt modelId="{A4C41897-7D5D-477E-A90A-0143FCDF2950}" type="pres">
      <dgm:prSet presAssocID="{57809303-4ADD-4E19-B68E-5DEEF52BFE1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6D86F-4A86-4267-AE8D-EA020E399596}" type="pres">
      <dgm:prSet presAssocID="{A008DFE3-2B85-4F0F-88B6-9B33CE0D9B97}" presName="bullet4b" presStyleLbl="node1" presStyleIdx="1" presStyleCnt="4"/>
      <dgm:spPr/>
    </dgm:pt>
    <dgm:pt modelId="{EE336BCC-01B8-4D6B-855A-5E6C209BD517}" type="pres">
      <dgm:prSet presAssocID="{A008DFE3-2B85-4F0F-88B6-9B33CE0D9B9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D2F74F-A163-4885-B40E-DC94F0604F34}" type="pres">
      <dgm:prSet presAssocID="{E3EAC6D0-ACF3-4C67-B928-346E3DD902DE}" presName="bullet4c" presStyleLbl="node1" presStyleIdx="2" presStyleCnt="4"/>
      <dgm:spPr/>
    </dgm:pt>
    <dgm:pt modelId="{C1D95C04-B9A0-4380-9BD4-286EA26C4BC3}" type="pres">
      <dgm:prSet presAssocID="{E3EAC6D0-ACF3-4C67-B928-346E3DD902DE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E0330B-4CEB-455A-B062-5006D6C181A0}" type="pres">
      <dgm:prSet presAssocID="{352FEA0C-D233-491E-ABDA-DA57962D3DAF}" presName="bullet4d" presStyleLbl="node1" presStyleIdx="3" presStyleCnt="4"/>
      <dgm:spPr/>
    </dgm:pt>
    <dgm:pt modelId="{C84828D3-CB9D-4D6C-8B61-6B5798B46469}" type="pres">
      <dgm:prSet presAssocID="{352FEA0C-D233-491E-ABDA-DA57962D3DAF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126722-89F1-4027-AD18-5C5FDDEDD394}" srcId="{145EA02B-5CB6-4B7C-905B-7F83B0FA9226}" destId="{352FEA0C-D233-491E-ABDA-DA57962D3DAF}" srcOrd="3" destOrd="0" parTransId="{01021908-BF2C-4A2B-B469-818031F50413}" sibTransId="{869941AA-E61E-4BF9-9706-C485F3D692C8}"/>
    <dgm:cxn modelId="{1E3F76A0-4409-4DA9-8B49-E4604B68B60B}" srcId="{145EA02B-5CB6-4B7C-905B-7F83B0FA9226}" destId="{A008DFE3-2B85-4F0F-88B6-9B33CE0D9B97}" srcOrd="1" destOrd="0" parTransId="{324D7D57-88E6-4489-BE0D-79F28D98FB32}" sibTransId="{2CC120A6-1116-4094-84AE-9CB27DE72B3E}"/>
    <dgm:cxn modelId="{0A94D6E1-9AAC-4E68-AE5F-AF3B9DC51699}" srcId="{145EA02B-5CB6-4B7C-905B-7F83B0FA9226}" destId="{E3EAC6D0-ACF3-4C67-B928-346E3DD902DE}" srcOrd="2" destOrd="0" parTransId="{2402F941-4824-4070-A2A4-4AD57163D4B7}" sibTransId="{9A198174-1520-4FCC-A133-3717BE8A4641}"/>
    <dgm:cxn modelId="{32C1C0C4-6D2B-4578-97BD-53BBE70C95E4}" type="presOf" srcId="{145EA02B-5CB6-4B7C-905B-7F83B0FA9226}" destId="{4F0B4F35-2909-4155-9A19-1F283CA2351A}" srcOrd="0" destOrd="0" presId="urn:microsoft.com/office/officeart/2005/8/layout/arrow2"/>
    <dgm:cxn modelId="{DCACC78D-1E37-4688-BF8E-00AF406DD090}" type="presOf" srcId="{E3EAC6D0-ACF3-4C67-B928-346E3DD902DE}" destId="{C1D95C04-B9A0-4380-9BD4-286EA26C4BC3}" srcOrd="0" destOrd="0" presId="urn:microsoft.com/office/officeart/2005/8/layout/arrow2"/>
    <dgm:cxn modelId="{5FB1D149-E2F1-4A2C-B715-73E7A94050FD}" type="presOf" srcId="{57809303-4ADD-4E19-B68E-5DEEF52BFE16}" destId="{A4C41897-7D5D-477E-A90A-0143FCDF2950}" srcOrd="0" destOrd="0" presId="urn:microsoft.com/office/officeart/2005/8/layout/arrow2"/>
    <dgm:cxn modelId="{D6830C40-49B9-400F-9FD8-AD486AA2562D}" srcId="{145EA02B-5CB6-4B7C-905B-7F83B0FA9226}" destId="{57809303-4ADD-4E19-B68E-5DEEF52BFE16}" srcOrd="0" destOrd="0" parTransId="{5847F5FD-BF61-4D57-A95D-6B666D5A669E}" sibTransId="{7EA2B9BF-54CF-4624-B294-E1DCCCA1FFAE}"/>
    <dgm:cxn modelId="{895DB750-1C57-45EF-A4C8-6017DA82D3C5}" type="presOf" srcId="{352FEA0C-D233-491E-ABDA-DA57962D3DAF}" destId="{C84828D3-CB9D-4D6C-8B61-6B5798B46469}" srcOrd="0" destOrd="0" presId="urn:microsoft.com/office/officeart/2005/8/layout/arrow2"/>
    <dgm:cxn modelId="{E1FBA551-2F15-45E2-8486-DB1A33332601}" type="presOf" srcId="{A008DFE3-2B85-4F0F-88B6-9B33CE0D9B97}" destId="{EE336BCC-01B8-4D6B-855A-5E6C209BD517}" srcOrd="0" destOrd="0" presId="urn:microsoft.com/office/officeart/2005/8/layout/arrow2"/>
    <dgm:cxn modelId="{825DBA34-B163-4D0E-B06C-3D7346FAB4F7}" type="presParOf" srcId="{4F0B4F35-2909-4155-9A19-1F283CA2351A}" destId="{FC6567E5-085A-4B61-B1B4-B97D24A43E28}" srcOrd="0" destOrd="0" presId="urn:microsoft.com/office/officeart/2005/8/layout/arrow2"/>
    <dgm:cxn modelId="{356397AE-2D07-4D86-AC36-96AFB357D08F}" type="presParOf" srcId="{4F0B4F35-2909-4155-9A19-1F283CA2351A}" destId="{0B6D14EE-08E1-4D54-8C58-09EE359CECB8}" srcOrd="1" destOrd="0" presId="urn:microsoft.com/office/officeart/2005/8/layout/arrow2"/>
    <dgm:cxn modelId="{48761EC5-B9CF-4160-AB9F-6DBAB85A0A9A}" type="presParOf" srcId="{0B6D14EE-08E1-4D54-8C58-09EE359CECB8}" destId="{DF3758E3-570D-45F0-AB08-B813BDDBCEF1}" srcOrd="0" destOrd="0" presId="urn:microsoft.com/office/officeart/2005/8/layout/arrow2"/>
    <dgm:cxn modelId="{94C8A5BE-02FC-427E-B94D-3C65007F2010}" type="presParOf" srcId="{0B6D14EE-08E1-4D54-8C58-09EE359CECB8}" destId="{A4C41897-7D5D-477E-A90A-0143FCDF2950}" srcOrd="1" destOrd="0" presId="urn:microsoft.com/office/officeart/2005/8/layout/arrow2"/>
    <dgm:cxn modelId="{BE75C617-4E03-4AD3-8CBB-FCB9A5D13B26}" type="presParOf" srcId="{0B6D14EE-08E1-4D54-8C58-09EE359CECB8}" destId="{ECC6D86F-4A86-4267-AE8D-EA020E399596}" srcOrd="2" destOrd="0" presId="urn:microsoft.com/office/officeart/2005/8/layout/arrow2"/>
    <dgm:cxn modelId="{FB3AF085-6C60-46DF-88EC-C8C921B2D6CD}" type="presParOf" srcId="{0B6D14EE-08E1-4D54-8C58-09EE359CECB8}" destId="{EE336BCC-01B8-4D6B-855A-5E6C209BD517}" srcOrd="3" destOrd="0" presId="urn:microsoft.com/office/officeart/2005/8/layout/arrow2"/>
    <dgm:cxn modelId="{EC853F28-794B-4B31-A08E-5B58E4132AB5}" type="presParOf" srcId="{0B6D14EE-08E1-4D54-8C58-09EE359CECB8}" destId="{9ED2F74F-A163-4885-B40E-DC94F0604F34}" srcOrd="4" destOrd="0" presId="urn:microsoft.com/office/officeart/2005/8/layout/arrow2"/>
    <dgm:cxn modelId="{3CAA81FE-FFE4-4E35-98BD-11C67DA1BF7E}" type="presParOf" srcId="{0B6D14EE-08E1-4D54-8C58-09EE359CECB8}" destId="{C1D95C04-B9A0-4380-9BD4-286EA26C4BC3}" srcOrd="5" destOrd="0" presId="urn:microsoft.com/office/officeart/2005/8/layout/arrow2"/>
    <dgm:cxn modelId="{E13633C4-4B7A-4EB7-A5D6-983662D91E8F}" type="presParOf" srcId="{0B6D14EE-08E1-4D54-8C58-09EE359CECB8}" destId="{4FE0330B-4CEB-455A-B062-5006D6C181A0}" srcOrd="6" destOrd="0" presId="urn:microsoft.com/office/officeart/2005/8/layout/arrow2"/>
    <dgm:cxn modelId="{8ABF0D4C-0EF3-4FB3-8B85-7205299262DC}" type="presParOf" srcId="{0B6D14EE-08E1-4D54-8C58-09EE359CECB8}" destId="{C84828D3-CB9D-4D6C-8B61-6B5798B46469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E149A-17AE-2F4C-AA11-EC78F2E2270F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65F5C-A0A2-104E-A51D-011F5C431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683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B1753-F596-9F45-856C-9D3C02A5A034}" type="datetimeFigureOut">
              <a:rPr lang="en-US" smtClean="0"/>
              <a:t>4/14/2017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69F2-85DF-314F-AADE-EA8F7BE88F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220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effectLst/>
            </a:endParaRPr>
          </a:p>
          <a:p>
            <a:pPr lvl="2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Atmospher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:: Major  : Carbon Dioxide (CO2) - 95.32% ; Nitrogen (N2) - 2.7% ; Argon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- 1.6%; Oxygen (O2) - 0.13%; Carbon Monoxide (CO) - 0.08% </a:t>
            </a:r>
          </a:p>
          <a:p>
            <a:pPr lvl="2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Minor (ppm): Water (H2O) - 210; Nitrogen Oxide (NO) - 100; Neon (Ne) - 2.5; Hydrogen-Deuterium-Oxygen (HDO) - 0.85; Krypton (Kr) - 0.3; Xenon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- 0.08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102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438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12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87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384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569F2-85DF-314F-AADE-EA8F7BE88F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755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912377"/>
            <a:ext cx="8881644" cy="582554"/>
          </a:xfrm>
        </p:spPr>
        <p:txBody>
          <a:bodyPr>
            <a:normAutofit/>
          </a:bodyPr>
          <a:lstStyle>
            <a:lvl1pPr algn="r">
              <a:defRPr sz="4800" b="0" cap="small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711659"/>
            <a:ext cx="4060086" cy="474565"/>
          </a:xfrm>
        </p:spPr>
        <p:txBody>
          <a:bodyPr>
            <a:normAutofit/>
          </a:bodyPr>
          <a:lstStyle>
            <a:lvl1pPr marL="0" indent="0" algn="l">
              <a:buNone/>
              <a:defRPr sz="2000" b="0" cap="sm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1700" y="4529841"/>
            <a:ext cx="4432300" cy="6088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6500" y="0"/>
            <a:ext cx="4127500" cy="1028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700" y="457200"/>
            <a:ext cx="3390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141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1136-5F57-B54C-A9D0-4D9F3CA7AB4F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1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0415-ACE9-7C4E-8DD0-0D0DB0BB14D2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616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cap="small" baseline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04C92-D5CA-C045-AB75-A6DEA1257EEC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 b="0" i="0">
                <a:solidFill>
                  <a:schemeClr val="tx1">
                    <a:tint val="75000"/>
                  </a:schemeClr>
                </a:solidFill>
                <a:latin typeface="Myriad Pro Cond"/>
                <a:cs typeface="Myriad Pro Cond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1FCC1-1CDA-3046-B7AE-AD4D7BE7D542}" type="datetime1">
              <a:rPr lang="en-US" smtClean="0"/>
              <a:t>4/14/2017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4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9A66F-73BA-9C40-A9B4-0868F1E65A79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2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 marL="342900" indent="-342900">
              <a:buFont typeface="Arial"/>
              <a:buChar char="•"/>
              <a:defRPr sz="2400" b="0" i="0">
                <a:solidFill>
                  <a:schemeClr val="tx1"/>
                </a:solidFill>
                <a:latin typeface="Myriad Pro"/>
                <a:cs typeface="Myriad Pro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 marL="342900" indent="-342900">
              <a:buFont typeface="Arial"/>
              <a:buChar char="•"/>
              <a:defRPr sz="2400" b="0" i="0">
                <a:solidFill>
                  <a:srgbClr val="000000"/>
                </a:solidFill>
                <a:latin typeface="Myriad Pro"/>
                <a:cs typeface="Myriad Pro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A12AFF-44F9-8942-B1BA-AED519482261}" type="datetime1">
              <a:rPr lang="en-US" smtClean="0"/>
              <a:t>4/14/2017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19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02964-D1A9-664A-914B-D9805E020F59}" type="datetime1">
              <a:rPr lang="en-US" smtClean="0"/>
              <a:t>4/14/2017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1C605-7625-6D4F-89BF-46DB3B08E36D}" type="datetime1">
              <a:rPr lang="en-US" smtClean="0"/>
              <a:t>4/14/2017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75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4DA65-E54D-D94D-9CCC-B2531253AD3A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83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bcxv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08E61-F631-4F41-B24A-455EE0675E3A}" type="datetime1">
              <a:rPr lang="en-US" smtClean="0"/>
              <a:t>4/14/2017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2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712" y="459738"/>
            <a:ext cx="8229600" cy="6114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712" y="1133530"/>
            <a:ext cx="8635484" cy="37329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22104" y="4948942"/>
            <a:ext cx="116130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fld id="{F4164F58-7335-F442-B1BE-2D3E52B6F069}" type="datetime1">
              <a:rPr lang="en-US" smtClean="0"/>
              <a:t>4/14/2017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3406" y="4948942"/>
            <a:ext cx="27432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7244" y="4948942"/>
            <a:ext cx="9144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0">
                <a:solidFill>
                  <a:schemeClr val="bg1"/>
                </a:solidFill>
                <a:latin typeface="Myriad Pro Cond"/>
                <a:cs typeface="Myriad Pro Cond"/>
              </a:defRPr>
            </a:lvl1pPr>
          </a:lstStyle>
          <a:p>
            <a:fld id="{47F59ADF-1DE6-CD4B-8106-38E1389FB2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2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 cap="small" baseline="0">
          <a:solidFill>
            <a:schemeClr val="bg1"/>
          </a:solidFill>
          <a:latin typeface="Myriad Pro Cond"/>
          <a:ea typeface="+mj-ea"/>
          <a:cs typeface="Myriad Pro Cond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b="0" i="0" kern="1200" cap="small" baseline="0">
          <a:solidFill>
            <a:schemeClr val="accent3">
              <a:lumMod val="50000"/>
            </a:schemeClr>
          </a:solidFill>
          <a:latin typeface="Myriad Pro Cond"/>
          <a:ea typeface="+mn-ea"/>
          <a:cs typeface="Myriad Pro Con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oasis.jsc.nasa.gov/projects/HESTIA/EP/AIAA%20Houston%20Tech%20Symposium/Forms/AllItems.aspx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Water Extraction </a:t>
            </a:r>
            <a:r>
              <a:rPr lang="en-US" sz="3600" dirty="0"/>
              <a:t>F</a:t>
            </a:r>
            <a:r>
              <a:rPr lang="en-US" sz="3600" dirty="0" smtClean="0"/>
              <a:t>rom Regolith</a:t>
            </a:r>
            <a:endParaRPr lang="en-US" sz="36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Lara Oryshchyn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229600" y="4948238"/>
            <a:ext cx="914400" cy="171450"/>
          </a:xfrm>
        </p:spPr>
        <p:txBody>
          <a:bodyPr/>
          <a:lstStyle/>
          <a:p>
            <a:fld id="{47F59ADF-1DE6-CD4B-8106-38E1389FB2E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62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HESTIA SPM Testing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712" y="1204956"/>
            <a:ext cx="8635484" cy="366155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Objectives</a:t>
            </a:r>
          </a:p>
          <a:p>
            <a:pPr lvl="1"/>
            <a:r>
              <a:rPr lang="en-US" dirty="0" smtClean="0"/>
              <a:t>Determine water evolution rate using JSC-Mars-1A Simulant</a:t>
            </a:r>
          </a:p>
          <a:p>
            <a:pPr lvl="1"/>
            <a:r>
              <a:rPr lang="en-US" dirty="0" smtClean="0"/>
              <a:t>Evaluate the purity/contaminants of the water produced</a:t>
            </a:r>
          </a:p>
          <a:p>
            <a:pPr lvl="1"/>
            <a:r>
              <a:rPr lang="en-US" dirty="0" smtClean="0"/>
              <a:t>Identify upgrades/changes to the water extraction system</a:t>
            </a:r>
          </a:p>
          <a:p>
            <a:pPr lvl="1"/>
            <a:r>
              <a:rPr lang="en-US" dirty="0" smtClean="0"/>
              <a:t>Identify similarities/differences between Earth/Mars</a:t>
            </a:r>
          </a:p>
          <a:p>
            <a:endParaRPr lang="en-US" dirty="0" smtClean="0"/>
          </a:p>
          <a:p>
            <a:r>
              <a:rPr lang="en-US" dirty="0" smtClean="0"/>
              <a:t>Test Conditions</a:t>
            </a:r>
            <a:endParaRPr lang="en-US" dirty="0"/>
          </a:p>
          <a:p>
            <a:pPr lvl="1"/>
            <a:r>
              <a:rPr lang="en-US" dirty="0" smtClean="0"/>
              <a:t>Simulant Quantity: 6 kg </a:t>
            </a:r>
            <a:endParaRPr lang="en-US" dirty="0"/>
          </a:p>
          <a:p>
            <a:pPr lvl="1"/>
            <a:r>
              <a:rPr lang="en-US" dirty="0" smtClean="0"/>
              <a:t>Operating Pressure: &lt;50 psig</a:t>
            </a:r>
            <a:endParaRPr lang="en-US" dirty="0"/>
          </a:p>
          <a:p>
            <a:pPr lvl="1"/>
            <a:r>
              <a:rPr lang="en-US" dirty="0" smtClean="0"/>
              <a:t>Operating Temperature: &lt;500</a:t>
            </a:r>
            <a:r>
              <a:rPr lang="en-US" baseline="30000" dirty="0" smtClean="0"/>
              <a:t>o</a:t>
            </a:r>
            <a:r>
              <a:rPr lang="en-US" dirty="0" smtClean="0"/>
              <a:t>C</a:t>
            </a:r>
          </a:p>
          <a:p>
            <a:pPr lvl="1"/>
            <a:r>
              <a:rPr lang="en-US" dirty="0" smtClean="0"/>
              <a:t>Sweep Gas: N</a:t>
            </a:r>
            <a:r>
              <a:rPr lang="en-US" baseline="-25000" dirty="0" smtClean="0"/>
              <a:t>2</a:t>
            </a:r>
            <a:r>
              <a:rPr lang="en-US" dirty="0" smtClean="0"/>
              <a:t> or CO</a:t>
            </a:r>
            <a:r>
              <a:rPr lang="en-US" baseline="-25000" dirty="0" smtClean="0"/>
              <a:t>2</a:t>
            </a:r>
          </a:p>
          <a:p>
            <a:pPr lvl="1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6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Hestia SPM Testing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31" y="1295582"/>
            <a:ext cx="2585681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612" y="1295582"/>
            <a:ext cx="4565164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479580" y="2698439"/>
            <a:ext cx="1496291" cy="645835"/>
          </a:xfrm>
          <a:prstGeom prst="straightConnector1">
            <a:avLst/>
          </a:prstGeom>
          <a:ln w="12700"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3665" y="2498384"/>
            <a:ext cx="86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/>
              <a:t>Line </a:t>
            </a:r>
          </a:p>
          <a:p>
            <a:r>
              <a:rPr lang="en-US" sz="1000" i="1" dirty="0" smtClean="0"/>
              <a:t>Freeze</a:t>
            </a:r>
            <a:endParaRPr lang="en-US" sz="1000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6132235" y="1295582"/>
            <a:ext cx="2048668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latin typeface="Myriad Pro Cond"/>
              </a:rPr>
              <a:t>WATER COLLECTOR</a:t>
            </a:r>
            <a:endParaRPr lang="en-US" sz="1200" dirty="0">
              <a:latin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16994" y="3985918"/>
            <a:ext cx="2509754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Myriad Pro Cond"/>
              </a:rPr>
              <a:t>On Average: 19% Water by Weight, Most Evolves within 2-3 after Heater </a:t>
            </a:r>
            <a:r>
              <a:rPr lang="en-US" sz="1400" dirty="0">
                <a:latin typeface="Myriad Pro Cond"/>
              </a:rPr>
              <a:t>T</a:t>
            </a:r>
            <a:r>
              <a:rPr lang="en-US" sz="1400" dirty="0" smtClean="0">
                <a:latin typeface="Myriad Pro Cond"/>
              </a:rPr>
              <a:t>urned </a:t>
            </a:r>
            <a:r>
              <a:rPr lang="en-US" sz="1400" dirty="0">
                <a:latin typeface="Myriad Pro Cond"/>
              </a:rPr>
              <a:t>O</a:t>
            </a:r>
            <a:r>
              <a:rPr lang="en-US" sz="1400" dirty="0" smtClean="0">
                <a:latin typeface="Myriad Pro Cond"/>
              </a:rPr>
              <a:t>n</a:t>
            </a:r>
            <a:endParaRPr lang="en-US" sz="1400" dirty="0">
              <a:latin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12153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712" y="1204956"/>
            <a:ext cx="8635484" cy="366155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Dryer Shape Matters</a:t>
            </a:r>
          </a:p>
          <a:p>
            <a:pPr lvl="1"/>
            <a:r>
              <a:rPr lang="en-US" dirty="0" smtClean="0"/>
              <a:t>Current Design: Flat Bottom</a:t>
            </a:r>
          </a:p>
          <a:p>
            <a:pPr lvl="1"/>
            <a:r>
              <a:rPr lang="en-US" dirty="0" smtClean="0"/>
              <a:t>Future Designs: Should be Conical</a:t>
            </a:r>
          </a:p>
          <a:p>
            <a:pPr lvl="1"/>
            <a:endParaRPr lang="en-US" dirty="0"/>
          </a:p>
          <a:p>
            <a:r>
              <a:rPr lang="en-US" dirty="0"/>
              <a:t>Regolith Egress Tube Size Matters</a:t>
            </a:r>
          </a:p>
          <a:p>
            <a:pPr lvl="1"/>
            <a:r>
              <a:rPr lang="en-US" dirty="0" smtClean="0"/>
              <a:t>Current Design: 1-1/4” OD Tube</a:t>
            </a:r>
            <a:endParaRPr lang="en-US" dirty="0"/>
          </a:p>
          <a:p>
            <a:pPr lvl="1"/>
            <a:r>
              <a:rPr lang="en-US" dirty="0" smtClean="0"/>
              <a:t>Future Designs: Larger ID</a:t>
            </a:r>
          </a:p>
          <a:p>
            <a:pPr lvl="1"/>
            <a:endParaRPr lang="en-US" dirty="0"/>
          </a:p>
          <a:p>
            <a:r>
              <a:rPr lang="en-US" dirty="0" smtClean="0"/>
              <a:t>Heater Design Needs to be Robust</a:t>
            </a:r>
            <a:endParaRPr lang="en-US" dirty="0"/>
          </a:p>
          <a:p>
            <a:pPr lvl="1"/>
            <a:r>
              <a:rPr lang="en-US" dirty="0"/>
              <a:t>Current Design: </a:t>
            </a:r>
            <a:r>
              <a:rPr lang="en-US" dirty="0" err="1" smtClean="0"/>
              <a:t>SiC</a:t>
            </a:r>
            <a:r>
              <a:rPr lang="en-US" dirty="0" smtClean="0"/>
              <a:t> Inside of a Heater Well</a:t>
            </a:r>
            <a:endParaRPr lang="en-US" dirty="0"/>
          </a:p>
          <a:p>
            <a:pPr lvl="1"/>
            <a:r>
              <a:rPr lang="en-US" dirty="0"/>
              <a:t>Future Designs: </a:t>
            </a:r>
            <a:r>
              <a:rPr lang="en-US" dirty="0" smtClean="0"/>
              <a:t>Integrate into Vessel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Particulate Filtration is Challenging</a:t>
            </a:r>
          </a:p>
          <a:p>
            <a:pPr lvl="1"/>
            <a:r>
              <a:rPr lang="en-US" dirty="0" smtClean="0"/>
              <a:t>Current Design: 5 micron filter inside Sandman</a:t>
            </a:r>
          </a:p>
          <a:p>
            <a:pPr lvl="1"/>
            <a:r>
              <a:rPr lang="en-US" dirty="0" smtClean="0"/>
              <a:t>Addition: Downstream Borosilicate Glass Filter</a:t>
            </a:r>
          </a:p>
          <a:p>
            <a:pPr lvl="1"/>
            <a:r>
              <a:rPr lang="en-US" dirty="0" smtClean="0"/>
              <a:t>Future Designs: Capture Particulate inside the Vessel if Possible</a:t>
            </a:r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064" y="1461681"/>
            <a:ext cx="2460771" cy="2019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16689" y="2034034"/>
            <a:ext cx="3024768" cy="1880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8921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Next Steps…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712" y="1204956"/>
            <a:ext cx="8635484" cy="3661553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Improve Simulant</a:t>
            </a:r>
          </a:p>
          <a:p>
            <a:pPr lvl="1"/>
            <a:r>
              <a:rPr lang="en-US" dirty="0" smtClean="0"/>
              <a:t>JSC-Mars-1A has too much Water: 19% vs. 3-9% expected on Mars</a:t>
            </a:r>
          </a:p>
          <a:p>
            <a:pPr lvl="1"/>
            <a:r>
              <a:rPr lang="en-US" dirty="0" smtClean="0"/>
              <a:t>JSC-Mars-1A does not have Water bound in Hydrated Salts as expected on Mars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Develop More Flight Forward Design</a:t>
            </a:r>
            <a:endParaRPr lang="en-US" dirty="0"/>
          </a:p>
          <a:p>
            <a:pPr lvl="1"/>
            <a:r>
              <a:rPr lang="en-US" dirty="0" smtClean="0"/>
              <a:t>Simplify Fluid System</a:t>
            </a:r>
          </a:p>
          <a:p>
            <a:pPr lvl="1"/>
            <a:r>
              <a:rPr lang="en-US" dirty="0" smtClean="0"/>
              <a:t>Improve Condensing System</a:t>
            </a:r>
          </a:p>
          <a:p>
            <a:pPr lvl="1"/>
            <a:r>
              <a:rPr lang="en-US" dirty="0" smtClean="0"/>
              <a:t>Improve Dryer Design</a:t>
            </a:r>
          </a:p>
          <a:p>
            <a:pPr lvl="2"/>
            <a:r>
              <a:rPr lang="en-US" dirty="0" smtClean="0"/>
              <a:t>Incorporate Vacuum Compatible Components</a:t>
            </a:r>
          </a:p>
          <a:p>
            <a:pPr lvl="2"/>
            <a:r>
              <a:rPr lang="en-US" dirty="0" smtClean="0"/>
              <a:t>Improve Particulate Filtration</a:t>
            </a:r>
          </a:p>
          <a:p>
            <a:pPr lvl="1"/>
            <a:r>
              <a:rPr lang="en-US" dirty="0"/>
              <a:t>Investigate Continuous Mode vs. Batch </a:t>
            </a:r>
            <a:r>
              <a:rPr lang="en-US" dirty="0" smtClean="0"/>
              <a:t>Mode</a:t>
            </a:r>
          </a:p>
          <a:p>
            <a:pPr lvl="1"/>
            <a:r>
              <a:rPr lang="en-US" dirty="0" smtClean="0"/>
              <a:t>Test Under Mars Conditions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Integrate with Other ISRU Hardware </a:t>
            </a:r>
            <a:endParaRPr lang="en-US" dirty="0"/>
          </a:p>
          <a:p>
            <a:pPr lvl="1"/>
            <a:r>
              <a:rPr lang="en-US" dirty="0" smtClean="0"/>
              <a:t>Water Cleanup</a:t>
            </a:r>
            <a:endParaRPr lang="en-US" dirty="0"/>
          </a:p>
          <a:p>
            <a:pPr lvl="1"/>
            <a:r>
              <a:rPr lang="en-US" dirty="0" smtClean="0"/>
              <a:t>Electrolysis</a:t>
            </a:r>
          </a:p>
          <a:p>
            <a:pPr lvl="1"/>
            <a:r>
              <a:rPr lang="en-US" dirty="0" smtClean="0"/>
              <a:t>Regolith Feed/Removal System</a:t>
            </a:r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2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2827" y="2146732"/>
            <a:ext cx="4312128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61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12" y="1227666"/>
            <a:ext cx="8635484" cy="3638843"/>
          </a:xfrm>
        </p:spPr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Anderson et </a:t>
            </a:r>
            <a:r>
              <a:rPr lang="en-US" dirty="0" smtClean="0"/>
              <a:t>Al,1979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dirty="0" err="1"/>
              <a:t>Audouard</a:t>
            </a:r>
            <a:r>
              <a:rPr lang="en-US" altLang="en-US" dirty="0"/>
              <a:t> et al. 2014 JGR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mtClean="0"/>
              <a:t>Barlow</a:t>
            </a:r>
            <a:r>
              <a:rPr lang="en-US" dirty="0"/>
              <a:t>, Nadine G. </a:t>
            </a:r>
            <a:r>
              <a:rPr lang="en-US" i="1" dirty="0"/>
              <a:t>Mars: An Introduction to Its Interior, Surface and Atmosphere</a:t>
            </a:r>
            <a:r>
              <a:rPr lang="en-US" dirty="0"/>
              <a:t>. Cambridge, UK: Cambridge University Press, 2008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Drake, B.G., “Human Exploration of Mars Design Reference Architecture 5.0, Executive Summary,” February 2009 (available from (available from http://ntrs.nasa.gov/archive/nasa/casi.ntrs.nasa.gov/20090012109.pdf).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Drake, B.G. (editor), “Human Exploration of Mars Design Reference Architecture 5.0,” NASA-SP-2009-566, July </a:t>
            </a:r>
            <a:r>
              <a:rPr lang="en-US" dirty="0" smtClean="0"/>
              <a:t>2009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Smith et al 2009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Leshin</a:t>
            </a:r>
            <a:r>
              <a:rPr lang="en-US" dirty="0"/>
              <a:t> et al, 2013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Mitrofnov</a:t>
            </a:r>
            <a:r>
              <a:rPr lang="en-US" dirty="0"/>
              <a:t> et al,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Milliken and Mustard et al, 2007a,b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United States Department of Agriculture, </a:t>
            </a:r>
            <a:r>
              <a:rPr lang="en-US" i="1" dirty="0" smtClean="0"/>
              <a:t>Sampling Surface and Subsurface Particle Size Distributions in </a:t>
            </a:r>
            <a:r>
              <a:rPr lang="en-US" i="1" dirty="0" err="1" smtClean="0"/>
              <a:t>Wadable</a:t>
            </a:r>
            <a:r>
              <a:rPr lang="en-US" i="1" dirty="0" smtClean="0"/>
              <a:t> Gravel- and Cobble-Bed Streams for Analyses in Sediment Transport, Hydraulics, and Streambed Monitoring </a:t>
            </a:r>
            <a:r>
              <a:rPr lang="en-US" dirty="0" smtClean="0"/>
              <a:t>(USDA Publication RMRS-GTR-74). 2001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Sanders</a:t>
            </a:r>
            <a:r>
              <a:rPr lang="en-US" dirty="0"/>
              <a:t>, G. B., “In-Situ Resource Utilization on Mars – Update from DRA 5.0 Study,” AIAA 2010-799, January 2010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1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notes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Brian Banker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0451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is a test of the template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Use this slide deck for template</a:t>
            </a:r>
          </a:p>
          <a:p>
            <a:pPr lvl="1"/>
            <a:r>
              <a:rPr lang="en-US" dirty="0" smtClean="0"/>
              <a:t>Time Limit 25 min:</a:t>
            </a:r>
          </a:p>
          <a:p>
            <a:pPr lvl="2"/>
            <a:r>
              <a:rPr lang="en-US" dirty="0" smtClean="0"/>
              <a:t>15 min talk</a:t>
            </a:r>
          </a:p>
          <a:p>
            <a:pPr lvl="2"/>
            <a:r>
              <a:rPr lang="en-US" dirty="0" smtClean="0"/>
              <a:t>10 min questions</a:t>
            </a:r>
          </a:p>
          <a:p>
            <a:pPr lvl="1"/>
            <a:r>
              <a:rPr lang="en-US" dirty="0" smtClean="0"/>
              <a:t>Picture Heavy</a:t>
            </a:r>
          </a:p>
          <a:p>
            <a:pPr lvl="1"/>
            <a:r>
              <a:rPr lang="en-US" dirty="0" smtClean="0"/>
              <a:t>Upload Files here by COB Friday, 29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2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oasis.jsc.nasa.gov/projects/HESTIA/EP/AIAA%20Houston%20Tech%20Symposium/Forms/AllItems.aspx</a:t>
            </a:r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Where we fit into the Architecture</a:t>
            </a:r>
          </a:p>
          <a:p>
            <a:r>
              <a:rPr lang="en-US" dirty="0" smtClean="0"/>
              <a:t>Background of Technology</a:t>
            </a:r>
          </a:p>
          <a:p>
            <a:pPr lvl="1"/>
            <a:r>
              <a:rPr lang="en-US" dirty="0" smtClean="0"/>
              <a:t>How long have we been working on it</a:t>
            </a:r>
          </a:p>
          <a:p>
            <a:pPr lvl="1"/>
            <a:r>
              <a:rPr lang="en-US" dirty="0" smtClean="0"/>
              <a:t>Why it (the technology)?</a:t>
            </a:r>
          </a:p>
          <a:p>
            <a:r>
              <a:rPr lang="en-US" dirty="0" smtClean="0"/>
              <a:t>Where we are now</a:t>
            </a:r>
          </a:p>
          <a:p>
            <a:pPr lvl="1"/>
            <a:r>
              <a:rPr lang="en-US" dirty="0"/>
              <a:t>	</a:t>
            </a:r>
            <a:r>
              <a:rPr lang="en-US" dirty="0" smtClean="0"/>
              <a:t>What we’re doing at JSC</a:t>
            </a:r>
          </a:p>
          <a:p>
            <a:r>
              <a:rPr lang="en-US" dirty="0" smtClean="0"/>
              <a:t>What’s Next for the technology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6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712" y="1204956"/>
            <a:ext cx="8635484" cy="366155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Add here</a:t>
            </a:r>
          </a:p>
          <a:p>
            <a:pPr lvl="2"/>
            <a:r>
              <a:rPr lang="en-US" dirty="0" smtClean="0"/>
              <a:t>Add here</a:t>
            </a:r>
          </a:p>
          <a:p>
            <a:pPr lvl="1"/>
            <a:r>
              <a:rPr lang="en-US" dirty="0" smtClean="0"/>
              <a:t>Add here</a:t>
            </a:r>
          </a:p>
          <a:p>
            <a:pPr lvl="2"/>
            <a:r>
              <a:rPr lang="en-US" dirty="0" smtClean="0"/>
              <a:t>Add here</a:t>
            </a:r>
          </a:p>
          <a:p>
            <a:r>
              <a:rPr lang="en-US" dirty="0"/>
              <a:t>Add Here</a:t>
            </a:r>
          </a:p>
          <a:p>
            <a:pPr lvl="1"/>
            <a:r>
              <a:rPr lang="en-US" dirty="0"/>
              <a:t>Add here</a:t>
            </a:r>
          </a:p>
          <a:p>
            <a:pPr lvl="2"/>
            <a:r>
              <a:rPr lang="en-US" dirty="0"/>
              <a:t>Add here</a:t>
            </a:r>
          </a:p>
          <a:p>
            <a:pPr lvl="1"/>
            <a:r>
              <a:rPr lang="en-US" dirty="0"/>
              <a:t>Add here</a:t>
            </a:r>
          </a:p>
          <a:p>
            <a:pPr lvl="2"/>
            <a:r>
              <a:rPr lang="en-US" dirty="0"/>
              <a:t>Add here</a:t>
            </a:r>
          </a:p>
          <a:p>
            <a:pPr lvl="2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00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NASA’s Journey to Mars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712" y="1213502"/>
            <a:ext cx="8635484" cy="365300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Goal: Live on Mars &amp; Return to Earth Safely</a:t>
            </a:r>
            <a:endParaRPr lang="en-US" dirty="0"/>
          </a:p>
          <a:p>
            <a:pPr lvl="1"/>
            <a:r>
              <a:rPr lang="en-US" dirty="0" smtClean="0"/>
              <a:t>Sustain Life: Oxygen, </a:t>
            </a:r>
            <a:r>
              <a:rPr lang="en-US" dirty="0" smtClean="0">
                <a:solidFill>
                  <a:schemeClr val="accent3"/>
                </a:solidFill>
              </a:rPr>
              <a:t>Water, </a:t>
            </a:r>
            <a:r>
              <a:rPr lang="en-US" dirty="0" smtClean="0"/>
              <a:t>Food, Shelter…</a:t>
            </a:r>
          </a:p>
          <a:p>
            <a:pPr lvl="1"/>
            <a:r>
              <a:rPr lang="en-US" dirty="0" smtClean="0"/>
              <a:t>Propellant: Oxygen, Methane</a:t>
            </a:r>
          </a:p>
          <a:p>
            <a:pPr lvl="1"/>
            <a:endParaRPr lang="en-US" dirty="0"/>
          </a:p>
          <a:p>
            <a:r>
              <a:rPr lang="en-US" dirty="0" smtClean="0"/>
              <a:t>Options: Bring or </a:t>
            </a:r>
            <a:r>
              <a:rPr lang="en-US" dirty="0" smtClean="0">
                <a:solidFill>
                  <a:schemeClr val="accent3"/>
                </a:solidFill>
              </a:rPr>
              <a:t>Utilize Martian Resources</a:t>
            </a:r>
          </a:p>
          <a:p>
            <a:pPr lvl="1"/>
            <a:r>
              <a:rPr lang="en-US" dirty="0" smtClean="0"/>
              <a:t>Atmosphere: CO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</a:t>
            </a:r>
            <a:r>
              <a:rPr lang="en-US" dirty="0" err="1" smtClean="0"/>
              <a:t>Ar</a:t>
            </a:r>
            <a:r>
              <a:rPr lang="en-US" dirty="0" smtClean="0"/>
              <a:t>, O</a:t>
            </a:r>
            <a:r>
              <a:rPr lang="en-US" baseline="-25000" dirty="0" smtClean="0"/>
              <a:t>2</a:t>
            </a:r>
            <a:r>
              <a:rPr lang="en-US" dirty="0" smtClean="0"/>
              <a:t>, CO… H</a:t>
            </a:r>
            <a:r>
              <a:rPr lang="en-US" baseline="-25000" dirty="0" smtClean="0"/>
              <a:t>2</a:t>
            </a:r>
            <a:r>
              <a:rPr lang="en-US" dirty="0" smtClean="0"/>
              <a:t>O (~210ppm)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Regolith</a:t>
            </a:r>
            <a:r>
              <a:rPr lang="en-US" dirty="0" smtClean="0"/>
              <a:t>: The uppermost layer of the surface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4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HESTIA Architecture 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300" y="1334259"/>
            <a:ext cx="7497099" cy="33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62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Processing Regolith for Water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35892270"/>
              </p:ext>
            </p:extLst>
          </p:nvPr>
        </p:nvGraphicFramePr>
        <p:xfrm>
          <a:off x="345582" y="1253065"/>
          <a:ext cx="5661324" cy="3695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/>
          <a:srcRect r="12412"/>
          <a:stretch/>
        </p:blipFill>
        <p:spPr>
          <a:xfrm>
            <a:off x="4853353" y="1327905"/>
            <a:ext cx="4241410" cy="332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Martian Regolith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47712" y="1204956"/>
            <a:ext cx="8635484" cy="366155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Bulk Density: 1200-1600 kg/m</a:t>
            </a:r>
            <a:r>
              <a:rPr lang="en-US" baseline="30000" dirty="0" smtClean="0"/>
              <a:t>3 </a:t>
            </a:r>
            <a:r>
              <a:rPr 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[Barlow, 95]</a:t>
            </a:r>
            <a:endParaRPr lang="en-US" altLang="en-US" sz="14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Water Content: ~1-10%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Lucida Grande" charset="0"/>
              <a:buChar char="-"/>
            </a:pPr>
            <a:r>
              <a:rPr lang="en-US" altLang="en-US" dirty="0" smtClean="0"/>
              <a:t>Viking Landers: 1-2% 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[Anderson et al. 1979]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Lucida Grande" charset="0"/>
              <a:buChar char="-"/>
            </a:pPr>
            <a:r>
              <a:rPr lang="en-US" altLang="en-US" dirty="0" smtClean="0"/>
              <a:t>Phoenix Lander: </a:t>
            </a:r>
            <a:r>
              <a:rPr lang="en-US" altLang="en-US" dirty="0"/>
              <a:t>~2% </a:t>
            </a:r>
            <a:r>
              <a:rPr lang="en-US" alt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[Smith et al. 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2009]</a:t>
            </a:r>
            <a:endParaRPr lang="en-US" altLang="en-US" sz="1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lvl="1">
              <a:lnSpc>
                <a:spcPct val="90000"/>
              </a:lnSpc>
              <a:spcBef>
                <a:spcPts val="200"/>
              </a:spcBef>
              <a:buFont typeface="Lucida Grande" charset="0"/>
              <a:buChar char="-"/>
            </a:pPr>
            <a:r>
              <a:rPr lang="en-US" altLang="en-US" dirty="0" smtClean="0"/>
              <a:t>MSL* Curiosity: ~2-5%</a:t>
            </a:r>
            <a:r>
              <a:rPr lang="en-US" altLang="en-US" sz="1400" dirty="0" smtClean="0"/>
              <a:t> 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</a:t>
            </a:r>
            <a:r>
              <a:rPr lang="en-US" altLang="en-US" sz="1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Leshin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et al. 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2013, </a:t>
            </a:r>
            <a:r>
              <a:rPr lang="en-US" altLang="en-US" sz="14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Mitrofanov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et al, 2014]</a:t>
            </a:r>
          </a:p>
          <a:p>
            <a:pPr lvl="1">
              <a:lnSpc>
                <a:spcPct val="90000"/>
              </a:lnSpc>
              <a:spcBef>
                <a:spcPts val="200"/>
              </a:spcBef>
              <a:buFont typeface="Lucida Grande" charset="0"/>
              <a:buChar char="-"/>
            </a:pPr>
            <a:r>
              <a:rPr lang="en-US" altLang="en-US" dirty="0" smtClean="0"/>
              <a:t>Mars Express Orbiter: &gt;10% </a:t>
            </a:r>
            <a:r>
              <a:rPr lang="en-US" altLang="en-US" sz="1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[Milliken and Mustard 2007a,b…]</a:t>
            </a:r>
            <a:endParaRPr lang="en-US" altLang="en-US" sz="2200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434" y="1485759"/>
            <a:ext cx="5573486" cy="160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36451" y="2886081"/>
            <a:ext cx="2909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Myriad Pro"/>
              </a:rPr>
              <a:t>'Marias Pass,' Contact Zone of Two Martian Rock Units </a:t>
            </a:r>
            <a:endParaRPr lang="en-US" sz="800" dirty="0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9480" y="3168392"/>
            <a:ext cx="3126440" cy="1600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6005089" y="3168392"/>
            <a:ext cx="29094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chemeClr val="bg1"/>
                </a:solidFill>
                <a:latin typeface="Myriad Pro"/>
              </a:rPr>
              <a:t>Northward View Along West Rim of Endeavour </a:t>
            </a:r>
            <a:endParaRPr lang="en-US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837898" y="3827552"/>
            <a:ext cx="1717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yriad Pro"/>
              </a:rPr>
              <a:t>Photos: Courtesy of NASA</a:t>
            </a:r>
            <a:endParaRPr lang="en-US" sz="800" dirty="0">
              <a:solidFill>
                <a:schemeClr val="accent3">
                  <a:lumMod val="40000"/>
                  <a:lumOff val="60000"/>
                </a:schemeClr>
              </a:solidFill>
              <a:latin typeface="Myriad Pr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8604" y="3060670"/>
            <a:ext cx="171788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Myriad Pro"/>
              </a:rPr>
              <a:t>[USGS RMRS-GTR-74,104]</a:t>
            </a:r>
            <a:endParaRPr lang="en-US" sz="800" dirty="0">
              <a:solidFill>
                <a:schemeClr val="accent3">
                  <a:lumMod val="40000"/>
                  <a:lumOff val="60000"/>
                </a:schemeClr>
              </a:solidFill>
              <a:latin typeface="Myriad Pro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11" y="1485759"/>
            <a:ext cx="2662279" cy="1600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5556" y="4747288"/>
            <a:ext cx="3985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*MSL: Mars Science Laboratory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414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4673710" y="1247775"/>
            <a:ext cx="3232040" cy="36385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Content Placeholder 18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77" t="13740" r="2628" b="6279"/>
          <a:stretch/>
        </p:blipFill>
        <p:spPr>
          <a:xfrm>
            <a:off x="4752975" y="1562100"/>
            <a:ext cx="3152775" cy="3200400"/>
          </a:xfrm>
          <a:prstGeom prst="rect">
            <a:avLst/>
          </a:prstGeom>
        </p:spPr>
      </p:pic>
      <p:sp>
        <p:nvSpPr>
          <p:cNvPr id="44" name="Text Box 20"/>
          <p:cNvSpPr txBox="1"/>
          <p:nvPr/>
        </p:nvSpPr>
        <p:spPr>
          <a:xfrm>
            <a:off x="4514818" y="4444255"/>
            <a:ext cx="3629087" cy="38492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DIG DEPTH BASED ON WATER CONTENT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AMERICAN FOOTBALL FIELD</a:t>
            </a:r>
            <a:endParaRPr lang="en-US" sz="1200" dirty="0" smtClean="0">
              <a:solidFill>
                <a:schemeClr val="tx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Regolith?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199" y="1200151"/>
            <a:ext cx="4369787" cy="3686174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Suggested Per DRA* 5.0 </a:t>
            </a:r>
            <a:r>
              <a:rPr lang="en-US" sz="16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[and subsequent publications]</a:t>
            </a:r>
          </a:p>
          <a:p>
            <a:pPr lvl="1"/>
            <a:r>
              <a:rPr lang="en-US" dirty="0"/>
              <a:t>Duration: 510 days (480 days contingency)</a:t>
            </a:r>
          </a:p>
          <a:p>
            <a:pPr lvl="1"/>
            <a:r>
              <a:rPr lang="en-US" dirty="0" smtClean="0"/>
              <a:t>Total Oxygen Production: 25,000 kg</a:t>
            </a:r>
          </a:p>
          <a:p>
            <a:pPr lvl="2"/>
            <a:r>
              <a:rPr lang="en-US" dirty="0" smtClean="0"/>
              <a:t>Life Support: ~2,000 kg</a:t>
            </a:r>
          </a:p>
          <a:p>
            <a:pPr lvl="2"/>
            <a:r>
              <a:rPr lang="en-US" dirty="0" smtClean="0"/>
              <a:t>Propellant: ~23,000 kg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Assumptions</a:t>
            </a:r>
            <a:endParaRPr lang="en-US" dirty="0"/>
          </a:p>
          <a:p>
            <a:pPr lvl="1"/>
            <a:r>
              <a:rPr lang="en-US" dirty="0" smtClean="0"/>
              <a:t>Operating Time: 24 hours/day</a:t>
            </a:r>
            <a:endParaRPr lang="en-US" dirty="0"/>
          </a:p>
          <a:p>
            <a:pPr lvl="1"/>
            <a:r>
              <a:rPr lang="en-US" dirty="0" smtClean="0"/>
              <a:t>Propellant (O</a:t>
            </a:r>
            <a:r>
              <a:rPr lang="en-US" baseline="-25000" dirty="0" smtClean="0"/>
              <a:t>2</a:t>
            </a:r>
            <a:r>
              <a:rPr lang="en-US" dirty="0" smtClean="0"/>
              <a:t>/CH</a:t>
            </a:r>
            <a:r>
              <a:rPr lang="en-US" baseline="-25000" dirty="0" smtClean="0"/>
              <a:t>4</a:t>
            </a:r>
            <a:r>
              <a:rPr lang="en-US" dirty="0" smtClean="0"/>
              <a:t>) Mixture Ratio: 4.0</a:t>
            </a:r>
          </a:p>
          <a:p>
            <a:pPr lvl="1"/>
            <a:r>
              <a:rPr lang="en-US" dirty="0" smtClean="0"/>
              <a:t>Atmospheric Processing with a Sabatier </a:t>
            </a:r>
          </a:p>
          <a:p>
            <a:pPr marL="457200" lvl="1" indent="0">
              <a:buNone/>
            </a:pPr>
            <a:r>
              <a:rPr lang="en-US" dirty="0">
                <a:latin typeface="Calibri" panose="020F0502020204030204" pitchFamily="34" charset="0"/>
              </a:rPr>
              <a:t>	</a:t>
            </a:r>
            <a:r>
              <a:rPr lang="en-US" dirty="0" smtClean="0">
                <a:latin typeface="Calibri" panose="020F0502020204030204" pitchFamily="34" charset="0"/>
              </a:rPr>
              <a:t>→ </a:t>
            </a:r>
            <a:r>
              <a:rPr lang="en-US" dirty="0" smtClean="0"/>
              <a:t>Produces Half the Water</a:t>
            </a:r>
          </a:p>
          <a:p>
            <a:endParaRPr lang="en-US" dirty="0" smtClean="0"/>
          </a:p>
          <a:p>
            <a:r>
              <a:rPr lang="en-US" dirty="0" smtClean="0"/>
              <a:t>Derived Rates</a:t>
            </a:r>
          </a:p>
          <a:p>
            <a:pPr lvl="1"/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 Rate: 2.17 kg/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(52.1 kg/day)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Total Rate: 2.44 kg/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(58.6 kg/day)</a:t>
            </a:r>
          </a:p>
          <a:p>
            <a:pPr lvl="1"/>
            <a:r>
              <a:rPr lang="en-US" dirty="0" smtClean="0"/>
              <a:t>H</a:t>
            </a:r>
            <a:r>
              <a:rPr lang="en-US" baseline="-25000" dirty="0" smtClean="0"/>
              <a:t>2</a:t>
            </a:r>
            <a:r>
              <a:rPr lang="en-US" dirty="0" smtClean="0"/>
              <a:t>O Regolith Rate: 1.22 kg/</a:t>
            </a:r>
            <a:r>
              <a:rPr lang="en-US" dirty="0" err="1" smtClean="0"/>
              <a:t>hr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(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58.6 kg/day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586244" y="4948942"/>
            <a:ext cx="914400" cy="171450"/>
          </a:xfrm>
        </p:spPr>
        <p:txBody>
          <a:bodyPr/>
          <a:lstStyle/>
          <a:p>
            <a:fld id="{47F59ADF-1DE6-CD4B-8106-38E1389FB2E9}" type="slidenum">
              <a:rPr lang="en-US" smtClean="0"/>
              <a:t>6</a:t>
            </a:fld>
            <a:endParaRPr lang="en-US"/>
          </a:p>
        </p:txBody>
      </p:sp>
      <p:grpSp>
        <p:nvGrpSpPr>
          <p:cNvPr id="82" name="Group 81"/>
          <p:cNvGrpSpPr/>
          <p:nvPr/>
        </p:nvGrpSpPr>
        <p:grpSpPr>
          <a:xfrm>
            <a:off x="4786549" y="1333500"/>
            <a:ext cx="2967040" cy="2598897"/>
            <a:chOff x="5167549" y="1333500"/>
            <a:chExt cx="2967040" cy="2598897"/>
          </a:xfrm>
        </p:grpSpPr>
        <p:sp>
          <p:nvSpPr>
            <p:cNvPr id="4" name="Parallelogram 3"/>
            <p:cNvSpPr/>
            <p:nvPr/>
          </p:nvSpPr>
          <p:spPr>
            <a:xfrm>
              <a:off x="5324475" y="1609725"/>
              <a:ext cx="2810114" cy="533400"/>
            </a:xfrm>
            <a:prstGeom prst="parallelogram">
              <a:avLst>
                <a:gd name="adj" fmla="val 129000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6824592" y="1333500"/>
              <a:ext cx="365760" cy="276225"/>
              <a:chOff x="6355009" y="2019300"/>
              <a:chExt cx="365760" cy="276225"/>
            </a:xfrm>
          </p:grpSpPr>
          <p:cxnSp>
            <p:nvCxnSpPr>
              <p:cNvPr id="35" name="Straight Connector 34"/>
              <p:cNvCxnSpPr/>
              <p:nvPr/>
            </p:nvCxnSpPr>
            <p:spPr>
              <a:xfrm>
                <a:off x="6537889" y="2152650"/>
                <a:ext cx="0" cy="14287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6355009" y="2152650"/>
                <a:ext cx="36576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6355009" y="2019300"/>
                <a:ext cx="0" cy="14287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V="1">
                <a:off x="6720769" y="2019300"/>
                <a:ext cx="0" cy="14287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/>
            <p:cNvSpPr txBox="1"/>
            <p:nvPr/>
          </p:nvSpPr>
          <p:spPr>
            <a:xfrm>
              <a:off x="5331142" y="3686176"/>
              <a:ext cx="4590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1%</a:t>
              </a:r>
              <a:endParaRPr lang="en-US" sz="1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1142" y="2999542"/>
              <a:ext cx="4590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2%</a:t>
              </a:r>
              <a:endParaRPr lang="en-US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334987" y="2705696"/>
              <a:ext cx="4590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/>
                <a:t>3</a:t>
              </a:r>
              <a:r>
                <a:rPr lang="en-US" sz="1000" dirty="0" smtClean="0"/>
                <a:t>%</a:t>
              </a:r>
              <a:endParaRPr lang="en-US" sz="10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34987" y="2111922"/>
              <a:ext cx="45903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15%</a:t>
              </a:r>
              <a:endParaRPr lang="en-US" sz="1000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5459295" y="1647826"/>
              <a:ext cx="2534562" cy="452437"/>
              <a:chOff x="5459295" y="1647826"/>
              <a:chExt cx="2534562" cy="452437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>
                <a:off x="5987058" y="1697832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Parallelogram 62"/>
              <p:cNvSpPr/>
              <p:nvPr/>
            </p:nvSpPr>
            <p:spPr>
              <a:xfrm>
                <a:off x="5459295" y="1647826"/>
                <a:ext cx="2534562" cy="452437"/>
              </a:xfrm>
              <a:prstGeom prst="parallelogram">
                <a:avLst>
                  <a:gd name="adj" fmla="val 129000"/>
                </a:avLst>
              </a:prstGeom>
              <a:noFill/>
              <a:ln>
                <a:solidFill>
                  <a:schemeClr val="bg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5" name="Straight Connector 64"/>
              <p:cNvCxnSpPr/>
              <p:nvPr/>
            </p:nvCxnSpPr>
            <p:spPr>
              <a:xfrm>
                <a:off x="5927528" y="1735932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5879446" y="1776413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5825133" y="1821657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5760839" y="1869282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5708452" y="1912145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5644159" y="1957388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5588783" y="2002631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5531061" y="2045495"/>
                <a:ext cx="1944886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74"/>
            <p:cNvCxnSpPr/>
            <p:nvPr/>
          </p:nvCxnSpPr>
          <p:spPr>
            <a:xfrm flipH="1">
              <a:off x="6077213" y="1650207"/>
              <a:ext cx="592042" cy="45243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H="1">
              <a:off x="6704802" y="1652588"/>
              <a:ext cx="592042" cy="452438"/>
            </a:xfrm>
            <a:prstGeom prst="line">
              <a:avLst/>
            </a:prstGeom>
            <a:ln>
              <a:solidFill>
                <a:schemeClr val="bg1"/>
              </a:solidFill>
              <a:prstDash val="sys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6202609" y="1866900"/>
              <a:ext cx="365760" cy="276225"/>
              <a:chOff x="6202609" y="1866900"/>
              <a:chExt cx="365760" cy="276225"/>
            </a:xfrm>
          </p:grpSpPr>
          <p:cxnSp>
            <p:nvCxnSpPr>
              <p:cNvPr id="7" name="Straight Connector 6"/>
              <p:cNvCxnSpPr>
                <a:endCxn id="4" idx="3"/>
              </p:cNvCxnSpPr>
              <p:nvPr/>
            </p:nvCxnSpPr>
            <p:spPr>
              <a:xfrm>
                <a:off x="6385489" y="2000250"/>
                <a:ext cx="0" cy="14287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202609" y="2000250"/>
                <a:ext cx="365760" cy="0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6202609" y="1866900"/>
                <a:ext cx="0" cy="14287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V="1">
                <a:off x="6568369" y="1866900"/>
                <a:ext cx="0" cy="142875"/>
              </a:xfrm>
              <a:prstGeom prst="line">
                <a:avLst/>
              </a:prstGeom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79" name="TextBox 78"/>
            <p:cNvSpPr txBox="1"/>
            <p:nvPr/>
          </p:nvSpPr>
          <p:spPr>
            <a:xfrm rot="19301356">
              <a:off x="5167549" y="1676045"/>
              <a:ext cx="8989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110 m (360’)</a:t>
              </a:r>
              <a:endParaRPr lang="en-US" sz="10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985836" y="1389222"/>
              <a:ext cx="89895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/>
                <a:t>49 m (160’)</a:t>
              </a:r>
              <a:endParaRPr lang="en-US" sz="1000" dirty="0"/>
            </a:p>
          </p:txBody>
        </p:sp>
      </p:grpSp>
      <p:sp>
        <p:nvSpPr>
          <p:cNvPr id="84" name="TextBox 83"/>
          <p:cNvSpPr txBox="1"/>
          <p:nvPr/>
        </p:nvSpPr>
        <p:spPr>
          <a:xfrm>
            <a:off x="4905339" y="4276736"/>
            <a:ext cx="8168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Not to Scale</a:t>
            </a:r>
            <a:endParaRPr lang="en-US" sz="800" i="1" dirty="0"/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528" y="2389835"/>
            <a:ext cx="3330125" cy="20016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5" name="TextBox 44"/>
          <p:cNvSpPr txBox="1"/>
          <p:nvPr/>
        </p:nvSpPr>
        <p:spPr>
          <a:xfrm>
            <a:off x="499314" y="4711472"/>
            <a:ext cx="3985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*DRA: Design Reference Architecture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233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Extraction System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AKA: Soil Processing Module (SPM)</a:t>
            </a:r>
          </a:p>
          <a:p>
            <a:endParaRPr lang="en-US" dirty="0" smtClean="0"/>
          </a:p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OPTIMA* </a:t>
            </a:r>
            <a:r>
              <a:rPr lang="en-US" dirty="0"/>
              <a:t>(2007/2008)</a:t>
            </a:r>
          </a:p>
          <a:p>
            <a:pPr lvl="2"/>
            <a:r>
              <a:rPr lang="en-US" dirty="0" smtClean="0"/>
              <a:t>Lunar Regolith Hydrogen Reduction </a:t>
            </a:r>
            <a:endParaRPr lang="en-US" dirty="0"/>
          </a:p>
          <a:p>
            <a:pPr lvl="2"/>
            <a:r>
              <a:rPr lang="en-US" dirty="0" smtClean="0"/>
              <a:t>JSC-1A Simulant (10 kg)</a:t>
            </a:r>
          </a:p>
          <a:p>
            <a:pPr lvl="2"/>
            <a:r>
              <a:rPr lang="en-US" dirty="0" smtClean="0"/>
              <a:t>1000 </a:t>
            </a:r>
            <a:r>
              <a:rPr lang="en-US" dirty="0"/>
              <a:t>Metric Tons of </a:t>
            </a:r>
            <a:r>
              <a:rPr lang="en-US" dirty="0" smtClean="0"/>
              <a:t>O</a:t>
            </a:r>
            <a:r>
              <a:rPr lang="en-US" baseline="-25000" dirty="0" smtClean="0"/>
              <a:t>2</a:t>
            </a:r>
            <a:r>
              <a:rPr lang="en-US" dirty="0" smtClean="0"/>
              <a:t>/year</a:t>
            </a:r>
            <a:endParaRPr lang="en-US" dirty="0"/>
          </a:p>
          <a:p>
            <a:pPr lvl="1"/>
            <a:r>
              <a:rPr lang="en-US" dirty="0" smtClean="0"/>
              <a:t>HESTIA (2015/2016)</a:t>
            </a:r>
            <a:endParaRPr lang="en-US" dirty="0"/>
          </a:p>
          <a:p>
            <a:pPr lvl="2"/>
            <a:r>
              <a:rPr lang="en-US" dirty="0"/>
              <a:t>Water Extraction of Martian Regolith</a:t>
            </a:r>
          </a:p>
          <a:p>
            <a:pPr lvl="2"/>
            <a:r>
              <a:rPr lang="en-US" dirty="0" smtClean="0"/>
              <a:t>JSC-Mars-1A Simulant (6 kg)</a:t>
            </a:r>
          </a:p>
          <a:p>
            <a:pPr lvl="2"/>
            <a:r>
              <a:rPr lang="en-US" dirty="0" smtClean="0"/>
              <a:t>Goal: 25,000 kg of O/~500 days</a:t>
            </a:r>
          </a:p>
          <a:p>
            <a:pPr lvl="2"/>
            <a:endParaRPr lang="en-US" dirty="0"/>
          </a:p>
          <a:p>
            <a:r>
              <a:rPr lang="en-US" dirty="0"/>
              <a:t>Vertically Agitated Dryer </a:t>
            </a:r>
          </a:p>
          <a:p>
            <a:pPr lvl="1"/>
            <a:r>
              <a:rPr lang="en-US" dirty="0"/>
              <a:t>Nickname: Sandman</a:t>
            </a:r>
          </a:p>
          <a:p>
            <a:pPr lvl="1"/>
            <a:r>
              <a:rPr lang="en-US" dirty="0" smtClean="0"/>
              <a:t>Capacity:10,400 cm</a:t>
            </a:r>
            <a:r>
              <a:rPr lang="en-US" baseline="30000" dirty="0" smtClean="0"/>
              <a:t>3</a:t>
            </a:r>
            <a:r>
              <a:rPr lang="en-US" dirty="0" smtClean="0"/>
              <a:t> (630 in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 smtClean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9314" y="4584472"/>
            <a:ext cx="39857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*OPTIMA: Outpost </a:t>
            </a:r>
            <a:r>
              <a:rPr lang="en-US" sz="1000" dirty="0"/>
              <a:t>Precursor </a:t>
            </a:r>
            <a:r>
              <a:rPr lang="en-US" sz="1000" dirty="0" err="1"/>
              <a:t>Testbed</a:t>
            </a:r>
            <a:r>
              <a:rPr lang="en-US" sz="1000" dirty="0"/>
              <a:t> for ISRU and Modular </a:t>
            </a:r>
            <a:r>
              <a:rPr lang="en-US" sz="1000" dirty="0" smtClean="0"/>
              <a:t>Architecture</a:t>
            </a:r>
            <a:endParaRPr lang="en-US" sz="10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5180" y="1355467"/>
            <a:ext cx="4001849" cy="30013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743997" y="3046491"/>
            <a:ext cx="817295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Myriad Pro Cond"/>
              </a:rPr>
              <a:t>FLUID SYSTEM</a:t>
            </a:r>
            <a:endParaRPr lang="en-US" sz="1200" dirty="0">
              <a:latin typeface="Myriad Pro Cond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20317" y="2702271"/>
            <a:ext cx="1012179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Myriad Pro Cond"/>
              </a:rPr>
              <a:t>SANDMAN</a:t>
            </a:r>
            <a:endParaRPr lang="en-US" sz="1200" dirty="0">
              <a:latin typeface="Myriad Pro Cond"/>
            </a:endParaRPr>
          </a:p>
        </p:txBody>
      </p:sp>
    </p:spTree>
    <p:extLst>
      <p:ext uri="{BB962C8B-B14F-4D97-AF65-F5344CB8AC3E}">
        <p14:creationId xmlns:p14="http://schemas.microsoft.com/office/powerpoint/2010/main" val="4005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Water Extraction System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8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28667" y="1422226"/>
            <a:ext cx="4149423" cy="3291840"/>
            <a:chOff x="2430982" y="1422226"/>
            <a:chExt cx="4149423" cy="3291840"/>
          </a:xfrm>
        </p:grpSpPr>
        <p:pic>
          <p:nvPicPr>
            <p:cNvPr id="7" name="Content Placeholder 2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0982" y="1422226"/>
              <a:ext cx="4149423" cy="32918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8" name="Group 7"/>
            <p:cNvGrpSpPr/>
            <p:nvPr/>
          </p:nvGrpSpPr>
          <p:grpSpPr>
            <a:xfrm>
              <a:off x="5659957" y="1676400"/>
              <a:ext cx="785394" cy="2927748"/>
              <a:chOff x="7877175" y="1676400"/>
              <a:chExt cx="785394" cy="2927748"/>
            </a:xfrm>
          </p:grpSpPr>
          <p:sp>
            <p:nvSpPr>
              <p:cNvPr id="9" name="Line 573"/>
              <p:cNvSpPr>
                <a:spLocks noChangeShapeType="1"/>
              </p:cNvSpPr>
              <p:nvPr/>
            </p:nvSpPr>
            <p:spPr bwMode="auto">
              <a:xfrm>
                <a:off x="8115300" y="1676400"/>
                <a:ext cx="457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574"/>
              <p:cNvSpPr>
                <a:spLocks noChangeShapeType="1"/>
              </p:cNvSpPr>
              <p:nvPr/>
            </p:nvSpPr>
            <p:spPr bwMode="auto">
              <a:xfrm>
                <a:off x="7877175" y="4604148"/>
                <a:ext cx="6953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Line 575"/>
              <p:cNvSpPr>
                <a:spLocks noChangeShapeType="1"/>
              </p:cNvSpPr>
              <p:nvPr/>
            </p:nvSpPr>
            <p:spPr bwMode="auto">
              <a:xfrm>
                <a:off x="8343900" y="1676400"/>
                <a:ext cx="0" cy="29182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 Box 576"/>
              <p:cNvSpPr txBox="1">
                <a:spLocks noChangeArrowheads="1"/>
              </p:cNvSpPr>
              <p:nvPr/>
            </p:nvSpPr>
            <p:spPr bwMode="auto">
              <a:xfrm>
                <a:off x="8329194" y="3024187"/>
                <a:ext cx="333375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dirty="0">
                    <a:latin typeface="Arial Narrow" panose="020B0606020202030204" pitchFamily="34" charset="0"/>
                  </a:rPr>
                  <a:t>58”</a:t>
                </a:r>
              </a:p>
            </p:txBody>
          </p:sp>
          <p:sp>
            <p:nvSpPr>
              <p:cNvPr id="13" name="Line 578"/>
              <p:cNvSpPr>
                <a:spLocks noChangeShapeType="1"/>
              </p:cNvSpPr>
              <p:nvPr/>
            </p:nvSpPr>
            <p:spPr bwMode="auto">
              <a:xfrm>
                <a:off x="8039100" y="2971800"/>
                <a:ext cx="2329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579"/>
              <p:cNvSpPr>
                <a:spLocks noChangeShapeType="1"/>
              </p:cNvSpPr>
              <p:nvPr/>
            </p:nvSpPr>
            <p:spPr bwMode="auto">
              <a:xfrm flipV="1">
                <a:off x="8166100" y="2971800"/>
                <a:ext cx="0" cy="16323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 Box 580"/>
              <p:cNvSpPr txBox="1">
                <a:spLocks noChangeArrowheads="1"/>
              </p:cNvSpPr>
              <p:nvPr/>
            </p:nvSpPr>
            <p:spPr bwMode="auto">
              <a:xfrm>
                <a:off x="7877175" y="3691057"/>
                <a:ext cx="346076" cy="2462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000" dirty="0">
                    <a:latin typeface="Arial Narrow" panose="020B0606020202030204" pitchFamily="34" charset="0"/>
                  </a:rPr>
                  <a:t>24”</a:t>
                </a:r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880" y="1422226"/>
            <a:ext cx="1528689" cy="32918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923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Water Extraction System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9ADF-1DE6-CD4B-8106-38E1389FB2E9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153" b="1712"/>
          <a:stretch/>
        </p:blipFill>
        <p:spPr>
          <a:xfrm>
            <a:off x="177374" y="1558895"/>
            <a:ext cx="4952889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30" y="1558895"/>
            <a:ext cx="3567514" cy="29718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4834171" y="3120470"/>
            <a:ext cx="2385113" cy="274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92216" y="2543908"/>
            <a:ext cx="5589776" cy="5765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834171" y="2385113"/>
            <a:ext cx="2479963" cy="278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551368" y="1912057"/>
            <a:ext cx="4898115" cy="5561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422504">
            <a:off x="4947435" y="2122219"/>
            <a:ext cx="104672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PARTICULATE FILTER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 rot="422504">
            <a:off x="4985040" y="2368964"/>
            <a:ext cx="104672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HEAT EXCHANGER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 rot="422504">
            <a:off x="4976589" y="2778326"/>
            <a:ext cx="104672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SANDMAN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 rot="422504">
            <a:off x="5009684" y="3116240"/>
            <a:ext cx="104672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WATER COLLECTOR</a:t>
            </a:r>
            <a:endParaRPr lang="en-US" sz="800" dirty="0"/>
          </a:p>
        </p:txBody>
      </p:sp>
      <p:sp>
        <p:nvSpPr>
          <p:cNvPr id="25" name="Oval 24"/>
          <p:cNvSpPr/>
          <p:nvPr/>
        </p:nvSpPr>
        <p:spPr>
          <a:xfrm>
            <a:off x="1560235" y="1912057"/>
            <a:ext cx="402848" cy="393559"/>
          </a:xfrm>
          <a:prstGeom prst="ellipse">
            <a:avLst/>
          </a:prstGeom>
          <a:noFill/>
          <a:ln w="285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601924" y="3120470"/>
            <a:ext cx="402848" cy="393559"/>
          </a:xfrm>
          <a:prstGeom prst="ellipse">
            <a:avLst/>
          </a:prstGeom>
          <a:noFill/>
          <a:ln w="285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923602" y="2146122"/>
            <a:ext cx="402848" cy="393559"/>
          </a:xfrm>
          <a:prstGeom prst="ellipse">
            <a:avLst/>
          </a:prstGeom>
          <a:noFill/>
          <a:ln w="285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923602" y="3469649"/>
            <a:ext cx="402848" cy="393559"/>
          </a:xfrm>
          <a:prstGeom prst="ellipse">
            <a:avLst/>
          </a:prstGeom>
          <a:noFill/>
          <a:ln w="28575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8143784" y="2896085"/>
            <a:ext cx="507888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800" dirty="0" smtClean="0"/>
              <a:t>VALVES</a:t>
            </a:r>
            <a:endParaRPr lang="en-US" sz="800" dirty="0"/>
          </a:p>
        </p:txBody>
      </p:sp>
      <p:cxnSp>
        <p:nvCxnSpPr>
          <p:cNvPr id="31" name="Straight Arrow Connector 30"/>
          <p:cNvCxnSpPr>
            <a:stCxn id="29" idx="3"/>
            <a:endCxn id="27" idx="5"/>
          </p:cNvCxnSpPr>
          <p:nvPr/>
        </p:nvCxnSpPr>
        <p:spPr>
          <a:xfrm flipH="1" flipV="1">
            <a:off x="8267454" y="2482046"/>
            <a:ext cx="130274" cy="2678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8" idx="7"/>
          </p:cNvCxnSpPr>
          <p:nvPr/>
        </p:nvCxnSpPr>
        <p:spPr>
          <a:xfrm flipH="1">
            <a:off x="8267454" y="3257751"/>
            <a:ext cx="130274" cy="2695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65663" y="4048452"/>
            <a:ext cx="59843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FLUID SYSTEM</a:t>
            </a:r>
            <a:endParaRPr lang="en-US" sz="800" dirty="0"/>
          </a:p>
        </p:txBody>
      </p:sp>
      <p:sp>
        <p:nvSpPr>
          <p:cNvPr id="36" name="TextBox 35"/>
          <p:cNvSpPr txBox="1"/>
          <p:nvPr/>
        </p:nvSpPr>
        <p:spPr>
          <a:xfrm>
            <a:off x="7540507" y="4135437"/>
            <a:ext cx="598434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DRYER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4065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ESTIA-EP_Template.potx" id="{5A18CFAA-4143-4DA7-83F0-31A4000510FC}" vid="{E9F4AA8A-6234-44B6-9874-5035BA9F95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OC xmlns="33910e25-07ad-4bd0-afe3-a5298f6b1c5f">
      <UserInfo>
        <DisplayName/>
        <AccountId xsi:nil="true"/>
        <AccountType/>
      </UserInfo>
    </POC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FB0A381C0D9F47BBA729788C75F0ED" ma:contentTypeVersion="1" ma:contentTypeDescription="Create a new document." ma:contentTypeScope="" ma:versionID="e03405895122cd969272317329037d30">
  <xsd:schema xmlns:xsd="http://www.w3.org/2001/XMLSchema" xmlns:xs="http://www.w3.org/2001/XMLSchema" xmlns:p="http://schemas.microsoft.com/office/2006/metadata/properties" xmlns:ns2="33910e25-07ad-4bd0-afe3-a5298f6b1c5f" targetNamespace="http://schemas.microsoft.com/office/2006/metadata/properties" ma:root="true" ma:fieldsID="58ae8961610ed6ee8a7d75dc0fd3aa95" ns2:_="">
    <xsd:import namespace="33910e25-07ad-4bd0-afe3-a5298f6b1c5f"/>
    <xsd:element name="properties">
      <xsd:complexType>
        <xsd:sequence>
          <xsd:element name="documentManagement">
            <xsd:complexType>
              <xsd:all>
                <xsd:element ref="ns2:PO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910e25-07ad-4bd0-afe3-a5298f6b1c5f" elementFormDefault="qualified">
    <xsd:import namespace="http://schemas.microsoft.com/office/2006/documentManagement/types"/>
    <xsd:import namespace="http://schemas.microsoft.com/office/infopath/2007/PartnerControls"/>
    <xsd:element name="POC" ma:index="8" nillable="true" ma:displayName="POC" ma:list="UserInfo" ma:SharePointGroup="0" ma:internalName="POC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887F4-4556-4E71-A266-0791DC838DEE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33910e25-07ad-4bd0-afe3-a5298f6b1c5f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3396FC5-6CB1-4EE9-9CE0-C95D5FEDB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910e25-07ad-4bd0-afe3-a5298f6b1c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3C760E-ECEE-40C4-AD95-EFAF452F416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HESTIA-EP_Template</Template>
  <TotalTime>2108</TotalTime>
  <Words>1001</Words>
  <Application>Microsoft Office PowerPoint</Application>
  <PresentationFormat>On-screen Show (16:9)</PresentationFormat>
  <Paragraphs>219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Narrow</vt:lpstr>
      <vt:lpstr>Calibri</vt:lpstr>
      <vt:lpstr>Lucida Grande</vt:lpstr>
      <vt:lpstr>Myriad Pro</vt:lpstr>
      <vt:lpstr>Myriad Pro Cond</vt:lpstr>
      <vt:lpstr>Times New Roman</vt:lpstr>
      <vt:lpstr>Office Theme</vt:lpstr>
      <vt:lpstr>Water Extraction From Regolith</vt:lpstr>
      <vt:lpstr>NASA’s Journey to Mars</vt:lpstr>
      <vt:lpstr>HESTIA Architecture  </vt:lpstr>
      <vt:lpstr>Processing Regolith for Water</vt:lpstr>
      <vt:lpstr>Martian Regolith</vt:lpstr>
      <vt:lpstr>How Much Regolith?</vt:lpstr>
      <vt:lpstr>Water Extraction System</vt:lpstr>
      <vt:lpstr>Water Extraction System</vt:lpstr>
      <vt:lpstr>Water Extraction System</vt:lpstr>
      <vt:lpstr>HESTIA SPM Testing</vt:lpstr>
      <vt:lpstr>Hestia SPM Testing</vt:lpstr>
      <vt:lpstr>What Did We Learn?</vt:lpstr>
      <vt:lpstr>The Next Steps…</vt:lpstr>
      <vt:lpstr>References</vt:lpstr>
      <vt:lpstr>Presentation notes</vt:lpstr>
      <vt:lpstr>This is a test of the template system</vt:lpstr>
      <vt:lpstr>Flow</vt:lpstr>
      <vt:lpstr>Title</vt:lpstr>
    </vt:vector>
  </TitlesOfParts>
  <Company>HPES ACES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Banker, Brian F. (JSC-EP411)</dc:creator>
  <cp:lastModifiedBy>Marmolejo, Jose A. (JSC-EC411)</cp:lastModifiedBy>
  <cp:revision>115</cp:revision>
  <dcterms:created xsi:type="dcterms:W3CDTF">2016-04-26T17:57:50Z</dcterms:created>
  <dcterms:modified xsi:type="dcterms:W3CDTF">2017-04-14T21:01:58Z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0x01010018FB0A381C0D9F47BBA729788C75F0ED</vt:lpwstr>
  </property>
</Properties>
</file>