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454" r:id="rId5"/>
    <p:sldId id="449" r:id="rId6"/>
    <p:sldId id="450" r:id="rId7"/>
    <p:sldId id="451" r:id="rId8"/>
    <p:sldId id="457" r:id="rId9"/>
    <p:sldId id="464" r:id="rId10"/>
    <p:sldId id="465" r:id="rId11"/>
    <p:sldId id="466" r:id="rId12"/>
    <p:sldId id="467" r:id="rId13"/>
    <p:sldId id="468" r:id="rId14"/>
    <p:sldId id="469" r:id="rId15"/>
    <p:sldId id="470" r:id="rId16"/>
    <p:sldId id="471" r:id="rId17"/>
    <p:sldId id="472" r:id="rId18"/>
    <p:sldId id="458" r:id="rId19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996633"/>
    <a:srgbClr val="A5A5A5"/>
    <a:srgbClr val="4F81BD"/>
    <a:srgbClr val="4472C4"/>
    <a:srgbClr val="FFFF99"/>
    <a:srgbClr val="5C9BD5"/>
    <a:srgbClr val="FFC100"/>
    <a:srgbClr val="ED7E30"/>
    <a:srgbClr val="385D8A"/>
    <a:srgbClr val="307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52" autoAdjust="0"/>
    <p:restoredTop sz="47719" autoAdjust="0"/>
  </p:normalViewPr>
  <p:slideViewPr>
    <p:cSldViewPr snapToGrid="0">
      <p:cViewPr varScale="1">
        <p:scale>
          <a:sx n="42" d="100"/>
          <a:sy n="42" d="100"/>
        </p:scale>
        <p:origin x="238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AFC3E-B615-4C5C-ABDC-E3171BACFE7F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3038" y="1171575"/>
            <a:ext cx="4216400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08500"/>
            <a:ext cx="5683250" cy="36893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52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89952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64791-F714-40BB-B39F-7FB51CC45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05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6FCA2-6BA9-4834-B840-33D3D126565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7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64791-F714-40BB-B39F-7FB51CC45B7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1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  My work with MBSE started</a:t>
            </a:r>
            <a:r>
              <a:rPr lang="en-US" baseline="0" dirty="0" smtClean="0"/>
              <a:t> in 2009 with the </a:t>
            </a:r>
            <a:r>
              <a:rPr lang="en-US" dirty="0" smtClean="0"/>
              <a:t>Habitat Demonstration Unit (HDU)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  When we started this project the HDU was in the detailed</a:t>
            </a:r>
            <a:r>
              <a:rPr lang="en-US" baseline="0" dirty="0" smtClean="0"/>
              <a:t> design phase and we were running tests on the habitat in the Arizona Dessert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 As we started to collect data to build the software; we quickly ran into the classic system engineering and integration problem</a:t>
            </a:r>
          </a:p>
          <a:p>
            <a:pPr marL="4572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 multiple stakeholders, </a:t>
            </a:r>
          </a:p>
          <a:p>
            <a:pPr marL="4572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 multiple artifacts</a:t>
            </a:r>
          </a:p>
          <a:p>
            <a:pPr marL="4572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 varying versions,</a:t>
            </a:r>
          </a:p>
          <a:p>
            <a:pPr marL="4572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 conflicting data within the various artifacts)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 generated a SysML model representation of the Habitat, 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Consolidated all the data from the various stakeholders; 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Began to process and producing artifacts from the model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Supplied back to the stakeholders with the updates system artifacts from everyone’s input</a:t>
            </a:r>
          </a:p>
          <a:p>
            <a:pPr lvl="1">
              <a:buFont typeface="Arial" pitchFamily="34" charset="0"/>
              <a:buChar char="•"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Pretty soon,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SysML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 became the official source of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6FCA2-6BA9-4834-B840-33D3D126565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26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idea here is that you have a SysML representation of the system</a:t>
            </a:r>
          </a:p>
          <a:p>
            <a:pPr lvl="0">
              <a:buFont typeface="Arial" pitchFamily="34" charset="0"/>
              <a:buChar char="•"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an efficient method for collecting system engineering data from all stakeholders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Produce up to date artifacts required by the stakeholders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you can use the data from the model to perform their analysis</a:t>
            </a:r>
          </a:p>
          <a:p>
            <a:pPr lvl="1">
              <a:buFont typeface="Arial" pitchFamily="34" charset="0"/>
              <a:buChar char="•"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 power subsystem domain expert provide data to the model, the SMA analyst extract the data from the model to use in their FMEA analysis</a:t>
            </a:r>
          </a:p>
          <a:p>
            <a:pPr lvl="0">
              <a:buFont typeface="Arial" pitchFamily="34" charset="0"/>
              <a:buChar char="•"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 Once and Use Many Times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B99685-AB64-4DC6-BED1-7CD653C414E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8103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Life Support Domain Modeling</a:t>
            </a:r>
          </a:p>
          <a:p>
            <a:pPr marL="307195" lvl="1"/>
            <a:r>
              <a:rPr lang="en-US" sz="1600" i="1" dirty="0"/>
              <a:t>Captured ECLSS HESTIA Demo Objectives in SysML model (imported objectives from spreadsheet/ demonstrated export to spreadsheet, PDF image, and report document)</a:t>
            </a:r>
          </a:p>
          <a:p>
            <a:pPr marL="307195" lvl="1"/>
            <a:r>
              <a:rPr lang="en-US" sz="1600" i="1" dirty="0"/>
              <a:t>Created SysML model of B7 Test Chamber interfaces (facility, support equipment, and test articles)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B2821-BB7E-4398-846E-B194AB9EAF7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95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6FCA2-6BA9-4834-B840-33D3D126565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081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14A7D0FC-69AB-40BB-939E-DC4834516ADD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853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  My work with MBSE started</a:t>
            </a:r>
            <a:r>
              <a:rPr lang="en-US" baseline="0" dirty="0" smtClean="0"/>
              <a:t> in 2009 with the </a:t>
            </a:r>
            <a:r>
              <a:rPr lang="en-US" dirty="0" smtClean="0"/>
              <a:t>Habitat Demonstration Unit (HDU)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  When we started this project it was in the detailed</a:t>
            </a:r>
            <a:r>
              <a:rPr lang="en-US" baseline="0" dirty="0" smtClean="0"/>
              <a:t> design phase and we were running tests on the habitat in the Arizona Dessert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 As we started to collect data to build a model; we quickly came across the problem previously noted (multiple stakeholders, multiple artifacts, varying versions, and  conflicting data within the various artifacts)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 generated a SysML model representation of the Habitat, consolidating all the data from the various stakeholders; and began the process of producing artifacts from one data and supplying multiple stakeholders 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their system artifacts (in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turn the stakeholders would notify the SysML modeler of  vehicle updates knowing that we would quickly produce turnaround artifacts reflecting the latest changes for the multiple stakeholders).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6FCA2-6BA9-4834-B840-33D3D126565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09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300" dirty="0" smtClean="0">
                <a:latin typeface="+mn-lt"/>
              </a:rPr>
              <a:t>Problem </a:t>
            </a:r>
          </a:p>
          <a:p>
            <a:pPr lvl="0"/>
            <a:r>
              <a:rPr lang="en-US" sz="1300" dirty="0" smtClean="0">
                <a:latin typeface="+mn-lt"/>
              </a:rPr>
              <a:t>Current Status (Current Condition)</a:t>
            </a:r>
          </a:p>
          <a:p>
            <a:pPr lvl="0"/>
            <a:r>
              <a:rPr lang="en-US" sz="1300" dirty="0" smtClean="0">
                <a:latin typeface="+mn-lt"/>
              </a:rPr>
              <a:t>Target Condition</a:t>
            </a:r>
          </a:p>
          <a:p>
            <a:pPr lvl="0"/>
            <a:r>
              <a:rPr lang="en-US" sz="1300" dirty="0" smtClean="0">
                <a:latin typeface="+mn-lt"/>
              </a:rPr>
              <a:t>Suggested Improvements (Goals)</a:t>
            </a:r>
          </a:p>
          <a:p>
            <a:pPr lvl="0"/>
            <a:r>
              <a:rPr lang="en-US" sz="1300" dirty="0" smtClean="0">
                <a:latin typeface="+mn-lt"/>
              </a:rPr>
              <a:t>Current Work</a:t>
            </a:r>
          </a:p>
          <a:p>
            <a:pPr lvl="0"/>
            <a:r>
              <a:rPr lang="en-US" sz="1300" dirty="0" smtClean="0">
                <a:latin typeface="+mn-lt"/>
              </a:rPr>
              <a:t>Future Plans </a:t>
            </a:r>
            <a:r>
              <a:rPr lang="en-US" sz="1300" i="1" dirty="0" smtClean="0">
                <a:latin typeface="+mn-lt"/>
              </a:rPr>
              <a:t>(Implementation Plan)</a:t>
            </a:r>
            <a:endParaRPr lang="en-US" sz="1300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6FCA2-6BA9-4834-B840-33D3D126565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6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8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0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52" y="50105"/>
            <a:ext cx="7335399" cy="8586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4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0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4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3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6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8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2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9000" y="50105"/>
            <a:ext cx="7385851" cy="85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047" y="1245731"/>
            <a:ext cx="8617906" cy="5067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54032" y="64265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F03FC-06F2-4439-A699-B60085BB9C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951978"/>
            <a:ext cx="9144000" cy="250521"/>
          </a:xfrm>
          <a:prstGeom prst="rect">
            <a:avLst/>
          </a:prstGeom>
        </p:spPr>
      </p:pic>
      <p:pic>
        <p:nvPicPr>
          <p:cNvPr id="8" name="Picture 7" descr="NASA-Logo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890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 userDrawn="1"/>
        </p:nvGrpSpPr>
        <p:grpSpPr>
          <a:xfrm>
            <a:off x="8136705" y="-12526"/>
            <a:ext cx="988505" cy="959545"/>
            <a:chOff x="7286346" y="1365250"/>
            <a:chExt cx="988505" cy="959545"/>
          </a:xfrm>
        </p:grpSpPr>
        <p:sp>
          <p:nvSpPr>
            <p:cNvPr id="13" name="Right Triangle 12"/>
            <p:cNvSpPr/>
            <p:nvPr userDrawn="1"/>
          </p:nvSpPr>
          <p:spPr>
            <a:xfrm flipV="1">
              <a:off x="7353301" y="1390650"/>
              <a:ext cx="921550" cy="934145"/>
            </a:xfrm>
            <a:prstGeom prst="rtTriangle">
              <a:avLst/>
            </a:prstGeom>
            <a:gradFill>
              <a:gsLst>
                <a:gs pos="0">
                  <a:srgbClr val="C00000"/>
                </a:gs>
                <a:gs pos="20000">
                  <a:srgbClr val="C00000"/>
                </a:gs>
                <a:gs pos="61000">
                  <a:srgbClr val="000000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7286346" y="1365250"/>
              <a:ext cx="9124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H</a:t>
              </a:r>
              <a:r>
                <a:rPr lang="en-US" sz="700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uman</a:t>
              </a:r>
              <a:r>
                <a:rPr lang="en-US" sz="900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/>
              </a:r>
              <a:br>
                <a:rPr lang="en-US" sz="900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</a:br>
              <a:r>
                <a:rPr lang="en-US" sz="900" b="1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E</a:t>
              </a:r>
              <a:r>
                <a:rPr lang="en-US" sz="700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xploration</a:t>
              </a:r>
              <a:r>
                <a:rPr lang="en-US" sz="900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/>
              </a:r>
              <a:br>
                <a:rPr lang="en-US" sz="900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</a:br>
              <a:r>
                <a:rPr lang="en-US" sz="900" b="1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S</a:t>
              </a:r>
              <a:r>
                <a:rPr lang="en-US" sz="700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pacecraft</a:t>
              </a:r>
            </a:p>
            <a:p>
              <a:r>
                <a:rPr lang="en-US" sz="900" b="1" cap="small" dirty="0" err="1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T</a:t>
              </a:r>
              <a:r>
                <a:rPr lang="en-US" sz="700" cap="small" dirty="0" err="1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estbed</a:t>
              </a:r>
              <a:r>
                <a:rPr lang="en-US" sz="900" cap="small" dirty="0" smtClean="0">
                  <a:latin typeface="Gill Sans MT" panose="020B0502020104020203" pitchFamily="34" charset="0"/>
                </a:rPr>
                <a:t> </a:t>
              </a:r>
              <a:r>
                <a:rPr lang="en-US" sz="700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f</a:t>
              </a:r>
              <a:r>
                <a:rPr lang="en-US" sz="700" cap="small" dirty="0" smtClean="0">
                  <a:latin typeface="Gill Sans MT" panose="020B0502020104020203" pitchFamily="34" charset="0"/>
                </a:rPr>
                <a:t>or</a:t>
              </a:r>
              <a:endParaRPr lang="en-US" sz="900" cap="small" dirty="0" smtClean="0">
                <a:latin typeface="Gill Sans MT" panose="020B0502020104020203" pitchFamily="34" charset="0"/>
              </a:endParaRPr>
            </a:p>
            <a:p>
              <a:r>
                <a:rPr lang="en-US" sz="500" b="1" cap="small" dirty="0" smtClean="0">
                  <a:solidFill>
                    <a:srgbClr val="EBE1D8"/>
                  </a:solidFill>
                  <a:latin typeface="Gill Sans MT" panose="020B0502020104020203" pitchFamily="34" charset="0"/>
                </a:rPr>
                <a:t> </a:t>
              </a:r>
              <a:r>
                <a:rPr lang="en-US" sz="900" b="1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I</a:t>
              </a:r>
              <a:r>
                <a:rPr lang="en-US" sz="700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nteg</a:t>
              </a:r>
              <a:r>
                <a:rPr lang="en-US" sz="700" cap="small" dirty="0" smtClean="0">
                  <a:latin typeface="Gill Sans MT" panose="020B0502020104020203" pitchFamily="34" charset="0"/>
                </a:rPr>
                <a:t>ration</a:t>
              </a:r>
              <a:r>
                <a:rPr lang="en-US" sz="900" cap="small" dirty="0" smtClean="0">
                  <a:latin typeface="Gill Sans MT" panose="020B0502020104020203" pitchFamily="34" charset="0"/>
                </a:rPr>
                <a:t> </a:t>
              </a:r>
              <a:r>
                <a:rPr lang="en-US" sz="700" cap="small" dirty="0" smtClean="0">
                  <a:latin typeface="Gill Sans MT" panose="020B0502020104020203" pitchFamily="34" charset="0"/>
                </a:rPr>
                <a:t>and</a:t>
              </a:r>
              <a:endParaRPr lang="en-US" sz="900" cap="small" dirty="0" smtClean="0">
                <a:latin typeface="Gill Sans MT" panose="020B0502020104020203" pitchFamily="34" charset="0"/>
              </a:endParaRPr>
            </a:p>
            <a:p>
              <a:r>
                <a:rPr lang="en-US" sz="900" b="1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A</a:t>
              </a:r>
              <a:r>
                <a:rPr lang="en-US" sz="700" cap="small" dirty="0" smtClean="0">
                  <a:latin typeface="Gill Sans MT" panose="020B0502020104020203" pitchFamily="34" charset="0"/>
                </a:rPr>
                <a:t>dvancement</a:t>
              </a:r>
              <a:endParaRPr lang="en-US" sz="700" cap="small" dirty="0"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55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i.wang-1@nas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91319"/>
            <a:ext cx="7772400" cy="1928168"/>
          </a:xfrm>
        </p:spPr>
        <p:txBody>
          <a:bodyPr>
            <a:normAutofit/>
          </a:bodyPr>
          <a:lstStyle/>
          <a:p>
            <a:r>
              <a:rPr lang="en-US" dirty="0" smtClean="0"/>
              <a:t>HESTIA</a:t>
            </a:r>
            <a:br>
              <a:rPr lang="en-US" dirty="0" smtClean="0"/>
            </a:br>
            <a:r>
              <a:rPr lang="en-US" dirty="0" smtClean="0"/>
              <a:t>Model Based System Engineering </a:t>
            </a:r>
            <a:br>
              <a:rPr lang="en-US" dirty="0" smtClean="0"/>
            </a:br>
            <a:r>
              <a:rPr lang="en-US" dirty="0" smtClean="0"/>
              <a:t>with SysML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892078"/>
            <a:ext cx="6705538" cy="17131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Lui Wang/ ER6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u="sng" dirty="0" smtClean="0">
                <a:solidFill>
                  <a:srgbClr val="0000FF"/>
                </a:solidFill>
                <a:hlinkClick r:id="rId3"/>
              </a:rPr>
              <a:t>lui.wang-1@nasa.gov</a:t>
            </a:r>
            <a:endParaRPr lang="en-US" u="sng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Spacecraft Software Engineering Branch</a:t>
            </a:r>
          </a:p>
          <a:p>
            <a:r>
              <a:rPr lang="en-US" dirty="0" smtClean="0"/>
              <a:t>JSC</a:t>
            </a:r>
          </a:p>
          <a:p>
            <a:r>
              <a:rPr lang="en-US" dirty="0" smtClean="0"/>
              <a:t>May 6, 2016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4441" y="3114341"/>
            <a:ext cx="4343400" cy="3515059"/>
            <a:chOff x="685800" y="990600"/>
            <a:chExt cx="7848600" cy="5715000"/>
          </a:xfrm>
        </p:grpSpPr>
        <p:pic>
          <p:nvPicPr>
            <p:cNvPr id="14" name="Picture 13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990600"/>
              <a:ext cx="6172200" cy="510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895600"/>
              <a:ext cx="2979801" cy="381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4" y="1114425"/>
            <a:ext cx="5052699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1607" y="913702"/>
            <a:ext cx="3652429" cy="225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ounded Rectangular Callout 65"/>
          <p:cNvSpPr/>
          <p:nvPr/>
        </p:nvSpPr>
        <p:spPr>
          <a:xfrm rot="10800000">
            <a:off x="3905024" y="3571541"/>
            <a:ext cx="5185186" cy="3184263"/>
          </a:xfrm>
          <a:prstGeom prst="wedgeRoundRectCallout">
            <a:avLst>
              <a:gd name="adj1" fmla="val -18321"/>
              <a:gd name="adj2" fmla="val 96336"/>
              <a:gd name="adj3" fmla="val 16667"/>
            </a:avLst>
          </a:prstGeom>
          <a:solidFill>
            <a:srgbClr val="4F81F1">
              <a:alpha val="67000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67" y="137535"/>
            <a:ext cx="7789723" cy="657179"/>
          </a:xfrm>
        </p:spPr>
        <p:txBody>
          <a:bodyPr>
            <a:normAutofit fontScale="90000"/>
          </a:bodyPr>
          <a:lstStyle/>
          <a:p>
            <a:r>
              <a:rPr lang="en-US" dirty="0"/>
              <a:t>Use </a:t>
            </a:r>
            <a:r>
              <a:rPr lang="en-US" dirty="0" smtClean="0"/>
              <a:t>SysML to Support Design Trades </a:t>
            </a:r>
            <a:r>
              <a:rPr lang="en-US" dirty="0"/>
              <a:t>on </a:t>
            </a:r>
            <a:r>
              <a:rPr lang="en-US" dirty="0" smtClean="0"/>
              <a:t>Key Design Parameters</a:t>
            </a:r>
            <a:endParaRPr lang="en-US" sz="3200" dirty="0"/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3429000" y="1652631"/>
            <a:ext cx="3072470" cy="3380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2671696" y="2124075"/>
            <a:ext cx="595379" cy="67392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329974678.png" descr="329974678.png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67450" y="4067174"/>
            <a:ext cx="2734155" cy="2352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17" descr="Sv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78998" y="3781425"/>
            <a:ext cx="3474326" cy="2343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1447800" y="2819302"/>
            <a:ext cx="2179259" cy="52322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Extracted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ConOps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Simulation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83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 pitchFamily="-84" charset="-128"/>
              </a:rPr>
              <a:t>Demonstrated Technology on CDS 2.0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l" eaLnBrk="1" hangingPunct="1"/>
            <a:r>
              <a:rPr lang="en-US" altLang="en-US" sz="1000"/>
              <a:t>Page </a:t>
            </a:r>
            <a:fld id="{8A2CF239-0EE1-4711-AB14-566E29138807}" type="slidenum">
              <a:rPr lang="en-US" altLang="en-US" sz="1000"/>
              <a:pPr algn="l" eaLnBrk="1" hangingPunct="1"/>
              <a:t>11</a:t>
            </a:fld>
            <a:endParaRPr lang="en-US" altLang="en-US" sz="1000"/>
          </a:p>
        </p:txBody>
      </p:sp>
      <p:pic>
        <p:nvPicPr>
          <p:cNvPr id="9220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0449" y="1470580"/>
            <a:ext cx="6991700" cy="4938653"/>
          </a:xfrm>
        </p:spPr>
      </p:pic>
    </p:spTree>
    <p:extLst>
      <p:ext uri="{BB962C8B-B14F-4D97-AF65-F5344CB8AC3E}">
        <p14:creationId xmlns:p14="http://schemas.microsoft.com/office/powerpoint/2010/main" val="3366187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 pitchFamily="-84" charset="-128"/>
              </a:rPr>
              <a:t>Concept of Operations/ Simulation</a:t>
            </a:r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6172200" cy="510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895600"/>
            <a:ext cx="2979737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5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6605" y="3579397"/>
            <a:ext cx="2223734" cy="1307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" name="Picture 24" descr="UI_MainPage_045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7774" y="5521670"/>
            <a:ext cx="1758303" cy="1318727"/>
          </a:xfrm>
          <a:prstGeom prst="rect">
            <a:avLst/>
          </a:prstGeom>
        </p:spPr>
      </p:pic>
      <p:pic>
        <p:nvPicPr>
          <p:cNvPr id="43" name="Picture 42" descr="mission_plan.jpg"/>
          <p:cNvPicPr>
            <a:picLocks noChangeAspect="1"/>
          </p:cNvPicPr>
          <p:nvPr/>
        </p:nvPicPr>
        <p:blipFill>
          <a:blip r:embed="rId5" cstate="print"/>
          <a:srcRect r="1023" b="13455"/>
          <a:stretch>
            <a:fillRect/>
          </a:stretch>
        </p:blipFill>
        <p:spPr>
          <a:xfrm>
            <a:off x="4101101" y="1257456"/>
            <a:ext cx="1819399" cy="125131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48"/>
          <p:cNvGrpSpPr/>
          <p:nvPr/>
        </p:nvGrpSpPr>
        <p:grpSpPr>
          <a:xfrm>
            <a:off x="113478" y="2185815"/>
            <a:ext cx="7802083" cy="3603304"/>
            <a:chOff x="-372942" y="2052325"/>
            <a:chExt cx="9245417" cy="3472231"/>
          </a:xfrm>
        </p:grpSpPr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6172198" y="4422648"/>
              <a:ext cx="900112" cy="589893"/>
            </a:xfrm>
            <a:prstGeom prst="lin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V="1">
              <a:off x="5334000" y="2289048"/>
              <a:ext cx="533400" cy="685800"/>
            </a:xfrm>
            <a:prstGeom prst="lin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-372942" y="3380831"/>
              <a:ext cx="2786292" cy="29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solidFill>
                    <a:schemeClr val="tx2"/>
                  </a:solidFill>
                </a:rPr>
                <a:t>CAD Drawings</a:t>
              </a:r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 flipH="1" flipV="1">
              <a:off x="1779588" y="3264407"/>
              <a:ext cx="1382712" cy="614902"/>
            </a:xfrm>
            <a:prstGeom prst="lin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 flipH="1" flipV="1">
              <a:off x="3033018" y="2052325"/>
              <a:ext cx="1246375" cy="922523"/>
            </a:xfrm>
            <a:prstGeom prst="lin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 flipV="1">
              <a:off x="6331349" y="3813048"/>
              <a:ext cx="1343274" cy="18365"/>
            </a:xfrm>
            <a:prstGeom prst="lin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1851872" y="5227975"/>
              <a:ext cx="2053136" cy="29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solidFill>
                    <a:srgbClr val="FFFF00"/>
                  </a:solidFill>
                </a:rPr>
                <a:t>System Displays</a:t>
              </a:r>
            </a:p>
          </p:txBody>
        </p:sp>
        <p:sp>
          <p:nvSpPr>
            <p:cNvPr id="33" name="Line 8"/>
            <p:cNvSpPr>
              <a:spLocks noChangeShapeType="1"/>
            </p:cNvSpPr>
            <p:nvPr/>
          </p:nvSpPr>
          <p:spPr bwMode="auto">
            <a:xfrm flipH="1">
              <a:off x="4279392" y="4853170"/>
              <a:ext cx="338325" cy="523569"/>
            </a:xfrm>
            <a:prstGeom prst="lin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7288723" y="2724938"/>
              <a:ext cx="1583752" cy="29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Simulation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6297782" y="2531991"/>
              <a:ext cx="1252567" cy="732416"/>
            </a:xfrm>
            <a:prstGeom prst="straightConnector1">
              <a:avLst/>
            </a:prstGeom>
            <a:noFill/>
          </p:spPr>
        </p:cxnSp>
        <p:sp>
          <p:nvSpPr>
            <p:cNvPr id="37" name="TextBox 36"/>
            <p:cNvSpPr txBox="1"/>
            <p:nvPr/>
          </p:nvSpPr>
          <p:spPr>
            <a:xfrm>
              <a:off x="6297782" y="3437913"/>
              <a:ext cx="1494875" cy="29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3989420" y="2324961"/>
              <a:ext cx="2828526" cy="29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solidFill>
                    <a:schemeClr val="tx2"/>
                  </a:solidFill>
                </a:rPr>
                <a:t>Mission Operation Planning</a:t>
              </a: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199" y="86748"/>
            <a:ext cx="8195734" cy="749829"/>
          </a:xfrm>
        </p:spPr>
        <p:txBody>
          <a:bodyPr>
            <a:normAutofit/>
          </a:bodyPr>
          <a:lstStyle/>
          <a:p>
            <a:r>
              <a:rPr lang="en-US" dirty="0" smtClean="0"/>
              <a:t>HDU SysML Model Usages</a:t>
            </a:r>
            <a:endParaRPr lang="en-US" dirty="0"/>
          </a:p>
        </p:txBody>
      </p:sp>
      <p:pic>
        <p:nvPicPr>
          <p:cNvPr id="31" name="Picture 8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0274" y="4145454"/>
            <a:ext cx="1923861" cy="971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75223" y="5764513"/>
            <a:ext cx="1632828" cy="1008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5793048" y="5947690"/>
            <a:ext cx="991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ISHM and C/W</a:t>
            </a:r>
            <a:endParaRPr lang="en-US" sz="1400" b="1" i="1" dirty="0"/>
          </a:p>
        </p:txBody>
      </p:sp>
      <p:pic>
        <p:nvPicPr>
          <p:cNvPr id="29" name="Picture 28" descr="UI_PowerA_042-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609" y="1297636"/>
            <a:ext cx="1738891" cy="132547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40987" y="2599364"/>
            <a:ext cx="2719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tx2"/>
                </a:solidFill>
              </a:rPr>
              <a:t>Telemetry and Command</a:t>
            </a:r>
            <a:endParaRPr lang="en-US" sz="1400" b="1" i="1" dirty="0">
              <a:solidFill>
                <a:schemeClr val="tx2"/>
              </a:solidFill>
            </a:endParaRPr>
          </a:p>
        </p:txBody>
      </p:sp>
      <p:grpSp>
        <p:nvGrpSpPr>
          <p:cNvPr id="3" name="Group 48"/>
          <p:cNvGrpSpPr/>
          <p:nvPr/>
        </p:nvGrpSpPr>
        <p:grpSpPr>
          <a:xfrm>
            <a:off x="6612657" y="1810672"/>
            <a:ext cx="2264815" cy="1519602"/>
            <a:chOff x="6629804" y="945128"/>
            <a:chExt cx="2264815" cy="1519602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6629804" y="945128"/>
              <a:ext cx="1463237" cy="1097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46" descr="state_machine.jpg"/>
            <p:cNvPicPr>
              <a:picLocks noChangeAspect="1"/>
            </p:cNvPicPr>
            <p:nvPr/>
          </p:nvPicPr>
          <p:blipFill>
            <a:blip r:embed="rId10" cstate="print"/>
            <a:srcRect l="33174" t="17281"/>
            <a:stretch>
              <a:fillRect/>
            </a:stretch>
          </p:blipFill>
          <p:spPr>
            <a:xfrm>
              <a:off x="7778338" y="1353787"/>
              <a:ext cx="1116281" cy="11109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51" name="Straight Connector 50"/>
          <p:cNvCxnSpPr/>
          <p:nvPr/>
        </p:nvCxnSpPr>
        <p:spPr bwMode="auto">
          <a:xfrm>
            <a:off x="2726046" y="2836875"/>
            <a:ext cx="736270" cy="55814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H="1">
            <a:off x="4867275" y="2753962"/>
            <a:ext cx="97270" cy="5797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endCxn id="34" idx="1"/>
          </p:cNvCxnSpPr>
          <p:nvPr/>
        </p:nvCxnSpPr>
        <p:spPr bwMode="auto">
          <a:xfrm flipV="1">
            <a:off x="5599875" y="3037707"/>
            <a:ext cx="979179" cy="5710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endCxn id="31" idx="1"/>
          </p:cNvCxnSpPr>
          <p:nvPr/>
        </p:nvCxnSpPr>
        <p:spPr bwMode="auto">
          <a:xfrm>
            <a:off x="5683002" y="4392542"/>
            <a:ext cx="1097272" cy="23865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5279241" y="4926931"/>
            <a:ext cx="502721" cy="76397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flipV="1">
            <a:off x="3379189" y="4772553"/>
            <a:ext cx="475013" cy="70064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27" idx="3"/>
          </p:cNvCxnSpPr>
          <p:nvPr/>
        </p:nvCxnSpPr>
        <p:spPr bwMode="auto">
          <a:xfrm>
            <a:off x="2420339" y="4233170"/>
            <a:ext cx="1125104" cy="499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HDU_DSH_09_3-22-1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78107" y="3306307"/>
            <a:ext cx="2365610" cy="177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73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SysML_Internal_Block_Diagram__PDU_H2_Pwr_Distribution__PDU_H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462" y="3842299"/>
            <a:ext cx="3984299" cy="27424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49" name="Group 48"/>
          <p:cNvGrpSpPr/>
          <p:nvPr/>
        </p:nvGrpSpPr>
        <p:grpSpPr>
          <a:xfrm>
            <a:off x="4686064" y="2471160"/>
            <a:ext cx="4298374" cy="4049099"/>
            <a:chOff x="6866361" y="1143681"/>
            <a:chExt cx="2041540" cy="1531156"/>
          </a:xfrm>
        </p:grpSpPr>
        <p:pic>
          <p:nvPicPr>
            <p:cNvPr id="47" name="Picture 46" descr="state_machine.jpg"/>
            <p:cNvPicPr>
              <a:picLocks noChangeAspect="1"/>
            </p:cNvPicPr>
            <p:nvPr/>
          </p:nvPicPr>
          <p:blipFill>
            <a:blip r:embed="rId4" cstate="print"/>
            <a:srcRect l="33174" t="17281"/>
            <a:stretch>
              <a:fillRect/>
            </a:stretch>
          </p:blipFill>
          <p:spPr>
            <a:xfrm>
              <a:off x="7778338" y="1353787"/>
              <a:ext cx="1116281" cy="11109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6866361" y="1143681"/>
              <a:ext cx="2041540" cy="1531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09599" y="108215"/>
            <a:ext cx="7833783" cy="749829"/>
          </a:xfrm>
        </p:spPr>
        <p:txBody>
          <a:bodyPr>
            <a:normAutofit fontScale="90000"/>
          </a:bodyPr>
          <a:lstStyle/>
          <a:p>
            <a:r>
              <a:rPr lang="en-US" dirty="0"/>
              <a:t>Integrate the </a:t>
            </a:r>
            <a:r>
              <a:rPr lang="en-US" dirty="0" smtClean="0"/>
              <a:t>Model </a:t>
            </a:r>
            <a:r>
              <a:rPr lang="en-US" dirty="0"/>
              <a:t>with </a:t>
            </a:r>
            <a:r>
              <a:rPr lang="en-US" dirty="0" smtClean="0"/>
              <a:t>Immersive </a:t>
            </a:r>
            <a:r>
              <a:rPr lang="en-US" dirty="0"/>
              <a:t>3D </a:t>
            </a:r>
            <a:r>
              <a:rPr lang="en-US" dirty="0" smtClean="0"/>
              <a:t>Environment </a:t>
            </a:r>
            <a:endParaRPr lang="en-US" dirty="0"/>
          </a:p>
        </p:txBody>
      </p:sp>
      <p:pic>
        <p:nvPicPr>
          <p:cNvPr id="10" name="Picture 9" descr="HDU_DSH_09_3-22-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047" y="1248458"/>
            <a:ext cx="3066288" cy="2299715"/>
          </a:xfrm>
          <a:prstGeom prst="rect">
            <a:avLst/>
          </a:prstGeom>
        </p:spPr>
      </p:pic>
      <p:pic>
        <p:nvPicPr>
          <p:cNvPr id="38" name="Picture 37" descr="state_machine.jpg"/>
          <p:cNvPicPr>
            <a:picLocks noChangeAspect="1"/>
          </p:cNvPicPr>
          <p:nvPr/>
        </p:nvPicPr>
        <p:blipFill>
          <a:blip r:embed="rId4" cstate="print"/>
          <a:srcRect l="33174" t="17281"/>
          <a:stretch>
            <a:fillRect/>
          </a:stretch>
        </p:blipFill>
        <p:spPr>
          <a:xfrm>
            <a:off x="143159" y="4594957"/>
            <a:ext cx="2169558" cy="21591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0" name="TextBox 39"/>
          <p:cNvSpPr txBox="1"/>
          <p:nvPr/>
        </p:nvSpPr>
        <p:spPr>
          <a:xfrm>
            <a:off x="701765" y="3672944"/>
            <a:ext cx="2642570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HDU SysML Models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64953" y="2205274"/>
            <a:ext cx="2642570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HDU 3D Simulation – Immersive Environment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735915" y="4972826"/>
            <a:ext cx="1581150" cy="481431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Integrate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84882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/>
              <a:t>Why Model Based Systems Engineering?</a:t>
            </a:r>
          </a:p>
        </p:txBody>
      </p:sp>
      <p:pic>
        <p:nvPicPr>
          <p:cNvPr id="8" name="Picture 7" descr="mult_way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2443" y="4953000"/>
            <a:ext cx="2400300" cy="1905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3" y="1469710"/>
            <a:ext cx="8197271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Spacecraft designers and operation stakeholders </a:t>
            </a:r>
            <a:r>
              <a:rPr lang="en-US" b="1" dirty="0" smtClean="0"/>
              <a:t>create models and artifacts</a:t>
            </a:r>
            <a:r>
              <a:rPr lang="en-US" dirty="0" smtClean="0"/>
              <a:t> of the </a:t>
            </a:r>
            <a:r>
              <a:rPr lang="en-US" b="1" dirty="0" smtClean="0"/>
              <a:t>same system</a:t>
            </a:r>
            <a:r>
              <a:rPr lang="en-US" dirty="0" smtClean="0"/>
              <a:t> with </a:t>
            </a:r>
            <a:r>
              <a:rPr lang="en-US" b="1" dirty="0" smtClean="0"/>
              <a:t>different processes, tools, and representations.  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dirty="0" smtClean="0"/>
              <a:t>These </a:t>
            </a:r>
            <a:r>
              <a:rPr lang="en-US" b="1" dirty="0" smtClean="0"/>
              <a:t>uncoordinated modeling approaches </a:t>
            </a:r>
            <a:r>
              <a:rPr lang="en-US" dirty="0" smtClean="0"/>
              <a:t>create </a:t>
            </a:r>
          </a:p>
          <a:p>
            <a:pPr>
              <a:buNone/>
            </a:pPr>
            <a:r>
              <a:rPr lang="en-US" dirty="0" smtClean="0"/>
              <a:t>	 locally successful products </a:t>
            </a:r>
            <a:r>
              <a:rPr lang="en-US" b="1" dirty="0" smtClean="0"/>
              <a:t>but</a:t>
            </a:r>
            <a:r>
              <a:rPr lang="en-US" dirty="0" smtClean="0"/>
              <a:t> also create a </a:t>
            </a:r>
          </a:p>
          <a:p>
            <a:pPr>
              <a:buNone/>
            </a:pPr>
            <a:r>
              <a:rPr lang="en-US" dirty="0" smtClean="0"/>
              <a:t>	 </a:t>
            </a:r>
            <a:r>
              <a:rPr lang="en-US" b="1" dirty="0" smtClean="0"/>
              <a:t>communication barrier</a:t>
            </a:r>
            <a:r>
              <a:rPr lang="en-US" dirty="0" smtClean="0"/>
              <a:t> among the various </a:t>
            </a:r>
          </a:p>
          <a:p>
            <a:pPr>
              <a:buNone/>
            </a:pPr>
            <a:r>
              <a:rPr lang="en-US" dirty="0" smtClean="0"/>
              <a:t>	 stakeholders (the “Tower of Babel” Effect). </a:t>
            </a:r>
          </a:p>
          <a:p>
            <a:endParaRPr lang="en-US" sz="1800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same information </a:t>
            </a:r>
            <a:r>
              <a:rPr lang="en-US" dirty="0" smtClean="0"/>
              <a:t>is </a:t>
            </a:r>
            <a:r>
              <a:rPr lang="en-US" b="1" dirty="0" smtClean="0"/>
              <a:t>captured multiple </a:t>
            </a:r>
          </a:p>
          <a:p>
            <a:pPr>
              <a:buNone/>
            </a:pPr>
            <a:r>
              <a:rPr lang="en-US" b="1" dirty="0" smtClean="0"/>
              <a:t>	 times, in multiple places</a:t>
            </a:r>
            <a:r>
              <a:rPr lang="en-US" dirty="0" smtClean="0"/>
              <a:t>, </a:t>
            </a:r>
            <a:r>
              <a:rPr lang="en-US" b="1" dirty="0" smtClean="0"/>
              <a:t>with multiple representations</a:t>
            </a:r>
            <a:r>
              <a:rPr lang="en-US" dirty="0" smtClean="0"/>
              <a:t>, creating a </a:t>
            </a:r>
            <a:r>
              <a:rPr lang="en-US" b="1" dirty="0" smtClean="0"/>
              <a:t>maintenance challenge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6" name="Picture 5" descr="babel_full.jpg"/>
          <p:cNvPicPr>
            <a:picLocks noChangeAspect="1"/>
          </p:cNvPicPr>
          <p:nvPr/>
        </p:nvPicPr>
        <p:blipFill>
          <a:blip r:embed="rId4" cstate="print"/>
          <a:srcRect t="-4496"/>
          <a:stretch>
            <a:fillRect/>
          </a:stretch>
        </p:blipFill>
        <p:spPr>
          <a:xfrm>
            <a:off x="6240683" y="2400954"/>
            <a:ext cx="2149434" cy="22088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6605" y="3579397"/>
            <a:ext cx="2223734" cy="1307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" name="Picture 24" descr="UI_MainPage_045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7774" y="5521670"/>
            <a:ext cx="1758303" cy="1318727"/>
          </a:xfrm>
          <a:prstGeom prst="rect">
            <a:avLst/>
          </a:prstGeom>
        </p:spPr>
      </p:pic>
      <p:pic>
        <p:nvPicPr>
          <p:cNvPr id="43" name="Picture 42" descr="mission_plan.jpg"/>
          <p:cNvPicPr>
            <a:picLocks noChangeAspect="1"/>
          </p:cNvPicPr>
          <p:nvPr/>
        </p:nvPicPr>
        <p:blipFill>
          <a:blip r:embed="rId5" cstate="print"/>
          <a:srcRect r="1023" b="13455"/>
          <a:stretch>
            <a:fillRect/>
          </a:stretch>
        </p:blipFill>
        <p:spPr>
          <a:xfrm>
            <a:off x="4101101" y="1257456"/>
            <a:ext cx="1819399" cy="125131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48"/>
          <p:cNvGrpSpPr/>
          <p:nvPr/>
        </p:nvGrpSpPr>
        <p:grpSpPr>
          <a:xfrm>
            <a:off x="113478" y="2185815"/>
            <a:ext cx="7802083" cy="3603304"/>
            <a:chOff x="-372942" y="2052325"/>
            <a:chExt cx="9245417" cy="3472231"/>
          </a:xfrm>
        </p:grpSpPr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6172198" y="4422648"/>
              <a:ext cx="900112" cy="589893"/>
            </a:xfrm>
            <a:prstGeom prst="lin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V="1">
              <a:off x="5334000" y="2289048"/>
              <a:ext cx="533400" cy="685800"/>
            </a:xfrm>
            <a:prstGeom prst="lin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-372942" y="3380831"/>
              <a:ext cx="2786292" cy="29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solidFill>
                    <a:schemeClr val="tx2"/>
                  </a:solidFill>
                </a:rPr>
                <a:t>CAD Drawings</a:t>
              </a:r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 flipH="1" flipV="1">
              <a:off x="1779588" y="3264407"/>
              <a:ext cx="1382712" cy="614902"/>
            </a:xfrm>
            <a:prstGeom prst="lin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 flipH="1" flipV="1">
              <a:off x="3033018" y="2052325"/>
              <a:ext cx="1246375" cy="922523"/>
            </a:xfrm>
            <a:prstGeom prst="lin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 flipV="1">
              <a:off x="6331349" y="3813048"/>
              <a:ext cx="1343274" cy="18365"/>
            </a:xfrm>
            <a:prstGeom prst="lin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1851872" y="5227975"/>
              <a:ext cx="2053136" cy="29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solidFill>
                    <a:srgbClr val="FFFF00"/>
                  </a:solidFill>
                </a:rPr>
                <a:t>System Displays</a:t>
              </a:r>
            </a:p>
          </p:txBody>
        </p:sp>
        <p:sp>
          <p:nvSpPr>
            <p:cNvPr id="33" name="Line 8"/>
            <p:cNvSpPr>
              <a:spLocks noChangeShapeType="1"/>
            </p:cNvSpPr>
            <p:nvPr/>
          </p:nvSpPr>
          <p:spPr bwMode="auto">
            <a:xfrm flipH="1">
              <a:off x="4279392" y="4853170"/>
              <a:ext cx="338325" cy="523569"/>
            </a:xfrm>
            <a:prstGeom prst="lin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7288723" y="2724938"/>
              <a:ext cx="1583752" cy="29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Simulation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6297782" y="2531991"/>
              <a:ext cx="1252567" cy="732416"/>
            </a:xfrm>
            <a:prstGeom prst="straightConnector1">
              <a:avLst/>
            </a:prstGeom>
            <a:noFill/>
          </p:spPr>
        </p:cxnSp>
        <p:sp>
          <p:nvSpPr>
            <p:cNvPr id="37" name="TextBox 36"/>
            <p:cNvSpPr txBox="1"/>
            <p:nvPr/>
          </p:nvSpPr>
          <p:spPr>
            <a:xfrm>
              <a:off x="6297782" y="3437913"/>
              <a:ext cx="1494875" cy="29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3989420" y="2324961"/>
              <a:ext cx="2828526" cy="29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solidFill>
                    <a:schemeClr val="tx2"/>
                  </a:solidFill>
                </a:rPr>
                <a:t>Mission Operation Planning</a:t>
              </a: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199" y="86748"/>
            <a:ext cx="8195734" cy="749829"/>
          </a:xfrm>
        </p:spPr>
        <p:txBody>
          <a:bodyPr>
            <a:normAutofit/>
          </a:bodyPr>
          <a:lstStyle/>
          <a:p>
            <a:r>
              <a:rPr lang="en-US" dirty="0" smtClean="0"/>
              <a:t>HDU Artifacts by Multiple Stakeholders</a:t>
            </a:r>
            <a:endParaRPr lang="en-US" dirty="0"/>
          </a:p>
        </p:txBody>
      </p:sp>
      <p:pic>
        <p:nvPicPr>
          <p:cNvPr id="31" name="Picture 8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0274" y="4145454"/>
            <a:ext cx="1923861" cy="971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75223" y="5764513"/>
            <a:ext cx="1632828" cy="1008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5793048" y="5947690"/>
            <a:ext cx="991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ISHM and C/W</a:t>
            </a:r>
            <a:endParaRPr lang="en-US" sz="1400" b="1" i="1" dirty="0"/>
          </a:p>
        </p:txBody>
      </p:sp>
      <p:pic>
        <p:nvPicPr>
          <p:cNvPr id="29" name="Picture 28" descr="UI_PowerA_042-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609" y="1297636"/>
            <a:ext cx="1738891" cy="132547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40987" y="2599364"/>
            <a:ext cx="2719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tx2"/>
                </a:solidFill>
              </a:rPr>
              <a:t>Telemetry and Command</a:t>
            </a:r>
            <a:endParaRPr lang="en-US" sz="1400" b="1" i="1" dirty="0">
              <a:solidFill>
                <a:schemeClr val="tx2"/>
              </a:solidFill>
            </a:endParaRPr>
          </a:p>
        </p:txBody>
      </p:sp>
      <p:grpSp>
        <p:nvGrpSpPr>
          <p:cNvPr id="3" name="Group 48"/>
          <p:cNvGrpSpPr/>
          <p:nvPr/>
        </p:nvGrpSpPr>
        <p:grpSpPr>
          <a:xfrm>
            <a:off x="6612657" y="1810672"/>
            <a:ext cx="2264815" cy="1519602"/>
            <a:chOff x="6629804" y="945128"/>
            <a:chExt cx="2264815" cy="1519602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6629804" y="945128"/>
              <a:ext cx="1463237" cy="1097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46" descr="state_machine.jpg"/>
            <p:cNvPicPr>
              <a:picLocks noChangeAspect="1"/>
            </p:cNvPicPr>
            <p:nvPr/>
          </p:nvPicPr>
          <p:blipFill>
            <a:blip r:embed="rId10" cstate="print"/>
            <a:srcRect l="33174" t="17281"/>
            <a:stretch>
              <a:fillRect/>
            </a:stretch>
          </p:blipFill>
          <p:spPr>
            <a:xfrm>
              <a:off x="7778338" y="1353787"/>
              <a:ext cx="1116281" cy="11109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51" name="Straight Connector 50"/>
          <p:cNvCxnSpPr/>
          <p:nvPr/>
        </p:nvCxnSpPr>
        <p:spPr bwMode="auto">
          <a:xfrm>
            <a:off x="2726046" y="2836875"/>
            <a:ext cx="736270" cy="55814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H="1">
            <a:off x="4867275" y="2753962"/>
            <a:ext cx="97270" cy="5797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endCxn id="34" idx="1"/>
          </p:cNvCxnSpPr>
          <p:nvPr/>
        </p:nvCxnSpPr>
        <p:spPr bwMode="auto">
          <a:xfrm flipV="1">
            <a:off x="5599875" y="3037707"/>
            <a:ext cx="979179" cy="5710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endCxn id="31" idx="1"/>
          </p:cNvCxnSpPr>
          <p:nvPr/>
        </p:nvCxnSpPr>
        <p:spPr bwMode="auto">
          <a:xfrm>
            <a:off x="5683002" y="4392542"/>
            <a:ext cx="1097272" cy="23865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5279241" y="4926931"/>
            <a:ext cx="502721" cy="76397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flipV="1">
            <a:off x="3379189" y="4772553"/>
            <a:ext cx="475013" cy="70064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27" idx="3"/>
          </p:cNvCxnSpPr>
          <p:nvPr/>
        </p:nvCxnSpPr>
        <p:spPr bwMode="auto">
          <a:xfrm>
            <a:off x="2420339" y="4233170"/>
            <a:ext cx="1125104" cy="499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HDU_DSH_09_3-22-1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78107" y="3306307"/>
            <a:ext cx="2365610" cy="17742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Arrow Connector 64"/>
          <p:cNvCxnSpPr>
            <a:endCxn id="27" idx="1"/>
          </p:cNvCxnSpPr>
          <p:nvPr/>
        </p:nvCxnSpPr>
        <p:spPr bwMode="auto">
          <a:xfrm flipV="1">
            <a:off x="5715000" y="2541178"/>
            <a:ext cx="1588008" cy="7100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F497D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2660075" y="2624446"/>
            <a:ext cx="819725" cy="5844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F497D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3" name="Straight Arrow Connector 62"/>
          <p:cNvCxnSpPr>
            <a:endCxn id="19460" idx="2"/>
          </p:cNvCxnSpPr>
          <p:nvPr/>
        </p:nvCxnSpPr>
        <p:spPr bwMode="auto">
          <a:xfrm flipH="1" flipV="1">
            <a:off x="3857625" y="2212848"/>
            <a:ext cx="228600" cy="7208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F497D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6" name="Straight Arrow Connector 65"/>
          <p:cNvCxnSpPr>
            <a:endCxn id="19469" idx="6"/>
          </p:cNvCxnSpPr>
          <p:nvPr/>
        </p:nvCxnSpPr>
        <p:spPr bwMode="auto">
          <a:xfrm flipH="1">
            <a:off x="5905500" y="3709733"/>
            <a:ext cx="1285683" cy="118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F497D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7" name="Straight Arrow Connector 66"/>
          <p:cNvCxnSpPr>
            <a:stCxn id="19463" idx="1"/>
          </p:cNvCxnSpPr>
          <p:nvPr/>
        </p:nvCxnSpPr>
        <p:spPr bwMode="auto">
          <a:xfrm flipH="1" flipV="1">
            <a:off x="5733804" y="4142508"/>
            <a:ext cx="1371251" cy="6989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F497D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 flipH="1" flipV="1">
            <a:off x="5330044" y="4415642"/>
            <a:ext cx="1082631" cy="11420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F497D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9" name="Straight Arrow Connector 68"/>
          <p:cNvCxnSpPr>
            <a:stCxn id="22" idx="0"/>
          </p:cNvCxnSpPr>
          <p:nvPr/>
        </p:nvCxnSpPr>
        <p:spPr bwMode="auto">
          <a:xfrm flipV="1">
            <a:off x="4277591" y="4572000"/>
            <a:ext cx="33152" cy="11025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F497D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0" name="Straight Arrow Connector 69"/>
          <p:cNvCxnSpPr>
            <a:stCxn id="19469" idx="3"/>
            <a:endCxn id="20" idx="0"/>
          </p:cNvCxnSpPr>
          <p:nvPr/>
        </p:nvCxnSpPr>
        <p:spPr bwMode="auto">
          <a:xfrm flipH="1">
            <a:off x="2116282" y="4314305"/>
            <a:ext cx="1512791" cy="10671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F497D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flipH="1">
            <a:off x="1767714" y="3979333"/>
            <a:ext cx="1534286" cy="42036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F497D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3" name="Straight Arrow Connector 72"/>
          <p:cNvCxnSpPr>
            <a:stCxn id="19469" idx="2"/>
          </p:cNvCxnSpPr>
          <p:nvPr/>
        </p:nvCxnSpPr>
        <p:spPr bwMode="auto">
          <a:xfrm flipH="1" flipV="1">
            <a:off x="1779322" y="3275612"/>
            <a:ext cx="1459178" cy="4459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F497D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7" name="Straight Arrow Connector 96"/>
          <p:cNvCxnSpPr>
            <a:endCxn id="19471" idx="2"/>
          </p:cNvCxnSpPr>
          <p:nvPr/>
        </p:nvCxnSpPr>
        <p:spPr bwMode="auto">
          <a:xfrm flipV="1">
            <a:off x="5163786" y="2289048"/>
            <a:ext cx="824010" cy="7134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F497D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1829164" y="4037453"/>
            <a:ext cx="10220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FMEA</a:t>
            </a:r>
          </a:p>
          <a:p>
            <a:endParaRPr lang="en-US" sz="2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Connectivity</a:t>
            </a:r>
          </a:p>
          <a:p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MEL</a:t>
            </a:r>
            <a:endParaRPr lang="en-US" sz="11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65188" y="1592640"/>
            <a:ext cx="1828800" cy="990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</a:rPr>
              <a:t>Capability/Impact</a:t>
            </a:r>
          </a:p>
          <a:p>
            <a:pPr algn="ctr"/>
            <a:r>
              <a:rPr lang="en-US" dirty="0">
                <a:latin typeface="Calibri" pitchFamily="34" charset="0"/>
              </a:rPr>
              <a:t>Assessment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133725" y="1298448"/>
            <a:ext cx="14478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Resource 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Management</a:t>
            </a:r>
            <a:endParaRPr lang="en-US" sz="1000" dirty="0" smtClean="0">
              <a:latin typeface="Calibri" pitchFamily="34" charset="0"/>
            </a:endParaRPr>
          </a:p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7226808" y="3205032"/>
            <a:ext cx="12192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Electronic 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Procedure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31788" y="4011746"/>
            <a:ext cx="1447800" cy="7283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System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Design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7105055" y="4384307"/>
            <a:ext cx="14478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ISHM and 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C/W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2009344" y="645536"/>
            <a:ext cx="5167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>
              <a:lnSpc>
                <a:spcPct val="75000"/>
              </a:lnSpc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Times" pitchFamily="-105" charset="0"/>
              </a:rPr>
              <a:t>Model </a:t>
            </a:r>
            <a:r>
              <a:rPr lang="en-US" sz="2400" b="1" i="1" dirty="0" smtClean="0">
                <a:solidFill>
                  <a:srgbClr val="FF0000"/>
                </a:solidFill>
                <a:latin typeface="Times" pitchFamily="-105" charset="0"/>
              </a:rPr>
              <a:t>Once </a:t>
            </a:r>
            <a:r>
              <a:rPr lang="en-US" sz="2400" b="1" i="1" dirty="0">
                <a:solidFill>
                  <a:srgbClr val="FF0000"/>
                </a:solidFill>
                <a:latin typeface="Times" pitchFamily="-105" charset="0"/>
              </a:rPr>
              <a:t>and Use </a:t>
            </a:r>
            <a:r>
              <a:rPr lang="en-US" sz="2400" b="1" i="1" dirty="0" smtClean="0">
                <a:solidFill>
                  <a:srgbClr val="FF0000"/>
                </a:solidFill>
                <a:latin typeface="Times" pitchFamily="-105" charset="0"/>
              </a:rPr>
              <a:t>Many </a:t>
            </a:r>
            <a:r>
              <a:rPr lang="en-US" sz="2400" b="1" i="1" dirty="0">
                <a:solidFill>
                  <a:srgbClr val="FF0000"/>
                </a:solidFill>
                <a:latin typeface="Times" pitchFamily="-105" charset="0"/>
              </a:rPr>
              <a:t>T</a:t>
            </a:r>
            <a:r>
              <a:rPr lang="en-US" sz="2400" b="1" i="1" dirty="0" smtClean="0">
                <a:solidFill>
                  <a:srgbClr val="FF0000"/>
                </a:solidFill>
                <a:latin typeface="Times" pitchFamily="-105" charset="0"/>
              </a:rPr>
              <a:t>imes</a:t>
            </a:r>
            <a:endParaRPr lang="en-US" sz="2400" b="1" i="1" dirty="0">
              <a:solidFill>
                <a:srgbClr val="FF0000"/>
              </a:solidFill>
              <a:latin typeface="Times" pitchFamily="-105" charset="0"/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5117592" y="1374648"/>
            <a:ext cx="1740408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Mission Operation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Planning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9473" name="Rectangle 6"/>
          <p:cNvSpPr>
            <a:spLocks noChangeArrowheads="1"/>
          </p:cNvSpPr>
          <p:nvPr/>
        </p:nvSpPr>
        <p:spPr bwMode="auto">
          <a:xfrm>
            <a:off x="331788" y="2824032"/>
            <a:ext cx="1447800" cy="8065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Safety Analysis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392382" y="5381422"/>
            <a:ext cx="14478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System Design </a:t>
            </a:r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Validation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3553691" y="5674547"/>
            <a:ext cx="14478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System 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Displays 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5824272" y="5582018"/>
            <a:ext cx="1692807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Training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7303008" y="2198948"/>
            <a:ext cx="1219200" cy="6844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Simulation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92192" y="3524173"/>
            <a:ext cx="5229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XTCE</a:t>
            </a:r>
          </a:p>
          <a:p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ATML</a:t>
            </a:r>
            <a:endParaRPr lang="en-US" sz="11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67998" y="4861540"/>
            <a:ext cx="9204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XTCE </a:t>
            </a:r>
          </a:p>
          <a:p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Connectivity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80534" y="2294049"/>
            <a:ext cx="7136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Schedule</a:t>
            </a:r>
          </a:p>
          <a:p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MEL</a:t>
            </a:r>
          </a:p>
          <a:p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Cost</a:t>
            </a:r>
            <a:endParaRPr lang="en-US" sz="11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95699" y="2459897"/>
            <a:ext cx="631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SCXML</a:t>
            </a:r>
          </a:p>
          <a:p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XTCE</a:t>
            </a:r>
          </a:p>
          <a:p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FMEA</a:t>
            </a:r>
          </a:p>
          <a:p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RBD</a:t>
            </a:r>
            <a:endParaRPr lang="en-US" sz="11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Cube 44"/>
          <p:cNvSpPr/>
          <p:nvPr/>
        </p:nvSpPr>
        <p:spPr>
          <a:xfrm>
            <a:off x="6060746" y="2771593"/>
            <a:ext cx="774526" cy="529013"/>
          </a:xfrm>
          <a:prstGeom prst="cube">
            <a:avLst/>
          </a:prstGeom>
          <a:ln>
            <a:solidFill>
              <a:srgbClr val="46AAC5"/>
            </a:solidFill>
          </a:ln>
          <a:scene3d>
            <a:camera prst="isometricLeftDown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sz="300" b="1" dirty="0" smtClean="0"/>
              <a:t>Exchange</a:t>
            </a:r>
          </a:p>
          <a:p>
            <a:pPr algn="ctr"/>
            <a:r>
              <a:rPr lang="en-US" sz="300" b="1" dirty="0" smtClean="0"/>
              <a:t>Mechanism</a:t>
            </a:r>
          </a:p>
          <a:p>
            <a:pPr algn="ctr"/>
            <a:r>
              <a:rPr lang="en-US" sz="300" b="1" dirty="0" smtClean="0"/>
              <a:t>software</a:t>
            </a:r>
            <a:endParaRPr lang="en-US" sz="200" b="1" dirty="0"/>
          </a:p>
        </p:txBody>
      </p:sp>
      <p:sp>
        <p:nvSpPr>
          <p:cNvPr id="46" name="Cube 45"/>
          <p:cNvSpPr/>
          <p:nvPr/>
        </p:nvSpPr>
        <p:spPr>
          <a:xfrm>
            <a:off x="5405480" y="2667380"/>
            <a:ext cx="164592" cy="186564"/>
          </a:xfrm>
          <a:prstGeom prst="cube">
            <a:avLst>
              <a:gd name="adj" fmla="val 11545"/>
            </a:avLst>
          </a:prstGeom>
          <a:ln>
            <a:solidFill>
              <a:srgbClr val="46AAC5"/>
            </a:solidFill>
          </a:ln>
          <a:scene3d>
            <a:camera prst="isometricOffAxis2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en-US" sz="200" b="1" dirty="0"/>
          </a:p>
        </p:txBody>
      </p:sp>
      <p:sp>
        <p:nvSpPr>
          <p:cNvPr id="47" name="Cube 46"/>
          <p:cNvSpPr/>
          <p:nvPr/>
        </p:nvSpPr>
        <p:spPr>
          <a:xfrm>
            <a:off x="3925838" y="2567257"/>
            <a:ext cx="175424" cy="209273"/>
          </a:xfrm>
          <a:prstGeom prst="cube">
            <a:avLst>
              <a:gd name="adj" fmla="val 14236"/>
            </a:avLst>
          </a:prstGeom>
          <a:ln>
            <a:solidFill>
              <a:srgbClr val="46AAC5"/>
            </a:solidFill>
          </a:ln>
          <a:scene3d>
            <a:camera prst="isometricOffAxis1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en-US" sz="200" b="1" dirty="0"/>
          </a:p>
        </p:txBody>
      </p:sp>
      <p:sp>
        <p:nvSpPr>
          <p:cNvPr id="48" name="Cube 47"/>
          <p:cNvSpPr/>
          <p:nvPr/>
        </p:nvSpPr>
        <p:spPr>
          <a:xfrm>
            <a:off x="3191857" y="2917346"/>
            <a:ext cx="175424" cy="225475"/>
          </a:xfrm>
          <a:prstGeom prst="cube">
            <a:avLst>
              <a:gd name="adj" fmla="val 11930"/>
            </a:avLst>
          </a:prstGeom>
          <a:ln>
            <a:solidFill>
              <a:srgbClr val="46AAC5"/>
            </a:solidFill>
          </a:ln>
          <a:scene3d>
            <a:camera prst="isometricRightUp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en-US" sz="200" b="1" dirty="0"/>
          </a:p>
        </p:txBody>
      </p:sp>
      <p:sp>
        <p:nvSpPr>
          <p:cNvPr id="49" name="Cube 48"/>
          <p:cNvSpPr/>
          <p:nvPr/>
        </p:nvSpPr>
        <p:spPr>
          <a:xfrm>
            <a:off x="6221703" y="3689968"/>
            <a:ext cx="225552" cy="192510"/>
          </a:xfrm>
          <a:prstGeom prst="cube">
            <a:avLst>
              <a:gd name="adj" fmla="val 11545"/>
            </a:avLst>
          </a:prstGeom>
          <a:ln>
            <a:solidFill>
              <a:srgbClr val="46AAC5"/>
            </a:solidFill>
          </a:ln>
          <a:scene3d>
            <a:camera prst="isometricOffAxis2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en-US" sz="200" b="1" dirty="0"/>
          </a:p>
        </p:txBody>
      </p:sp>
      <p:sp>
        <p:nvSpPr>
          <p:cNvPr id="50" name="Cube 49"/>
          <p:cNvSpPr/>
          <p:nvPr/>
        </p:nvSpPr>
        <p:spPr>
          <a:xfrm>
            <a:off x="5978048" y="4291583"/>
            <a:ext cx="274100" cy="205221"/>
          </a:xfrm>
          <a:prstGeom prst="cube">
            <a:avLst>
              <a:gd name="adj" fmla="val 11545"/>
            </a:avLst>
          </a:prstGeom>
          <a:ln>
            <a:solidFill>
              <a:srgbClr val="46AAC5"/>
            </a:solidFill>
          </a:ln>
          <a:scene3d>
            <a:camera prst="isometricOffAxis2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en-US" sz="200" b="1" dirty="0"/>
          </a:p>
        </p:txBody>
      </p:sp>
      <p:sp>
        <p:nvSpPr>
          <p:cNvPr id="52" name="Cube 51"/>
          <p:cNvSpPr/>
          <p:nvPr/>
        </p:nvSpPr>
        <p:spPr>
          <a:xfrm>
            <a:off x="4197499" y="5001398"/>
            <a:ext cx="175424" cy="132695"/>
          </a:xfrm>
          <a:prstGeom prst="cube">
            <a:avLst>
              <a:gd name="adj" fmla="val 11545"/>
            </a:avLst>
          </a:prstGeom>
          <a:ln>
            <a:solidFill>
              <a:srgbClr val="46AAC5"/>
            </a:solidFill>
          </a:ln>
          <a:scene3d>
            <a:camera prst="isometricOffAxis2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en-US" sz="200" b="1" dirty="0"/>
          </a:p>
        </p:txBody>
      </p:sp>
      <p:sp>
        <p:nvSpPr>
          <p:cNvPr id="53" name="Cube 52"/>
          <p:cNvSpPr/>
          <p:nvPr/>
        </p:nvSpPr>
        <p:spPr>
          <a:xfrm>
            <a:off x="3081171" y="4517649"/>
            <a:ext cx="246888" cy="234365"/>
          </a:xfrm>
          <a:prstGeom prst="cube">
            <a:avLst>
              <a:gd name="adj" fmla="val 11545"/>
            </a:avLst>
          </a:prstGeom>
          <a:ln>
            <a:solidFill>
              <a:srgbClr val="46AAC5"/>
            </a:solidFill>
          </a:ln>
          <a:scene3d>
            <a:camera prst="isometricOffAxis2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en-US" sz="200" b="1" dirty="0"/>
          </a:p>
        </p:txBody>
      </p:sp>
      <p:sp>
        <p:nvSpPr>
          <p:cNvPr id="55" name="Cube 54"/>
          <p:cNvSpPr/>
          <p:nvPr/>
        </p:nvSpPr>
        <p:spPr>
          <a:xfrm>
            <a:off x="2479602" y="4041184"/>
            <a:ext cx="175424" cy="150356"/>
          </a:xfrm>
          <a:prstGeom prst="cube">
            <a:avLst>
              <a:gd name="adj" fmla="val 11545"/>
            </a:avLst>
          </a:prstGeom>
          <a:ln>
            <a:solidFill>
              <a:srgbClr val="46AAC5"/>
            </a:solidFill>
          </a:ln>
          <a:scene3d>
            <a:camera prst="isometricOffAxis2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en-US" sz="200" b="1" dirty="0"/>
          </a:p>
        </p:txBody>
      </p:sp>
      <p:sp>
        <p:nvSpPr>
          <p:cNvPr id="56" name="Cube 55"/>
          <p:cNvSpPr/>
          <p:nvPr/>
        </p:nvSpPr>
        <p:spPr>
          <a:xfrm>
            <a:off x="2639176" y="3440024"/>
            <a:ext cx="167476" cy="177633"/>
          </a:xfrm>
          <a:prstGeom prst="cube">
            <a:avLst>
              <a:gd name="adj" fmla="val 11545"/>
            </a:avLst>
          </a:prstGeom>
          <a:ln>
            <a:solidFill>
              <a:srgbClr val="46AAC5"/>
            </a:solidFill>
          </a:ln>
          <a:scene3d>
            <a:camera prst="isometricOffAxis2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en-US" sz="200" b="1" dirty="0"/>
          </a:p>
        </p:txBody>
      </p:sp>
      <p:sp>
        <p:nvSpPr>
          <p:cNvPr id="57" name="Cube 56"/>
          <p:cNvSpPr/>
          <p:nvPr/>
        </p:nvSpPr>
        <p:spPr>
          <a:xfrm>
            <a:off x="5665709" y="4770224"/>
            <a:ext cx="274100" cy="205221"/>
          </a:xfrm>
          <a:prstGeom prst="cube">
            <a:avLst>
              <a:gd name="adj" fmla="val 11545"/>
            </a:avLst>
          </a:prstGeom>
          <a:ln>
            <a:solidFill>
              <a:srgbClr val="46AAC5"/>
            </a:solidFill>
          </a:ln>
          <a:scene3d>
            <a:camera prst="isometricOffAxis2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en-US" sz="200" b="1" dirty="0"/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3238500" y="2883408"/>
            <a:ext cx="2667000" cy="1676400"/>
          </a:xfrm>
          <a:prstGeom prst="ellipse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1F497D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SysML</a:t>
            </a: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Models</a:t>
            </a:r>
            <a:endParaRPr lang="en-US" sz="12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28867" y="3134349"/>
            <a:ext cx="8855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Fault Trees</a:t>
            </a:r>
          </a:p>
          <a:p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RBD</a:t>
            </a:r>
          </a:p>
          <a:p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FMEA</a:t>
            </a:r>
            <a:endParaRPr lang="en-US" sz="11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28627" y="2380266"/>
            <a:ext cx="1035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Activity Diagrams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19656" y="4589096"/>
            <a:ext cx="102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FMEA</a:t>
            </a:r>
          </a:p>
          <a:p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Requirement</a:t>
            </a:r>
          </a:p>
          <a:p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Traceability</a:t>
            </a:r>
          </a:p>
          <a:p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RBD</a:t>
            </a:r>
            <a:endParaRPr lang="en-US" sz="11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44259" y="2560325"/>
            <a:ext cx="7280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Modelica</a:t>
            </a:r>
          </a:p>
          <a:p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SCXML</a:t>
            </a:r>
            <a:endParaRPr lang="en-US" sz="11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23176" y="4270339"/>
            <a:ext cx="92044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SCXML</a:t>
            </a:r>
          </a:p>
          <a:p>
            <a:pPr algn="ctr"/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FMEA</a:t>
            </a:r>
          </a:p>
          <a:p>
            <a:pPr algn="ctr"/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Connectivity</a:t>
            </a:r>
          </a:p>
        </p:txBody>
      </p:sp>
      <p:sp>
        <p:nvSpPr>
          <p:cNvPr id="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938" y="65400"/>
            <a:ext cx="739032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Uses </a:t>
            </a:r>
            <a:r>
              <a:rPr lang="en-US" dirty="0"/>
              <a:t>of System </a:t>
            </a:r>
            <a:r>
              <a:rPr lang="en-US" dirty="0" smtClean="0"/>
              <a:t>Models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95" y="1457324"/>
            <a:ext cx="2447905" cy="7617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Content Placeholder 6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14" y="448279"/>
            <a:ext cx="1702047" cy="1278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3"/>
          <p:cNvSpPr txBox="1"/>
          <p:nvPr/>
        </p:nvSpPr>
        <p:spPr>
          <a:xfrm>
            <a:off x="3709283" y="419259"/>
            <a:ext cx="172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Mars Planning</a:t>
            </a:r>
            <a:endParaRPr lang="en-US" b="1" dirty="0"/>
          </a:p>
        </p:txBody>
      </p:sp>
      <p:sp>
        <p:nvSpPr>
          <p:cNvPr id="7" name="TextBox 4"/>
          <p:cNvSpPr txBox="1"/>
          <p:nvPr/>
        </p:nvSpPr>
        <p:spPr>
          <a:xfrm>
            <a:off x="4239000" y="3842781"/>
            <a:ext cx="1001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HESTIA</a:t>
            </a:r>
            <a:endParaRPr lang="en-US" b="1" dirty="0"/>
          </a:p>
        </p:txBody>
      </p:sp>
      <p:sp>
        <p:nvSpPr>
          <p:cNvPr id="8" name="TextBox 15"/>
          <p:cNvSpPr txBox="1"/>
          <p:nvPr/>
        </p:nvSpPr>
        <p:spPr>
          <a:xfrm>
            <a:off x="4044465" y="903779"/>
            <a:ext cx="93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DRA 5.0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03764" y="1628327"/>
            <a:ext cx="596348" cy="30215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WBS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5883091" y="2695726"/>
            <a:ext cx="1179442" cy="44625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Functional Models</a:t>
            </a:r>
            <a:endParaRPr lang="en-US" sz="1400" b="1" dirty="0"/>
          </a:p>
        </p:txBody>
      </p:sp>
      <p:cxnSp>
        <p:nvCxnSpPr>
          <p:cNvPr id="11" name="Elbow Connector 10"/>
          <p:cNvCxnSpPr/>
          <p:nvPr/>
        </p:nvCxnSpPr>
        <p:spPr>
          <a:xfrm rot="5400000">
            <a:off x="4341433" y="825502"/>
            <a:ext cx="320143" cy="2083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8" idx="2"/>
            <a:endCxn id="9" idx="0"/>
          </p:cNvCxnSpPr>
          <p:nvPr/>
        </p:nvCxnSpPr>
        <p:spPr>
          <a:xfrm rot="5400000">
            <a:off x="4130157" y="1244892"/>
            <a:ext cx="355216" cy="411654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8" idx="2"/>
            <a:endCxn id="22" idx="0"/>
          </p:cNvCxnSpPr>
          <p:nvPr/>
        </p:nvCxnSpPr>
        <p:spPr>
          <a:xfrm rot="16200000" flipH="1">
            <a:off x="4631420" y="1155283"/>
            <a:ext cx="355216" cy="590872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22" idx="2"/>
            <a:endCxn id="10" idx="0"/>
          </p:cNvCxnSpPr>
          <p:nvPr/>
        </p:nvCxnSpPr>
        <p:spPr>
          <a:xfrm rot="16200000" flipH="1">
            <a:off x="5406014" y="1628927"/>
            <a:ext cx="765249" cy="1368348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8" idx="1"/>
          </p:cNvCxnSpPr>
          <p:nvPr/>
        </p:nvCxnSpPr>
        <p:spPr>
          <a:xfrm rot="10800000">
            <a:off x="4135687" y="2913397"/>
            <a:ext cx="338012" cy="5096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65"/>
          <p:cNvCxnSpPr>
            <a:endCxn id="19" idx="0"/>
          </p:cNvCxnSpPr>
          <p:nvPr/>
        </p:nvCxnSpPr>
        <p:spPr>
          <a:xfrm rot="10800000" flipV="1">
            <a:off x="3638068" y="2310692"/>
            <a:ext cx="1431928" cy="472046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72"/>
          <p:cNvSpPr txBox="1"/>
          <p:nvPr/>
        </p:nvSpPr>
        <p:spPr>
          <a:xfrm>
            <a:off x="2400819" y="1625906"/>
            <a:ext cx="151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WBS used to organize the project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4473699" y="2695368"/>
            <a:ext cx="1179442" cy="44625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Physical Models</a:t>
            </a:r>
            <a:endParaRPr lang="en-US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3140449" y="2782738"/>
            <a:ext cx="995238" cy="44625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Interface Definition</a:t>
            </a:r>
            <a:endParaRPr lang="en-US" sz="1400" b="1" dirty="0"/>
          </a:p>
        </p:txBody>
      </p:sp>
      <p:sp>
        <p:nvSpPr>
          <p:cNvPr id="20" name="TextBox 117"/>
          <p:cNvSpPr txBox="1"/>
          <p:nvPr/>
        </p:nvSpPr>
        <p:spPr>
          <a:xfrm>
            <a:off x="5414316" y="1366241"/>
            <a:ext cx="1357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Mars ConOps used for HESTIA scenario development</a:t>
            </a:r>
            <a:endParaRPr lang="en-US" sz="1200" dirty="0"/>
          </a:p>
        </p:txBody>
      </p:sp>
      <p:cxnSp>
        <p:nvCxnSpPr>
          <p:cNvPr id="21" name="Elbow Connector 20"/>
          <p:cNvCxnSpPr>
            <a:stCxn id="10" idx="1"/>
            <a:endCxn id="18" idx="3"/>
          </p:cNvCxnSpPr>
          <p:nvPr/>
        </p:nvCxnSpPr>
        <p:spPr>
          <a:xfrm rot="10800000">
            <a:off x="5653141" y="2918493"/>
            <a:ext cx="229950" cy="358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719488" y="1628327"/>
            <a:ext cx="769951" cy="30215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ConOps</a:t>
            </a:r>
            <a:endParaRPr lang="en-US" sz="1400" b="1" dirty="0"/>
          </a:p>
        </p:txBody>
      </p:sp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9" y="2109994"/>
            <a:ext cx="2799581" cy="168769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73"/>
          <p:cNvSpPr txBox="1"/>
          <p:nvPr/>
        </p:nvSpPr>
        <p:spPr>
          <a:xfrm>
            <a:off x="333375" y="1909957"/>
            <a:ext cx="1807113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Mars Mission WBS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/>
          <a:srcRect l="13516" t="33932" r="69986" b="34096"/>
          <a:stretch/>
        </p:blipFill>
        <p:spPr>
          <a:xfrm>
            <a:off x="6877398" y="3050155"/>
            <a:ext cx="2266602" cy="23790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TextBox 84"/>
          <p:cNvSpPr txBox="1"/>
          <p:nvPr/>
        </p:nvSpPr>
        <p:spPr>
          <a:xfrm>
            <a:off x="6943725" y="1207537"/>
            <a:ext cx="1797837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Mission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ConOps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85"/>
          <p:cNvSpPr txBox="1"/>
          <p:nvPr/>
        </p:nvSpPr>
        <p:spPr>
          <a:xfrm>
            <a:off x="7338046" y="2773207"/>
            <a:ext cx="1605930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Functional Decomposition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 descr="DRA 5 - Mars.pdf - Adobe Reader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3766" y="190241"/>
            <a:ext cx="1141918" cy="1435359"/>
          </a:xfrm>
          <a:prstGeom prst="rect">
            <a:avLst/>
          </a:prstGeom>
        </p:spPr>
      </p:pic>
      <p:cxnSp>
        <p:nvCxnSpPr>
          <p:cNvPr id="30" name="Elbow Connector 29"/>
          <p:cNvCxnSpPr/>
          <p:nvPr/>
        </p:nvCxnSpPr>
        <p:spPr>
          <a:xfrm rot="10800000">
            <a:off x="5100843" y="5903006"/>
            <a:ext cx="824858" cy="12700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471816" y="5692581"/>
            <a:ext cx="1179442" cy="44625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Physical Models</a:t>
            </a:r>
            <a:endParaRPr lang="en-US" sz="1400" b="1" dirty="0"/>
          </a:p>
        </p:txBody>
      </p:sp>
      <p:sp>
        <p:nvSpPr>
          <p:cNvPr id="32" name="Rectangle 31"/>
          <p:cNvSpPr/>
          <p:nvPr/>
        </p:nvSpPr>
        <p:spPr>
          <a:xfrm>
            <a:off x="4126128" y="5692581"/>
            <a:ext cx="995238" cy="44625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Interface Definition</a:t>
            </a:r>
            <a:endParaRPr lang="en-US" sz="1400" b="1" dirty="0"/>
          </a:p>
        </p:txBody>
      </p:sp>
      <p:cxnSp>
        <p:nvCxnSpPr>
          <p:cNvPr id="33" name="Elbow Connector 32"/>
          <p:cNvCxnSpPr>
            <a:endCxn id="32" idx="0"/>
          </p:cNvCxnSpPr>
          <p:nvPr/>
        </p:nvCxnSpPr>
        <p:spPr>
          <a:xfrm rot="5400000">
            <a:off x="5176110" y="4395879"/>
            <a:ext cx="744340" cy="1849065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0" idx="2"/>
            <a:endCxn id="37" idx="0"/>
          </p:cNvCxnSpPr>
          <p:nvPr/>
        </p:nvCxnSpPr>
        <p:spPr>
          <a:xfrm rot="5400000">
            <a:off x="5746393" y="3868395"/>
            <a:ext cx="1452839" cy="127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65"/>
          <p:cNvCxnSpPr/>
          <p:nvPr/>
        </p:nvCxnSpPr>
        <p:spPr>
          <a:xfrm rot="5400000">
            <a:off x="4718398" y="2289853"/>
            <a:ext cx="764891" cy="41044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endCxn id="31" idx="0"/>
          </p:cNvCxnSpPr>
          <p:nvPr/>
        </p:nvCxnSpPr>
        <p:spPr>
          <a:xfrm rot="5400000">
            <a:off x="5750975" y="4970742"/>
            <a:ext cx="1032402" cy="411277"/>
          </a:xfrm>
          <a:prstGeom prst="bentConnector3">
            <a:avLst>
              <a:gd name="adj1" fmla="val 65209"/>
            </a:avLst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510351" y="4594815"/>
            <a:ext cx="1924922" cy="44589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HESTIA FY15 Demonstrations</a:t>
            </a:r>
            <a:endParaRPr lang="en-US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3707475" y="4501991"/>
            <a:ext cx="1262808" cy="44625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HESTIA Requirements</a:t>
            </a:r>
            <a:endParaRPr lang="en-US" sz="1400" b="1" dirty="0"/>
          </a:p>
        </p:txBody>
      </p:sp>
      <p:cxnSp>
        <p:nvCxnSpPr>
          <p:cNvPr id="39" name="Elbow Connector 38"/>
          <p:cNvCxnSpPr>
            <a:stCxn id="38" idx="3"/>
          </p:cNvCxnSpPr>
          <p:nvPr/>
        </p:nvCxnSpPr>
        <p:spPr>
          <a:xfrm>
            <a:off x="4970283" y="4725116"/>
            <a:ext cx="540068" cy="179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0" y="4458828"/>
            <a:ext cx="3551434" cy="2180097"/>
            <a:chOff x="5576358" y="1109485"/>
            <a:chExt cx="3370793" cy="2063407"/>
          </a:xfrm>
        </p:grpSpPr>
        <p:pic>
          <p:nvPicPr>
            <p:cNvPr id="43" name="Picture 42" descr="04_Test Domain 1 Beta Example Layout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576358" y="1109485"/>
              <a:ext cx="2964392" cy="17108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6484" y="2028886"/>
              <a:ext cx="2370667" cy="11440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45" name="TextBox 85"/>
          <p:cNvSpPr txBox="1"/>
          <p:nvPr/>
        </p:nvSpPr>
        <p:spPr>
          <a:xfrm>
            <a:off x="197575" y="4018949"/>
            <a:ext cx="2012225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Physical Model/ Interface Definitions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itle 9"/>
          <p:cNvSpPr>
            <a:spLocks noGrp="1"/>
          </p:cNvSpPr>
          <p:nvPr>
            <p:ph type="title"/>
          </p:nvPr>
        </p:nvSpPr>
        <p:spPr>
          <a:xfrm>
            <a:off x="911406" y="0"/>
            <a:ext cx="7886700" cy="3117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HESTIA SysML Models </a:t>
            </a:r>
            <a:endParaRPr lang="en-US" b="1" dirty="0"/>
          </a:p>
        </p:txBody>
      </p:sp>
      <p:sp>
        <p:nvSpPr>
          <p:cNvPr id="48" name="TextBox 73"/>
          <p:cNvSpPr txBox="1"/>
          <p:nvPr/>
        </p:nvSpPr>
        <p:spPr>
          <a:xfrm>
            <a:off x="1352551" y="747907"/>
            <a:ext cx="1504950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Reference Input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612" t="23884" r="42188" b="10406"/>
          <a:stretch/>
        </p:blipFill>
        <p:spPr>
          <a:xfrm>
            <a:off x="103695" y="2045615"/>
            <a:ext cx="4034671" cy="44919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Rounded Rectangular Callout 10"/>
          <p:cNvSpPr/>
          <p:nvPr/>
        </p:nvSpPr>
        <p:spPr>
          <a:xfrm>
            <a:off x="3869328" y="2790334"/>
            <a:ext cx="5143604" cy="3379944"/>
          </a:xfrm>
          <a:prstGeom prst="wedgeRoundRectCallout">
            <a:avLst>
              <a:gd name="adj1" fmla="val -63740"/>
              <a:gd name="adj2" fmla="val -123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for Mars Life Support Notional Architecture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Mars </a:t>
            </a:r>
            <a:r>
              <a:rPr lang="en-US" dirty="0"/>
              <a:t>Life Support Notional Architecture </a:t>
            </a:r>
            <a:r>
              <a:rPr lang="en-US" dirty="0" smtClean="0"/>
              <a:t>to support design trades.</a:t>
            </a:r>
          </a:p>
          <a:p>
            <a:pPr lvl="1"/>
            <a:r>
              <a:rPr lang="en-US" sz="2000" dirty="0" smtClean="0"/>
              <a:t>Capture Requirements, Functional Breakdown, and Architecture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23" b="21801"/>
          <a:stretch/>
        </p:blipFill>
        <p:spPr>
          <a:xfrm>
            <a:off x="4164793" y="2938657"/>
            <a:ext cx="4633845" cy="30704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3114726" y="1989054"/>
            <a:ext cx="2179259" cy="52322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Architecture and Key Design Parameters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5293985" y="2671382"/>
            <a:ext cx="2179259" cy="30777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Interface Specifications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5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007" y="-1"/>
            <a:ext cx="7011987" cy="1049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Modeling for Test Support </a:t>
            </a:r>
            <a:br>
              <a:rPr lang="en-US" dirty="0" smtClean="0"/>
            </a:br>
            <a:r>
              <a:rPr lang="en-US" dirty="0" smtClean="0"/>
              <a:t>(Capturing </a:t>
            </a:r>
            <a:r>
              <a:rPr lang="en-US" b="1" dirty="0" smtClean="0"/>
              <a:t>facility, existing and new technology)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/>
          <a:srcRect b="4956"/>
          <a:stretch/>
        </p:blipFill>
        <p:spPr>
          <a:xfrm>
            <a:off x="0" y="1823120"/>
            <a:ext cx="9144000" cy="4994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960" y="1223055"/>
            <a:ext cx="8837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Model the </a:t>
            </a:r>
            <a:r>
              <a:rPr lang="en-US" dirty="0"/>
              <a:t>Life Support Test Setup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2087205" y="1669231"/>
            <a:ext cx="5209142" cy="30777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20 foot Chamber for Life Support System Testing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5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65490" t="19814" r="5967" b="63126"/>
          <a:stretch/>
        </p:blipFill>
        <p:spPr>
          <a:xfrm>
            <a:off x="387996" y="4282390"/>
            <a:ext cx="4752540" cy="15497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Maintaining Traceability between Notional Architecture and Testing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2" r="55238" b="63553"/>
          <a:stretch/>
        </p:blipFill>
        <p:spPr>
          <a:xfrm>
            <a:off x="96913" y="1470582"/>
            <a:ext cx="5047174" cy="20079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r="64267" b="10735"/>
          <a:stretch/>
        </p:blipFill>
        <p:spPr>
          <a:xfrm>
            <a:off x="5533844" y="1624470"/>
            <a:ext cx="3599370" cy="5167159"/>
          </a:xfrm>
          <a:prstGeom prst="rect">
            <a:avLst/>
          </a:prstGeom>
        </p:spPr>
      </p:pic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6243899" y="1549592"/>
            <a:ext cx="2179259" cy="30777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Test Architecture Model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1110056" y="1316693"/>
            <a:ext cx="3179140" cy="30777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Notional Mars Architecture Model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1731348" y="3759170"/>
            <a:ext cx="2586457" cy="52322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Using SysML Model to Maintain  Traceability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798243" y="3553905"/>
            <a:ext cx="1197205" cy="10086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939452" y="2474536"/>
            <a:ext cx="1958994" cy="19169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7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Usage Examples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Use the </a:t>
            </a:r>
            <a:r>
              <a:rPr lang="en-US" b="1" dirty="0"/>
              <a:t>m</a:t>
            </a:r>
            <a:r>
              <a:rPr lang="en-US" b="1" dirty="0" smtClean="0"/>
              <a:t>odel to support design trades </a:t>
            </a:r>
            <a:r>
              <a:rPr lang="en-US" b="1" dirty="0"/>
              <a:t>on </a:t>
            </a:r>
            <a:r>
              <a:rPr lang="en-US" b="1" dirty="0" smtClean="0"/>
              <a:t>key design </a:t>
            </a:r>
            <a:r>
              <a:rPr lang="en-US" b="1" dirty="0"/>
              <a:t>parameters</a:t>
            </a:r>
            <a:endParaRPr lang="en-US" sz="2400" dirty="0"/>
          </a:p>
          <a:p>
            <a:pPr lvl="1"/>
            <a:r>
              <a:rPr lang="en-US" b="1" dirty="0"/>
              <a:t>Mass, Power, Thermal </a:t>
            </a:r>
            <a:r>
              <a:rPr lang="en-US" b="1" dirty="0" err="1"/>
              <a:t>etc</a:t>
            </a:r>
            <a:r>
              <a:rPr lang="en-US" b="1" dirty="0"/>
              <a:t>…</a:t>
            </a:r>
            <a:endParaRPr lang="en-US" sz="2200" dirty="0"/>
          </a:p>
          <a:p>
            <a:pPr lvl="1"/>
            <a:r>
              <a:rPr lang="en-US" b="1" dirty="0" err="1" smtClean="0"/>
              <a:t>ConOps</a:t>
            </a:r>
            <a:r>
              <a:rPr lang="en-US" b="1" dirty="0" smtClean="0"/>
              <a:t> Simulations</a:t>
            </a:r>
          </a:p>
          <a:p>
            <a:pPr lvl="1"/>
            <a:r>
              <a:rPr lang="en-US" b="1" dirty="0"/>
              <a:t>CDS example</a:t>
            </a:r>
          </a:p>
          <a:p>
            <a:r>
              <a:rPr lang="en-US" b="1" dirty="0" smtClean="0"/>
              <a:t>Integrate the model with immersive 3D environment </a:t>
            </a:r>
          </a:p>
          <a:p>
            <a:pPr lvl="1"/>
            <a:r>
              <a:rPr lang="en-US" b="1" dirty="0"/>
              <a:t>HDU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2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FB0A381C0D9F47BBA729788C75F0ED" ma:contentTypeVersion="1" ma:contentTypeDescription="Create a new document." ma:contentTypeScope="" ma:versionID="e03405895122cd969272317329037d30">
  <xsd:schema xmlns:xsd="http://www.w3.org/2001/XMLSchema" xmlns:xs="http://www.w3.org/2001/XMLSchema" xmlns:p="http://schemas.microsoft.com/office/2006/metadata/properties" xmlns:ns2="33910e25-07ad-4bd0-afe3-a5298f6b1c5f" targetNamespace="http://schemas.microsoft.com/office/2006/metadata/properties" ma:root="true" ma:fieldsID="58ae8961610ed6ee8a7d75dc0fd3aa95" ns2:_="">
    <xsd:import namespace="33910e25-07ad-4bd0-afe3-a5298f6b1c5f"/>
    <xsd:element name="properties">
      <xsd:complexType>
        <xsd:sequence>
          <xsd:element name="documentManagement">
            <xsd:complexType>
              <xsd:all>
                <xsd:element ref="ns2:PO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910e25-07ad-4bd0-afe3-a5298f6b1c5f" elementFormDefault="qualified">
    <xsd:import namespace="http://schemas.microsoft.com/office/2006/documentManagement/types"/>
    <xsd:import namespace="http://schemas.microsoft.com/office/infopath/2007/PartnerControls"/>
    <xsd:element name="POC" ma:index="8" nillable="true" ma:displayName="POC" ma:list="UserInfo" ma:SharePointGroup="0" ma:internalName="POC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C xmlns="33910e25-07ad-4bd0-afe3-a5298f6b1c5f">
      <UserInfo>
        <DisplayName/>
        <AccountId xsi:nil="true"/>
        <AccountType/>
      </UserInfo>
    </POC>
  </documentManagement>
</p:properties>
</file>

<file path=customXml/itemProps1.xml><?xml version="1.0" encoding="utf-8"?>
<ds:datastoreItem xmlns:ds="http://schemas.openxmlformats.org/officeDocument/2006/customXml" ds:itemID="{CCE19E95-28CC-4C64-AE59-DC68B8270E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D6552E-EEFC-421A-95D8-9F65C2DB5B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910e25-07ad-4bd0-afe3-a5298f6b1c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65E17D-648E-4D79-9194-AD95C4504B71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33910e25-07ad-4bd0-afe3-a5298f6b1c5f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24050</TotalTime>
  <Words>806</Words>
  <Application>Microsoft Office PowerPoint</Application>
  <PresentationFormat>On-screen Show (4:3)</PresentationFormat>
  <Paragraphs>190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Gill Sans MT</vt:lpstr>
      <vt:lpstr>Times</vt:lpstr>
      <vt:lpstr>Times New Roman</vt:lpstr>
      <vt:lpstr>ヒラギノ角ゴ Pro W3</vt:lpstr>
      <vt:lpstr>Office Theme</vt:lpstr>
      <vt:lpstr>HESTIA Model Based System Engineering  with SysML</vt:lpstr>
      <vt:lpstr>Why Model Based Systems Engineering?</vt:lpstr>
      <vt:lpstr>HDU Artifacts by Multiple Stakeholders</vt:lpstr>
      <vt:lpstr>Uses of System Models</vt:lpstr>
      <vt:lpstr>HESTIA SysML Models </vt:lpstr>
      <vt:lpstr>Modeling for Mars Life Support Notional Architecture</vt:lpstr>
      <vt:lpstr>Modeling for Test Support  (Capturing facility, existing and new technology)</vt:lpstr>
      <vt:lpstr>Maintaining Traceability between Notional Architecture and Testing</vt:lpstr>
      <vt:lpstr>Model Usage Examples</vt:lpstr>
      <vt:lpstr>Use SysML to Support Design Trades on Key Design Parameters</vt:lpstr>
      <vt:lpstr>Demonstrated Technology on CDS 2.0</vt:lpstr>
      <vt:lpstr>Concept of Operations/ Simulation</vt:lpstr>
      <vt:lpstr>HDU SysML Model Usages</vt:lpstr>
      <vt:lpstr>Integrate the Model with Immersive 3D Environment </vt:lpstr>
      <vt:lpstr>Backup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jdmitche</dc:creator>
  <cp:lastModifiedBy>Marmolejo, Jose A. (JSC-EC411)</cp:lastModifiedBy>
  <cp:revision>437</cp:revision>
  <cp:lastPrinted>2015-12-11T15:27:49Z</cp:lastPrinted>
  <dcterms:created xsi:type="dcterms:W3CDTF">2014-10-01T16:08:16Z</dcterms:created>
  <dcterms:modified xsi:type="dcterms:W3CDTF">2017-04-14T21:02:22Z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0x01010018FB0A381C0D9F47BBA729788C75F0ED</vt:lpwstr>
  </property>
</Properties>
</file>