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60" r:id="rId6"/>
    <p:sldId id="283" r:id="rId7"/>
    <p:sldId id="296" r:id="rId8"/>
    <p:sldId id="295" r:id="rId9"/>
    <p:sldId id="294" r:id="rId10"/>
    <p:sldId id="293" r:id="rId11"/>
    <p:sldId id="292" r:id="rId12"/>
    <p:sldId id="291" r:id="rId13"/>
    <p:sldId id="290" r:id="rId14"/>
    <p:sldId id="289" r:id="rId15"/>
    <p:sldId id="284" r:id="rId16"/>
    <p:sldId id="288" r:id="rId17"/>
    <p:sldId id="287" r:id="rId18"/>
    <p:sldId id="286" r:id="rId19"/>
    <p:sldId id="285" r:id="rId20"/>
    <p:sldId id="281" r:id="rId21"/>
    <p:sldId id="297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188" autoAdjust="0"/>
  </p:normalViewPr>
  <p:slideViewPr>
    <p:cSldViewPr snapToGrid="0" snapToObjects="1">
      <p:cViewPr varScale="1">
        <p:scale>
          <a:sx n="113" d="100"/>
          <a:sy n="113" d="100"/>
        </p:scale>
        <p:origin x="542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E149A-17AE-2F4C-AA11-EC78F2E2270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65F5C-A0A2-104E-A51D-011F5C431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B1753-F596-9F45-856C-9D3C02A5A03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69F2-85DF-314F-AADE-EA8F7BE8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22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cylinder design: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SMR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Matlab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which took into consideration: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&amp; architecture constraints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Desired methane reaction rates &amp; equilibrium molar fractions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Catalyst contact with steam &amp; methane mixture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transfer rate to catalyst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 &amp; area of SMR tubes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 of 4 cylinder design: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catalyst contact with gas mixture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Smaller diameter of tubes gives even more heating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69F2-85DF-314F-AADE-EA8F7BE88F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5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cylinder design: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SMR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Matlab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which took into consideration: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&amp; architecture constraints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Desired methane reaction rates &amp; equilibrium molar fractions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Catalyst contact with steam &amp; methane mixture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transfer rate to catalyst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 &amp; area of SMR tubes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 of 4 cylinder design: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catalyst contact with gas mixture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Smaller diameter of tubes gives even more heating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69F2-85DF-314F-AADE-EA8F7BE88F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2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cylinder design: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SMR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Matlab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which took into consideration: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&amp; architecture constraints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Desired methane reaction rates &amp; equilibrium molar fractions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Catalyst contact with steam &amp; methane mixture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transfer rate to catalyst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 &amp; area of SMR tubes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 of 4 cylinder design: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catalyst contact with gas mixture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Smaller diameter of tubes gives even more heating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69F2-85DF-314F-AADE-EA8F7BE88F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cylinder design: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SMR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Matlab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which took into consideration: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&amp; architecture constraints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Desired methane reaction rates &amp; equilibrium molar fractions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Catalyst contact with steam &amp; methane mixture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transfer rate to catalyst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 &amp; area of SMR tubes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 of 4 cylinder design: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catalyst contact with gas mixture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Smaller diameter of tubes gives even more heating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69F2-85DF-314F-AADE-EA8F7BE88F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6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12377"/>
            <a:ext cx="8881644" cy="582554"/>
          </a:xfrm>
        </p:spPr>
        <p:txBody>
          <a:bodyPr>
            <a:normAutofit/>
          </a:bodyPr>
          <a:lstStyle>
            <a:lvl1pPr algn="r">
              <a:defRPr sz="4800" b="0" cap="small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11659"/>
            <a:ext cx="4060086" cy="474565"/>
          </a:xfrm>
        </p:spPr>
        <p:txBody>
          <a:bodyPr>
            <a:normAutofit/>
          </a:bodyPr>
          <a:lstStyle>
            <a:lvl1pPr marL="0" indent="0" algn="l">
              <a:buNone/>
              <a:defRPr sz="2000" b="0" cap="sm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1700" y="4529841"/>
            <a:ext cx="4432300" cy="608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6500" y="0"/>
            <a:ext cx="4127500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700" y="457200"/>
            <a:ext cx="3390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4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1136-5F57-B54C-A9D0-4D9F3CA7AB4F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1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415-ACE9-7C4E-8DD0-0D0DB0BB14D2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4C92-D5CA-C045-AB75-A6DEA1257EEC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Myriad Pro Cond"/>
                <a:cs typeface="Myriad Pro Con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FCC1-1CDA-3046-B7AE-AD4D7BE7D542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4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A66F-73BA-9C40-A9B4-0868F1E65A79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342900" indent="-342900">
              <a:buFont typeface="Arial"/>
              <a:buChar char="•"/>
              <a:defRPr sz="2400" b="0" i="0">
                <a:solidFill>
                  <a:schemeClr val="tx1"/>
                </a:solidFill>
                <a:latin typeface="Myriad Pro"/>
                <a:cs typeface="Myriad Pro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 marL="342900" indent="-342900">
              <a:buFont typeface="Arial"/>
              <a:buChar char="•"/>
              <a:defRPr sz="2400" b="0" i="0">
                <a:solidFill>
                  <a:srgbClr val="000000"/>
                </a:solidFill>
                <a:latin typeface="Myriad Pro"/>
                <a:cs typeface="Myriad Pro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2AFF-44F9-8942-B1BA-AED519482261}" type="datetime1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2964-D1A9-664A-914B-D9805E020F59}" type="datetime1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3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C605-7625-6D4F-89BF-46DB3B08E36D}" type="datetime1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7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DA65-E54D-D94D-9CCC-B2531253AD3A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8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bcxv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8E61-F631-4F41-B24A-455EE0675E3A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7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712" y="459738"/>
            <a:ext cx="8229600" cy="611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712" y="1133530"/>
            <a:ext cx="8635484" cy="373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104" y="4948942"/>
            <a:ext cx="1161305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fld id="{F4164F58-7335-F442-B1BE-2D3E52B6F069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3406" y="4948942"/>
            <a:ext cx="27432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7244" y="4948942"/>
            <a:ext cx="9144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fld id="{47F59ADF-1DE6-CD4B-8106-38E1389FB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2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 cap="small" baseline="0">
          <a:solidFill>
            <a:schemeClr val="bg1"/>
          </a:solidFill>
          <a:latin typeface="Myriad Pro Cond"/>
          <a:ea typeface="+mj-ea"/>
          <a:cs typeface="Myriad Pro Con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 cap="small" baseline="0">
          <a:solidFill>
            <a:schemeClr val="accent3">
              <a:lumMod val="50000"/>
            </a:schemeClr>
          </a:solidFill>
          <a:latin typeface="Myriad Pro Cond"/>
          <a:ea typeface="+mn-ea"/>
          <a:cs typeface="Myriad Pro Co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912377"/>
            <a:ext cx="9144000" cy="58255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Steam Methane Reformation </a:t>
            </a:r>
            <a:br>
              <a:rPr lang="en-US" sz="2400" dirty="0" smtClean="0"/>
            </a:br>
            <a:r>
              <a:rPr lang="en-US" sz="2400" dirty="0" smtClean="0"/>
              <a:t>For Air-Independent Solid Oxide Fuel Cells </a:t>
            </a:r>
            <a:endParaRPr lang="en-US" sz="2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Presenter: </a:t>
            </a:r>
            <a:r>
              <a:rPr lang="en-US" dirty="0" err="1" smtClean="0"/>
              <a:t>Kamwana</a:t>
            </a:r>
            <a:r>
              <a:rPr lang="en-US" dirty="0" smtClean="0"/>
              <a:t> </a:t>
            </a:r>
            <a:r>
              <a:rPr lang="en-US" dirty="0" err="1" smtClean="0"/>
              <a:t>Mwara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4948238"/>
            <a:ext cx="914400" cy="171450"/>
          </a:xfrm>
        </p:spPr>
        <p:txBody>
          <a:bodyPr/>
          <a:lstStyle/>
          <a:p>
            <a:fld id="{47F59ADF-1DE6-CD4B-8106-38E1389FB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6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SMR Testing: Phase </a:t>
            </a:r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12" y="1215962"/>
            <a:ext cx="8540688" cy="549338"/>
          </a:xfrm>
        </p:spPr>
        <p:txBody>
          <a:bodyPr>
            <a:noAutofit/>
          </a:bodyPr>
          <a:lstStyle/>
          <a:p>
            <a:r>
              <a:rPr lang="en-US" sz="1400" dirty="0"/>
              <a:t>Observed temperature and pressure transients – Affected H2 production at certain points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268745" y="3774446"/>
            <a:ext cx="1721644" cy="1571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666666"/>
              </a:solidFill>
              <a:latin typeface="55 Helvetica Roman" pitchFamily="1" charset="0"/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351" y="1595899"/>
            <a:ext cx="1904893" cy="1948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3045704" y="3763120"/>
            <a:ext cx="1785643" cy="1684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666666"/>
              </a:solidFill>
              <a:latin typeface="55 Helvetica Roman" pitchFamily="1" charset="0"/>
              <a:ea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2099" y="3466189"/>
            <a:ext cx="1701185" cy="1196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802" y="1595899"/>
            <a:ext cx="3184336" cy="319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SMR Testing: Phase </a:t>
            </a:r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12" y="1215962"/>
            <a:ext cx="5391088" cy="373298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Test Results:</a:t>
            </a:r>
          </a:p>
          <a:p>
            <a:pPr lvl="1"/>
            <a:r>
              <a:rPr lang="en-US" dirty="0"/>
              <a:t>Higher overall amount of hydrogen being produced </a:t>
            </a:r>
          </a:p>
          <a:p>
            <a:pPr lvl="1"/>
            <a:r>
              <a:rPr lang="en-US" dirty="0"/>
              <a:t>Carbon deposition still being generated, though at lower </a:t>
            </a:r>
            <a:r>
              <a:rPr lang="en-US" dirty="0" smtClean="0"/>
              <a:t>rate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Conclusions:</a:t>
            </a:r>
          </a:p>
          <a:p>
            <a:pPr lvl="1"/>
            <a:r>
              <a:rPr lang="en-US" dirty="0"/>
              <a:t>Catalyst was not sufficiently reduced</a:t>
            </a:r>
          </a:p>
          <a:p>
            <a:pPr lvl="1"/>
            <a:r>
              <a:rPr lang="en-US" dirty="0"/>
              <a:t>Need to increase thermal mass to heat up fluids to design temperatures</a:t>
            </a:r>
          </a:p>
          <a:p>
            <a:pPr lvl="1"/>
            <a:r>
              <a:rPr lang="en-US" dirty="0"/>
              <a:t>Need to minimize hotspots that promote carbon deposition </a:t>
            </a:r>
          </a:p>
          <a:p>
            <a:pPr lvl="1"/>
            <a:r>
              <a:rPr lang="en-US" dirty="0"/>
              <a:t>Essential to maintain consistent heating profile for input stream going into the </a:t>
            </a:r>
            <a:r>
              <a:rPr lang="en-US" dirty="0" smtClean="0"/>
              <a:t>reactor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Recommendations:</a:t>
            </a:r>
          </a:p>
          <a:p>
            <a:pPr lvl="1"/>
            <a:r>
              <a:rPr lang="en-US" dirty="0" smtClean="0"/>
              <a:t>Obtain more robust catalyst </a:t>
            </a:r>
          </a:p>
          <a:p>
            <a:pPr lvl="1"/>
            <a:r>
              <a:rPr lang="en-US" dirty="0" smtClean="0"/>
              <a:t>Conduct </a:t>
            </a:r>
            <a:r>
              <a:rPr lang="en-US" dirty="0"/>
              <a:t>one more round of testing, with system modifications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48391" r="22260" b="10115"/>
          <a:stretch/>
        </p:blipFill>
        <p:spPr>
          <a:xfrm>
            <a:off x="6436699" y="2062879"/>
            <a:ext cx="1786866" cy="151422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01603" y="1682697"/>
            <a:ext cx="1243847" cy="345269"/>
          </a:xfrm>
          <a:prstGeom prst="rect">
            <a:avLst/>
          </a:prstGeom>
        </p:spPr>
        <p:txBody>
          <a:bodyPr/>
          <a:lstStyle>
            <a:lvl1pPr marL="223838" indent="-223838" algn="l" rtl="0" eaLnBrk="0" fontAlgn="base" hangingPunct="0">
              <a:spcBef>
                <a:spcPts val="400"/>
              </a:spcBef>
              <a:spcAft>
                <a:spcPts val="600"/>
              </a:spcAft>
              <a:buClrTx/>
              <a:buSzPct val="80000"/>
              <a:buFont typeface="AGaramond RegularSC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68325" indent="-168275" algn="l" rtl="0" eaLnBrk="0" fontAlgn="base" hangingPunct="0">
              <a:spcBef>
                <a:spcPts val="400"/>
              </a:spcBef>
              <a:spcAft>
                <a:spcPts val="600"/>
              </a:spcAft>
              <a:defRPr sz="3000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1031875" indent="-168275" algn="l" rtl="0" eaLnBrk="0" fontAlgn="base" hangingPunct="0">
              <a:spcBef>
                <a:spcPts val="400"/>
              </a:spcBef>
              <a:spcAft>
                <a:spcPts val="600"/>
              </a:spcAft>
              <a:buSzPct val="90000"/>
              <a:buChar char="»"/>
              <a:defRPr sz="28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539875" indent="-168275" algn="l" rtl="0" eaLnBrk="0" fontAlgn="base" hangingPunct="0">
              <a:spcBef>
                <a:spcPts val="400"/>
              </a:spcBef>
              <a:spcAft>
                <a:spcPts val="600"/>
              </a:spcAft>
              <a:defRPr sz="2600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2055813" indent="-227013" algn="l" rtl="0" eaLnBrk="0" fontAlgn="base" hangingPunct="0">
              <a:spcBef>
                <a:spcPct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2467446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charset="-128"/>
              </a:defRPr>
            </a:lvl6pPr>
            <a:lvl7pPr marL="2877737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charset="-128"/>
              </a:defRPr>
            </a:lvl7pPr>
            <a:lvl8pPr marL="3288029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charset="-128"/>
              </a:defRPr>
            </a:lvl8pPr>
            <a:lvl9pPr marL="3698320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defTabSz="685800">
              <a:buNone/>
            </a:pPr>
            <a:r>
              <a:rPr lang="en-US" sz="900" kern="0" dirty="0">
                <a:solidFill>
                  <a:prstClr val="black"/>
                </a:solidFill>
                <a:latin typeface="Cambria" panose="02040503050406030204" pitchFamily="18" charset="0"/>
              </a:rPr>
              <a:t>Carbon deposition in test system</a:t>
            </a:r>
            <a:endParaRPr lang="en-US" sz="788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SMR Testing: Phase </a:t>
            </a:r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12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33462" y="1200151"/>
            <a:ext cx="7943850" cy="3394472"/>
          </a:xfrm>
        </p:spPr>
        <p:txBody>
          <a:bodyPr>
            <a:normAutofit/>
          </a:bodyPr>
          <a:lstStyle/>
          <a:p>
            <a:r>
              <a:rPr lang="en-US" sz="1400" dirty="0"/>
              <a:t>System </a:t>
            </a:r>
            <a:r>
              <a:rPr lang="en-US" sz="1400" dirty="0" smtClean="0"/>
              <a:t>modifications:</a:t>
            </a:r>
          </a:p>
          <a:p>
            <a:pPr marL="457200" lvl="1" indent="0">
              <a:buNone/>
            </a:pPr>
            <a:r>
              <a:rPr lang="en-US" sz="1100" dirty="0"/>
              <a:t>Switched to new metal foam catalyst – for increased chemical stability and potential conversion </a:t>
            </a:r>
            <a:r>
              <a:rPr lang="en-US" sz="1100" dirty="0" smtClean="0"/>
              <a:t>efficiency</a:t>
            </a:r>
            <a:endParaRPr lang="en-US" sz="1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560" y="1885957"/>
            <a:ext cx="1201916" cy="109532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380433" y="3051550"/>
            <a:ext cx="1437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</a:rPr>
              <a:t>Ordered </a:t>
            </a:r>
            <a:r>
              <a:rPr lang="en-US" sz="900" dirty="0" err="1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</a:rPr>
              <a:t>Pd</a:t>
            </a:r>
            <a:r>
              <a:rPr lang="en-US" sz="9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</a:rPr>
              <a:t>/Rh coated SIC metal foam catalyst, machined to SMR physical dimensions with through-hole for high temp temperature probe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1299346" y="1807151"/>
          <a:ext cx="4535612" cy="1379220"/>
        </p:xfrm>
        <a:graphic>
          <a:graphicData uri="http://schemas.openxmlformats.org/drawingml/2006/table">
            <a:tbl>
              <a:tblPr firstRow="1" bandRow="1"/>
              <a:tblGrid>
                <a:gridCol w="2267806"/>
                <a:gridCol w="2267806"/>
              </a:tblGrid>
              <a:tr h="2286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/>
                        <a:t>Heat Transfer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781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/>
                        <a:t>Mass Transfer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7817"/>
                    </a:solidFill>
                  </a:tcPr>
                </a:tc>
              </a:tr>
              <a:tr h="5486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dirty="0" smtClean="0"/>
                        <a:t>Higher thermal conductivity minimizes</a:t>
                      </a:r>
                      <a:r>
                        <a:rPr lang="en-US" sz="1100" baseline="0" dirty="0" smtClean="0"/>
                        <a:t> temperature gradients &amp; hot spots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7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dirty="0" smtClean="0"/>
                        <a:t>Porous</a:t>
                      </a:r>
                      <a:r>
                        <a:rPr lang="en-US" sz="1100" baseline="0" dirty="0" smtClean="0"/>
                        <a:t> structure provides more tortuous path for gas molecules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7817">
                        <a:tint val="40000"/>
                      </a:srgbClr>
                    </a:solidFill>
                  </a:tcPr>
                </a:tc>
              </a:tr>
              <a:tr h="5486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dirty="0" smtClean="0"/>
                        <a:t>Helps</a:t>
                      </a:r>
                      <a:r>
                        <a:rPr lang="en-US" sz="1100" baseline="0" dirty="0" smtClean="0"/>
                        <a:t> favor the reactions we want and prevent those we don’t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7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dirty="0" smtClean="0"/>
                        <a:t>Better dispersion of the active metals coated on the metal foam structure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7817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10093"/>
          <a:stretch/>
        </p:blipFill>
        <p:spPr>
          <a:xfrm>
            <a:off x="1367125" y="3398613"/>
            <a:ext cx="3785945" cy="144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5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SMR Testing: Phase </a:t>
            </a:r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33462" y="1200151"/>
            <a:ext cx="7943850" cy="3394472"/>
          </a:xfrm>
        </p:spPr>
        <p:txBody>
          <a:bodyPr>
            <a:normAutofit/>
          </a:bodyPr>
          <a:lstStyle/>
          <a:p>
            <a:r>
              <a:rPr lang="en-US" sz="1400" dirty="0"/>
              <a:t>System </a:t>
            </a:r>
            <a:r>
              <a:rPr lang="en-US" sz="1400" dirty="0" smtClean="0"/>
              <a:t>modifications:</a:t>
            </a:r>
          </a:p>
          <a:p>
            <a:pPr lvl="1"/>
            <a:r>
              <a:rPr lang="en-US" sz="1100" dirty="0" smtClean="0"/>
              <a:t>Installed </a:t>
            </a:r>
            <a:r>
              <a:rPr lang="en-US" sz="1100" dirty="0"/>
              <a:t>3-way valve downstream of steam generator, to help avoid T and P transients (circled in green)</a:t>
            </a:r>
          </a:p>
          <a:p>
            <a:pPr lvl="1"/>
            <a:r>
              <a:rPr lang="en-US" sz="1100" dirty="0"/>
              <a:t>Installed heating tape between steam generator and reactor, to maintain consistent heating profile (circled in red)</a:t>
            </a:r>
          </a:p>
          <a:p>
            <a:pPr lvl="1"/>
            <a:endParaRPr lang="en-US" sz="11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03" y="1866900"/>
            <a:ext cx="3864847" cy="297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1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SMR Testing: Phase </a:t>
            </a:r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089900" cy="339447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Initial </a:t>
            </a:r>
            <a:r>
              <a:rPr lang="en-US" sz="1600" dirty="0"/>
              <a:t>test run – steadier temperature and pressure rates</a:t>
            </a:r>
          </a:p>
          <a:p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348" y="1644025"/>
            <a:ext cx="1570005" cy="1605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728" y="1487424"/>
            <a:ext cx="3590295" cy="33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SMR Testing: Phase </a:t>
            </a:r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15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089900" cy="3394472"/>
          </a:xfrm>
        </p:spPr>
        <p:txBody>
          <a:bodyPr>
            <a:normAutofit/>
          </a:bodyPr>
          <a:lstStyle/>
          <a:p>
            <a:r>
              <a:rPr lang="en-US" sz="1400" dirty="0"/>
              <a:t>Final test run – steady pressure flow, fluctuating H2 production </a:t>
            </a:r>
          </a:p>
          <a:p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1609341"/>
            <a:ext cx="3277096" cy="3162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483" y="1727278"/>
            <a:ext cx="1570005" cy="1605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21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SMR Testing: Phase </a:t>
            </a:r>
            <a:r>
              <a:rPr lang="en-US" sz="3200" dirty="0" smtClean="0"/>
              <a:t>3 &amp; Test Summary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23900" y="1245270"/>
            <a:ext cx="3354806" cy="1362575"/>
          </a:xfrm>
        </p:spPr>
        <p:txBody>
          <a:bodyPr>
            <a:normAutofit/>
          </a:bodyPr>
          <a:lstStyle/>
          <a:p>
            <a:r>
              <a:rPr lang="en-US" sz="1200" dirty="0"/>
              <a:t>Testing Results:</a:t>
            </a:r>
          </a:p>
          <a:p>
            <a:pPr lvl="1"/>
            <a:r>
              <a:rPr lang="en-US" sz="1100" dirty="0"/>
              <a:t>Test prematurely ended due to leaking relief valve</a:t>
            </a:r>
          </a:p>
          <a:p>
            <a:pPr lvl="1"/>
            <a:r>
              <a:rPr lang="en-US" sz="1100" dirty="0"/>
              <a:t>Eliminated carbon deposition</a:t>
            </a:r>
          </a:p>
          <a:p>
            <a:pPr lvl="1"/>
            <a:r>
              <a:rPr lang="en-US" sz="1100" dirty="0"/>
              <a:t>Similar H2 conversion rates to Phase 2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7700" y="1222710"/>
            <a:ext cx="4533943" cy="1407694"/>
          </a:xfrm>
        </p:spPr>
        <p:txBody>
          <a:bodyPr>
            <a:noAutofit/>
          </a:bodyPr>
          <a:lstStyle/>
          <a:p>
            <a:r>
              <a:rPr lang="en-US" sz="1200" dirty="0"/>
              <a:t>Conclusions/Lessons Learned:</a:t>
            </a:r>
          </a:p>
          <a:p>
            <a:pPr lvl="1"/>
            <a:r>
              <a:rPr lang="en-US" sz="1100" dirty="0"/>
              <a:t>Ensure relief valve has captured </a:t>
            </a:r>
            <a:r>
              <a:rPr lang="en-US" sz="1100" dirty="0" smtClean="0"/>
              <a:t>venting</a:t>
            </a:r>
            <a:endParaRPr lang="en-US" sz="1100" dirty="0"/>
          </a:p>
          <a:p>
            <a:pPr lvl="1"/>
            <a:r>
              <a:rPr lang="en-US" sz="1100" dirty="0"/>
              <a:t>When possible, run higher flow rates </a:t>
            </a:r>
            <a:r>
              <a:rPr lang="en-US" sz="1100" dirty="0" smtClean="0"/>
              <a:t>in order to </a:t>
            </a:r>
            <a:r>
              <a:rPr lang="en-US" sz="1100" dirty="0"/>
              <a:t>determine whether conversion efficiency increases</a:t>
            </a:r>
          </a:p>
          <a:p>
            <a:pPr lvl="1"/>
            <a:r>
              <a:rPr lang="en-US" sz="1100" dirty="0"/>
              <a:t>Potentially better to use water flow controller instead of syringe pumps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113126" y="2488509"/>
            <a:ext cx="2469147" cy="533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 cap="small" baseline="0">
                <a:solidFill>
                  <a:schemeClr val="accent3">
                    <a:lumMod val="50000"/>
                  </a:schemeClr>
                </a:solidFill>
                <a:latin typeface="Myriad Pro Cond"/>
                <a:ea typeface="+mn-ea"/>
                <a:cs typeface="Myriad Pro C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 smtClean="0"/>
              <a:t>SMR </a:t>
            </a:r>
            <a:r>
              <a:rPr lang="en-US" sz="1400" b="1" u="sng" dirty="0"/>
              <a:t>Overall </a:t>
            </a:r>
            <a:r>
              <a:rPr lang="en-US" sz="1400" b="1" u="sng" dirty="0" smtClean="0"/>
              <a:t>Test:</a:t>
            </a:r>
          </a:p>
          <a:p>
            <a:endParaRPr lang="en-US" sz="1400" b="1" u="sng" dirty="0" smtClean="0"/>
          </a:p>
          <a:p>
            <a:endParaRPr lang="en-US" sz="1400" b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754669"/>
            <a:ext cx="4915023" cy="21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53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459738"/>
            <a:ext cx="8332933" cy="611484"/>
          </a:xfrm>
        </p:spPr>
        <p:txBody>
          <a:bodyPr/>
          <a:lstStyle/>
          <a:p>
            <a:r>
              <a:rPr lang="en-US" sz="3200" dirty="0"/>
              <a:t>SMR Testing: </a:t>
            </a:r>
            <a:r>
              <a:rPr lang="en-US" sz="3200" dirty="0" smtClean="0"/>
              <a:t>Current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80" y="1271344"/>
            <a:ext cx="4920916" cy="373298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G</a:t>
            </a:r>
            <a:r>
              <a:rPr lang="en-US" dirty="0" smtClean="0"/>
              <a:t>oal:</a:t>
            </a:r>
          </a:p>
          <a:p>
            <a:pPr lvl="1"/>
            <a:r>
              <a:rPr lang="en-US" dirty="0" smtClean="0"/>
              <a:t>Private vendor SolidCell, Inc. to develop new SMR system </a:t>
            </a:r>
          </a:p>
          <a:p>
            <a:pPr lvl="2"/>
            <a:r>
              <a:rPr lang="en-US" dirty="0" smtClean="0"/>
              <a:t>Based on technical requirements and direction provided by JSC, generated by lessons learned from in-house testing </a:t>
            </a:r>
          </a:p>
          <a:p>
            <a:pPr lvl="1"/>
            <a:r>
              <a:rPr lang="en-US" dirty="0" smtClean="0"/>
              <a:t>SMR system to be integrated with existing JSC 1 kW SOFC system</a:t>
            </a:r>
          </a:p>
          <a:p>
            <a:r>
              <a:rPr lang="en-US" dirty="0" smtClean="0"/>
              <a:t>Why:</a:t>
            </a:r>
          </a:p>
          <a:p>
            <a:pPr lvl="1"/>
            <a:r>
              <a:rPr lang="en-US" dirty="0" smtClean="0"/>
              <a:t>Develop more flight-like system, to include capacity for recirculation of SOFC product water and partial parasitic load capabilities</a:t>
            </a:r>
          </a:p>
          <a:p>
            <a:r>
              <a:rPr lang="en-US" dirty="0" smtClean="0"/>
              <a:t>How:</a:t>
            </a:r>
          </a:p>
          <a:p>
            <a:pPr lvl="1"/>
            <a:r>
              <a:rPr lang="en-US" dirty="0" smtClean="0"/>
              <a:t>Test Conditions include:</a:t>
            </a:r>
          </a:p>
          <a:p>
            <a:pPr lvl="2"/>
            <a:r>
              <a:rPr lang="en-US" dirty="0" smtClean="0"/>
              <a:t>Water source: DI Water/SOFC Product water</a:t>
            </a:r>
          </a:p>
          <a:p>
            <a:pPr lvl="2"/>
            <a:r>
              <a:rPr lang="en-US" dirty="0" smtClean="0"/>
              <a:t>Operating Temperature ≥ 600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lvl="2"/>
            <a:r>
              <a:rPr lang="en-US" dirty="0"/>
              <a:t>Operating Pressure: 0-15 psig </a:t>
            </a:r>
            <a:endParaRPr lang="en-US" dirty="0" smtClean="0"/>
          </a:p>
          <a:p>
            <a:pPr lvl="2"/>
            <a:r>
              <a:rPr lang="en-US" dirty="0" smtClean="0"/>
              <a:t>Steam-to-Methane Molar Mixture Ratio: ≥3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72" y="1602768"/>
            <a:ext cx="2261764" cy="9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SMR Testing: What’s Next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4380" y="1271344"/>
            <a:ext cx="4920916" cy="373298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Testing:</a:t>
            </a:r>
            <a:endParaRPr lang="en-US" sz="1600" dirty="0"/>
          </a:p>
          <a:p>
            <a:pPr lvl="1"/>
            <a:r>
              <a:rPr lang="en-US" sz="1400" dirty="0" smtClean="0"/>
              <a:t>SMR System </a:t>
            </a:r>
            <a:r>
              <a:rPr lang="en-US" sz="1400" dirty="0"/>
              <a:t>to be delivered at end of May</a:t>
            </a:r>
          </a:p>
          <a:p>
            <a:pPr lvl="1"/>
            <a:r>
              <a:rPr lang="en-US" sz="1400" dirty="0"/>
              <a:t>Integration &amp; testing with SOFC to happen by end of September (FY’16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Afterward, integrated testing with SOFC, CFM, and other ISRU architecture</a:t>
            </a:r>
          </a:p>
          <a:p>
            <a:pPr lvl="2"/>
            <a:r>
              <a:rPr lang="en-US" sz="1200" dirty="0" smtClean="0"/>
              <a:t>Use CH4 from CFM </a:t>
            </a:r>
            <a:r>
              <a:rPr lang="en-US" sz="1200" dirty="0" err="1" smtClean="0"/>
              <a:t>boiloff</a:t>
            </a:r>
            <a:endParaRPr lang="en-US" sz="1200" dirty="0" smtClean="0"/>
          </a:p>
          <a:p>
            <a:r>
              <a:rPr lang="en-US" sz="1600" dirty="0"/>
              <a:t>D</a:t>
            </a:r>
            <a:r>
              <a:rPr lang="en-US" sz="1600" dirty="0" smtClean="0"/>
              <a:t>evelop More Flight Ready </a:t>
            </a:r>
            <a:r>
              <a:rPr lang="en-US" sz="1600" dirty="0"/>
              <a:t>Design:</a:t>
            </a:r>
          </a:p>
          <a:p>
            <a:pPr lvl="1"/>
            <a:r>
              <a:rPr lang="en-US" sz="1400" dirty="0" smtClean="0"/>
              <a:t>Recirculate product gases, along with H2O</a:t>
            </a:r>
          </a:p>
          <a:p>
            <a:pPr lvl="1"/>
            <a:r>
              <a:rPr lang="en-US" sz="1400" dirty="0" smtClean="0"/>
              <a:t>Enable SMR </a:t>
            </a:r>
            <a:r>
              <a:rPr lang="en-US" sz="1400" dirty="0"/>
              <a:t>and </a:t>
            </a:r>
            <a:r>
              <a:rPr lang="en-US" sz="1400" dirty="0" smtClean="0"/>
              <a:t>supporting components </a:t>
            </a:r>
            <a:r>
              <a:rPr lang="en-US" sz="1400" dirty="0"/>
              <a:t>act as a fully parasitic </a:t>
            </a:r>
            <a:r>
              <a:rPr lang="en-US" sz="1400" dirty="0" smtClean="0"/>
              <a:t>loads on SOFC</a:t>
            </a:r>
          </a:p>
          <a:p>
            <a:pPr lvl="1"/>
            <a:r>
              <a:rPr lang="en-US" sz="1400" dirty="0" smtClean="0"/>
              <a:t>Contain SMR &amp; SOFC in same furnace</a:t>
            </a:r>
            <a:endParaRPr lang="en-US" sz="1400" dirty="0"/>
          </a:p>
        </p:txBody>
      </p:sp>
      <p:pic>
        <p:nvPicPr>
          <p:cNvPr id="7" name="Picture 6" descr="D:\Baysinger\Mars Lander 2013\pics\v1 front tall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120" y="1296233"/>
            <a:ext cx="1055017" cy="12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 descr="image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27" y="1271344"/>
            <a:ext cx="1052236" cy="13335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845" y="2829918"/>
            <a:ext cx="1904465" cy="1636109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62403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HESTIA Architecture 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65" y="1473757"/>
            <a:ext cx="8833870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1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Steam Methane Reformation?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41950"/>
            <a:ext cx="7219950" cy="675750"/>
          </a:xfrm>
        </p:spPr>
        <p:txBody>
          <a:bodyPr>
            <a:noAutofit/>
          </a:bodyPr>
          <a:lstStyle/>
          <a:p>
            <a:r>
              <a:rPr lang="en-US" sz="1400" dirty="0" smtClean="0"/>
              <a:t>Background</a:t>
            </a:r>
          </a:p>
          <a:p>
            <a:pPr lvl="1"/>
            <a:r>
              <a:rPr lang="en-US" sz="1000" dirty="0"/>
              <a:t>The availability of </a:t>
            </a:r>
            <a:r>
              <a:rPr lang="en-US" sz="1000" dirty="0" err="1" smtClean="0"/>
              <a:t>LOx</a:t>
            </a:r>
            <a:r>
              <a:rPr lang="en-US" sz="1000" dirty="0" smtClean="0"/>
              <a:t>/CH4 in the HESTIA-ISRU architecture, </a:t>
            </a:r>
            <a:r>
              <a:rPr lang="en-US" sz="1000" dirty="0"/>
              <a:t>introduces </a:t>
            </a:r>
            <a:r>
              <a:rPr lang="en-US" sz="1000" dirty="0" smtClean="0"/>
              <a:t>Solid Oxide Fuel Cells </a:t>
            </a:r>
            <a:r>
              <a:rPr lang="en-US" sz="1000" dirty="0"/>
              <a:t>(SOFCs) as an option, due to their ability to efficiently utilize those reactants. 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3</a:t>
            </a:fld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0" y="1837824"/>
            <a:ext cx="5758226" cy="28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Steam Methane Reformation?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41950"/>
            <a:ext cx="7219950" cy="1088500"/>
          </a:xfrm>
        </p:spPr>
        <p:txBody>
          <a:bodyPr>
            <a:noAutofit/>
          </a:bodyPr>
          <a:lstStyle/>
          <a:p>
            <a:r>
              <a:rPr lang="en-US" sz="1400" dirty="0" smtClean="0"/>
              <a:t>Introduction</a:t>
            </a:r>
          </a:p>
          <a:p>
            <a:pPr lvl="1"/>
            <a:r>
              <a:rPr lang="en-US" sz="1000" dirty="0" smtClean="0"/>
              <a:t>SOFCs </a:t>
            </a:r>
            <a:r>
              <a:rPr lang="en-US" sz="1000" dirty="0"/>
              <a:t>can do internal reforming to convert CH4 into H2 to be used for fuel</a:t>
            </a:r>
          </a:p>
          <a:p>
            <a:pPr lvl="2"/>
            <a:r>
              <a:rPr lang="en-US" sz="800" dirty="0"/>
              <a:t>But would be optimal to reform methane externally </a:t>
            </a:r>
            <a:r>
              <a:rPr lang="en-US" sz="800" dirty="0" smtClean="0"/>
              <a:t>first</a:t>
            </a:r>
            <a:endParaRPr lang="en-US" sz="1100" dirty="0"/>
          </a:p>
          <a:p>
            <a:pPr lvl="1"/>
            <a:r>
              <a:rPr lang="en-US" sz="1000" dirty="0"/>
              <a:t>Utilizing an external steam methane reformer (SMR) would be the first step to creating a more efficient SOFC system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4</a:t>
            </a:fld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0" y="2102963"/>
            <a:ext cx="5437671" cy="25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HESTIA SMR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41950"/>
            <a:ext cx="7219950" cy="3573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Need</a:t>
            </a:r>
            <a:r>
              <a:rPr lang="en-US" sz="1600" dirty="0"/>
              <a:t>:  </a:t>
            </a:r>
          </a:p>
          <a:p>
            <a:pPr lvl="1"/>
            <a:r>
              <a:rPr lang="en-US" sz="1000" dirty="0" smtClean="0"/>
              <a:t>Obtain </a:t>
            </a:r>
            <a:r>
              <a:rPr lang="en-US" sz="1000" dirty="0"/>
              <a:t>data on SMR CH4 conversion efficiencies and operating conditions, in support of HESTIA  </a:t>
            </a:r>
          </a:p>
          <a:p>
            <a:endParaRPr lang="en-US" sz="1600" dirty="0"/>
          </a:p>
          <a:p>
            <a:r>
              <a:rPr lang="en-US" sz="1600" dirty="0" smtClean="0"/>
              <a:t>Objective</a:t>
            </a:r>
            <a:r>
              <a:rPr lang="en-US" sz="1600" dirty="0"/>
              <a:t>:  </a:t>
            </a:r>
          </a:p>
          <a:p>
            <a:pPr lvl="1"/>
            <a:r>
              <a:rPr lang="en-US" sz="1000" dirty="0"/>
              <a:t>To design, develop, &amp; in-house SMR system </a:t>
            </a:r>
          </a:p>
          <a:p>
            <a:pPr lvl="1"/>
            <a:r>
              <a:rPr lang="en-US" sz="1000" dirty="0"/>
              <a:t>Determine optimal operating conditions, reactor design, fluid delivery, &amp; heating</a:t>
            </a:r>
          </a:p>
          <a:p>
            <a:pPr lvl="1"/>
            <a:r>
              <a:rPr lang="en-US" sz="1000" dirty="0"/>
              <a:t>Utilize lessons learned from in-house testing, to generate requirements for vendor-provided SMR integration with SOFC  </a:t>
            </a:r>
          </a:p>
          <a:p>
            <a:endParaRPr lang="en-US" sz="1600" dirty="0" smtClean="0"/>
          </a:p>
          <a:p>
            <a:r>
              <a:rPr lang="en-US" sz="1600" dirty="0" smtClean="0"/>
              <a:t>Phases </a:t>
            </a:r>
            <a:r>
              <a:rPr lang="en-US" sz="1600" dirty="0"/>
              <a:t>of JSC </a:t>
            </a:r>
            <a:r>
              <a:rPr lang="en-US" sz="1600" dirty="0" smtClean="0"/>
              <a:t>In-House Testing</a:t>
            </a:r>
            <a:r>
              <a:rPr lang="en-US" sz="1600" dirty="0"/>
              <a:t>:</a:t>
            </a:r>
          </a:p>
          <a:p>
            <a:pPr lvl="1"/>
            <a:r>
              <a:rPr lang="en-US" sz="1000" dirty="0"/>
              <a:t>Phase 1: Test reactor design based off of theoretical </a:t>
            </a:r>
            <a:r>
              <a:rPr lang="en-US" sz="1000" dirty="0" err="1"/>
              <a:t>Matlab</a:t>
            </a:r>
            <a:r>
              <a:rPr lang="en-US" sz="1000" dirty="0"/>
              <a:t> model</a:t>
            </a:r>
          </a:p>
          <a:p>
            <a:pPr lvl="1"/>
            <a:r>
              <a:rPr lang="en-US" sz="1000" dirty="0"/>
              <a:t>Phase 2: Test refined reactor and system design</a:t>
            </a:r>
          </a:p>
          <a:p>
            <a:pPr lvl="1"/>
            <a:r>
              <a:rPr lang="en-US" sz="1000" dirty="0"/>
              <a:t>Phase 3: Test optimized system design and new metal foam catalyst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SMR Testing: </a:t>
            </a:r>
            <a:r>
              <a:rPr lang="en-US" sz="3200" dirty="0"/>
              <a:t>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50" y="1240100"/>
            <a:ext cx="1257300" cy="258500"/>
          </a:xfrm>
        </p:spPr>
        <p:txBody>
          <a:bodyPr>
            <a:noAutofit/>
          </a:bodyPr>
          <a:lstStyle/>
          <a:p>
            <a:r>
              <a:rPr lang="en-US" sz="1200" b="1" u="sng" dirty="0"/>
              <a:t>System </a:t>
            </a:r>
            <a:r>
              <a:rPr lang="en-US" sz="1200" b="1" u="sng" dirty="0" smtClean="0"/>
              <a:t>Layout</a:t>
            </a:r>
            <a:endParaRPr lang="en-US" sz="1200" b="1" u="sng" dirty="0"/>
          </a:p>
          <a:p>
            <a:endParaRPr lang="en-US" sz="1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6</a:t>
            </a:fld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146800" y="1263250"/>
            <a:ext cx="1257300" cy="25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cap="small" baseline="0">
                <a:solidFill>
                  <a:schemeClr val="accent3">
                    <a:lumMod val="50000"/>
                  </a:schemeClr>
                </a:solidFill>
                <a:latin typeface="Myriad Pro Cond"/>
                <a:ea typeface="+mn-ea"/>
                <a:cs typeface="Myriad Pro C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u="sng" dirty="0" smtClean="0"/>
              <a:t>Catalyst</a:t>
            </a:r>
          </a:p>
          <a:p>
            <a:endParaRPr lang="en-US" sz="1200" b="1" u="sng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30"/>
          <a:stretch/>
        </p:blipFill>
        <p:spPr bwMode="auto">
          <a:xfrm>
            <a:off x="678036" y="1539152"/>
            <a:ext cx="3152428" cy="164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kilns-jd2927-open-950.jpg (950×1936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0"/>
          <a:stretch/>
        </p:blipFill>
        <p:spPr bwMode="auto">
          <a:xfrm>
            <a:off x="2491481" y="3179260"/>
            <a:ext cx="587097" cy="1051532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29" name="Straight Arrow Connector 28"/>
          <p:cNvCxnSpPr/>
          <p:nvPr/>
        </p:nvCxnSpPr>
        <p:spPr bwMode="auto">
          <a:xfrm>
            <a:off x="2484988" y="3039764"/>
            <a:ext cx="221015" cy="5194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3"/>
          <a:stretch/>
        </p:blipFill>
        <p:spPr>
          <a:xfrm rot="5400000">
            <a:off x="1242029" y="3419742"/>
            <a:ext cx="808793" cy="655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1864605" y="3039764"/>
            <a:ext cx="254012" cy="4443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50" y="1642687"/>
            <a:ext cx="777135" cy="76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6775450" y="1925536"/>
            <a:ext cx="1572077" cy="349405"/>
          </a:xfrm>
          <a:prstGeom prst="rect">
            <a:avLst/>
          </a:prstGeom>
        </p:spPr>
        <p:txBody>
          <a:bodyPr/>
          <a:lstStyle>
            <a:lvl1pPr marL="223838" indent="-223838" algn="l" rtl="0" eaLnBrk="0" fontAlgn="base" hangingPunct="0">
              <a:spcBef>
                <a:spcPts val="400"/>
              </a:spcBef>
              <a:spcAft>
                <a:spcPts val="600"/>
              </a:spcAft>
              <a:buClrTx/>
              <a:buSzPct val="80000"/>
              <a:buFont typeface="AGaramond RegularSC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68325" indent="-168275" algn="l" rtl="0" eaLnBrk="0" fontAlgn="base" hangingPunct="0">
              <a:spcBef>
                <a:spcPts val="400"/>
              </a:spcBef>
              <a:spcAft>
                <a:spcPts val="600"/>
              </a:spcAft>
              <a:defRPr sz="3000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1031875" indent="-168275" algn="l" rtl="0" eaLnBrk="0" fontAlgn="base" hangingPunct="0">
              <a:spcBef>
                <a:spcPts val="400"/>
              </a:spcBef>
              <a:spcAft>
                <a:spcPts val="600"/>
              </a:spcAft>
              <a:buSzPct val="90000"/>
              <a:buChar char="»"/>
              <a:defRPr sz="28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539875" indent="-168275" algn="l" rtl="0" eaLnBrk="0" fontAlgn="base" hangingPunct="0">
              <a:spcBef>
                <a:spcPts val="400"/>
              </a:spcBef>
              <a:spcAft>
                <a:spcPts val="600"/>
              </a:spcAft>
              <a:defRPr sz="2600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2055813" indent="-227013" algn="l" rtl="0" eaLnBrk="0" fontAlgn="base" hangingPunct="0">
              <a:spcBef>
                <a:spcPct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2467446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charset="-128"/>
              </a:defRPr>
            </a:lvl6pPr>
            <a:lvl7pPr marL="2877737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charset="-128"/>
              </a:defRPr>
            </a:lvl7pPr>
            <a:lvl8pPr marL="3288029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charset="-128"/>
              </a:defRPr>
            </a:lvl8pPr>
            <a:lvl9pPr marL="3698320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defTabSz="685800">
              <a:buNone/>
            </a:pPr>
            <a:r>
              <a:rPr lang="en-US" sz="900" kern="0" dirty="0">
                <a:solidFill>
                  <a:prstClr val="black"/>
                </a:solidFill>
                <a:latin typeface="Cambria" panose="02040503050406030204" pitchFamily="18" charset="0"/>
              </a:rPr>
              <a:t>Nickel Oxide Catalyst</a:t>
            </a:r>
            <a:endParaRPr lang="en-US" sz="788" kern="0" dirty="0">
              <a:solidFill>
                <a:prstClr val="black"/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73814"/>
              </p:ext>
            </p:extLst>
          </p:nvPr>
        </p:nvGraphicFramePr>
        <p:xfrm>
          <a:off x="4078071" y="3602053"/>
          <a:ext cx="3889173" cy="1099548"/>
        </p:xfrm>
        <a:graphic>
          <a:graphicData uri="http://schemas.openxmlformats.org/drawingml/2006/table">
            <a:tbl>
              <a:tblPr firstRow="1" firstCol="1" bandRow="1"/>
              <a:tblGrid>
                <a:gridCol w="391976"/>
                <a:gridCol w="711413"/>
                <a:gridCol w="823718"/>
                <a:gridCol w="692186"/>
                <a:gridCol w="764288"/>
                <a:gridCol w="505592"/>
              </a:tblGrid>
              <a:tr h="13744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Hot Flow Test (With Preheating of Gases)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Test #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CH₄ Mass Flow Rate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[g/min]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H₂O Mass Flow Rate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[g/min]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Steam to Methane Ratio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[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mol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mol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]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SMR Temperature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[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˚F]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System Pressure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[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psia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]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0.982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1020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14.7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37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0.982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1020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14.7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37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0.982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1020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14.7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38" name="Content Placeholder 2"/>
          <p:cNvSpPr txBox="1">
            <a:spLocks/>
          </p:cNvSpPr>
          <p:nvPr/>
        </p:nvSpPr>
        <p:spPr>
          <a:xfrm>
            <a:off x="5910891" y="2415988"/>
            <a:ext cx="2791594" cy="781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cap="small" baseline="0">
                <a:solidFill>
                  <a:schemeClr val="accent3">
                    <a:lumMod val="50000"/>
                  </a:schemeClr>
                </a:solidFill>
                <a:latin typeface="Myriad Pro Cond"/>
                <a:ea typeface="+mn-ea"/>
                <a:cs typeface="Myriad Pro C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Reasons </a:t>
            </a:r>
            <a:r>
              <a:rPr lang="en-US" sz="1200" dirty="0"/>
              <a:t>for selection: </a:t>
            </a:r>
          </a:p>
          <a:p>
            <a:pPr lvl="1"/>
            <a:r>
              <a:rPr lang="en-US" sz="800" dirty="0"/>
              <a:t>Low cost</a:t>
            </a:r>
          </a:p>
          <a:p>
            <a:pPr lvl="1"/>
            <a:r>
              <a:rPr lang="en-US" sz="800" dirty="0"/>
              <a:t>Reasonably good efficiency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94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SMR Testing: </a:t>
            </a:r>
            <a:r>
              <a:rPr lang="en-US" sz="3200" dirty="0"/>
              <a:t>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50" y="1240100"/>
            <a:ext cx="5873750" cy="258500"/>
          </a:xfrm>
        </p:spPr>
        <p:txBody>
          <a:bodyPr>
            <a:noAutofit/>
          </a:bodyPr>
          <a:lstStyle/>
          <a:p>
            <a:r>
              <a:rPr lang="en-US" sz="1200" dirty="0"/>
              <a:t>Generated H2 production, and also high build-up of upstream pressure 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7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494577"/>
            <a:ext cx="5549900" cy="33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SMR Testing: 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235600"/>
            <a:ext cx="4667250" cy="3497000"/>
          </a:xfrm>
        </p:spPr>
        <p:txBody>
          <a:bodyPr>
            <a:noAutofit/>
          </a:bodyPr>
          <a:lstStyle/>
          <a:p>
            <a:r>
              <a:rPr lang="en-US" sz="1600" dirty="0"/>
              <a:t>Test results: </a:t>
            </a:r>
          </a:p>
          <a:p>
            <a:pPr lvl="1"/>
            <a:r>
              <a:rPr lang="en-US" sz="1050" dirty="0"/>
              <a:t>Initial production of Hydrogen</a:t>
            </a:r>
          </a:p>
          <a:p>
            <a:pPr lvl="1"/>
            <a:r>
              <a:rPr lang="en-US" sz="1050" dirty="0"/>
              <a:t>Carbon deposition blockage in the catalyst bed</a:t>
            </a:r>
          </a:p>
          <a:p>
            <a:endParaRPr lang="en-US" sz="1600" dirty="0"/>
          </a:p>
          <a:p>
            <a:r>
              <a:rPr lang="en-US" sz="1600" dirty="0" smtClean="0"/>
              <a:t>Conclusions</a:t>
            </a:r>
            <a:r>
              <a:rPr lang="en-US" sz="1600" dirty="0"/>
              <a:t>:</a:t>
            </a:r>
          </a:p>
          <a:p>
            <a:pPr lvl="1"/>
            <a:r>
              <a:rPr lang="en-US" sz="1050" dirty="0"/>
              <a:t>Use of a kiln to produce steam</a:t>
            </a:r>
          </a:p>
          <a:p>
            <a:pPr lvl="1"/>
            <a:r>
              <a:rPr lang="en-US" sz="1050" dirty="0"/>
              <a:t>No steam flow regulation (steam-to-methane ratio)</a:t>
            </a:r>
          </a:p>
          <a:p>
            <a:pPr lvl="1"/>
            <a:r>
              <a:rPr lang="en-US" sz="1050" dirty="0"/>
              <a:t>Catalyst was not reduced:</a:t>
            </a:r>
          </a:p>
          <a:p>
            <a:pPr marL="457200" lvl="1" indent="0">
              <a:buNone/>
            </a:pPr>
            <a:r>
              <a:rPr lang="en-US" sz="1050" dirty="0" smtClean="0"/>
              <a:t>		𝑁𝑖𝑂</a:t>
            </a:r>
            <a:r>
              <a:rPr lang="en-US" sz="1050" dirty="0"/>
              <a:t>+</a:t>
            </a:r>
            <a:r>
              <a:rPr lang="en-US" sz="1050" dirty="0" smtClean="0"/>
              <a:t>𝐻</a:t>
            </a:r>
            <a:r>
              <a:rPr lang="en-US" sz="1050" baseline="-25000" dirty="0" smtClean="0"/>
              <a:t>2</a:t>
            </a:r>
            <a:r>
              <a:rPr lang="en-US" sz="1050" dirty="0" smtClean="0"/>
              <a:t>↔</a:t>
            </a:r>
            <a:r>
              <a:rPr lang="en-US" sz="1050" dirty="0"/>
              <a:t>𝑁𝑖+</a:t>
            </a:r>
            <a:r>
              <a:rPr lang="en-US" sz="1050" dirty="0" smtClean="0"/>
              <a:t>𝐻</a:t>
            </a:r>
            <a:r>
              <a:rPr lang="en-US" sz="1050" baseline="-25000" dirty="0" smtClean="0"/>
              <a:t>2</a:t>
            </a:r>
            <a:r>
              <a:rPr lang="en-US" sz="1050" dirty="0" smtClean="0"/>
              <a:t>𝑂</a:t>
            </a:r>
            <a:endParaRPr lang="en-US" sz="1050" dirty="0"/>
          </a:p>
          <a:p>
            <a:endParaRPr lang="en-US" sz="1600" dirty="0"/>
          </a:p>
          <a:p>
            <a:r>
              <a:rPr lang="en-US" sz="1600" dirty="0" smtClean="0"/>
              <a:t>Phase </a:t>
            </a:r>
            <a:r>
              <a:rPr lang="en-US" sz="1600" dirty="0"/>
              <a:t>2 </a:t>
            </a:r>
            <a:r>
              <a:rPr lang="en-US" sz="1600" dirty="0" smtClean="0"/>
              <a:t>recommendations</a:t>
            </a:r>
            <a:r>
              <a:rPr lang="en-US" sz="1600" dirty="0"/>
              <a:t>:</a:t>
            </a:r>
          </a:p>
          <a:p>
            <a:pPr lvl="1"/>
            <a:r>
              <a:rPr lang="en-US" sz="1050" dirty="0"/>
              <a:t>Use syringe pumps to regulate water flow </a:t>
            </a:r>
          </a:p>
          <a:p>
            <a:pPr lvl="1"/>
            <a:r>
              <a:rPr lang="en-US" sz="1050" dirty="0"/>
              <a:t>Use a separate heater to generate steam</a:t>
            </a:r>
          </a:p>
          <a:p>
            <a:pPr lvl="1"/>
            <a:r>
              <a:rPr lang="en-US" sz="1050" dirty="0"/>
              <a:t>Reduce catalyst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52099" y="3466189"/>
            <a:ext cx="1701185" cy="1196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3" name="Picture 3" descr="image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99" y="3301057"/>
            <a:ext cx="1509311" cy="111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image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00" y="1430559"/>
            <a:ext cx="1365737" cy="15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3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SMR Testing: Phase </a:t>
            </a:r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830" y="1240100"/>
            <a:ext cx="1498538" cy="308038"/>
          </a:xfrm>
        </p:spPr>
        <p:txBody>
          <a:bodyPr>
            <a:noAutofit/>
          </a:bodyPr>
          <a:lstStyle/>
          <a:p>
            <a:r>
              <a:rPr lang="en-US" sz="1400" b="1" u="sng" dirty="0"/>
              <a:t>System </a:t>
            </a:r>
            <a:r>
              <a:rPr lang="en-US" sz="1400" b="1" u="sng" dirty="0" smtClean="0"/>
              <a:t>Layout</a:t>
            </a:r>
            <a:endParaRPr lang="en-US" sz="14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268745" y="3774446"/>
            <a:ext cx="1721644" cy="1571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666666"/>
              </a:solidFill>
              <a:latin typeface="55 Helvetica Roman" pitchFamily="1" charset="0"/>
              <a:ea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45704" y="3763120"/>
            <a:ext cx="1785643" cy="1684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666666"/>
              </a:solidFill>
              <a:latin typeface="55 Helvetica Roman" pitchFamily="1" charset="0"/>
              <a:ea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2099" y="3466189"/>
            <a:ext cx="1701185" cy="1196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92762" y="1240100"/>
            <a:ext cx="1498538" cy="308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cap="small" baseline="0">
                <a:solidFill>
                  <a:schemeClr val="accent3">
                    <a:lumMod val="50000"/>
                  </a:schemeClr>
                </a:solidFill>
                <a:latin typeface="Myriad Pro Cond"/>
                <a:ea typeface="+mn-ea"/>
                <a:cs typeface="Myriad Pro C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 smtClean="0"/>
              <a:t>Improvements</a:t>
            </a:r>
            <a:endParaRPr lang="en-US" sz="1400" b="1" u="sng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83" y="1548139"/>
            <a:ext cx="5762417" cy="33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ESTIA-EP_Template.potx" id="{5A18CFAA-4143-4DA7-83F0-31A4000510FC}" vid="{E9F4AA8A-6234-44B6-9874-5035BA9F95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FB0A381C0D9F47BBA729788C75F0ED" ma:contentTypeVersion="1" ma:contentTypeDescription="Create a new document." ma:contentTypeScope="" ma:versionID="e03405895122cd969272317329037d30">
  <xsd:schema xmlns:xsd="http://www.w3.org/2001/XMLSchema" xmlns:xs="http://www.w3.org/2001/XMLSchema" xmlns:p="http://schemas.microsoft.com/office/2006/metadata/properties" xmlns:ns2="33910e25-07ad-4bd0-afe3-a5298f6b1c5f" targetNamespace="http://schemas.microsoft.com/office/2006/metadata/properties" ma:root="true" ma:fieldsID="58ae8961610ed6ee8a7d75dc0fd3aa95" ns2:_="">
    <xsd:import namespace="33910e25-07ad-4bd0-afe3-a5298f6b1c5f"/>
    <xsd:element name="properties">
      <xsd:complexType>
        <xsd:sequence>
          <xsd:element name="documentManagement">
            <xsd:complexType>
              <xsd:all>
                <xsd:element ref="ns2:PO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10e25-07ad-4bd0-afe3-a5298f6b1c5f" elementFormDefault="qualified">
    <xsd:import namespace="http://schemas.microsoft.com/office/2006/documentManagement/types"/>
    <xsd:import namespace="http://schemas.microsoft.com/office/infopath/2007/PartnerControls"/>
    <xsd:element name="POC" ma:index="8" nillable="true" ma:displayName="POC" ma:list="UserInfo" ma:SharePointGroup="0" ma:internalName="POC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C xmlns="33910e25-07ad-4bd0-afe3-a5298f6b1c5f">
      <UserInfo>
        <DisplayName/>
        <AccountId xsi:nil="true"/>
        <AccountType/>
      </UserInfo>
    </POC>
  </documentManagement>
</p:properties>
</file>

<file path=customXml/itemProps1.xml><?xml version="1.0" encoding="utf-8"?>
<ds:datastoreItem xmlns:ds="http://schemas.openxmlformats.org/officeDocument/2006/customXml" ds:itemID="{103C760E-ECEE-40C4-AD95-EFAF452F41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9D363D-00A8-4671-B6D8-EF0CD9050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910e25-07ad-4bd0-afe3-a5298f6b1c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7887F4-4556-4E71-A266-0791DC838DEE}">
  <ds:schemaRefs>
    <ds:schemaRef ds:uri="http://purl.org/dc/terms/"/>
    <ds:schemaRef ds:uri="33910e25-07ad-4bd0-afe3-a5298f6b1c5f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HESTIA-EP_Template</Template>
  <TotalTime>6383</TotalTime>
  <Words>1121</Words>
  <Application>Microsoft Office PowerPoint</Application>
  <PresentationFormat>On-screen Show (16:9)</PresentationFormat>
  <Paragraphs>207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55 Helvetica Roman</vt:lpstr>
      <vt:lpstr>AGaramond RegularSC</vt:lpstr>
      <vt:lpstr>Arial</vt:lpstr>
      <vt:lpstr>Calibri</vt:lpstr>
      <vt:lpstr>Cambria</vt:lpstr>
      <vt:lpstr>Myriad Pro</vt:lpstr>
      <vt:lpstr>Myriad Pro Cond</vt:lpstr>
      <vt:lpstr>Times New Roman</vt:lpstr>
      <vt:lpstr>Office Theme</vt:lpstr>
      <vt:lpstr>Steam Methane Reformation  For Air-Independent Solid Oxide Fuel Cells </vt:lpstr>
      <vt:lpstr>HESTIA Architecture  </vt:lpstr>
      <vt:lpstr>Why Steam Methane Reformation?</vt:lpstr>
      <vt:lpstr>Why Steam Methane Reformation?</vt:lpstr>
      <vt:lpstr>HESTIA SMR Testing</vt:lpstr>
      <vt:lpstr>SMR Testing: Phase 1</vt:lpstr>
      <vt:lpstr>SMR Testing: Phase 1</vt:lpstr>
      <vt:lpstr>SMR Testing: Phase 1</vt:lpstr>
      <vt:lpstr>SMR Testing: Phase 2</vt:lpstr>
      <vt:lpstr>SMR Testing: Phase 2</vt:lpstr>
      <vt:lpstr>SMR Testing: Phase 2</vt:lpstr>
      <vt:lpstr>SMR Testing: Phase 3</vt:lpstr>
      <vt:lpstr>SMR Testing: Phase 3</vt:lpstr>
      <vt:lpstr>SMR Testing: Phase 3</vt:lpstr>
      <vt:lpstr>SMR Testing: Phase 3</vt:lpstr>
      <vt:lpstr>SMR Testing: Phase 3 &amp; Test Summary</vt:lpstr>
      <vt:lpstr>SMR Testing: Current Development</vt:lpstr>
      <vt:lpstr>SMR Testing: What’s Next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Banker, Brian F. (JSC-EP411)</dc:creator>
  <cp:lastModifiedBy>Marmolejo, Jose A. (JSC-EC411)</cp:lastModifiedBy>
  <cp:revision>53</cp:revision>
  <dcterms:created xsi:type="dcterms:W3CDTF">2016-04-26T17:57:50Z</dcterms:created>
  <dcterms:modified xsi:type="dcterms:W3CDTF">2017-04-14T21:01:34Z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0x01010018FB0A381C0D9F47BBA729788C75F0ED</vt:lpwstr>
  </property>
</Properties>
</file>