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8" r:id="rId5"/>
    <p:sldId id="477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925"/>
    <a:srgbClr val="C0504D"/>
    <a:srgbClr val="996633"/>
    <a:srgbClr val="4472C4"/>
    <a:srgbClr val="FFFF99"/>
    <a:srgbClr val="F2F2F2"/>
    <a:srgbClr val="CBB7A9"/>
    <a:srgbClr val="A38069"/>
    <a:srgbClr val="7C3725"/>
    <a:srgbClr val="82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5474" autoAdjust="0"/>
  </p:normalViewPr>
  <p:slideViewPr>
    <p:cSldViewPr snapToGrid="0">
      <p:cViewPr varScale="1">
        <p:scale>
          <a:sx n="93" d="100"/>
          <a:sy n="93" d="100"/>
        </p:scale>
        <p:origin x="93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FC3E-B615-4C5C-ABDC-E3171BACFE7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4791-F714-40BB-B39F-7FB51CC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52" y="50105"/>
            <a:ext cx="7335399" cy="858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000" y="50105"/>
            <a:ext cx="7385851" cy="8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47" y="1245731"/>
            <a:ext cx="8617906" cy="50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4032" y="6426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1978"/>
            <a:ext cx="9144000" cy="250521"/>
          </a:xfrm>
          <a:prstGeom prst="rect">
            <a:avLst/>
          </a:prstGeom>
        </p:spPr>
      </p:pic>
      <p:pic>
        <p:nvPicPr>
          <p:cNvPr id="8" name="Picture 7" descr="NASA-Logo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89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8136705" y="-12526"/>
            <a:ext cx="988505" cy="959545"/>
            <a:chOff x="7286346" y="1365250"/>
            <a:chExt cx="988505" cy="959545"/>
          </a:xfrm>
        </p:grpSpPr>
        <p:sp>
          <p:nvSpPr>
            <p:cNvPr id="13" name="Right Triangle 12"/>
            <p:cNvSpPr/>
            <p:nvPr userDrawn="1"/>
          </p:nvSpPr>
          <p:spPr>
            <a:xfrm flipV="1">
              <a:off x="7353301" y="1390650"/>
              <a:ext cx="921550" cy="934145"/>
            </a:xfrm>
            <a:prstGeom prst="rtTriangle">
              <a:avLst/>
            </a:prstGeom>
            <a:gradFill>
              <a:gsLst>
                <a:gs pos="0">
                  <a:srgbClr val="C00000"/>
                </a:gs>
                <a:gs pos="20000">
                  <a:srgbClr val="C00000"/>
                </a:gs>
                <a:gs pos="61000">
                  <a:srgbClr val="00000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286346" y="136525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H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uman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xploration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S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pacecraft</a:t>
              </a:r>
            </a:p>
            <a:p>
              <a:r>
                <a:rPr lang="en-US" sz="900" b="1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  <a:r>
                <a:rPr lang="en-US" sz="700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estbed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f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or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500" b="1" cap="small" dirty="0" smtClean="0">
                  <a:solidFill>
                    <a:srgbClr val="EBE1D8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nteg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ration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and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dvancement</a:t>
              </a:r>
              <a:endParaRPr lang="en-US" sz="700" cap="small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5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37322" y="278296"/>
            <a:ext cx="8295861" cy="5327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8858" y="5773976"/>
            <a:ext cx="326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AIAA Technical Symposium - JSC</a:t>
            </a:r>
          </a:p>
          <a:p>
            <a:pPr algn="ctr"/>
            <a:r>
              <a:rPr lang="en-US" dirty="0" smtClean="0"/>
              <a:t>6 May 2016</a:t>
            </a:r>
          </a:p>
        </p:txBody>
      </p:sp>
      <p:sp>
        <p:nvSpPr>
          <p:cNvPr id="12" name="Right Triangle 11"/>
          <p:cNvSpPr/>
          <p:nvPr userDrawn="1"/>
        </p:nvSpPr>
        <p:spPr>
          <a:xfrm flipV="1">
            <a:off x="726541" y="555373"/>
            <a:ext cx="3006751" cy="2920929"/>
          </a:xfrm>
          <a:prstGeom prst="rtTriangle">
            <a:avLst/>
          </a:prstGeom>
          <a:gradFill>
            <a:gsLst>
              <a:gs pos="0">
                <a:srgbClr val="C00000"/>
              </a:gs>
              <a:gs pos="20000">
                <a:srgbClr val="C00000"/>
              </a:gs>
              <a:gs pos="61000">
                <a:srgbClr val="00000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94602" y="469906"/>
            <a:ext cx="21951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uman</a:t>
            </a:r>
            <a: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xploration</a:t>
            </a:r>
            <a: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pacecraft</a:t>
            </a:r>
          </a:p>
          <a:p>
            <a:r>
              <a:rPr lang="en-US" sz="2800" b="1" cap="small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</a:t>
            </a:r>
            <a:r>
              <a:rPr lang="en-US" sz="2000" cap="small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estbed</a:t>
            </a:r>
            <a: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</a:t>
            </a:r>
            <a:endParaRPr lang="en-US" sz="2800" cap="small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16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8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ntegration</a:t>
            </a:r>
            <a:r>
              <a:rPr lang="en-US" sz="28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endParaRPr lang="en-US" sz="2800" cap="small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b="1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  <a:r>
              <a:rPr lang="en-US" sz="20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dvancement</a:t>
            </a:r>
            <a:endParaRPr lang="en-US" sz="2000" cap="sm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73819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3C775BF5-BA71-4FFD-B4B5-91B6191B4B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011" y="2833801"/>
            <a:ext cx="4031318" cy="26321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87450" y="581811"/>
            <a:ext cx="1511429" cy="14722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 of ESTA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5102087" y="2106575"/>
            <a:ext cx="173419" cy="648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765721" y="2106575"/>
            <a:ext cx="173419" cy="648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354233">
            <a:off x="7039605" y="2330864"/>
            <a:ext cx="164591" cy="43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r="21348" b="8326"/>
          <a:stretch/>
        </p:blipFill>
        <p:spPr>
          <a:xfrm>
            <a:off x="7494071" y="852777"/>
            <a:ext cx="1090020" cy="1157097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6" r="7309"/>
          <a:stretch/>
        </p:blipFill>
        <p:spPr>
          <a:xfrm rot="5400000">
            <a:off x="5056842" y="690045"/>
            <a:ext cx="807285" cy="624663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937"/>
          <a:stretch/>
        </p:blipFill>
        <p:spPr>
          <a:xfrm>
            <a:off x="4511720" y="598734"/>
            <a:ext cx="655127" cy="808796"/>
          </a:xfrm>
          <a:prstGeom prst="rect">
            <a:avLst/>
          </a:prstGeom>
        </p:spPr>
      </p:pic>
      <p:pic>
        <p:nvPicPr>
          <p:cNvPr id="27" name="Picture 1" descr="image001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/>
          <a:stretch/>
        </p:blipFill>
        <p:spPr bwMode="auto">
          <a:xfrm>
            <a:off x="4504504" y="1445291"/>
            <a:ext cx="482349" cy="6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46" t="6360" b="7068"/>
          <a:stretch/>
        </p:blipFill>
        <p:spPr bwMode="auto">
          <a:xfrm>
            <a:off x="5009566" y="1408062"/>
            <a:ext cx="763250" cy="56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5299" y="351283"/>
            <a:ext cx="486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ESTA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9039" y="670069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20’ Chamber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5721" y="598734"/>
            <a:ext cx="45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iPAS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15592"/>
          <a:stretch/>
        </p:blipFill>
        <p:spPr>
          <a:xfrm>
            <a:off x="5742692" y="628282"/>
            <a:ext cx="2036754" cy="1998308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5801" y="3758511"/>
            <a:ext cx="3857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Physics-Based Simulation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80" y="4500984"/>
            <a:ext cx="3596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Paul </a:t>
            </a:r>
            <a:r>
              <a:rPr lang="en-US" sz="2000" dirty="0" err="1" smtClean="0">
                <a:solidFill>
                  <a:schemeClr val="bg1"/>
                </a:solidFill>
              </a:rPr>
              <a:t>Bielski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Lui</a:t>
            </a:r>
            <a:r>
              <a:rPr lang="en-US" sz="2000" dirty="0" smtClean="0">
                <a:solidFill>
                  <a:schemeClr val="bg1"/>
                </a:solidFill>
              </a:rPr>
              <a:t> Wang, Bill Othon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JSC/EG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through the Project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Producing simulations early in the development phase allows leverage of the investment throughout the life cycle</a:t>
            </a:r>
          </a:p>
          <a:p>
            <a:pPr lvl="1"/>
            <a:r>
              <a:rPr lang="en-US" sz="2000" dirty="0" smtClean="0"/>
              <a:t>Simulation supports </a:t>
            </a:r>
            <a:r>
              <a:rPr lang="en-US" sz="2000" dirty="0"/>
              <a:t>e</a:t>
            </a:r>
            <a:r>
              <a:rPr lang="en-US" sz="2000" dirty="0" smtClean="0"/>
              <a:t>arly design evaluation, with better accuracy</a:t>
            </a:r>
          </a:p>
          <a:p>
            <a:pPr lvl="1"/>
            <a:r>
              <a:rPr lang="en-US" sz="2000" dirty="0" smtClean="0"/>
              <a:t>Model fidelity improves with design maturity and test results</a:t>
            </a:r>
            <a:endParaRPr lang="en-US" sz="2000" dirty="0"/>
          </a:p>
          <a:p>
            <a:pPr lvl="1"/>
            <a:r>
              <a:rPr lang="en-US" sz="2000" dirty="0" smtClean="0"/>
              <a:t>Simulation support Flight Software verification and test</a:t>
            </a:r>
          </a:p>
          <a:p>
            <a:pPr lvl="1"/>
            <a:r>
              <a:rPr lang="en-US" sz="2000" dirty="0" smtClean="0"/>
              <a:t>Simulation supports Hardware in the Loop, Spacecraft V&amp;V</a:t>
            </a:r>
          </a:p>
          <a:p>
            <a:pPr lvl="1"/>
            <a:r>
              <a:rPr lang="en-US" sz="2000" dirty="0" smtClean="0"/>
              <a:t>Supports operator training pre-flight</a:t>
            </a:r>
          </a:p>
          <a:p>
            <a:pPr lvl="1"/>
            <a:r>
              <a:rPr lang="en-US" sz="2000" dirty="0" smtClean="0"/>
              <a:t>Ultimately can support crews in mission environment</a:t>
            </a:r>
          </a:p>
          <a:p>
            <a:pPr lvl="2"/>
            <a:r>
              <a:rPr lang="en-US" sz="1800" dirty="0" smtClean="0"/>
              <a:t>Long </a:t>
            </a:r>
            <a:r>
              <a:rPr lang="en-US" sz="1800" dirty="0" err="1" smtClean="0"/>
              <a:t>comm</a:t>
            </a:r>
            <a:r>
              <a:rPr lang="en-US" sz="1800" dirty="0" smtClean="0"/>
              <a:t> delay</a:t>
            </a:r>
          </a:p>
          <a:p>
            <a:pPr lvl="2"/>
            <a:r>
              <a:rPr lang="en-US" sz="1800" dirty="0" smtClean="0"/>
              <a:t>Loss-of-</a:t>
            </a:r>
            <a:r>
              <a:rPr lang="en-US" sz="1800" dirty="0" err="1" smtClean="0"/>
              <a:t>comm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1894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Design, Analysis, and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50" y="1464439"/>
            <a:ext cx="8473150" cy="497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10954"/>
            <a:ext cx="121920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239000" y="6359154"/>
            <a:ext cx="1676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Source: Lydia</a:t>
            </a:r>
            <a:r>
              <a:rPr kumimoji="0" 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Davis/JSC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07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Model Based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16096"/>
            <a:ext cx="3226062" cy="447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1696"/>
            <a:ext cx="5482529" cy="3663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4792" y="6088727"/>
            <a:ext cx="5839590" cy="4582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Establish Iterative Loop Between Design, Analysis and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7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5231"/>
            <a:ext cx="8229600" cy="382165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NASA doesn’t get access to Exploration Mission Environment often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Simulation is required to develop, test, and operate spacecraft</a:t>
            </a:r>
          </a:p>
          <a:p>
            <a:pPr lvl="1"/>
            <a:r>
              <a:rPr lang="en-US" sz="2200" b="1" dirty="0" smtClean="0">
                <a:latin typeface="Helvetica"/>
                <a:cs typeface="Helvetica"/>
              </a:rPr>
              <a:t>Evaluate the coupled effects of the environment, the vehicle configurations, and crew activities as vehicles evolve throughout their life cycles</a:t>
            </a:r>
          </a:p>
          <a:p>
            <a:pPr lvl="1"/>
            <a:r>
              <a:rPr lang="en-US" sz="2200" b="1" dirty="0" smtClean="0">
                <a:latin typeface="Helvetica"/>
                <a:cs typeface="Helvetica"/>
              </a:rPr>
              <a:t>Provide insight to project systems engineers and subsystem teams on the integrated effects of design selections</a:t>
            </a:r>
          </a:p>
          <a:p>
            <a:pPr lvl="1"/>
            <a:r>
              <a:rPr lang="en-US" sz="2200" b="1" dirty="0" smtClean="0">
                <a:latin typeface="Helvetica"/>
                <a:cs typeface="Helvetica"/>
              </a:rPr>
              <a:t>Assess performance of hardware and software in environments and conditions that are expensive or impossible to recreate on the ground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</a:t>
            </a:r>
            <a:r>
              <a:rPr lang="en-US" dirty="0"/>
              <a:t>W</a:t>
            </a:r>
            <a:r>
              <a:rPr lang="en-US" dirty="0" smtClean="0"/>
              <a:t>e Design for Mars?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4154" y="6128008"/>
            <a:ext cx="7554807" cy="628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Integrated Simulation allows early analysis of </a:t>
            </a:r>
          </a:p>
          <a:p>
            <a:pPr algn="ctr"/>
            <a:r>
              <a:rPr lang="en-US" sz="2000" i="1" dirty="0" smtClean="0"/>
              <a:t>Emergent Properties </a:t>
            </a:r>
            <a:r>
              <a:rPr lang="en-US" sz="2000" dirty="0" smtClean="0"/>
              <a:t>of spacecraft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62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Analysis</a:t>
            </a:r>
          </a:p>
          <a:p>
            <a:pPr lvl="1"/>
            <a:r>
              <a:rPr lang="en-US" sz="1600" dirty="0"/>
              <a:t>Single or multiple subsystem simulations that provide insight into vehicle design or operation, running on an engineer’s desktop</a:t>
            </a:r>
          </a:p>
          <a:p>
            <a:pPr lvl="1"/>
            <a:r>
              <a:rPr lang="en-US" sz="1600" dirty="0"/>
              <a:t>Robotics, GN&amp;C, Mechanisms, Power, Thermal, Life Support</a:t>
            </a:r>
          </a:p>
          <a:p>
            <a:r>
              <a:rPr lang="en-US" sz="1800" dirty="0"/>
              <a:t>Hardware-in-the-loop Systems</a:t>
            </a:r>
          </a:p>
          <a:p>
            <a:pPr lvl="1"/>
            <a:r>
              <a:rPr lang="en-US" sz="1600" dirty="0"/>
              <a:t>Single or multiple subsystem simulation supplying a realistic environment to one or more hardware elements for analysis, testing, software development, or software verification purposes</a:t>
            </a:r>
          </a:p>
          <a:p>
            <a:pPr lvl="1"/>
            <a:r>
              <a:rPr lang="en-US" sz="1600" dirty="0"/>
              <a:t>Robotics, Avionics, GN&amp;C</a:t>
            </a:r>
          </a:p>
          <a:p>
            <a:r>
              <a:rPr lang="en-US" sz="1800" dirty="0"/>
              <a:t>Human-in-the-loop Systems</a:t>
            </a:r>
          </a:p>
          <a:p>
            <a:pPr lvl="1"/>
            <a:r>
              <a:rPr lang="en-US" sz="1600" dirty="0"/>
              <a:t>Full team, single system, or scenario training in dedicated facilities with representations of crew and flight controller interfaces used for training and procedure verification</a:t>
            </a:r>
          </a:p>
          <a:p>
            <a:pPr lvl="1"/>
            <a:r>
              <a:rPr lang="en-US" sz="1600" dirty="0"/>
              <a:t>Robotics, Avionics, GN&amp;C, Mechanisms, Power, Thermal, Life Support</a:t>
            </a:r>
          </a:p>
          <a:p>
            <a:r>
              <a:rPr lang="en-US" sz="1800" dirty="0"/>
              <a:t>Many simulations cross these boundaries</a:t>
            </a:r>
          </a:p>
          <a:p>
            <a:pPr lvl="1"/>
            <a:r>
              <a:rPr lang="en-US" sz="1600" dirty="0"/>
              <a:t>Begin life for analysis, and end up being used for hardware- or human-in-the-loop activities</a:t>
            </a:r>
          </a:p>
          <a:p>
            <a:pPr lvl="1"/>
            <a:r>
              <a:rPr lang="en-US" sz="1600" dirty="0"/>
              <a:t>A given simulation may be used throughout a program life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928202" y="5961715"/>
            <a:ext cx="7071779" cy="743784"/>
          </a:xfrm>
        </p:spPr>
        <p:txBody>
          <a:bodyPr>
            <a:normAutofit/>
          </a:bodyPr>
          <a:lstStyle/>
          <a:p>
            <a:r>
              <a:rPr lang="en-US" dirty="0" smtClean="0"/>
              <a:t>Mobile Servicing System (MSS) </a:t>
            </a:r>
            <a:r>
              <a:rPr lang="en-US" dirty="0" err="1" smtClean="0"/>
              <a:t>sim</a:t>
            </a:r>
            <a:r>
              <a:rPr lang="en-US" dirty="0" smtClean="0"/>
              <a:t> - ISS robotics</a:t>
            </a:r>
            <a:endParaRPr lang="en-US" dirty="0"/>
          </a:p>
        </p:txBody>
      </p:sp>
      <p:pic>
        <p:nvPicPr>
          <p:cNvPr id="6" name="Picture 5" descr="HuT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1" y="1372738"/>
            <a:ext cx="7071779" cy="4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 the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953105" y="5896447"/>
            <a:ext cx="7360618" cy="790338"/>
          </a:xfrm>
        </p:spPr>
        <p:txBody>
          <a:bodyPr>
            <a:normAutofit/>
          </a:bodyPr>
          <a:lstStyle/>
          <a:p>
            <a:r>
              <a:rPr lang="en-US" dirty="0" smtClean="0"/>
              <a:t>Six </a:t>
            </a:r>
            <a:r>
              <a:rPr lang="en-US" dirty="0"/>
              <a:t>Degree of Freedom Dynamic Test System (SDTS</a:t>
            </a:r>
            <a:r>
              <a:rPr lang="en-US" dirty="0" smtClean="0"/>
              <a:t>) – Stewart platform </a:t>
            </a:r>
            <a:r>
              <a:rPr lang="en-US" dirty="0"/>
              <a:t>used to validate docking and berthing mechanisms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87" y="1285574"/>
            <a:ext cx="4222984" cy="45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Human-in-the-Loop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MMSEV_Cockpit_7859219198_21b8046624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01" y="1640995"/>
            <a:ext cx="5255352" cy="349501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965557" y="5330947"/>
            <a:ext cx="7071779" cy="1034320"/>
          </a:xfrm>
        </p:spPr>
        <p:txBody>
          <a:bodyPr>
            <a:normAutofit/>
          </a:bodyPr>
          <a:lstStyle/>
          <a:p>
            <a:r>
              <a:rPr lang="en-US" dirty="0"/>
              <a:t>Systems Engineering Simulator (SES</a:t>
            </a:r>
            <a:r>
              <a:rPr lang="en-US" dirty="0" smtClean="0"/>
              <a:t>) </a:t>
            </a:r>
            <a:r>
              <a:rPr lang="en-US" dirty="0"/>
              <a:t>– Real-time, crew-in-the-loop simulation of the dynamic flight phases of </a:t>
            </a:r>
            <a:r>
              <a:rPr lang="en-US" dirty="0" smtClean="0"/>
              <a:t>Shuttle, ISS, Orion, and future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Vehicle Simulation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Trick</a:t>
            </a:r>
            <a:r>
              <a:rPr lang="en-US" dirty="0" smtClean="0"/>
              <a:t> simulation environment provides model execution ordering, input processing, state integration, data recording, and post-processing capabilities</a:t>
            </a:r>
          </a:p>
          <a:p>
            <a:r>
              <a:rPr lang="en-US" u="sng" dirty="0" smtClean="0"/>
              <a:t>JSC Engineering Orbital Dynamics </a:t>
            </a:r>
            <a:r>
              <a:rPr lang="en-US" dirty="0" smtClean="0"/>
              <a:t>(JEOD</a:t>
            </a:r>
            <a:r>
              <a:rPr lang="en-US" dirty="0"/>
              <a:t>) provides environment </a:t>
            </a:r>
            <a:r>
              <a:rPr lang="en-US" dirty="0" smtClean="0"/>
              <a:t>models and </a:t>
            </a:r>
            <a:r>
              <a:rPr lang="en-US" dirty="0"/>
              <a:t>6-DOF </a:t>
            </a:r>
            <a:r>
              <a:rPr lang="en-US" dirty="0" smtClean="0"/>
              <a:t>dynamics</a:t>
            </a:r>
          </a:p>
          <a:p>
            <a:r>
              <a:rPr lang="en-US" u="sng" dirty="0" smtClean="0"/>
              <a:t>General Use Nodal Network Solver </a:t>
            </a:r>
            <a:r>
              <a:rPr lang="en-US" dirty="0" smtClean="0"/>
              <a:t>(GUNNS)</a:t>
            </a:r>
            <a:r>
              <a:rPr lang="en-US" dirty="0"/>
              <a:t> </a:t>
            </a:r>
            <a:r>
              <a:rPr lang="en-US" dirty="0" smtClean="0"/>
              <a:t>provides physics-based models of power, fluidic, and thermal systems</a:t>
            </a:r>
          </a:p>
          <a:p>
            <a:r>
              <a:rPr lang="en-US" u="sng" dirty="0" err="1" smtClean="0"/>
              <a:t>Multibody</a:t>
            </a:r>
            <a:r>
              <a:rPr lang="en-US" u="sng" dirty="0" smtClean="0"/>
              <a:t> Dynamics </a:t>
            </a:r>
            <a:r>
              <a:rPr lang="en-US" dirty="0" smtClean="0"/>
              <a:t>(</a:t>
            </a:r>
            <a:r>
              <a:rPr lang="en-US" dirty="0" err="1" smtClean="0"/>
              <a:t>MBDyn</a:t>
            </a:r>
            <a:r>
              <a:rPr lang="en-US" dirty="0" smtClean="0"/>
              <a:t>) provides kinematic and dynamic modeling of complex mechanisms including robots</a:t>
            </a:r>
          </a:p>
          <a:p>
            <a:r>
              <a:rPr lang="en-US" u="sng" dirty="0" smtClean="0"/>
              <a:t>Pong</a:t>
            </a:r>
            <a:r>
              <a:rPr lang="en-US" dirty="0" smtClean="0"/>
              <a:t> and </a:t>
            </a:r>
            <a:r>
              <a:rPr lang="en-US" u="sng" dirty="0" err="1" smtClean="0"/>
              <a:t>MechDyn</a:t>
            </a:r>
            <a:r>
              <a:rPr lang="en-US" dirty="0" smtClean="0"/>
              <a:t> provide modeling of </a:t>
            </a:r>
            <a:r>
              <a:rPr lang="en-US" dirty="0"/>
              <a:t>c</a:t>
            </a:r>
            <a:r>
              <a:rPr lang="en-US" dirty="0" smtClean="0"/>
              <a:t>omplex contact surfaces, including terrain and mechanisms</a:t>
            </a:r>
          </a:p>
          <a:p>
            <a:r>
              <a:rPr lang="en-US" u="sng" dirty="0" err="1" smtClean="0"/>
              <a:t>TrickHLA</a:t>
            </a:r>
            <a:r>
              <a:rPr lang="en-US" dirty="0" smtClean="0"/>
              <a:t> provides IEEE 1516 High Level Architecture (HLA) interface mechanism for all Trick simulations</a:t>
            </a:r>
          </a:p>
          <a:p>
            <a:r>
              <a:rPr lang="en-US" u="sng" dirty="0"/>
              <a:t>EDGE</a:t>
            </a:r>
            <a:r>
              <a:rPr lang="en-US" dirty="0"/>
              <a:t> provides </a:t>
            </a:r>
            <a:r>
              <a:rPr lang="en-US" dirty="0" err="1" smtClean="0"/>
              <a:t>realtime</a:t>
            </a:r>
            <a:r>
              <a:rPr lang="en-US" dirty="0" smtClean="0"/>
              <a:t> graphics </a:t>
            </a:r>
            <a:r>
              <a:rPr lang="en-US" dirty="0"/>
              <a:t>rendering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3434" y="5905409"/>
            <a:ext cx="6991797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Develop a reusable set of tools, used by multiple NASA 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8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Modeling (and cool Graphics!)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00378" y="948041"/>
            <a:ext cx="4400378" cy="3143418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20" indent="-342820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venir Medium"/>
                <a:ea typeface="+mn-ea"/>
                <a:cs typeface="+mn-cs"/>
              </a:defRPr>
            </a:lvl1pPr>
            <a:lvl2pPr marL="742776" indent="-285684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Medium"/>
                <a:ea typeface="+mn-ea"/>
                <a:cs typeface="+mn-cs"/>
              </a:defRPr>
            </a:lvl2pPr>
            <a:lvl3pPr marL="1142733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Medium"/>
                <a:ea typeface="+mn-ea"/>
                <a:cs typeface="+mn-cs"/>
              </a:defRPr>
            </a:lvl3pPr>
            <a:lvl4pPr marL="1599825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Medium"/>
                <a:ea typeface="+mn-ea"/>
                <a:cs typeface="+mn-cs"/>
              </a:defRPr>
            </a:lvl4pPr>
            <a:lvl5pPr marL="2056919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Medium"/>
                <a:ea typeface="+mn-ea"/>
                <a:cs typeface="+mn-cs"/>
              </a:defRPr>
            </a:lvl5pPr>
            <a:lvl6pPr marL="251401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9141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Screen Shot 2015-09-16 at 1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49" y="3851189"/>
            <a:ext cx="5021296" cy="3006810"/>
          </a:xfrm>
          <a:prstGeom prst="rect">
            <a:avLst/>
          </a:prstGeom>
        </p:spPr>
      </p:pic>
      <p:pic>
        <p:nvPicPr>
          <p:cNvPr id="7" name="Picture 6" descr="MMSEV_at_Itokawa_Pos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" y="948042"/>
            <a:ext cx="5161152" cy="2903148"/>
          </a:xfrm>
          <a:prstGeom prst="rect">
            <a:avLst/>
          </a:prstGeom>
        </p:spPr>
      </p:pic>
      <p:pic>
        <p:nvPicPr>
          <p:cNvPr id="8" name="Picture 7" descr="Above &amp; Behind, Pre-dock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98" y="948041"/>
            <a:ext cx="3848270" cy="2903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5" y="3851188"/>
            <a:ext cx="3985403" cy="298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7135" y="6363700"/>
            <a:ext cx="264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Simulation, not Animation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9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Subsystems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33013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GUNNS provides a common design and code generation development approach to three “aspects”</a:t>
            </a:r>
          </a:p>
          <a:p>
            <a:pPr lvl="1"/>
            <a:r>
              <a:rPr lang="en-US" sz="1800" dirty="0" smtClean="0"/>
              <a:t>Fluidic </a:t>
            </a:r>
            <a:r>
              <a:rPr lang="en-US" sz="1800" dirty="0"/>
              <a:t>(plumbing, life support systems, </a:t>
            </a:r>
            <a:r>
              <a:rPr lang="en-US" sz="1800" dirty="0" smtClean="0"/>
              <a:t>thermal control)</a:t>
            </a:r>
            <a:endParaRPr lang="en-US" sz="1800" dirty="0"/>
          </a:p>
          <a:p>
            <a:pPr lvl="1"/>
            <a:r>
              <a:rPr lang="en-US" sz="1800" dirty="0"/>
              <a:t>Electrical (generation, distribution, </a:t>
            </a:r>
            <a:r>
              <a:rPr lang="en-US" sz="1800" dirty="0" smtClean="0"/>
              <a:t>loads)</a:t>
            </a:r>
            <a:endParaRPr lang="en-US" sz="1800" dirty="0"/>
          </a:p>
          <a:p>
            <a:pPr lvl="1"/>
            <a:r>
              <a:rPr lang="en-US" sz="1800" dirty="0"/>
              <a:t>Thermal (structure temperatures, solar heating</a:t>
            </a:r>
            <a:r>
              <a:rPr lang="en-US" sz="1800" dirty="0" smtClean="0"/>
              <a:t>, albedo)</a:t>
            </a:r>
            <a:endParaRPr lang="en-US" sz="1800" dirty="0"/>
          </a:p>
          <a:p>
            <a:r>
              <a:rPr lang="en-US" sz="2000" dirty="0"/>
              <a:t>Data-driven component models are developed once and reused across modeled subsystem designs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4" y="5113843"/>
            <a:ext cx="6803200" cy="15432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04" y="3781581"/>
            <a:ext cx="4238793" cy="1160254"/>
          </a:xfrm>
          <a:prstGeom prst="rect">
            <a:avLst/>
          </a:prstGeom>
          <a:noFill/>
          <a:ln>
            <a:noFill/>
          </a:ln>
          <a:effectLst>
            <a:glow rad="508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" y="3969810"/>
            <a:ext cx="4306058" cy="614833"/>
          </a:xfrm>
          <a:prstGeom prst="rect">
            <a:avLst/>
          </a:prstGeom>
          <a:noFill/>
          <a:ln>
            <a:noFill/>
          </a:ln>
          <a:effectLst>
            <a:glow rad="508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0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33910e25-07ad-4bd0-afe3-a5298f6b1c5f">
      <UserInfo>
        <DisplayName/>
        <AccountId xsi:nil="true"/>
        <AccountType/>
      </UserInfo>
    </PO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B0A381C0D9F47BBA729788C75F0ED" ma:contentTypeVersion="1" ma:contentTypeDescription="Create a new document." ma:contentTypeScope="" ma:versionID="e03405895122cd969272317329037d30">
  <xsd:schema xmlns:xsd="http://www.w3.org/2001/XMLSchema" xmlns:xs="http://www.w3.org/2001/XMLSchema" xmlns:p="http://schemas.microsoft.com/office/2006/metadata/properties" xmlns:ns2="33910e25-07ad-4bd0-afe3-a5298f6b1c5f" targetNamespace="http://schemas.microsoft.com/office/2006/metadata/properties" ma:root="true" ma:fieldsID="58ae8961610ed6ee8a7d75dc0fd3aa95" ns2:_="">
    <xsd:import namespace="33910e25-07ad-4bd0-afe3-a5298f6b1c5f"/>
    <xsd:element name="properties">
      <xsd:complexType>
        <xsd:sequence>
          <xsd:element name="documentManagement">
            <xsd:complexType>
              <xsd:all>
                <xsd:element ref="ns2:P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10e25-07ad-4bd0-afe3-a5298f6b1c5f" elementFormDefault="qualified">
    <xsd:import namespace="http://schemas.microsoft.com/office/2006/documentManagement/types"/>
    <xsd:import namespace="http://schemas.microsoft.com/office/infopath/2007/PartnerControls"/>
    <xsd:element name="POC" ma:index="8" nillable="true" ma:displayName="POC" ma:list="UserInfo" ma:SharePointGroup="0" ma:internalName="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65E17D-648E-4D79-9194-AD95C4504B71}">
  <ds:schemaRefs>
    <ds:schemaRef ds:uri="http://schemas.microsoft.com/office/2006/documentManagement/types"/>
    <ds:schemaRef ds:uri="33910e25-07ad-4bd0-afe3-a5298f6b1c5f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902C88-9D03-431D-B633-38A46A974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10e25-07ad-4bd0-afe3-a5298f6b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E19E95-28CC-4C64-AE59-DC68B8270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27278</TotalTime>
  <Words>623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Avenir Medium</vt:lpstr>
      <vt:lpstr>Calibri</vt:lpstr>
      <vt:lpstr>Gill Sans MT</vt:lpstr>
      <vt:lpstr>Helvetica</vt:lpstr>
      <vt:lpstr>Office Theme</vt:lpstr>
      <vt:lpstr>PowerPoint Presentation</vt:lpstr>
      <vt:lpstr>How Do We Design for Mars?</vt:lpstr>
      <vt:lpstr>Types of Simulations</vt:lpstr>
      <vt:lpstr>Analysis Simulations</vt:lpstr>
      <vt:lpstr>Hardware in the Loop</vt:lpstr>
      <vt:lpstr>Human-in-the-Loop Simulation</vt:lpstr>
      <vt:lpstr>Integrated Vehicle Simulation Tools</vt:lpstr>
      <vt:lpstr>Environment Modeling (and cool Graphics!)</vt:lpstr>
      <vt:lpstr>Vehicle Subsystems Modeling</vt:lpstr>
      <vt:lpstr>Simulation through the Project Life Cycle</vt:lpstr>
      <vt:lpstr>Design, Analysis, and Test</vt:lpstr>
      <vt:lpstr>Future of Model Based Methods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jdmitche</dc:creator>
  <cp:lastModifiedBy>Marmolejo, Jose A. (JSC-EC411)</cp:lastModifiedBy>
  <cp:revision>535</cp:revision>
  <cp:lastPrinted>2015-08-29T22:14:41Z</cp:lastPrinted>
  <dcterms:created xsi:type="dcterms:W3CDTF">2014-10-01T16:08:16Z</dcterms:created>
  <dcterms:modified xsi:type="dcterms:W3CDTF">2017-04-14T21:01:17Z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0x01010018FB0A381C0D9F47BBA729788C75F0ED</vt:lpwstr>
  </property>
</Properties>
</file>