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486" r:id="rId5"/>
    <p:sldId id="474" r:id="rId6"/>
    <p:sldId id="488" r:id="rId7"/>
    <p:sldId id="489" r:id="rId8"/>
    <p:sldId id="490" r:id="rId9"/>
    <p:sldId id="491" r:id="rId10"/>
    <p:sldId id="492" r:id="rId11"/>
    <p:sldId id="475" r:id="rId12"/>
    <p:sldId id="494" r:id="rId13"/>
    <p:sldId id="495" r:id="rId14"/>
    <p:sldId id="496" r:id="rId15"/>
    <p:sldId id="497" r:id="rId16"/>
    <p:sldId id="502" r:id="rId17"/>
    <p:sldId id="498" r:id="rId18"/>
    <p:sldId id="504" r:id="rId19"/>
    <p:sldId id="503" r:id="rId20"/>
    <p:sldId id="481" r:id="rId21"/>
    <p:sldId id="501" r:id="rId22"/>
    <p:sldId id="484" r:id="rId23"/>
    <p:sldId id="469" r:id="rId24"/>
    <p:sldId id="482" r:id="rId25"/>
    <p:sldId id="468" r:id="rId26"/>
    <p:sldId id="473" r:id="rId27"/>
    <p:sldId id="479" r:id="rId28"/>
    <p:sldId id="480" r:id="rId29"/>
    <p:sldId id="478" r:id="rId30"/>
    <p:sldId id="470" r:id="rId31"/>
    <p:sldId id="471" r:id="rId32"/>
    <p:sldId id="493" r:id="rId33"/>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4472C4"/>
    <a:srgbClr val="823E28"/>
    <a:srgbClr val="7C3725"/>
    <a:srgbClr val="C0504D"/>
    <a:srgbClr val="813925"/>
    <a:srgbClr val="996633"/>
    <a:srgbClr val="FFFF99"/>
    <a:srgbClr val="F2F2F2"/>
    <a:srgbClr val="CBB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5" autoAdjust="0"/>
    <p:restoredTop sz="95474" autoAdjust="0"/>
  </p:normalViewPr>
  <p:slideViewPr>
    <p:cSldViewPr snapToGrid="0">
      <p:cViewPr varScale="1">
        <p:scale>
          <a:sx n="93" d="100"/>
          <a:sy n="93" d="100"/>
        </p:scale>
        <p:origin x="931" y="53"/>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250" cy="465601"/>
          </a:xfrm>
          <a:prstGeom prst="rect">
            <a:avLst/>
          </a:prstGeom>
        </p:spPr>
        <p:txBody>
          <a:bodyPr vert="horz" lIns="90306" tIns="45153" rIns="90306" bIns="45153" rtlCol="0"/>
          <a:lstStyle>
            <a:lvl1pPr algn="l">
              <a:defRPr sz="1200"/>
            </a:lvl1pPr>
          </a:lstStyle>
          <a:p>
            <a:endParaRPr lang="en-US"/>
          </a:p>
        </p:txBody>
      </p:sp>
      <p:sp>
        <p:nvSpPr>
          <p:cNvPr id="3" name="Date Placeholder 2"/>
          <p:cNvSpPr>
            <a:spLocks noGrp="1"/>
          </p:cNvSpPr>
          <p:nvPr>
            <p:ph type="dt" idx="1"/>
          </p:nvPr>
        </p:nvSpPr>
        <p:spPr>
          <a:xfrm>
            <a:off x="3956190" y="0"/>
            <a:ext cx="3027250" cy="465601"/>
          </a:xfrm>
          <a:prstGeom prst="rect">
            <a:avLst/>
          </a:prstGeom>
        </p:spPr>
        <p:txBody>
          <a:bodyPr vert="horz" lIns="90306" tIns="45153" rIns="90306" bIns="45153" rtlCol="0"/>
          <a:lstStyle>
            <a:lvl1pPr algn="r">
              <a:defRPr sz="1200"/>
            </a:lvl1pPr>
          </a:lstStyle>
          <a:p>
            <a:fld id="{0FCAFC3E-B615-4C5C-ABDC-E3171BACFE7F}" type="datetimeFigureOut">
              <a:rPr lang="en-US" smtClean="0"/>
              <a:t>4/14/2017</a:t>
            </a:fld>
            <a:endParaRPr lang="en-US"/>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0306" tIns="45153" rIns="90306" bIns="45153" rtlCol="0" anchor="ctr"/>
          <a:lstStyle/>
          <a:p>
            <a:endParaRPr lang="en-US"/>
          </a:p>
        </p:txBody>
      </p:sp>
      <p:sp>
        <p:nvSpPr>
          <p:cNvPr id="5" name="Notes Placeholder 4"/>
          <p:cNvSpPr>
            <a:spLocks noGrp="1"/>
          </p:cNvSpPr>
          <p:nvPr>
            <p:ph type="body" sz="quarter" idx="3"/>
          </p:nvPr>
        </p:nvSpPr>
        <p:spPr>
          <a:xfrm>
            <a:off x="697876" y="4467250"/>
            <a:ext cx="5589249" cy="3655595"/>
          </a:xfrm>
          <a:prstGeom prst="rect">
            <a:avLst/>
          </a:prstGeom>
        </p:spPr>
        <p:txBody>
          <a:bodyPr vert="horz" lIns="90306" tIns="45153" rIns="90306" bIns="4515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18099"/>
            <a:ext cx="3027250" cy="465601"/>
          </a:xfrm>
          <a:prstGeom prst="rect">
            <a:avLst/>
          </a:prstGeom>
        </p:spPr>
        <p:txBody>
          <a:bodyPr vert="horz" lIns="90306" tIns="45153" rIns="90306" bIns="45153" rtlCol="0" anchor="b"/>
          <a:lstStyle>
            <a:lvl1pPr algn="l">
              <a:defRPr sz="1200"/>
            </a:lvl1pPr>
          </a:lstStyle>
          <a:p>
            <a:endParaRPr lang="en-US"/>
          </a:p>
        </p:txBody>
      </p:sp>
      <p:sp>
        <p:nvSpPr>
          <p:cNvPr id="7" name="Slide Number Placeholder 6"/>
          <p:cNvSpPr>
            <a:spLocks noGrp="1"/>
          </p:cNvSpPr>
          <p:nvPr>
            <p:ph type="sldNum" sz="quarter" idx="5"/>
          </p:nvPr>
        </p:nvSpPr>
        <p:spPr>
          <a:xfrm>
            <a:off x="3956190" y="8818099"/>
            <a:ext cx="3027250" cy="465601"/>
          </a:xfrm>
          <a:prstGeom prst="rect">
            <a:avLst/>
          </a:prstGeom>
        </p:spPr>
        <p:txBody>
          <a:bodyPr vert="horz" lIns="90306" tIns="45153" rIns="90306" bIns="45153" rtlCol="0" anchor="b"/>
          <a:lstStyle>
            <a:lvl1pPr algn="r">
              <a:defRPr sz="1200"/>
            </a:lvl1pPr>
          </a:lstStyle>
          <a:p>
            <a:fld id="{61F64791-F714-40BB-B39F-7FB51CC45B7A}" type="slidenum">
              <a:rPr lang="en-US" smtClean="0"/>
              <a:t>‹#›</a:t>
            </a:fld>
            <a:endParaRPr lang="en-US"/>
          </a:p>
        </p:txBody>
      </p:sp>
    </p:spTree>
    <p:extLst>
      <p:ext uri="{BB962C8B-B14F-4D97-AF65-F5344CB8AC3E}">
        <p14:creationId xmlns:p14="http://schemas.microsoft.com/office/powerpoint/2010/main" val="1517005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F64791-F714-40BB-B39F-7FB51CC45B7A}" type="slidenum">
              <a:rPr lang="en-US" smtClean="0"/>
              <a:t>1</a:t>
            </a:fld>
            <a:endParaRPr lang="en-US"/>
          </a:p>
        </p:txBody>
      </p:sp>
    </p:spTree>
    <p:extLst>
      <p:ext uri="{BB962C8B-B14F-4D97-AF65-F5344CB8AC3E}">
        <p14:creationId xmlns:p14="http://schemas.microsoft.com/office/powerpoint/2010/main" val="710987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15F03FC-06F2-4439-A699-B60085BB9C44}" type="slidenum">
              <a:rPr lang="en-US" smtClean="0"/>
              <a:t>‹#›</a:t>
            </a:fld>
            <a:endParaRPr lang="en-US"/>
          </a:p>
        </p:txBody>
      </p:sp>
    </p:spTree>
    <p:extLst>
      <p:ext uri="{BB962C8B-B14F-4D97-AF65-F5344CB8AC3E}">
        <p14:creationId xmlns:p14="http://schemas.microsoft.com/office/powerpoint/2010/main" val="218368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15F03FC-06F2-4439-A699-B60085BB9C44}" type="slidenum">
              <a:rPr lang="en-US" smtClean="0"/>
              <a:t>‹#›</a:t>
            </a:fld>
            <a:endParaRPr lang="en-US"/>
          </a:p>
        </p:txBody>
      </p:sp>
    </p:spTree>
    <p:extLst>
      <p:ext uri="{BB962C8B-B14F-4D97-AF65-F5344CB8AC3E}">
        <p14:creationId xmlns:p14="http://schemas.microsoft.com/office/powerpoint/2010/main" val="123260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15F03FC-06F2-4439-A699-B60085BB9C44}" type="slidenum">
              <a:rPr lang="en-US" smtClean="0"/>
              <a:t>‹#›</a:t>
            </a:fld>
            <a:endParaRPr lang="en-US"/>
          </a:p>
        </p:txBody>
      </p:sp>
    </p:spTree>
    <p:extLst>
      <p:ext uri="{BB962C8B-B14F-4D97-AF65-F5344CB8AC3E}">
        <p14:creationId xmlns:p14="http://schemas.microsoft.com/office/powerpoint/2010/main" val="919500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9452" y="50105"/>
            <a:ext cx="7335399" cy="858641"/>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15F03FC-06F2-4439-A699-B60085BB9C44}" type="slidenum">
              <a:rPr lang="en-US" smtClean="0"/>
              <a:t>‹#›</a:t>
            </a:fld>
            <a:endParaRPr lang="en-US"/>
          </a:p>
        </p:txBody>
      </p:sp>
    </p:spTree>
    <p:extLst>
      <p:ext uri="{BB962C8B-B14F-4D97-AF65-F5344CB8AC3E}">
        <p14:creationId xmlns:p14="http://schemas.microsoft.com/office/powerpoint/2010/main" val="3760340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15F03FC-06F2-4439-A699-B60085BB9C44}" type="slidenum">
              <a:rPr lang="en-US" smtClean="0"/>
              <a:t>‹#›</a:t>
            </a:fld>
            <a:endParaRPr lang="en-US"/>
          </a:p>
        </p:txBody>
      </p:sp>
    </p:spTree>
    <p:extLst>
      <p:ext uri="{BB962C8B-B14F-4D97-AF65-F5344CB8AC3E}">
        <p14:creationId xmlns:p14="http://schemas.microsoft.com/office/powerpoint/2010/main" val="1095301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15F03FC-06F2-4439-A699-B60085BB9C44}" type="slidenum">
              <a:rPr lang="en-US" smtClean="0"/>
              <a:t>‹#›</a:t>
            </a:fld>
            <a:endParaRPr lang="en-US"/>
          </a:p>
        </p:txBody>
      </p:sp>
    </p:spTree>
    <p:extLst>
      <p:ext uri="{BB962C8B-B14F-4D97-AF65-F5344CB8AC3E}">
        <p14:creationId xmlns:p14="http://schemas.microsoft.com/office/powerpoint/2010/main" val="889944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715F03FC-06F2-4439-A699-B60085BB9C44}" type="slidenum">
              <a:rPr lang="en-US" smtClean="0"/>
              <a:t>‹#›</a:t>
            </a:fld>
            <a:endParaRPr lang="en-US"/>
          </a:p>
        </p:txBody>
      </p:sp>
    </p:spTree>
    <p:extLst>
      <p:ext uri="{BB962C8B-B14F-4D97-AF65-F5344CB8AC3E}">
        <p14:creationId xmlns:p14="http://schemas.microsoft.com/office/powerpoint/2010/main" val="611038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715F03FC-06F2-4439-A699-B60085BB9C44}" type="slidenum">
              <a:rPr lang="en-US" smtClean="0"/>
              <a:t>‹#›</a:t>
            </a:fld>
            <a:endParaRPr lang="en-US"/>
          </a:p>
        </p:txBody>
      </p:sp>
    </p:spTree>
    <p:extLst>
      <p:ext uri="{BB962C8B-B14F-4D97-AF65-F5344CB8AC3E}">
        <p14:creationId xmlns:p14="http://schemas.microsoft.com/office/powerpoint/2010/main" val="4167665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715F03FC-06F2-4439-A699-B60085BB9C44}" type="slidenum">
              <a:rPr lang="en-US" smtClean="0"/>
              <a:t>‹#›</a:t>
            </a:fld>
            <a:endParaRPr lang="en-US"/>
          </a:p>
        </p:txBody>
      </p:sp>
      <p:sp>
        <p:nvSpPr>
          <p:cNvPr id="5" name="TextBox 4"/>
          <p:cNvSpPr txBox="1"/>
          <p:nvPr userDrawn="1"/>
        </p:nvSpPr>
        <p:spPr>
          <a:xfrm>
            <a:off x="8356605" y="6668518"/>
            <a:ext cx="787395" cy="246221"/>
          </a:xfrm>
          <a:prstGeom prst="rect">
            <a:avLst/>
          </a:prstGeom>
          <a:noFill/>
        </p:spPr>
        <p:txBody>
          <a:bodyPr wrap="none" rtlCol="0">
            <a:spAutoFit/>
          </a:bodyPr>
          <a:lstStyle/>
          <a:p>
            <a:r>
              <a:rPr lang="en-US" sz="1000" dirty="0" smtClean="0">
                <a:latin typeface="Arial Narrow" panose="020B0606020202030204" pitchFamily="34" charset="0"/>
              </a:rPr>
              <a:t>06</a:t>
            </a:r>
            <a:r>
              <a:rPr lang="en-US" sz="1000" baseline="0" dirty="0" smtClean="0">
                <a:latin typeface="Arial Narrow" panose="020B0606020202030204" pitchFamily="34" charset="0"/>
              </a:rPr>
              <a:t> May 2016</a:t>
            </a:r>
            <a:endParaRPr lang="en-US" sz="1000" dirty="0">
              <a:latin typeface="Arial Narrow" panose="020B0606020202030204" pitchFamily="34" charset="0"/>
            </a:endParaRPr>
          </a:p>
        </p:txBody>
      </p:sp>
    </p:spTree>
    <p:extLst>
      <p:ext uri="{BB962C8B-B14F-4D97-AF65-F5344CB8AC3E}">
        <p14:creationId xmlns:p14="http://schemas.microsoft.com/office/powerpoint/2010/main" val="2658888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15F03FC-06F2-4439-A699-B60085BB9C44}" type="slidenum">
              <a:rPr lang="en-US" smtClean="0"/>
              <a:t>‹#›</a:t>
            </a:fld>
            <a:endParaRPr lang="en-US"/>
          </a:p>
        </p:txBody>
      </p:sp>
    </p:spTree>
    <p:extLst>
      <p:ext uri="{BB962C8B-B14F-4D97-AF65-F5344CB8AC3E}">
        <p14:creationId xmlns:p14="http://schemas.microsoft.com/office/powerpoint/2010/main" val="409182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15F03FC-06F2-4439-A699-B60085BB9C44}" type="slidenum">
              <a:rPr lang="en-US" smtClean="0"/>
              <a:t>‹#›</a:t>
            </a:fld>
            <a:endParaRPr lang="en-US"/>
          </a:p>
        </p:txBody>
      </p:sp>
    </p:spTree>
    <p:extLst>
      <p:ext uri="{BB962C8B-B14F-4D97-AF65-F5344CB8AC3E}">
        <p14:creationId xmlns:p14="http://schemas.microsoft.com/office/powerpoint/2010/main" val="224118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9000" y="50105"/>
            <a:ext cx="7385851" cy="85864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63047" y="1245731"/>
            <a:ext cx="8617906" cy="506738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954032" y="6426504"/>
            <a:ext cx="21336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15F03FC-06F2-4439-A699-B60085BB9C44}" type="slidenum">
              <a:rPr lang="en-US" smtClean="0"/>
              <a:pPr/>
              <a:t>‹#›</a:t>
            </a:fld>
            <a:endParaRPr lang="en-US"/>
          </a:p>
        </p:txBody>
      </p:sp>
      <p:pic>
        <p:nvPicPr>
          <p:cNvPr id="8" name="Picture 7" descr="NASA-Logo.pn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76200"/>
            <a:ext cx="889000" cy="760413"/>
          </a:xfrm>
          <a:prstGeom prst="rect">
            <a:avLst/>
          </a:prstGeom>
          <a:noFill/>
          <a:ln w="9525">
            <a:noFill/>
            <a:miter lim="800000"/>
            <a:headEnd/>
            <a:tailEnd/>
          </a:ln>
        </p:spPr>
      </p:pic>
      <p:grpSp>
        <p:nvGrpSpPr>
          <p:cNvPr id="14" name="Group 13"/>
          <p:cNvGrpSpPr/>
          <p:nvPr userDrawn="1"/>
        </p:nvGrpSpPr>
        <p:grpSpPr>
          <a:xfrm>
            <a:off x="8136705" y="-12526"/>
            <a:ext cx="988505" cy="959545"/>
            <a:chOff x="7286346" y="1365250"/>
            <a:chExt cx="988505" cy="959545"/>
          </a:xfrm>
        </p:grpSpPr>
        <p:sp>
          <p:nvSpPr>
            <p:cNvPr id="13" name="Right Triangle 12"/>
            <p:cNvSpPr/>
            <p:nvPr userDrawn="1"/>
          </p:nvSpPr>
          <p:spPr>
            <a:xfrm flipV="1">
              <a:off x="7353301" y="1390650"/>
              <a:ext cx="921550" cy="934145"/>
            </a:xfrm>
            <a:prstGeom prst="rtTriangle">
              <a:avLst/>
            </a:prstGeom>
            <a:gradFill>
              <a:gsLst>
                <a:gs pos="0">
                  <a:srgbClr val="C00000"/>
                </a:gs>
                <a:gs pos="20000">
                  <a:srgbClr val="C00000"/>
                </a:gs>
                <a:gs pos="61000">
                  <a:srgbClr val="00000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7286346" y="1365250"/>
              <a:ext cx="912429" cy="923330"/>
            </a:xfrm>
            <a:prstGeom prst="rect">
              <a:avLst/>
            </a:prstGeom>
            <a:noFill/>
          </p:spPr>
          <p:txBody>
            <a:bodyPr wrap="none" rtlCol="0">
              <a:spAutoFit/>
            </a:bodyPr>
            <a:lstStyle/>
            <a:p>
              <a:r>
                <a:rPr lang="en-US" sz="900" b="1" cap="small" dirty="0" smtClean="0">
                  <a:solidFill>
                    <a:schemeClr val="bg1"/>
                  </a:solidFill>
                  <a:latin typeface="Gill Sans MT" panose="020B0502020104020203" pitchFamily="34" charset="0"/>
                </a:rPr>
                <a:t>H</a:t>
              </a:r>
              <a:r>
                <a:rPr lang="en-US" sz="700" cap="small" dirty="0" smtClean="0">
                  <a:solidFill>
                    <a:schemeClr val="bg1"/>
                  </a:solidFill>
                  <a:latin typeface="Gill Sans MT" panose="020B0502020104020203" pitchFamily="34" charset="0"/>
                </a:rPr>
                <a:t>uman</a:t>
              </a:r>
              <a:r>
                <a:rPr lang="en-US" sz="900" cap="small" dirty="0" smtClean="0">
                  <a:solidFill>
                    <a:schemeClr val="bg1"/>
                  </a:solidFill>
                  <a:latin typeface="Gill Sans MT" panose="020B0502020104020203" pitchFamily="34" charset="0"/>
                </a:rPr>
                <a:t/>
              </a:r>
              <a:br>
                <a:rPr lang="en-US" sz="900" cap="small" dirty="0" smtClean="0">
                  <a:solidFill>
                    <a:schemeClr val="bg1"/>
                  </a:solidFill>
                  <a:latin typeface="Gill Sans MT" panose="020B0502020104020203" pitchFamily="34" charset="0"/>
                </a:rPr>
              </a:br>
              <a:r>
                <a:rPr lang="en-US" sz="900" b="1" cap="small" dirty="0" smtClean="0">
                  <a:solidFill>
                    <a:schemeClr val="bg1"/>
                  </a:solidFill>
                  <a:latin typeface="Gill Sans MT" panose="020B0502020104020203" pitchFamily="34" charset="0"/>
                </a:rPr>
                <a:t>E</a:t>
              </a:r>
              <a:r>
                <a:rPr lang="en-US" sz="700" cap="small" dirty="0" smtClean="0">
                  <a:solidFill>
                    <a:schemeClr val="bg1"/>
                  </a:solidFill>
                  <a:latin typeface="Gill Sans MT" panose="020B0502020104020203" pitchFamily="34" charset="0"/>
                </a:rPr>
                <a:t>xploration</a:t>
              </a:r>
              <a:r>
                <a:rPr lang="en-US" sz="900" cap="small" dirty="0" smtClean="0">
                  <a:solidFill>
                    <a:schemeClr val="bg1"/>
                  </a:solidFill>
                  <a:latin typeface="Gill Sans MT" panose="020B0502020104020203" pitchFamily="34" charset="0"/>
                </a:rPr>
                <a:t/>
              </a:r>
              <a:br>
                <a:rPr lang="en-US" sz="900" cap="small" dirty="0" smtClean="0">
                  <a:solidFill>
                    <a:schemeClr val="bg1"/>
                  </a:solidFill>
                  <a:latin typeface="Gill Sans MT" panose="020B0502020104020203" pitchFamily="34" charset="0"/>
                </a:rPr>
              </a:br>
              <a:r>
                <a:rPr lang="en-US" sz="900" b="1" cap="small" dirty="0" smtClean="0">
                  <a:solidFill>
                    <a:schemeClr val="bg1"/>
                  </a:solidFill>
                  <a:latin typeface="Gill Sans MT" panose="020B0502020104020203" pitchFamily="34" charset="0"/>
                </a:rPr>
                <a:t>S</a:t>
              </a:r>
              <a:r>
                <a:rPr lang="en-US" sz="700" cap="small" dirty="0" smtClean="0">
                  <a:solidFill>
                    <a:schemeClr val="bg1"/>
                  </a:solidFill>
                  <a:latin typeface="Gill Sans MT" panose="020B0502020104020203" pitchFamily="34" charset="0"/>
                </a:rPr>
                <a:t>pacecraft</a:t>
              </a:r>
            </a:p>
            <a:p>
              <a:r>
                <a:rPr lang="en-US" sz="900" b="1" cap="small" dirty="0" err="1" smtClean="0">
                  <a:solidFill>
                    <a:schemeClr val="bg1"/>
                  </a:solidFill>
                  <a:latin typeface="Gill Sans MT" panose="020B0502020104020203" pitchFamily="34" charset="0"/>
                </a:rPr>
                <a:t>T</a:t>
              </a:r>
              <a:r>
                <a:rPr lang="en-US" sz="700" cap="small" dirty="0" err="1" smtClean="0">
                  <a:solidFill>
                    <a:schemeClr val="bg1"/>
                  </a:solidFill>
                  <a:latin typeface="Gill Sans MT" panose="020B0502020104020203" pitchFamily="34" charset="0"/>
                </a:rPr>
                <a:t>estbed</a:t>
              </a:r>
              <a:r>
                <a:rPr lang="en-US" sz="900" cap="small" dirty="0" smtClean="0">
                  <a:latin typeface="Gill Sans MT" panose="020B0502020104020203" pitchFamily="34" charset="0"/>
                </a:rPr>
                <a:t> </a:t>
              </a:r>
              <a:r>
                <a:rPr lang="en-US" sz="700" cap="small" dirty="0" smtClean="0">
                  <a:solidFill>
                    <a:schemeClr val="bg1"/>
                  </a:solidFill>
                  <a:latin typeface="Gill Sans MT" panose="020B0502020104020203" pitchFamily="34" charset="0"/>
                </a:rPr>
                <a:t>f</a:t>
              </a:r>
              <a:r>
                <a:rPr lang="en-US" sz="700" cap="small" dirty="0" smtClean="0">
                  <a:latin typeface="Gill Sans MT" panose="020B0502020104020203" pitchFamily="34" charset="0"/>
                </a:rPr>
                <a:t>or</a:t>
              </a:r>
              <a:endParaRPr lang="en-US" sz="900" cap="small" dirty="0" smtClean="0">
                <a:latin typeface="Gill Sans MT" panose="020B0502020104020203" pitchFamily="34" charset="0"/>
              </a:endParaRPr>
            </a:p>
            <a:p>
              <a:r>
                <a:rPr lang="en-US" sz="500" b="1" cap="small" dirty="0" smtClean="0">
                  <a:solidFill>
                    <a:srgbClr val="EBE1D8"/>
                  </a:solidFill>
                  <a:latin typeface="Gill Sans MT" panose="020B0502020104020203" pitchFamily="34" charset="0"/>
                </a:rPr>
                <a:t> </a:t>
              </a:r>
              <a:r>
                <a:rPr lang="en-US" sz="900" b="1" cap="small" dirty="0" smtClean="0">
                  <a:solidFill>
                    <a:schemeClr val="bg1"/>
                  </a:solidFill>
                  <a:latin typeface="Gill Sans MT" panose="020B0502020104020203" pitchFamily="34" charset="0"/>
                </a:rPr>
                <a:t>I</a:t>
              </a:r>
              <a:r>
                <a:rPr lang="en-US" sz="700" cap="small" dirty="0" smtClean="0">
                  <a:solidFill>
                    <a:schemeClr val="bg1"/>
                  </a:solidFill>
                  <a:latin typeface="Gill Sans MT" panose="020B0502020104020203" pitchFamily="34" charset="0"/>
                </a:rPr>
                <a:t>nteg</a:t>
              </a:r>
              <a:r>
                <a:rPr lang="en-US" sz="700" cap="small" dirty="0" smtClean="0">
                  <a:latin typeface="Gill Sans MT" panose="020B0502020104020203" pitchFamily="34" charset="0"/>
                </a:rPr>
                <a:t>ration</a:t>
              </a:r>
              <a:r>
                <a:rPr lang="en-US" sz="900" cap="small" dirty="0" smtClean="0">
                  <a:latin typeface="Gill Sans MT" panose="020B0502020104020203" pitchFamily="34" charset="0"/>
                </a:rPr>
                <a:t> </a:t>
              </a:r>
              <a:r>
                <a:rPr lang="en-US" sz="700" cap="small" dirty="0" smtClean="0">
                  <a:latin typeface="Gill Sans MT" panose="020B0502020104020203" pitchFamily="34" charset="0"/>
                </a:rPr>
                <a:t>and</a:t>
              </a:r>
              <a:endParaRPr lang="en-US" sz="900" cap="small" dirty="0" smtClean="0">
                <a:latin typeface="Gill Sans MT" panose="020B0502020104020203" pitchFamily="34" charset="0"/>
              </a:endParaRPr>
            </a:p>
            <a:p>
              <a:r>
                <a:rPr lang="en-US" sz="900" b="1" cap="small" dirty="0" smtClean="0">
                  <a:solidFill>
                    <a:schemeClr val="bg1"/>
                  </a:solidFill>
                  <a:latin typeface="Gill Sans MT" panose="020B0502020104020203" pitchFamily="34" charset="0"/>
                </a:rPr>
                <a:t>A</a:t>
              </a:r>
              <a:r>
                <a:rPr lang="en-US" sz="700" cap="small" dirty="0" smtClean="0">
                  <a:latin typeface="Gill Sans MT" panose="020B0502020104020203" pitchFamily="34" charset="0"/>
                </a:rPr>
                <a:t>dvancement</a:t>
              </a:r>
              <a:endParaRPr lang="en-US" sz="700" cap="small" dirty="0">
                <a:latin typeface="Gill Sans MT" panose="020B0502020104020203" pitchFamily="34" charset="0"/>
              </a:endParaRPr>
            </a:p>
          </p:txBody>
        </p:sp>
      </p:grpSp>
      <p:cxnSp>
        <p:nvCxnSpPr>
          <p:cNvPr id="5" name="Straight Connector 4"/>
          <p:cNvCxnSpPr/>
          <p:nvPr userDrawn="1"/>
        </p:nvCxnSpPr>
        <p:spPr>
          <a:xfrm>
            <a:off x="0" y="964775"/>
            <a:ext cx="91440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559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849257" y="6001010"/>
            <a:ext cx="5489439" cy="830997"/>
          </a:xfrm>
          <a:prstGeom prst="rect">
            <a:avLst/>
          </a:prstGeom>
          <a:noFill/>
        </p:spPr>
        <p:txBody>
          <a:bodyPr wrap="square" rtlCol="0">
            <a:spAutoFit/>
          </a:bodyPr>
          <a:lstStyle/>
          <a:p>
            <a:pPr algn="ctr"/>
            <a:r>
              <a:rPr lang="en-US" sz="2400" b="1" dirty="0" smtClean="0">
                <a:latin typeface="Arial Narrow" panose="020B0606020202030204" pitchFamily="34" charset="0"/>
              </a:rPr>
              <a:t>AIAA Technical Symposium – NASA / JSC</a:t>
            </a:r>
          </a:p>
          <a:p>
            <a:pPr algn="ctr"/>
            <a:r>
              <a:rPr lang="en-US" sz="2400" dirty="0" smtClean="0">
                <a:latin typeface="Arial Narrow" panose="020B0606020202030204" pitchFamily="34" charset="0"/>
              </a:rPr>
              <a:t>06 May 2016</a:t>
            </a:r>
          </a:p>
        </p:txBody>
      </p:sp>
      <p:cxnSp>
        <p:nvCxnSpPr>
          <p:cNvPr id="14" name="Straight Connector 13"/>
          <p:cNvCxnSpPr/>
          <p:nvPr/>
        </p:nvCxnSpPr>
        <p:spPr>
          <a:xfrm>
            <a:off x="0" y="5995643"/>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3"/>
          <a:srcRect l="2492" r="16"/>
          <a:stretch/>
        </p:blipFill>
        <p:spPr>
          <a:xfrm>
            <a:off x="46965" y="81983"/>
            <a:ext cx="9050069" cy="5832802"/>
          </a:xfrm>
          <a:prstGeom prst="rect">
            <a:avLst/>
          </a:prstGeom>
        </p:spPr>
      </p:pic>
      <p:sp>
        <p:nvSpPr>
          <p:cNvPr id="2" name="Slide Number Placeholder 1"/>
          <p:cNvSpPr>
            <a:spLocks noGrp="1"/>
          </p:cNvSpPr>
          <p:nvPr>
            <p:ph type="sldNum" sz="quarter" idx="12"/>
          </p:nvPr>
        </p:nvSpPr>
        <p:spPr/>
        <p:txBody>
          <a:bodyPr/>
          <a:lstStyle/>
          <a:p>
            <a:fld id="{715F03FC-06F2-4439-A699-B60085BB9C44}" type="slidenum">
              <a:rPr lang="en-US" smtClean="0"/>
              <a:t>1</a:t>
            </a:fld>
            <a:endParaRPr lang="en-US"/>
          </a:p>
        </p:txBody>
      </p:sp>
    </p:spTree>
    <p:extLst>
      <p:ext uri="{BB962C8B-B14F-4D97-AF65-F5344CB8AC3E}">
        <p14:creationId xmlns:p14="http://schemas.microsoft.com/office/powerpoint/2010/main" val="879734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020" y="1020932"/>
            <a:ext cx="9016612" cy="646331"/>
          </a:xfrm>
          <a:prstGeom prst="rect">
            <a:avLst/>
          </a:prstGeom>
          <a:noFill/>
        </p:spPr>
        <p:txBody>
          <a:bodyPr wrap="square" rtlCol="0">
            <a:spAutoFit/>
          </a:bodyPr>
          <a:lstStyle/>
          <a:p>
            <a:pPr marL="168275" indent="-168275"/>
            <a:r>
              <a:rPr lang="en-US" b="1" dirty="0" smtClean="0">
                <a:latin typeface="Arial Narrow" panose="020B0606020202030204" pitchFamily="34" charset="0"/>
                <a:cs typeface="Arial" panose="020B0604020202020204" pitchFamily="34" charset="0"/>
              </a:rPr>
              <a:t>NASA / JSC Building 7, 20-Foot Chamber Facility</a:t>
            </a:r>
            <a:r>
              <a:rPr lang="en-US" b="1" dirty="0">
                <a:latin typeface="Arial Narrow" panose="020B0606020202030204" pitchFamily="34" charset="0"/>
                <a:cs typeface="Arial" panose="020B0604020202020204" pitchFamily="34" charset="0"/>
              </a:rPr>
              <a:t> </a:t>
            </a:r>
            <a:r>
              <a:rPr lang="en-US" b="1" dirty="0" smtClean="0">
                <a:latin typeface="Arial Narrow" panose="020B0606020202030204" pitchFamily="34" charset="0"/>
                <a:cs typeface="Arial" panose="020B0604020202020204" pitchFamily="34" charset="0"/>
              </a:rPr>
              <a:t>serves as the HESTIA Habitat.  It has many u</a:t>
            </a:r>
            <a:r>
              <a:rPr lang="en-US" b="1" u="sng" dirty="0" smtClean="0">
                <a:latin typeface="Arial Narrow" panose="020B0606020202030204" pitchFamily="34" charset="0"/>
                <a:cs typeface="Arial" panose="020B0604020202020204" pitchFamily="34" charset="0"/>
              </a:rPr>
              <a:t>nique</a:t>
            </a:r>
            <a:r>
              <a:rPr lang="en-US" b="1" dirty="0" smtClean="0">
                <a:latin typeface="Arial Narrow" panose="020B0606020202030204" pitchFamily="34" charset="0"/>
                <a:cs typeface="Arial" panose="020B0604020202020204" pitchFamily="34" charset="0"/>
              </a:rPr>
              <a:t> capabilities unlike any other facility available to NASA.</a:t>
            </a:r>
            <a:endParaRPr lang="en-US" dirty="0">
              <a:latin typeface="Arial Narrow" panose="020B0606020202030204" pitchFamily="34" charset="0"/>
            </a:endParaRPr>
          </a:p>
        </p:txBody>
      </p:sp>
      <p:sp>
        <p:nvSpPr>
          <p:cNvPr id="4" name="TextBox 3"/>
          <p:cNvSpPr txBox="1"/>
          <p:nvPr/>
        </p:nvSpPr>
        <p:spPr>
          <a:xfrm>
            <a:off x="1117972" y="266330"/>
            <a:ext cx="6748258" cy="461665"/>
          </a:xfrm>
          <a:prstGeom prst="rect">
            <a:avLst/>
          </a:prstGeom>
          <a:noFill/>
        </p:spPr>
        <p:txBody>
          <a:bodyPr wrap="none" rtlCol="0">
            <a:spAutoFit/>
          </a:bodyPr>
          <a:lstStyle/>
          <a:p>
            <a:pPr algn="ctr"/>
            <a:r>
              <a:rPr lang="en-US" sz="2400" b="1" dirty="0" smtClean="0">
                <a:latin typeface="Arial Narrow" panose="020B0606020202030204" pitchFamily="34" charset="0"/>
              </a:rPr>
              <a:t>HESTIA</a:t>
            </a:r>
            <a:r>
              <a:rPr lang="en-US" sz="2400" b="1" dirty="0">
                <a:latin typeface="Arial Narrow" panose="020B0606020202030204" pitchFamily="34" charset="0"/>
              </a:rPr>
              <a:t> </a:t>
            </a:r>
            <a:r>
              <a:rPr lang="en-US" sz="2400" b="1" dirty="0" smtClean="0">
                <a:latin typeface="Arial Narrow" panose="020B0606020202030204" pitchFamily="34" charset="0"/>
              </a:rPr>
              <a:t>Support </a:t>
            </a:r>
            <a:r>
              <a:rPr lang="en-US" sz="2400" b="1" dirty="0">
                <a:latin typeface="Arial Narrow" panose="020B0606020202030204" pitchFamily="34" charset="0"/>
              </a:rPr>
              <a:t>of Future NASA Deep-Space Missions</a:t>
            </a:r>
            <a:endParaRPr lang="en-US" sz="2400" dirty="0">
              <a:latin typeface="Arial Narrow" panose="020B0606020202030204" pitchFamily="34" charset="0"/>
            </a:endParaRPr>
          </a:p>
        </p:txBody>
      </p:sp>
      <p:sp>
        <p:nvSpPr>
          <p:cNvPr id="5" name="TextBox 4"/>
          <p:cNvSpPr txBox="1"/>
          <p:nvPr/>
        </p:nvSpPr>
        <p:spPr>
          <a:xfrm>
            <a:off x="0" y="1588200"/>
            <a:ext cx="5877017" cy="4185761"/>
          </a:xfrm>
          <a:prstGeom prst="rect">
            <a:avLst/>
          </a:prstGeom>
          <a:noFill/>
        </p:spPr>
        <p:txBody>
          <a:bodyPr wrap="square" rtlCol="0">
            <a:spAutoFit/>
          </a:bodyPr>
          <a:lstStyle/>
          <a:p>
            <a:pPr marL="284163" lvl="1" indent="-168275">
              <a:buFont typeface="Arial" panose="020B0604020202020204" pitchFamily="34" charset="0"/>
              <a:buChar char="•"/>
            </a:pPr>
            <a:r>
              <a:rPr lang="en-US" sz="1400" dirty="0" smtClean="0">
                <a:solidFill>
                  <a:schemeClr val="bg1">
                    <a:lumMod val="65000"/>
                  </a:schemeClr>
                </a:solidFill>
                <a:latin typeface="Arial Narrow" panose="020B0606020202030204" pitchFamily="34" charset="0"/>
                <a:cs typeface="Arial" panose="020B0604020202020204" pitchFamily="34" charset="0"/>
              </a:rPr>
              <a:t>This </a:t>
            </a:r>
            <a:r>
              <a:rPr lang="en-US" sz="1400" u="sng" dirty="0" smtClean="0">
                <a:solidFill>
                  <a:schemeClr val="bg1">
                    <a:lumMod val="65000"/>
                  </a:schemeClr>
                </a:solidFill>
                <a:latin typeface="Arial Narrow" panose="020B0606020202030204" pitchFamily="34" charset="0"/>
                <a:cs typeface="Arial" panose="020B0604020202020204" pitchFamily="34" charset="0"/>
              </a:rPr>
              <a:t>Human-rated facility</a:t>
            </a:r>
            <a:r>
              <a:rPr lang="en-US" sz="1400" dirty="0" smtClean="0">
                <a:solidFill>
                  <a:schemeClr val="bg1">
                    <a:lumMod val="65000"/>
                  </a:schemeClr>
                </a:solidFill>
                <a:latin typeface="Arial Narrow" panose="020B0606020202030204" pitchFamily="34" charset="0"/>
                <a:cs typeface="Arial" panose="020B0604020202020204" pitchFamily="34" charset="0"/>
              </a:rPr>
              <a:t> was used </a:t>
            </a:r>
            <a:r>
              <a:rPr lang="en-US" sz="1400" dirty="0" smtClean="0">
                <a:solidFill>
                  <a:schemeClr val="bg1">
                    <a:lumMod val="65000"/>
                  </a:schemeClr>
                </a:solidFill>
                <a:latin typeface="Arial Narrow" panose="020B0606020202030204" pitchFamily="34" charset="0"/>
              </a:rPr>
              <a:t>to support Gemini, Apollo, and </a:t>
            </a:r>
            <a:r>
              <a:rPr lang="en-US" sz="1400" dirty="0" err="1" smtClean="0">
                <a:solidFill>
                  <a:schemeClr val="bg1">
                    <a:lumMod val="65000"/>
                  </a:schemeClr>
                </a:solidFill>
                <a:latin typeface="Arial Narrow" panose="020B0606020202030204" pitchFamily="34" charset="0"/>
              </a:rPr>
              <a:t>SkyLab</a:t>
            </a:r>
            <a:r>
              <a:rPr lang="en-US" sz="1400" dirty="0" smtClean="0">
                <a:solidFill>
                  <a:schemeClr val="bg1">
                    <a:lumMod val="65000"/>
                  </a:schemeClr>
                </a:solidFill>
                <a:latin typeface="Arial Narrow" panose="020B0606020202030204" pitchFamily="34" charset="0"/>
              </a:rPr>
              <a:t> Programs.  More recently, it was used to conduct 30-, 60-, and 90-day human ECLSS closed-loop testing in the 1990s to support the International Space Station (ISS) and life support technology development.</a:t>
            </a:r>
          </a:p>
          <a:p>
            <a:pPr marL="284163" lvl="1" indent="-168275">
              <a:buFont typeface="Arial" panose="020B0604020202020204" pitchFamily="34" charset="0"/>
              <a:buChar char="•"/>
            </a:pPr>
            <a:r>
              <a:rPr lang="en-US" sz="1400" u="sng" dirty="0" smtClean="0">
                <a:solidFill>
                  <a:schemeClr val="bg1">
                    <a:lumMod val="65000"/>
                  </a:schemeClr>
                </a:solidFill>
                <a:latin typeface="Arial Narrow" panose="020B0606020202030204" pitchFamily="34" charset="0"/>
              </a:rPr>
              <a:t>Chamber geometry is consistent with habitability</a:t>
            </a:r>
            <a:r>
              <a:rPr lang="en-US" sz="1400" dirty="0" smtClean="0">
                <a:solidFill>
                  <a:schemeClr val="bg1">
                    <a:lumMod val="65000"/>
                  </a:schemeClr>
                </a:solidFill>
                <a:latin typeface="Arial Narrow" panose="020B0606020202030204" pitchFamily="34" charset="0"/>
              </a:rPr>
              <a:t> concepts for both translation and surface habitats (i.e., multi-storied cylindrical structure) driven by launch vehicle constraints.</a:t>
            </a:r>
          </a:p>
          <a:p>
            <a:pPr marL="284163" lvl="1" indent="-168275">
              <a:buFont typeface="Arial" panose="020B0604020202020204" pitchFamily="34" charset="0"/>
              <a:buChar char="•"/>
            </a:pPr>
            <a:r>
              <a:rPr lang="en-US" sz="1400" u="sng" dirty="0" smtClean="0">
                <a:solidFill>
                  <a:schemeClr val="bg1">
                    <a:lumMod val="65000"/>
                  </a:schemeClr>
                </a:solidFill>
                <a:latin typeface="Arial Narrow" panose="020B0606020202030204" pitchFamily="34" charset="0"/>
              </a:rPr>
              <a:t>Chamber can operate at reduced pressure and elevated oxygen environments </a:t>
            </a:r>
            <a:r>
              <a:rPr lang="en-US" sz="1400" dirty="0" smtClean="0">
                <a:solidFill>
                  <a:schemeClr val="bg1">
                    <a:lumMod val="65000"/>
                  </a:schemeClr>
                </a:solidFill>
                <a:latin typeface="Arial Narrow" panose="020B0606020202030204" pitchFamily="34" charset="0"/>
              </a:rPr>
              <a:t>including those proposed for deep-space exploration by the Exploration Atmosphere Working Group (i.e., 8.2 </a:t>
            </a:r>
            <a:r>
              <a:rPr lang="en-US" sz="1400" dirty="0" err="1" smtClean="0">
                <a:solidFill>
                  <a:schemeClr val="bg1">
                    <a:lumMod val="65000"/>
                  </a:schemeClr>
                </a:solidFill>
                <a:latin typeface="Arial Narrow" panose="020B0606020202030204" pitchFamily="34" charset="0"/>
              </a:rPr>
              <a:t>psia</a:t>
            </a:r>
            <a:r>
              <a:rPr lang="en-US" sz="1400" dirty="0" smtClean="0">
                <a:solidFill>
                  <a:schemeClr val="bg1">
                    <a:lumMod val="65000"/>
                  </a:schemeClr>
                </a:solidFill>
                <a:latin typeface="Arial Narrow" panose="020B0606020202030204" pitchFamily="34" charset="0"/>
              </a:rPr>
              <a:t> &amp; 34% O2).</a:t>
            </a:r>
          </a:p>
          <a:p>
            <a:pPr marL="284163" lvl="1" indent="-168275">
              <a:buFont typeface="Arial" panose="020B0604020202020204" pitchFamily="34" charset="0"/>
              <a:buChar char="•"/>
            </a:pPr>
            <a:r>
              <a:rPr lang="en-US" sz="1400" u="sng" dirty="0" smtClean="0">
                <a:solidFill>
                  <a:schemeClr val="bg1">
                    <a:lumMod val="65000"/>
                  </a:schemeClr>
                </a:solidFill>
                <a:latin typeface="Arial Narrow" panose="020B0606020202030204" pitchFamily="34" charset="0"/>
              </a:rPr>
              <a:t>Facility resources are available </a:t>
            </a:r>
            <a:r>
              <a:rPr lang="en-US" sz="1400" dirty="0" smtClean="0">
                <a:solidFill>
                  <a:schemeClr val="bg1">
                    <a:lumMod val="65000"/>
                  </a:schemeClr>
                </a:solidFill>
                <a:latin typeface="Arial Narrow" panose="020B0606020202030204" pitchFamily="34" charset="0"/>
              </a:rPr>
              <a:t>to support a wide range of research activities including data acquisition / monitoring / control, power, fluids, pressure &amp; atmospheric control, and other key resources.</a:t>
            </a:r>
          </a:p>
          <a:p>
            <a:pPr marL="284163" lvl="1" indent="-168275">
              <a:buFont typeface="Arial" panose="020B0604020202020204" pitchFamily="34" charset="0"/>
              <a:buChar char="•"/>
            </a:pPr>
            <a:r>
              <a:rPr lang="en-US" sz="1400" u="sng" dirty="0">
                <a:solidFill>
                  <a:schemeClr val="bg1">
                    <a:lumMod val="65000"/>
                  </a:schemeClr>
                </a:solidFill>
                <a:latin typeface="Arial Narrow" panose="020B0606020202030204" pitchFamily="34" charset="0"/>
              </a:rPr>
              <a:t>Man- and Transfer-Locks</a:t>
            </a:r>
            <a:r>
              <a:rPr lang="en-US" sz="1400" dirty="0">
                <a:solidFill>
                  <a:schemeClr val="bg1">
                    <a:lumMod val="65000"/>
                  </a:schemeClr>
                </a:solidFill>
                <a:latin typeface="Arial Narrow" panose="020B0606020202030204" pitchFamily="34" charset="0"/>
              </a:rPr>
              <a:t> allows the transfer of personnel and / or material into / out of the chamber without affecting the internal environment.  </a:t>
            </a:r>
            <a:r>
              <a:rPr lang="en-US" sz="1400" u="sng" dirty="0">
                <a:solidFill>
                  <a:schemeClr val="bg1">
                    <a:lumMod val="65000"/>
                  </a:schemeClr>
                </a:solidFill>
                <a:latin typeface="Arial Narrow" panose="020B0606020202030204" pitchFamily="34" charset="0"/>
              </a:rPr>
              <a:t>These are mandatory for long-duration human testing of closed-loop ECLSS and other hardware</a:t>
            </a:r>
            <a:r>
              <a:rPr lang="en-US" sz="1400" dirty="0">
                <a:solidFill>
                  <a:schemeClr val="bg1">
                    <a:lumMod val="65000"/>
                  </a:schemeClr>
                </a:solidFill>
                <a:latin typeface="Arial Narrow" panose="020B0606020202030204" pitchFamily="34" charset="0"/>
              </a:rPr>
              <a:t>.</a:t>
            </a:r>
          </a:p>
          <a:p>
            <a:pPr marL="284163" lvl="1" indent="-168275">
              <a:buFont typeface="Arial" panose="020B0604020202020204" pitchFamily="34" charset="0"/>
              <a:buChar char="•"/>
            </a:pPr>
            <a:r>
              <a:rPr lang="en-US" sz="1400" u="sng" dirty="0" smtClean="0">
                <a:solidFill>
                  <a:schemeClr val="bg1">
                    <a:lumMod val="65000"/>
                  </a:schemeClr>
                </a:solidFill>
                <a:latin typeface="Arial Narrow" panose="020B0606020202030204" pitchFamily="34" charset="0"/>
              </a:rPr>
              <a:t>External 2</a:t>
            </a:r>
            <a:r>
              <a:rPr lang="en-US" sz="1400" u="sng" baseline="30000" dirty="0" smtClean="0">
                <a:solidFill>
                  <a:schemeClr val="bg1">
                    <a:lumMod val="65000"/>
                  </a:schemeClr>
                </a:solidFill>
                <a:latin typeface="Arial Narrow" panose="020B0606020202030204" pitchFamily="34" charset="0"/>
              </a:rPr>
              <a:t>nd</a:t>
            </a:r>
            <a:r>
              <a:rPr lang="en-US" sz="1400" u="sng" dirty="0" smtClean="0">
                <a:solidFill>
                  <a:schemeClr val="bg1">
                    <a:lumMod val="65000"/>
                  </a:schemeClr>
                </a:solidFill>
                <a:latin typeface="Arial Narrow" panose="020B0606020202030204" pitchFamily="34" charset="0"/>
              </a:rPr>
              <a:t> Floor platform</a:t>
            </a:r>
            <a:r>
              <a:rPr lang="en-US" sz="1400" dirty="0" smtClean="0">
                <a:solidFill>
                  <a:schemeClr val="bg1">
                    <a:lumMod val="65000"/>
                  </a:schemeClr>
                </a:solidFill>
                <a:latin typeface="Arial Narrow" panose="020B0606020202030204" pitchFamily="34" charset="0"/>
              </a:rPr>
              <a:t> allows flexibility for test and support hardware.</a:t>
            </a:r>
          </a:p>
          <a:p>
            <a:pPr marL="284163" lvl="1" indent="-168275">
              <a:buFont typeface="Arial" panose="020B0604020202020204" pitchFamily="34" charset="0"/>
              <a:buChar char="•"/>
            </a:pPr>
            <a:r>
              <a:rPr lang="en-US" sz="1400" u="sng" dirty="0" smtClean="0">
                <a:latin typeface="Arial Narrow" panose="020B0606020202030204" pitchFamily="34" charset="0"/>
              </a:rPr>
              <a:t>Test operations </a:t>
            </a:r>
            <a:r>
              <a:rPr lang="en-US" sz="1400" u="sng" dirty="0">
                <a:latin typeface="Arial Narrow" panose="020B0606020202030204" pitchFamily="34" charset="0"/>
              </a:rPr>
              <a:t>follow stringent processes by a certified test team</a:t>
            </a:r>
            <a:r>
              <a:rPr lang="en-US" sz="1400" dirty="0">
                <a:latin typeface="Arial Narrow" panose="020B0606020202030204" pitchFamily="34" charset="0"/>
              </a:rPr>
              <a:t> </a:t>
            </a:r>
            <a:r>
              <a:rPr lang="en-US" sz="1400" dirty="0" smtClean="0">
                <a:latin typeface="Arial Narrow" panose="020B0606020202030204" pitchFamily="34" charset="0"/>
              </a:rPr>
              <a:t>for both human and non-human testing</a:t>
            </a:r>
            <a:r>
              <a:rPr lang="en-US" sz="1400" dirty="0">
                <a:latin typeface="Arial Narrow" panose="020B0606020202030204" pitchFamily="34" charset="0"/>
              </a:rPr>
              <a:t>.  </a:t>
            </a:r>
            <a:endParaRPr lang="en-US" sz="1400" dirty="0" smtClean="0">
              <a:latin typeface="Arial Narrow" panose="020B0606020202030204" pitchFamily="34" charset="0"/>
            </a:endParaRPr>
          </a:p>
        </p:txBody>
      </p:sp>
      <p:sp>
        <p:nvSpPr>
          <p:cNvPr id="7" name="TextBox 6"/>
          <p:cNvSpPr txBox="1"/>
          <p:nvPr/>
        </p:nvSpPr>
        <p:spPr>
          <a:xfrm>
            <a:off x="5772563" y="6426504"/>
            <a:ext cx="3230891" cy="276999"/>
          </a:xfrm>
          <a:prstGeom prst="rect">
            <a:avLst/>
          </a:prstGeom>
          <a:noFill/>
        </p:spPr>
        <p:txBody>
          <a:bodyPr wrap="square" rtlCol="0">
            <a:spAutoFit/>
          </a:bodyPr>
          <a:lstStyle/>
          <a:p>
            <a:pPr marL="168275" indent="-168275" algn="ctr"/>
            <a:r>
              <a:rPr lang="en-US" sz="1200" b="1" dirty="0" smtClean="0">
                <a:latin typeface="Arial Narrow" panose="020B0606020202030204" pitchFamily="34" charset="0"/>
                <a:cs typeface="Arial" panose="020B0604020202020204" pitchFamily="34" charset="0"/>
              </a:rPr>
              <a:t>NASA / JSC Building 7, 20-Foot Chamber Facility</a:t>
            </a:r>
            <a:endParaRPr lang="en-US" sz="1200" dirty="0">
              <a:latin typeface="Arial Narrow" panose="020B0606020202030204" pitchFamily="34" charset="0"/>
            </a:endParaRPr>
          </a:p>
        </p:txBody>
      </p:sp>
      <p:pic>
        <p:nvPicPr>
          <p:cNvPr id="8" name="Picture 7"/>
          <p:cNvPicPr>
            <a:picLocks noChangeAspect="1"/>
          </p:cNvPicPr>
          <p:nvPr/>
        </p:nvPicPr>
        <p:blipFill>
          <a:blip r:embed="rId2"/>
          <a:stretch>
            <a:fillRect/>
          </a:stretch>
        </p:blipFill>
        <p:spPr>
          <a:xfrm>
            <a:off x="5852940" y="1667263"/>
            <a:ext cx="3223260" cy="4838700"/>
          </a:xfrm>
          <a:prstGeom prst="rect">
            <a:avLst/>
          </a:prstGeom>
        </p:spPr>
      </p:pic>
      <p:sp>
        <p:nvSpPr>
          <p:cNvPr id="6" name="Slide Number Placeholder 5"/>
          <p:cNvSpPr>
            <a:spLocks noGrp="1"/>
          </p:cNvSpPr>
          <p:nvPr>
            <p:ph type="sldNum" sz="quarter" idx="12"/>
          </p:nvPr>
        </p:nvSpPr>
        <p:spPr/>
        <p:txBody>
          <a:bodyPr/>
          <a:lstStyle/>
          <a:p>
            <a:fld id="{715F03FC-06F2-4439-A699-B60085BB9C44}" type="slidenum">
              <a:rPr lang="en-US" smtClean="0"/>
              <a:t>10</a:t>
            </a:fld>
            <a:endParaRPr lang="en-US"/>
          </a:p>
        </p:txBody>
      </p:sp>
    </p:spTree>
    <p:extLst>
      <p:ext uri="{BB962C8B-B14F-4D97-AF65-F5344CB8AC3E}">
        <p14:creationId xmlns:p14="http://schemas.microsoft.com/office/powerpoint/2010/main" val="3078174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020" y="1020932"/>
            <a:ext cx="9016612" cy="646331"/>
          </a:xfrm>
          <a:prstGeom prst="rect">
            <a:avLst/>
          </a:prstGeom>
          <a:noFill/>
        </p:spPr>
        <p:txBody>
          <a:bodyPr wrap="square" rtlCol="0">
            <a:spAutoFit/>
          </a:bodyPr>
          <a:lstStyle/>
          <a:p>
            <a:pPr marL="168275" indent="-168275"/>
            <a:r>
              <a:rPr lang="en-US" b="1" dirty="0" smtClean="0">
                <a:latin typeface="Arial Narrow" panose="020B0606020202030204" pitchFamily="34" charset="0"/>
                <a:cs typeface="Arial" panose="020B0604020202020204" pitchFamily="34" charset="0"/>
              </a:rPr>
              <a:t>NASA / JSC Building 7, 20-Foot Chamber Facility</a:t>
            </a:r>
            <a:r>
              <a:rPr lang="en-US" b="1" dirty="0">
                <a:latin typeface="Arial Narrow" panose="020B0606020202030204" pitchFamily="34" charset="0"/>
                <a:cs typeface="Arial" panose="020B0604020202020204" pitchFamily="34" charset="0"/>
              </a:rPr>
              <a:t> </a:t>
            </a:r>
            <a:r>
              <a:rPr lang="en-US" b="1" dirty="0" smtClean="0">
                <a:latin typeface="Arial Narrow" panose="020B0606020202030204" pitchFamily="34" charset="0"/>
                <a:cs typeface="Arial" panose="020B0604020202020204" pitchFamily="34" charset="0"/>
              </a:rPr>
              <a:t>serves as the HESTIA Habitat.  It has many u</a:t>
            </a:r>
            <a:r>
              <a:rPr lang="en-US" b="1" u="sng" dirty="0" smtClean="0">
                <a:latin typeface="Arial Narrow" panose="020B0606020202030204" pitchFamily="34" charset="0"/>
                <a:cs typeface="Arial" panose="020B0604020202020204" pitchFamily="34" charset="0"/>
              </a:rPr>
              <a:t>nique</a:t>
            </a:r>
            <a:r>
              <a:rPr lang="en-US" b="1" dirty="0" smtClean="0">
                <a:latin typeface="Arial Narrow" panose="020B0606020202030204" pitchFamily="34" charset="0"/>
                <a:cs typeface="Arial" panose="020B0604020202020204" pitchFamily="34" charset="0"/>
              </a:rPr>
              <a:t> capabilities unlike any other facility available to NASA.</a:t>
            </a:r>
            <a:endParaRPr lang="en-US" dirty="0">
              <a:latin typeface="Arial Narrow" panose="020B0606020202030204" pitchFamily="34" charset="0"/>
            </a:endParaRPr>
          </a:p>
        </p:txBody>
      </p:sp>
      <p:sp>
        <p:nvSpPr>
          <p:cNvPr id="4" name="TextBox 3"/>
          <p:cNvSpPr txBox="1"/>
          <p:nvPr/>
        </p:nvSpPr>
        <p:spPr>
          <a:xfrm>
            <a:off x="1117972" y="266330"/>
            <a:ext cx="6748258" cy="461665"/>
          </a:xfrm>
          <a:prstGeom prst="rect">
            <a:avLst/>
          </a:prstGeom>
          <a:noFill/>
        </p:spPr>
        <p:txBody>
          <a:bodyPr wrap="none" rtlCol="0">
            <a:spAutoFit/>
          </a:bodyPr>
          <a:lstStyle/>
          <a:p>
            <a:pPr algn="ctr"/>
            <a:r>
              <a:rPr lang="en-US" sz="2400" b="1" dirty="0" smtClean="0">
                <a:latin typeface="Arial Narrow" panose="020B0606020202030204" pitchFamily="34" charset="0"/>
              </a:rPr>
              <a:t>HESTIA</a:t>
            </a:r>
            <a:r>
              <a:rPr lang="en-US" sz="2400" b="1" dirty="0">
                <a:latin typeface="Arial Narrow" panose="020B0606020202030204" pitchFamily="34" charset="0"/>
              </a:rPr>
              <a:t> </a:t>
            </a:r>
            <a:r>
              <a:rPr lang="en-US" sz="2400" b="1" dirty="0" smtClean="0">
                <a:latin typeface="Arial Narrow" panose="020B0606020202030204" pitchFamily="34" charset="0"/>
              </a:rPr>
              <a:t>Support </a:t>
            </a:r>
            <a:r>
              <a:rPr lang="en-US" sz="2400" b="1" dirty="0">
                <a:latin typeface="Arial Narrow" panose="020B0606020202030204" pitchFamily="34" charset="0"/>
              </a:rPr>
              <a:t>of Future NASA Deep-Space Missions</a:t>
            </a:r>
            <a:endParaRPr lang="en-US" sz="2400" dirty="0">
              <a:latin typeface="Arial Narrow" panose="020B0606020202030204" pitchFamily="34" charset="0"/>
            </a:endParaRPr>
          </a:p>
        </p:txBody>
      </p:sp>
      <p:sp>
        <p:nvSpPr>
          <p:cNvPr id="5" name="TextBox 4"/>
          <p:cNvSpPr txBox="1"/>
          <p:nvPr/>
        </p:nvSpPr>
        <p:spPr>
          <a:xfrm>
            <a:off x="0" y="1588200"/>
            <a:ext cx="5877017" cy="4616648"/>
          </a:xfrm>
          <a:prstGeom prst="rect">
            <a:avLst/>
          </a:prstGeom>
          <a:noFill/>
        </p:spPr>
        <p:txBody>
          <a:bodyPr wrap="square" rtlCol="0">
            <a:spAutoFit/>
          </a:bodyPr>
          <a:lstStyle/>
          <a:p>
            <a:pPr marL="284163" lvl="1" indent="-168275">
              <a:buFont typeface="Arial" panose="020B0604020202020204" pitchFamily="34" charset="0"/>
              <a:buChar char="•"/>
            </a:pPr>
            <a:r>
              <a:rPr lang="en-US" sz="1400" dirty="0" smtClean="0">
                <a:solidFill>
                  <a:schemeClr val="bg1">
                    <a:lumMod val="65000"/>
                  </a:schemeClr>
                </a:solidFill>
                <a:latin typeface="Arial Narrow" panose="020B0606020202030204" pitchFamily="34" charset="0"/>
                <a:cs typeface="Arial" panose="020B0604020202020204" pitchFamily="34" charset="0"/>
              </a:rPr>
              <a:t>This </a:t>
            </a:r>
            <a:r>
              <a:rPr lang="en-US" sz="1400" u="sng" dirty="0" smtClean="0">
                <a:solidFill>
                  <a:schemeClr val="bg1">
                    <a:lumMod val="65000"/>
                  </a:schemeClr>
                </a:solidFill>
                <a:latin typeface="Arial Narrow" panose="020B0606020202030204" pitchFamily="34" charset="0"/>
                <a:cs typeface="Arial" panose="020B0604020202020204" pitchFamily="34" charset="0"/>
              </a:rPr>
              <a:t>Human-rated facility</a:t>
            </a:r>
            <a:r>
              <a:rPr lang="en-US" sz="1400" dirty="0" smtClean="0">
                <a:solidFill>
                  <a:schemeClr val="bg1">
                    <a:lumMod val="65000"/>
                  </a:schemeClr>
                </a:solidFill>
                <a:latin typeface="Arial Narrow" panose="020B0606020202030204" pitchFamily="34" charset="0"/>
                <a:cs typeface="Arial" panose="020B0604020202020204" pitchFamily="34" charset="0"/>
              </a:rPr>
              <a:t> was used </a:t>
            </a:r>
            <a:r>
              <a:rPr lang="en-US" sz="1400" dirty="0" smtClean="0">
                <a:solidFill>
                  <a:schemeClr val="bg1">
                    <a:lumMod val="65000"/>
                  </a:schemeClr>
                </a:solidFill>
                <a:latin typeface="Arial Narrow" panose="020B0606020202030204" pitchFamily="34" charset="0"/>
              </a:rPr>
              <a:t>to </a:t>
            </a:r>
            <a:r>
              <a:rPr lang="en-US" sz="1400" dirty="0">
                <a:solidFill>
                  <a:schemeClr val="bg1">
                    <a:lumMod val="65000"/>
                  </a:schemeClr>
                </a:solidFill>
                <a:latin typeface="Arial Narrow" panose="020B0606020202030204" pitchFamily="34" charset="0"/>
              </a:rPr>
              <a:t>support Gemini, Apollo, and </a:t>
            </a:r>
            <a:r>
              <a:rPr lang="en-US" sz="1400" dirty="0" err="1">
                <a:solidFill>
                  <a:schemeClr val="bg1">
                    <a:lumMod val="65000"/>
                  </a:schemeClr>
                </a:solidFill>
                <a:latin typeface="Arial Narrow" panose="020B0606020202030204" pitchFamily="34" charset="0"/>
              </a:rPr>
              <a:t>SkyLab</a:t>
            </a:r>
            <a:r>
              <a:rPr lang="en-US" sz="1400" dirty="0">
                <a:solidFill>
                  <a:schemeClr val="bg1">
                    <a:lumMod val="65000"/>
                  </a:schemeClr>
                </a:solidFill>
                <a:latin typeface="Arial Narrow" panose="020B0606020202030204" pitchFamily="34" charset="0"/>
              </a:rPr>
              <a:t> </a:t>
            </a:r>
            <a:r>
              <a:rPr lang="en-US" sz="1400" dirty="0" smtClean="0">
                <a:solidFill>
                  <a:schemeClr val="bg1">
                    <a:lumMod val="65000"/>
                  </a:schemeClr>
                </a:solidFill>
                <a:latin typeface="Arial Narrow" panose="020B0606020202030204" pitchFamily="34" charset="0"/>
              </a:rPr>
              <a:t>Programs</a:t>
            </a:r>
            <a:r>
              <a:rPr lang="en-US" sz="1400" dirty="0">
                <a:solidFill>
                  <a:schemeClr val="bg1">
                    <a:lumMod val="65000"/>
                  </a:schemeClr>
                </a:solidFill>
                <a:latin typeface="Arial Narrow" panose="020B0606020202030204" pitchFamily="34" charset="0"/>
              </a:rPr>
              <a:t>.  More recently, </a:t>
            </a:r>
            <a:r>
              <a:rPr lang="en-US" sz="1400" dirty="0" smtClean="0">
                <a:solidFill>
                  <a:schemeClr val="bg1">
                    <a:lumMod val="65000"/>
                  </a:schemeClr>
                </a:solidFill>
                <a:latin typeface="Arial Narrow" panose="020B0606020202030204" pitchFamily="34" charset="0"/>
              </a:rPr>
              <a:t>it was used </a:t>
            </a:r>
            <a:r>
              <a:rPr lang="en-US" sz="1400" dirty="0">
                <a:solidFill>
                  <a:schemeClr val="bg1">
                    <a:lumMod val="65000"/>
                  </a:schemeClr>
                </a:solidFill>
                <a:latin typeface="Arial Narrow" panose="020B0606020202030204" pitchFamily="34" charset="0"/>
              </a:rPr>
              <a:t>to conduct 30-, 60-, and 90-day human ECLSS closed-loop testing in the 1990s to support the International Space Station </a:t>
            </a:r>
            <a:r>
              <a:rPr lang="en-US" sz="1400" dirty="0" smtClean="0">
                <a:solidFill>
                  <a:schemeClr val="bg1">
                    <a:lumMod val="65000"/>
                  </a:schemeClr>
                </a:solidFill>
                <a:latin typeface="Arial Narrow" panose="020B0606020202030204" pitchFamily="34" charset="0"/>
              </a:rPr>
              <a:t>(ISS) and </a:t>
            </a:r>
            <a:r>
              <a:rPr lang="en-US" sz="1400" dirty="0">
                <a:solidFill>
                  <a:schemeClr val="bg1">
                    <a:lumMod val="65000"/>
                  </a:schemeClr>
                </a:solidFill>
                <a:latin typeface="Arial Narrow" panose="020B0606020202030204" pitchFamily="34" charset="0"/>
              </a:rPr>
              <a:t>life support technology </a:t>
            </a:r>
            <a:r>
              <a:rPr lang="en-US" sz="1400" dirty="0" smtClean="0">
                <a:solidFill>
                  <a:schemeClr val="bg1">
                    <a:lumMod val="65000"/>
                  </a:schemeClr>
                </a:solidFill>
                <a:latin typeface="Arial Narrow" panose="020B0606020202030204" pitchFamily="34" charset="0"/>
              </a:rPr>
              <a:t>development.</a:t>
            </a:r>
          </a:p>
          <a:p>
            <a:pPr marL="284163" lvl="1" indent="-168275">
              <a:buFont typeface="Arial" panose="020B0604020202020204" pitchFamily="34" charset="0"/>
              <a:buChar char="•"/>
            </a:pPr>
            <a:r>
              <a:rPr lang="en-US" sz="1400" u="sng" dirty="0" smtClean="0">
                <a:solidFill>
                  <a:schemeClr val="bg1">
                    <a:lumMod val="65000"/>
                  </a:schemeClr>
                </a:solidFill>
                <a:latin typeface="Arial Narrow" panose="020B0606020202030204" pitchFamily="34" charset="0"/>
              </a:rPr>
              <a:t>Chamber geometry is consistent with habitability</a:t>
            </a:r>
            <a:r>
              <a:rPr lang="en-US" sz="1400" dirty="0" smtClean="0">
                <a:solidFill>
                  <a:schemeClr val="bg1">
                    <a:lumMod val="65000"/>
                  </a:schemeClr>
                </a:solidFill>
                <a:latin typeface="Arial Narrow" panose="020B0606020202030204" pitchFamily="34" charset="0"/>
              </a:rPr>
              <a:t> concepts for both translation and surface habitats (i.e., multi-storied cylindrical structure) driven by launch vehicle constraints.</a:t>
            </a:r>
          </a:p>
          <a:p>
            <a:pPr marL="284163" lvl="1" indent="-168275">
              <a:buFont typeface="Arial" panose="020B0604020202020204" pitchFamily="34" charset="0"/>
              <a:buChar char="•"/>
            </a:pPr>
            <a:r>
              <a:rPr lang="en-US" sz="1400" u="sng" dirty="0" smtClean="0">
                <a:solidFill>
                  <a:schemeClr val="bg1">
                    <a:lumMod val="65000"/>
                  </a:schemeClr>
                </a:solidFill>
                <a:latin typeface="Arial Narrow" panose="020B0606020202030204" pitchFamily="34" charset="0"/>
              </a:rPr>
              <a:t>Chamber </a:t>
            </a:r>
            <a:r>
              <a:rPr lang="en-US" sz="1400" u="sng" dirty="0">
                <a:solidFill>
                  <a:schemeClr val="bg1">
                    <a:lumMod val="65000"/>
                  </a:schemeClr>
                </a:solidFill>
                <a:latin typeface="Arial Narrow" panose="020B0606020202030204" pitchFamily="34" charset="0"/>
              </a:rPr>
              <a:t>can operate at reduced pressure and elevated oxygen environments </a:t>
            </a:r>
            <a:r>
              <a:rPr lang="en-US" sz="1400" dirty="0">
                <a:solidFill>
                  <a:schemeClr val="bg1">
                    <a:lumMod val="65000"/>
                  </a:schemeClr>
                </a:solidFill>
                <a:latin typeface="Arial Narrow" panose="020B0606020202030204" pitchFamily="34" charset="0"/>
              </a:rPr>
              <a:t>including those proposed for deep-space </a:t>
            </a:r>
            <a:r>
              <a:rPr lang="en-US" sz="1400" dirty="0" smtClean="0">
                <a:solidFill>
                  <a:schemeClr val="bg1">
                    <a:lumMod val="65000"/>
                  </a:schemeClr>
                </a:solidFill>
                <a:latin typeface="Arial Narrow" panose="020B0606020202030204" pitchFamily="34" charset="0"/>
              </a:rPr>
              <a:t>exploration by the Exploration Atmosphere Working Group </a:t>
            </a:r>
            <a:r>
              <a:rPr lang="en-US" sz="1400" dirty="0">
                <a:solidFill>
                  <a:schemeClr val="bg1">
                    <a:lumMod val="65000"/>
                  </a:schemeClr>
                </a:solidFill>
                <a:latin typeface="Arial Narrow" panose="020B0606020202030204" pitchFamily="34" charset="0"/>
              </a:rPr>
              <a:t>(i.e., 8.2 </a:t>
            </a:r>
            <a:r>
              <a:rPr lang="en-US" sz="1400" dirty="0" err="1">
                <a:solidFill>
                  <a:schemeClr val="bg1">
                    <a:lumMod val="65000"/>
                  </a:schemeClr>
                </a:solidFill>
                <a:latin typeface="Arial Narrow" panose="020B0606020202030204" pitchFamily="34" charset="0"/>
              </a:rPr>
              <a:t>psia</a:t>
            </a:r>
            <a:r>
              <a:rPr lang="en-US" sz="1400" dirty="0">
                <a:solidFill>
                  <a:schemeClr val="bg1">
                    <a:lumMod val="65000"/>
                  </a:schemeClr>
                </a:solidFill>
                <a:latin typeface="Arial Narrow" panose="020B0606020202030204" pitchFamily="34" charset="0"/>
              </a:rPr>
              <a:t> &amp; 34% O2</a:t>
            </a:r>
            <a:r>
              <a:rPr lang="en-US" sz="1400" dirty="0" smtClean="0">
                <a:solidFill>
                  <a:schemeClr val="bg1">
                    <a:lumMod val="65000"/>
                  </a:schemeClr>
                </a:solidFill>
                <a:latin typeface="Arial Narrow" panose="020B0606020202030204" pitchFamily="34" charset="0"/>
              </a:rPr>
              <a:t>).</a:t>
            </a:r>
          </a:p>
          <a:p>
            <a:pPr marL="284163" lvl="1" indent="-168275">
              <a:buFont typeface="Arial" panose="020B0604020202020204" pitchFamily="34" charset="0"/>
              <a:buChar char="•"/>
            </a:pPr>
            <a:r>
              <a:rPr lang="en-US" sz="1400" u="sng" dirty="0" smtClean="0">
                <a:solidFill>
                  <a:schemeClr val="bg1">
                    <a:lumMod val="65000"/>
                  </a:schemeClr>
                </a:solidFill>
                <a:latin typeface="Arial Narrow" panose="020B0606020202030204" pitchFamily="34" charset="0"/>
              </a:rPr>
              <a:t>Facility </a:t>
            </a:r>
            <a:r>
              <a:rPr lang="en-US" sz="1400" u="sng" dirty="0">
                <a:solidFill>
                  <a:schemeClr val="bg1">
                    <a:lumMod val="65000"/>
                  </a:schemeClr>
                </a:solidFill>
                <a:latin typeface="Arial Narrow" panose="020B0606020202030204" pitchFamily="34" charset="0"/>
              </a:rPr>
              <a:t>resources </a:t>
            </a:r>
            <a:r>
              <a:rPr lang="en-US" sz="1400" u="sng" dirty="0" smtClean="0">
                <a:solidFill>
                  <a:schemeClr val="bg1">
                    <a:lumMod val="65000"/>
                  </a:schemeClr>
                </a:solidFill>
                <a:latin typeface="Arial Narrow" panose="020B0606020202030204" pitchFamily="34" charset="0"/>
              </a:rPr>
              <a:t>are available </a:t>
            </a:r>
            <a:r>
              <a:rPr lang="en-US" sz="1400" dirty="0">
                <a:solidFill>
                  <a:schemeClr val="bg1">
                    <a:lumMod val="65000"/>
                  </a:schemeClr>
                </a:solidFill>
                <a:latin typeface="Arial Narrow" panose="020B0606020202030204" pitchFamily="34" charset="0"/>
              </a:rPr>
              <a:t>to support a wide range of </a:t>
            </a:r>
            <a:r>
              <a:rPr lang="en-US" sz="1400" dirty="0" smtClean="0">
                <a:solidFill>
                  <a:schemeClr val="bg1">
                    <a:lumMod val="65000"/>
                  </a:schemeClr>
                </a:solidFill>
                <a:latin typeface="Arial Narrow" panose="020B0606020202030204" pitchFamily="34" charset="0"/>
              </a:rPr>
              <a:t>research activities including data acquisition / monitoring / control, </a:t>
            </a:r>
            <a:r>
              <a:rPr lang="en-US" sz="1400" dirty="0">
                <a:solidFill>
                  <a:schemeClr val="bg1">
                    <a:lumMod val="65000"/>
                  </a:schemeClr>
                </a:solidFill>
                <a:latin typeface="Arial Narrow" panose="020B0606020202030204" pitchFamily="34" charset="0"/>
              </a:rPr>
              <a:t>power, </a:t>
            </a:r>
            <a:r>
              <a:rPr lang="en-US" sz="1400" dirty="0" smtClean="0">
                <a:solidFill>
                  <a:schemeClr val="bg1">
                    <a:lumMod val="65000"/>
                  </a:schemeClr>
                </a:solidFill>
                <a:latin typeface="Arial Narrow" panose="020B0606020202030204" pitchFamily="34" charset="0"/>
              </a:rPr>
              <a:t>fluids, pressure &amp; atmospheric control, </a:t>
            </a:r>
            <a:r>
              <a:rPr lang="en-US" sz="1400" dirty="0">
                <a:solidFill>
                  <a:schemeClr val="bg1">
                    <a:lumMod val="65000"/>
                  </a:schemeClr>
                </a:solidFill>
                <a:latin typeface="Arial Narrow" panose="020B0606020202030204" pitchFamily="34" charset="0"/>
              </a:rPr>
              <a:t>and other key </a:t>
            </a:r>
            <a:r>
              <a:rPr lang="en-US" sz="1400" dirty="0" smtClean="0">
                <a:solidFill>
                  <a:schemeClr val="bg1">
                    <a:lumMod val="65000"/>
                  </a:schemeClr>
                </a:solidFill>
                <a:latin typeface="Arial Narrow" panose="020B0606020202030204" pitchFamily="34" charset="0"/>
              </a:rPr>
              <a:t>resources.</a:t>
            </a:r>
          </a:p>
          <a:p>
            <a:pPr marL="284163" lvl="1" indent="-168275">
              <a:buFont typeface="Arial" panose="020B0604020202020204" pitchFamily="34" charset="0"/>
              <a:buChar char="•"/>
            </a:pPr>
            <a:r>
              <a:rPr lang="en-US" sz="1400" u="sng" dirty="0">
                <a:solidFill>
                  <a:schemeClr val="bg1">
                    <a:lumMod val="65000"/>
                  </a:schemeClr>
                </a:solidFill>
                <a:latin typeface="Arial Narrow" panose="020B0606020202030204" pitchFamily="34" charset="0"/>
              </a:rPr>
              <a:t>Man- and Transfer-Locks</a:t>
            </a:r>
            <a:r>
              <a:rPr lang="en-US" sz="1400" dirty="0">
                <a:solidFill>
                  <a:schemeClr val="bg1">
                    <a:lumMod val="65000"/>
                  </a:schemeClr>
                </a:solidFill>
                <a:latin typeface="Arial Narrow" panose="020B0606020202030204" pitchFamily="34" charset="0"/>
              </a:rPr>
              <a:t> allows the transfer of personnel and / or material into / out of the chamber without affecting the internal environment.  </a:t>
            </a:r>
            <a:r>
              <a:rPr lang="en-US" sz="1400" u="sng" dirty="0">
                <a:solidFill>
                  <a:schemeClr val="bg1">
                    <a:lumMod val="65000"/>
                  </a:schemeClr>
                </a:solidFill>
                <a:latin typeface="Arial Narrow" panose="020B0606020202030204" pitchFamily="34" charset="0"/>
              </a:rPr>
              <a:t>These are mandatory for long-duration human testing of closed-loop ECLSS and other hardware</a:t>
            </a:r>
            <a:r>
              <a:rPr lang="en-US" sz="1400" dirty="0" smtClean="0">
                <a:solidFill>
                  <a:schemeClr val="bg1">
                    <a:lumMod val="65000"/>
                  </a:schemeClr>
                </a:solidFill>
                <a:latin typeface="Arial Narrow" panose="020B0606020202030204" pitchFamily="34" charset="0"/>
              </a:rPr>
              <a:t>.</a:t>
            </a:r>
          </a:p>
          <a:p>
            <a:pPr marL="284163" lvl="1" indent="-168275">
              <a:buFont typeface="Arial" panose="020B0604020202020204" pitchFamily="34" charset="0"/>
              <a:buChar char="•"/>
            </a:pPr>
            <a:r>
              <a:rPr lang="en-US" sz="1400" u="sng" dirty="0" smtClean="0">
                <a:solidFill>
                  <a:schemeClr val="bg1">
                    <a:lumMod val="65000"/>
                  </a:schemeClr>
                </a:solidFill>
                <a:latin typeface="Arial Narrow" panose="020B0606020202030204" pitchFamily="34" charset="0"/>
              </a:rPr>
              <a:t>External 2</a:t>
            </a:r>
            <a:r>
              <a:rPr lang="en-US" sz="1400" u="sng" baseline="30000" dirty="0" smtClean="0">
                <a:solidFill>
                  <a:schemeClr val="bg1">
                    <a:lumMod val="65000"/>
                  </a:schemeClr>
                </a:solidFill>
                <a:latin typeface="Arial Narrow" panose="020B0606020202030204" pitchFamily="34" charset="0"/>
              </a:rPr>
              <a:t>nd</a:t>
            </a:r>
            <a:r>
              <a:rPr lang="en-US" sz="1400" u="sng" dirty="0" smtClean="0">
                <a:solidFill>
                  <a:schemeClr val="bg1">
                    <a:lumMod val="65000"/>
                  </a:schemeClr>
                </a:solidFill>
                <a:latin typeface="Arial Narrow" panose="020B0606020202030204" pitchFamily="34" charset="0"/>
              </a:rPr>
              <a:t> Floor platform</a:t>
            </a:r>
            <a:r>
              <a:rPr lang="en-US" sz="1400" dirty="0" smtClean="0">
                <a:solidFill>
                  <a:schemeClr val="bg1">
                    <a:lumMod val="65000"/>
                  </a:schemeClr>
                </a:solidFill>
                <a:latin typeface="Arial Narrow" panose="020B0606020202030204" pitchFamily="34" charset="0"/>
              </a:rPr>
              <a:t> allows flexibility for test and support hardware.</a:t>
            </a:r>
          </a:p>
          <a:p>
            <a:pPr marL="284163" lvl="1" indent="-168275">
              <a:buFont typeface="Arial" panose="020B0604020202020204" pitchFamily="34" charset="0"/>
              <a:buChar char="•"/>
            </a:pPr>
            <a:r>
              <a:rPr lang="en-US" sz="1400" u="sng" dirty="0" smtClean="0">
                <a:solidFill>
                  <a:schemeClr val="bg1">
                    <a:lumMod val="65000"/>
                  </a:schemeClr>
                </a:solidFill>
                <a:latin typeface="Arial Narrow" panose="020B0606020202030204" pitchFamily="34" charset="0"/>
              </a:rPr>
              <a:t>Test operations </a:t>
            </a:r>
            <a:r>
              <a:rPr lang="en-US" sz="1400" u="sng" dirty="0">
                <a:solidFill>
                  <a:schemeClr val="bg1">
                    <a:lumMod val="65000"/>
                  </a:schemeClr>
                </a:solidFill>
                <a:latin typeface="Arial Narrow" panose="020B0606020202030204" pitchFamily="34" charset="0"/>
              </a:rPr>
              <a:t>follow stringent processes by a certified test team</a:t>
            </a:r>
            <a:r>
              <a:rPr lang="en-US" sz="1400" dirty="0">
                <a:solidFill>
                  <a:schemeClr val="bg1">
                    <a:lumMod val="65000"/>
                  </a:schemeClr>
                </a:solidFill>
                <a:latin typeface="Arial Narrow" panose="020B0606020202030204" pitchFamily="34" charset="0"/>
              </a:rPr>
              <a:t> </a:t>
            </a:r>
            <a:r>
              <a:rPr lang="en-US" sz="1400" dirty="0" smtClean="0">
                <a:solidFill>
                  <a:schemeClr val="bg1">
                    <a:lumMod val="65000"/>
                  </a:schemeClr>
                </a:solidFill>
                <a:latin typeface="Arial Narrow" panose="020B0606020202030204" pitchFamily="34" charset="0"/>
              </a:rPr>
              <a:t>for both human and non-human testing</a:t>
            </a:r>
            <a:r>
              <a:rPr lang="en-US" sz="1400" dirty="0">
                <a:solidFill>
                  <a:schemeClr val="bg1">
                    <a:lumMod val="65000"/>
                  </a:schemeClr>
                </a:solidFill>
                <a:latin typeface="Arial Narrow" panose="020B0606020202030204" pitchFamily="34" charset="0"/>
              </a:rPr>
              <a:t>.  </a:t>
            </a:r>
            <a:endParaRPr lang="en-US" sz="1400" dirty="0" smtClean="0">
              <a:solidFill>
                <a:schemeClr val="bg1">
                  <a:lumMod val="65000"/>
                </a:schemeClr>
              </a:solidFill>
              <a:latin typeface="Arial Narrow" panose="020B0606020202030204" pitchFamily="34" charset="0"/>
            </a:endParaRPr>
          </a:p>
          <a:p>
            <a:pPr marL="284163" lvl="1" indent="-168275">
              <a:buFont typeface="Arial" panose="020B0604020202020204" pitchFamily="34" charset="0"/>
              <a:buChar char="•"/>
            </a:pPr>
            <a:r>
              <a:rPr lang="en-US" sz="1400" u="sng" dirty="0" smtClean="0">
                <a:latin typeface="Arial Narrow" panose="020B0606020202030204" pitchFamily="34" charset="0"/>
              </a:rPr>
              <a:t>Project </a:t>
            </a:r>
            <a:r>
              <a:rPr lang="en-US" sz="1400" u="sng" dirty="0">
                <a:latin typeface="Arial Narrow" panose="020B0606020202030204" pitchFamily="34" charset="0"/>
              </a:rPr>
              <a:t>management, analysis, design, acquisition, fabrication, assembly and </a:t>
            </a:r>
            <a:r>
              <a:rPr lang="en-US" sz="1400" u="sng" dirty="0" smtClean="0">
                <a:latin typeface="Arial Narrow" panose="020B0606020202030204" pitchFamily="34" charset="0"/>
              </a:rPr>
              <a:t>test certification services are available</a:t>
            </a:r>
            <a:r>
              <a:rPr lang="en-US" sz="1400" dirty="0" smtClean="0">
                <a:latin typeface="Arial Narrow" panose="020B0606020202030204" pitchFamily="34" charset="0"/>
              </a:rPr>
              <a:t> for facility </a:t>
            </a:r>
            <a:r>
              <a:rPr lang="en-US" sz="1400" dirty="0">
                <a:latin typeface="Arial Narrow" panose="020B0606020202030204" pitchFamily="34" charset="0"/>
              </a:rPr>
              <a:t>build-ups </a:t>
            </a:r>
            <a:r>
              <a:rPr lang="en-US" sz="1400" dirty="0" smtClean="0">
                <a:latin typeface="Arial Narrow" panose="020B0606020202030204" pitchFamily="34" charset="0"/>
              </a:rPr>
              <a:t>to </a:t>
            </a:r>
            <a:r>
              <a:rPr lang="en-US" sz="1400" dirty="0">
                <a:latin typeface="Arial Narrow" panose="020B0606020202030204" pitchFamily="34" charset="0"/>
              </a:rPr>
              <a:t>support </a:t>
            </a:r>
            <a:r>
              <a:rPr lang="en-US" sz="1400" dirty="0" smtClean="0">
                <a:latin typeface="Arial Narrow" panose="020B0606020202030204" pitchFamily="34" charset="0"/>
              </a:rPr>
              <a:t>HESTIA </a:t>
            </a:r>
            <a:r>
              <a:rPr lang="en-US" sz="1400" dirty="0">
                <a:latin typeface="Arial Narrow" panose="020B0606020202030204" pitchFamily="34" charset="0"/>
              </a:rPr>
              <a:t>research.  </a:t>
            </a:r>
            <a:endParaRPr lang="en-US" sz="1400" dirty="0" smtClean="0">
              <a:latin typeface="Arial Narrow" panose="020B0606020202030204" pitchFamily="34" charset="0"/>
            </a:endParaRPr>
          </a:p>
        </p:txBody>
      </p:sp>
      <p:sp>
        <p:nvSpPr>
          <p:cNvPr id="7" name="TextBox 6"/>
          <p:cNvSpPr txBox="1"/>
          <p:nvPr/>
        </p:nvSpPr>
        <p:spPr>
          <a:xfrm>
            <a:off x="5772563" y="6426504"/>
            <a:ext cx="3230891" cy="276999"/>
          </a:xfrm>
          <a:prstGeom prst="rect">
            <a:avLst/>
          </a:prstGeom>
          <a:noFill/>
        </p:spPr>
        <p:txBody>
          <a:bodyPr wrap="square" rtlCol="0">
            <a:spAutoFit/>
          </a:bodyPr>
          <a:lstStyle/>
          <a:p>
            <a:pPr marL="168275" indent="-168275" algn="ctr"/>
            <a:r>
              <a:rPr lang="en-US" sz="1200" b="1" dirty="0" smtClean="0">
                <a:latin typeface="Arial Narrow" panose="020B0606020202030204" pitchFamily="34" charset="0"/>
                <a:cs typeface="Arial" panose="020B0604020202020204" pitchFamily="34" charset="0"/>
              </a:rPr>
              <a:t>NASA / JSC Building 7, 20-Foot Chamber Facility</a:t>
            </a:r>
            <a:endParaRPr lang="en-US" sz="1200" dirty="0">
              <a:latin typeface="Arial Narrow" panose="020B0606020202030204" pitchFamily="34" charset="0"/>
            </a:endParaRPr>
          </a:p>
        </p:txBody>
      </p:sp>
      <p:pic>
        <p:nvPicPr>
          <p:cNvPr id="8" name="Picture 7"/>
          <p:cNvPicPr>
            <a:picLocks noChangeAspect="1"/>
          </p:cNvPicPr>
          <p:nvPr/>
        </p:nvPicPr>
        <p:blipFill>
          <a:blip r:embed="rId2"/>
          <a:stretch>
            <a:fillRect/>
          </a:stretch>
        </p:blipFill>
        <p:spPr>
          <a:xfrm>
            <a:off x="5852940" y="1667263"/>
            <a:ext cx="3223260" cy="4838700"/>
          </a:xfrm>
          <a:prstGeom prst="rect">
            <a:avLst/>
          </a:prstGeom>
        </p:spPr>
      </p:pic>
      <p:sp>
        <p:nvSpPr>
          <p:cNvPr id="6" name="Slide Number Placeholder 5"/>
          <p:cNvSpPr>
            <a:spLocks noGrp="1"/>
          </p:cNvSpPr>
          <p:nvPr>
            <p:ph type="sldNum" sz="quarter" idx="12"/>
          </p:nvPr>
        </p:nvSpPr>
        <p:spPr/>
        <p:txBody>
          <a:bodyPr/>
          <a:lstStyle/>
          <a:p>
            <a:fld id="{715F03FC-06F2-4439-A699-B60085BB9C44}" type="slidenum">
              <a:rPr lang="en-US" smtClean="0"/>
              <a:t>11</a:t>
            </a:fld>
            <a:endParaRPr lang="en-US"/>
          </a:p>
        </p:txBody>
      </p:sp>
    </p:spTree>
    <p:extLst>
      <p:ext uri="{BB962C8B-B14F-4D97-AF65-F5344CB8AC3E}">
        <p14:creationId xmlns:p14="http://schemas.microsoft.com/office/powerpoint/2010/main" val="475757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020" y="1020932"/>
            <a:ext cx="9016612" cy="646331"/>
          </a:xfrm>
          <a:prstGeom prst="rect">
            <a:avLst/>
          </a:prstGeom>
          <a:noFill/>
        </p:spPr>
        <p:txBody>
          <a:bodyPr wrap="square" rtlCol="0">
            <a:spAutoFit/>
          </a:bodyPr>
          <a:lstStyle/>
          <a:p>
            <a:pPr marL="168275" indent="-168275"/>
            <a:r>
              <a:rPr lang="en-US" b="1" dirty="0" smtClean="0">
                <a:latin typeface="Arial Narrow" panose="020B0606020202030204" pitchFamily="34" charset="0"/>
                <a:cs typeface="Arial" panose="020B0604020202020204" pitchFamily="34" charset="0"/>
              </a:rPr>
              <a:t>NASA / JSC Building 7, 20-Foot Chamber Facility</a:t>
            </a:r>
            <a:r>
              <a:rPr lang="en-US" b="1" dirty="0">
                <a:latin typeface="Arial Narrow" panose="020B0606020202030204" pitchFamily="34" charset="0"/>
                <a:cs typeface="Arial" panose="020B0604020202020204" pitchFamily="34" charset="0"/>
              </a:rPr>
              <a:t> </a:t>
            </a:r>
            <a:r>
              <a:rPr lang="en-US" b="1" dirty="0" smtClean="0">
                <a:latin typeface="Arial Narrow" panose="020B0606020202030204" pitchFamily="34" charset="0"/>
                <a:cs typeface="Arial" panose="020B0604020202020204" pitchFamily="34" charset="0"/>
              </a:rPr>
              <a:t>serves as the HESTIA Habitat.  It has many u</a:t>
            </a:r>
            <a:r>
              <a:rPr lang="en-US" b="1" u="sng" dirty="0" smtClean="0">
                <a:latin typeface="Arial Narrow" panose="020B0606020202030204" pitchFamily="34" charset="0"/>
                <a:cs typeface="Arial" panose="020B0604020202020204" pitchFamily="34" charset="0"/>
              </a:rPr>
              <a:t>nique</a:t>
            </a:r>
            <a:r>
              <a:rPr lang="en-US" b="1" dirty="0" smtClean="0">
                <a:latin typeface="Arial Narrow" panose="020B0606020202030204" pitchFamily="34" charset="0"/>
                <a:cs typeface="Arial" panose="020B0604020202020204" pitchFamily="34" charset="0"/>
              </a:rPr>
              <a:t> capabilities unlike any other facility available to NASA.</a:t>
            </a:r>
            <a:endParaRPr lang="en-US" dirty="0">
              <a:latin typeface="Arial Narrow" panose="020B0606020202030204" pitchFamily="34" charset="0"/>
            </a:endParaRPr>
          </a:p>
        </p:txBody>
      </p:sp>
      <p:sp>
        <p:nvSpPr>
          <p:cNvPr id="4" name="TextBox 3"/>
          <p:cNvSpPr txBox="1"/>
          <p:nvPr/>
        </p:nvSpPr>
        <p:spPr>
          <a:xfrm>
            <a:off x="1117972" y="266330"/>
            <a:ext cx="6748258" cy="461665"/>
          </a:xfrm>
          <a:prstGeom prst="rect">
            <a:avLst/>
          </a:prstGeom>
          <a:noFill/>
        </p:spPr>
        <p:txBody>
          <a:bodyPr wrap="none" rtlCol="0">
            <a:spAutoFit/>
          </a:bodyPr>
          <a:lstStyle/>
          <a:p>
            <a:pPr algn="ctr"/>
            <a:r>
              <a:rPr lang="en-US" sz="2400" b="1" dirty="0" smtClean="0">
                <a:latin typeface="Arial Narrow" panose="020B0606020202030204" pitchFamily="34" charset="0"/>
              </a:rPr>
              <a:t>HESTIA</a:t>
            </a:r>
            <a:r>
              <a:rPr lang="en-US" sz="2400" b="1" dirty="0">
                <a:latin typeface="Arial Narrow" panose="020B0606020202030204" pitchFamily="34" charset="0"/>
              </a:rPr>
              <a:t> </a:t>
            </a:r>
            <a:r>
              <a:rPr lang="en-US" sz="2400" b="1" dirty="0" smtClean="0">
                <a:latin typeface="Arial Narrow" panose="020B0606020202030204" pitchFamily="34" charset="0"/>
              </a:rPr>
              <a:t>Support </a:t>
            </a:r>
            <a:r>
              <a:rPr lang="en-US" sz="2400" b="1" dirty="0">
                <a:latin typeface="Arial Narrow" panose="020B0606020202030204" pitchFamily="34" charset="0"/>
              </a:rPr>
              <a:t>of Future NASA Deep-Space Missions</a:t>
            </a:r>
            <a:endParaRPr lang="en-US" sz="2400" dirty="0">
              <a:latin typeface="Arial Narrow" panose="020B0606020202030204" pitchFamily="34" charset="0"/>
            </a:endParaRPr>
          </a:p>
        </p:txBody>
      </p:sp>
      <p:sp>
        <p:nvSpPr>
          <p:cNvPr id="5" name="TextBox 4"/>
          <p:cNvSpPr txBox="1"/>
          <p:nvPr/>
        </p:nvSpPr>
        <p:spPr>
          <a:xfrm>
            <a:off x="0" y="1588200"/>
            <a:ext cx="5877017" cy="5262979"/>
          </a:xfrm>
          <a:prstGeom prst="rect">
            <a:avLst/>
          </a:prstGeom>
          <a:noFill/>
        </p:spPr>
        <p:txBody>
          <a:bodyPr wrap="square" rtlCol="0">
            <a:spAutoFit/>
          </a:bodyPr>
          <a:lstStyle/>
          <a:p>
            <a:pPr marL="284163" lvl="1" indent="-168275">
              <a:buFont typeface="Arial" panose="020B0604020202020204" pitchFamily="34" charset="0"/>
              <a:buChar char="•"/>
            </a:pPr>
            <a:r>
              <a:rPr lang="en-US" sz="1400" dirty="0" smtClean="0">
                <a:solidFill>
                  <a:schemeClr val="bg1">
                    <a:lumMod val="65000"/>
                  </a:schemeClr>
                </a:solidFill>
                <a:latin typeface="Arial Narrow" panose="020B0606020202030204" pitchFamily="34" charset="0"/>
                <a:cs typeface="Arial" panose="020B0604020202020204" pitchFamily="34" charset="0"/>
              </a:rPr>
              <a:t>This </a:t>
            </a:r>
            <a:r>
              <a:rPr lang="en-US" sz="1400" u="sng" dirty="0" smtClean="0">
                <a:solidFill>
                  <a:schemeClr val="bg1">
                    <a:lumMod val="65000"/>
                  </a:schemeClr>
                </a:solidFill>
                <a:latin typeface="Arial Narrow" panose="020B0606020202030204" pitchFamily="34" charset="0"/>
                <a:cs typeface="Arial" panose="020B0604020202020204" pitchFamily="34" charset="0"/>
              </a:rPr>
              <a:t>Human-rated facility</a:t>
            </a:r>
            <a:r>
              <a:rPr lang="en-US" sz="1400" dirty="0" smtClean="0">
                <a:solidFill>
                  <a:schemeClr val="bg1">
                    <a:lumMod val="65000"/>
                  </a:schemeClr>
                </a:solidFill>
                <a:latin typeface="Arial Narrow" panose="020B0606020202030204" pitchFamily="34" charset="0"/>
                <a:cs typeface="Arial" panose="020B0604020202020204" pitchFamily="34" charset="0"/>
              </a:rPr>
              <a:t> was used </a:t>
            </a:r>
            <a:r>
              <a:rPr lang="en-US" sz="1400" dirty="0" smtClean="0">
                <a:solidFill>
                  <a:schemeClr val="bg1">
                    <a:lumMod val="65000"/>
                  </a:schemeClr>
                </a:solidFill>
                <a:latin typeface="Arial Narrow" panose="020B0606020202030204" pitchFamily="34" charset="0"/>
              </a:rPr>
              <a:t>to </a:t>
            </a:r>
            <a:r>
              <a:rPr lang="en-US" sz="1400" dirty="0">
                <a:solidFill>
                  <a:schemeClr val="bg1">
                    <a:lumMod val="65000"/>
                  </a:schemeClr>
                </a:solidFill>
                <a:latin typeface="Arial Narrow" panose="020B0606020202030204" pitchFamily="34" charset="0"/>
              </a:rPr>
              <a:t>support Gemini, Apollo, and </a:t>
            </a:r>
            <a:r>
              <a:rPr lang="en-US" sz="1400" dirty="0" err="1">
                <a:solidFill>
                  <a:schemeClr val="bg1">
                    <a:lumMod val="65000"/>
                  </a:schemeClr>
                </a:solidFill>
                <a:latin typeface="Arial Narrow" panose="020B0606020202030204" pitchFamily="34" charset="0"/>
              </a:rPr>
              <a:t>SkyLab</a:t>
            </a:r>
            <a:r>
              <a:rPr lang="en-US" sz="1400" dirty="0">
                <a:solidFill>
                  <a:schemeClr val="bg1">
                    <a:lumMod val="65000"/>
                  </a:schemeClr>
                </a:solidFill>
                <a:latin typeface="Arial Narrow" panose="020B0606020202030204" pitchFamily="34" charset="0"/>
              </a:rPr>
              <a:t> </a:t>
            </a:r>
            <a:r>
              <a:rPr lang="en-US" sz="1400" dirty="0" smtClean="0">
                <a:solidFill>
                  <a:schemeClr val="bg1">
                    <a:lumMod val="65000"/>
                  </a:schemeClr>
                </a:solidFill>
                <a:latin typeface="Arial Narrow" panose="020B0606020202030204" pitchFamily="34" charset="0"/>
              </a:rPr>
              <a:t>Programs</a:t>
            </a:r>
            <a:r>
              <a:rPr lang="en-US" sz="1400" dirty="0">
                <a:solidFill>
                  <a:schemeClr val="bg1">
                    <a:lumMod val="65000"/>
                  </a:schemeClr>
                </a:solidFill>
                <a:latin typeface="Arial Narrow" panose="020B0606020202030204" pitchFamily="34" charset="0"/>
              </a:rPr>
              <a:t>.  More recently, </a:t>
            </a:r>
            <a:r>
              <a:rPr lang="en-US" sz="1400" dirty="0" smtClean="0">
                <a:solidFill>
                  <a:schemeClr val="bg1">
                    <a:lumMod val="65000"/>
                  </a:schemeClr>
                </a:solidFill>
                <a:latin typeface="Arial Narrow" panose="020B0606020202030204" pitchFamily="34" charset="0"/>
              </a:rPr>
              <a:t>it was used </a:t>
            </a:r>
            <a:r>
              <a:rPr lang="en-US" sz="1400" dirty="0">
                <a:solidFill>
                  <a:schemeClr val="bg1">
                    <a:lumMod val="65000"/>
                  </a:schemeClr>
                </a:solidFill>
                <a:latin typeface="Arial Narrow" panose="020B0606020202030204" pitchFamily="34" charset="0"/>
              </a:rPr>
              <a:t>to conduct 30-, 60-, and 90-day human ECLSS closed-loop testing in the 1990s to support the International Space Station </a:t>
            </a:r>
            <a:r>
              <a:rPr lang="en-US" sz="1400" dirty="0" smtClean="0">
                <a:solidFill>
                  <a:schemeClr val="bg1">
                    <a:lumMod val="65000"/>
                  </a:schemeClr>
                </a:solidFill>
                <a:latin typeface="Arial Narrow" panose="020B0606020202030204" pitchFamily="34" charset="0"/>
              </a:rPr>
              <a:t>(ISS) and </a:t>
            </a:r>
            <a:r>
              <a:rPr lang="en-US" sz="1400" dirty="0">
                <a:solidFill>
                  <a:schemeClr val="bg1">
                    <a:lumMod val="65000"/>
                  </a:schemeClr>
                </a:solidFill>
                <a:latin typeface="Arial Narrow" panose="020B0606020202030204" pitchFamily="34" charset="0"/>
              </a:rPr>
              <a:t>life support technology </a:t>
            </a:r>
            <a:r>
              <a:rPr lang="en-US" sz="1400" dirty="0" smtClean="0">
                <a:solidFill>
                  <a:schemeClr val="bg1">
                    <a:lumMod val="65000"/>
                  </a:schemeClr>
                </a:solidFill>
                <a:latin typeface="Arial Narrow" panose="020B0606020202030204" pitchFamily="34" charset="0"/>
              </a:rPr>
              <a:t>development.</a:t>
            </a:r>
          </a:p>
          <a:p>
            <a:pPr marL="284163" lvl="1" indent="-168275">
              <a:buFont typeface="Arial" panose="020B0604020202020204" pitchFamily="34" charset="0"/>
              <a:buChar char="•"/>
            </a:pPr>
            <a:r>
              <a:rPr lang="en-US" sz="1400" u="sng" dirty="0" smtClean="0">
                <a:solidFill>
                  <a:schemeClr val="bg1">
                    <a:lumMod val="65000"/>
                  </a:schemeClr>
                </a:solidFill>
                <a:latin typeface="Arial Narrow" panose="020B0606020202030204" pitchFamily="34" charset="0"/>
              </a:rPr>
              <a:t>Chamber geometry is consistent with habitability</a:t>
            </a:r>
            <a:r>
              <a:rPr lang="en-US" sz="1400" dirty="0" smtClean="0">
                <a:solidFill>
                  <a:schemeClr val="bg1">
                    <a:lumMod val="65000"/>
                  </a:schemeClr>
                </a:solidFill>
                <a:latin typeface="Arial Narrow" panose="020B0606020202030204" pitchFamily="34" charset="0"/>
              </a:rPr>
              <a:t> concepts for both translation and surface habitats (i.e., multi-storied cylindrical structure) driven by launch vehicle constraints.</a:t>
            </a:r>
          </a:p>
          <a:p>
            <a:pPr marL="284163" lvl="1" indent="-168275">
              <a:buFont typeface="Arial" panose="020B0604020202020204" pitchFamily="34" charset="0"/>
              <a:buChar char="•"/>
            </a:pPr>
            <a:r>
              <a:rPr lang="en-US" sz="1400" u="sng" dirty="0" smtClean="0">
                <a:solidFill>
                  <a:schemeClr val="bg1">
                    <a:lumMod val="65000"/>
                  </a:schemeClr>
                </a:solidFill>
                <a:latin typeface="Arial Narrow" panose="020B0606020202030204" pitchFamily="34" charset="0"/>
              </a:rPr>
              <a:t>Chamber </a:t>
            </a:r>
            <a:r>
              <a:rPr lang="en-US" sz="1400" u="sng" dirty="0">
                <a:solidFill>
                  <a:schemeClr val="bg1">
                    <a:lumMod val="65000"/>
                  </a:schemeClr>
                </a:solidFill>
                <a:latin typeface="Arial Narrow" panose="020B0606020202030204" pitchFamily="34" charset="0"/>
              </a:rPr>
              <a:t>can operate at reduced pressure and elevated oxygen environments </a:t>
            </a:r>
            <a:r>
              <a:rPr lang="en-US" sz="1400" dirty="0">
                <a:solidFill>
                  <a:schemeClr val="bg1">
                    <a:lumMod val="65000"/>
                  </a:schemeClr>
                </a:solidFill>
                <a:latin typeface="Arial Narrow" panose="020B0606020202030204" pitchFamily="34" charset="0"/>
              </a:rPr>
              <a:t>including those proposed for deep-space </a:t>
            </a:r>
            <a:r>
              <a:rPr lang="en-US" sz="1400" dirty="0" smtClean="0">
                <a:solidFill>
                  <a:schemeClr val="bg1">
                    <a:lumMod val="65000"/>
                  </a:schemeClr>
                </a:solidFill>
                <a:latin typeface="Arial Narrow" panose="020B0606020202030204" pitchFamily="34" charset="0"/>
              </a:rPr>
              <a:t>exploration by the Exploration Atmosphere Working Group </a:t>
            </a:r>
            <a:r>
              <a:rPr lang="en-US" sz="1400" dirty="0">
                <a:solidFill>
                  <a:schemeClr val="bg1">
                    <a:lumMod val="65000"/>
                  </a:schemeClr>
                </a:solidFill>
                <a:latin typeface="Arial Narrow" panose="020B0606020202030204" pitchFamily="34" charset="0"/>
              </a:rPr>
              <a:t>(i.e., 8.2 </a:t>
            </a:r>
            <a:r>
              <a:rPr lang="en-US" sz="1400" dirty="0" err="1">
                <a:solidFill>
                  <a:schemeClr val="bg1">
                    <a:lumMod val="65000"/>
                  </a:schemeClr>
                </a:solidFill>
                <a:latin typeface="Arial Narrow" panose="020B0606020202030204" pitchFamily="34" charset="0"/>
              </a:rPr>
              <a:t>psia</a:t>
            </a:r>
            <a:r>
              <a:rPr lang="en-US" sz="1400" dirty="0">
                <a:solidFill>
                  <a:schemeClr val="bg1">
                    <a:lumMod val="65000"/>
                  </a:schemeClr>
                </a:solidFill>
                <a:latin typeface="Arial Narrow" panose="020B0606020202030204" pitchFamily="34" charset="0"/>
              </a:rPr>
              <a:t> &amp; 34% O2</a:t>
            </a:r>
            <a:r>
              <a:rPr lang="en-US" sz="1400" dirty="0" smtClean="0">
                <a:solidFill>
                  <a:schemeClr val="bg1">
                    <a:lumMod val="65000"/>
                  </a:schemeClr>
                </a:solidFill>
                <a:latin typeface="Arial Narrow" panose="020B0606020202030204" pitchFamily="34" charset="0"/>
              </a:rPr>
              <a:t>).</a:t>
            </a:r>
          </a:p>
          <a:p>
            <a:pPr marL="284163" lvl="1" indent="-168275">
              <a:buFont typeface="Arial" panose="020B0604020202020204" pitchFamily="34" charset="0"/>
              <a:buChar char="•"/>
            </a:pPr>
            <a:r>
              <a:rPr lang="en-US" sz="1400" u="sng" dirty="0" smtClean="0">
                <a:solidFill>
                  <a:schemeClr val="bg1">
                    <a:lumMod val="65000"/>
                  </a:schemeClr>
                </a:solidFill>
                <a:latin typeface="Arial Narrow" panose="020B0606020202030204" pitchFamily="34" charset="0"/>
              </a:rPr>
              <a:t>Facility </a:t>
            </a:r>
            <a:r>
              <a:rPr lang="en-US" sz="1400" u="sng" dirty="0">
                <a:solidFill>
                  <a:schemeClr val="bg1">
                    <a:lumMod val="65000"/>
                  </a:schemeClr>
                </a:solidFill>
                <a:latin typeface="Arial Narrow" panose="020B0606020202030204" pitchFamily="34" charset="0"/>
              </a:rPr>
              <a:t>resources </a:t>
            </a:r>
            <a:r>
              <a:rPr lang="en-US" sz="1400" u="sng" dirty="0" smtClean="0">
                <a:solidFill>
                  <a:schemeClr val="bg1">
                    <a:lumMod val="65000"/>
                  </a:schemeClr>
                </a:solidFill>
                <a:latin typeface="Arial Narrow" panose="020B0606020202030204" pitchFamily="34" charset="0"/>
              </a:rPr>
              <a:t>are available </a:t>
            </a:r>
            <a:r>
              <a:rPr lang="en-US" sz="1400" dirty="0">
                <a:solidFill>
                  <a:schemeClr val="bg1">
                    <a:lumMod val="65000"/>
                  </a:schemeClr>
                </a:solidFill>
                <a:latin typeface="Arial Narrow" panose="020B0606020202030204" pitchFamily="34" charset="0"/>
              </a:rPr>
              <a:t>to support a wide range of </a:t>
            </a:r>
            <a:r>
              <a:rPr lang="en-US" sz="1400" dirty="0" smtClean="0">
                <a:solidFill>
                  <a:schemeClr val="bg1">
                    <a:lumMod val="65000"/>
                  </a:schemeClr>
                </a:solidFill>
                <a:latin typeface="Arial Narrow" panose="020B0606020202030204" pitchFamily="34" charset="0"/>
              </a:rPr>
              <a:t>research activities including data acquisition / monitoring / control, </a:t>
            </a:r>
            <a:r>
              <a:rPr lang="en-US" sz="1400" dirty="0">
                <a:solidFill>
                  <a:schemeClr val="bg1">
                    <a:lumMod val="65000"/>
                  </a:schemeClr>
                </a:solidFill>
                <a:latin typeface="Arial Narrow" panose="020B0606020202030204" pitchFamily="34" charset="0"/>
              </a:rPr>
              <a:t>power, </a:t>
            </a:r>
            <a:r>
              <a:rPr lang="en-US" sz="1400" dirty="0" smtClean="0">
                <a:solidFill>
                  <a:schemeClr val="bg1">
                    <a:lumMod val="65000"/>
                  </a:schemeClr>
                </a:solidFill>
                <a:latin typeface="Arial Narrow" panose="020B0606020202030204" pitchFamily="34" charset="0"/>
              </a:rPr>
              <a:t>fluids, pressure &amp; atmospheric control, </a:t>
            </a:r>
            <a:r>
              <a:rPr lang="en-US" sz="1400" dirty="0">
                <a:solidFill>
                  <a:schemeClr val="bg1">
                    <a:lumMod val="65000"/>
                  </a:schemeClr>
                </a:solidFill>
                <a:latin typeface="Arial Narrow" panose="020B0606020202030204" pitchFamily="34" charset="0"/>
              </a:rPr>
              <a:t>and other key </a:t>
            </a:r>
            <a:r>
              <a:rPr lang="en-US" sz="1400" dirty="0" smtClean="0">
                <a:solidFill>
                  <a:schemeClr val="bg1">
                    <a:lumMod val="65000"/>
                  </a:schemeClr>
                </a:solidFill>
                <a:latin typeface="Arial Narrow" panose="020B0606020202030204" pitchFamily="34" charset="0"/>
              </a:rPr>
              <a:t>resources.</a:t>
            </a:r>
          </a:p>
          <a:p>
            <a:pPr marL="284163" lvl="1" indent="-168275">
              <a:buFont typeface="Arial" panose="020B0604020202020204" pitchFamily="34" charset="0"/>
              <a:buChar char="•"/>
            </a:pPr>
            <a:r>
              <a:rPr lang="en-US" sz="1400" u="sng" dirty="0">
                <a:solidFill>
                  <a:schemeClr val="bg1">
                    <a:lumMod val="65000"/>
                  </a:schemeClr>
                </a:solidFill>
                <a:latin typeface="Arial Narrow" panose="020B0606020202030204" pitchFamily="34" charset="0"/>
              </a:rPr>
              <a:t>Man- and Transfer-Locks</a:t>
            </a:r>
            <a:r>
              <a:rPr lang="en-US" sz="1400" dirty="0">
                <a:solidFill>
                  <a:schemeClr val="bg1">
                    <a:lumMod val="65000"/>
                  </a:schemeClr>
                </a:solidFill>
                <a:latin typeface="Arial Narrow" panose="020B0606020202030204" pitchFamily="34" charset="0"/>
              </a:rPr>
              <a:t> allows the transfer of personnel and / or material into / out of the chamber without affecting the internal environment.  </a:t>
            </a:r>
            <a:r>
              <a:rPr lang="en-US" sz="1400" u="sng" dirty="0">
                <a:solidFill>
                  <a:schemeClr val="bg1">
                    <a:lumMod val="65000"/>
                  </a:schemeClr>
                </a:solidFill>
                <a:latin typeface="Arial Narrow" panose="020B0606020202030204" pitchFamily="34" charset="0"/>
              </a:rPr>
              <a:t>These are mandatory for long-duration human testing of closed-loop ECLSS and other hardware</a:t>
            </a:r>
            <a:r>
              <a:rPr lang="en-US" sz="1400" dirty="0">
                <a:solidFill>
                  <a:schemeClr val="bg1">
                    <a:lumMod val="65000"/>
                  </a:schemeClr>
                </a:solidFill>
                <a:latin typeface="Arial Narrow" panose="020B0606020202030204" pitchFamily="34" charset="0"/>
              </a:rPr>
              <a:t>.</a:t>
            </a:r>
          </a:p>
          <a:p>
            <a:pPr marL="284163" lvl="1" indent="-168275">
              <a:buFont typeface="Arial" panose="020B0604020202020204" pitchFamily="34" charset="0"/>
              <a:buChar char="•"/>
            </a:pPr>
            <a:r>
              <a:rPr lang="en-US" sz="1400" u="sng" dirty="0" smtClean="0">
                <a:solidFill>
                  <a:schemeClr val="bg1">
                    <a:lumMod val="65000"/>
                  </a:schemeClr>
                </a:solidFill>
                <a:latin typeface="Arial Narrow" panose="020B0606020202030204" pitchFamily="34" charset="0"/>
              </a:rPr>
              <a:t>External 2</a:t>
            </a:r>
            <a:r>
              <a:rPr lang="en-US" sz="1400" u="sng" baseline="30000" dirty="0" smtClean="0">
                <a:solidFill>
                  <a:schemeClr val="bg1">
                    <a:lumMod val="65000"/>
                  </a:schemeClr>
                </a:solidFill>
                <a:latin typeface="Arial Narrow" panose="020B0606020202030204" pitchFamily="34" charset="0"/>
              </a:rPr>
              <a:t>nd</a:t>
            </a:r>
            <a:r>
              <a:rPr lang="en-US" sz="1400" u="sng" dirty="0" smtClean="0">
                <a:solidFill>
                  <a:schemeClr val="bg1">
                    <a:lumMod val="65000"/>
                  </a:schemeClr>
                </a:solidFill>
                <a:latin typeface="Arial Narrow" panose="020B0606020202030204" pitchFamily="34" charset="0"/>
              </a:rPr>
              <a:t> Floor platform</a:t>
            </a:r>
            <a:r>
              <a:rPr lang="en-US" sz="1400" dirty="0" smtClean="0">
                <a:solidFill>
                  <a:schemeClr val="bg1">
                    <a:lumMod val="65000"/>
                  </a:schemeClr>
                </a:solidFill>
                <a:latin typeface="Arial Narrow" panose="020B0606020202030204" pitchFamily="34" charset="0"/>
              </a:rPr>
              <a:t> allows flexibility for test and support hardware.</a:t>
            </a:r>
          </a:p>
          <a:p>
            <a:pPr marL="284163" lvl="1" indent="-168275">
              <a:buFont typeface="Arial" panose="020B0604020202020204" pitchFamily="34" charset="0"/>
              <a:buChar char="•"/>
            </a:pPr>
            <a:r>
              <a:rPr lang="en-US" sz="1400" u="sng" dirty="0" smtClean="0">
                <a:solidFill>
                  <a:schemeClr val="bg1">
                    <a:lumMod val="65000"/>
                  </a:schemeClr>
                </a:solidFill>
                <a:latin typeface="Arial Narrow" panose="020B0606020202030204" pitchFamily="34" charset="0"/>
              </a:rPr>
              <a:t>Test operations </a:t>
            </a:r>
            <a:r>
              <a:rPr lang="en-US" sz="1400" u="sng" dirty="0">
                <a:solidFill>
                  <a:schemeClr val="bg1">
                    <a:lumMod val="65000"/>
                  </a:schemeClr>
                </a:solidFill>
                <a:latin typeface="Arial Narrow" panose="020B0606020202030204" pitchFamily="34" charset="0"/>
              </a:rPr>
              <a:t>follow stringent processes by a certified test team</a:t>
            </a:r>
            <a:r>
              <a:rPr lang="en-US" sz="1400" dirty="0">
                <a:solidFill>
                  <a:schemeClr val="bg1">
                    <a:lumMod val="65000"/>
                  </a:schemeClr>
                </a:solidFill>
                <a:latin typeface="Arial Narrow" panose="020B0606020202030204" pitchFamily="34" charset="0"/>
              </a:rPr>
              <a:t> </a:t>
            </a:r>
            <a:r>
              <a:rPr lang="en-US" sz="1400" dirty="0" smtClean="0">
                <a:solidFill>
                  <a:schemeClr val="bg1">
                    <a:lumMod val="65000"/>
                  </a:schemeClr>
                </a:solidFill>
                <a:latin typeface="Arial Narrow" panose="020B0606020202030204" pitchFamily="34" charset="0"/>
              </a:rPr>
              <a:t>for both human and non-human testing</a:t>
            </a:r>
            <a:r>
              <a:rPr lang="en-US" sz="1400" dirty="0">
                <a:solidFill>
                  <a:schemeClr val="bg1">
                    <a:lumMod val="65000"/>
                  </a:schemeClr>
                </a:solidFill>
                <a:latin typeface="Arial Narrow" panose="020B0606020202030204" pitchFamily="34" charset="0"/>
              </a:rPr>
              <a:t>.  </a:t>
            </a:r>
            <a:endParaRPr lang="en-US" sz="1400" dirty="0" smtClean="0">
              <a:solidFill>
                <a:schemeClr val="bg1">
                  <a:lumMod val="65000"/>
                </a:schemeClr>
              </a:solidFill>
              <a:latin typeface="Arial Narrow" panose="020B0606020202030204" pitchFamily="34" charset="0"/>
            </a:endParaRPr>
          </a:p>
          <a:p>
            <a:pPr marL="284163" lvl="1" indent="-168275">
              <a:buFont typeface="Arial" panose="020B0604020202020204" pitchFamily="34" charset="0"/>
              <a:buChar char="•"/>
            </a:pPr>
            <a:r>
              <a:rPr lang="en-US" sz="1400" u="sng" dirty="0" smtClean="0">
                <a:solidFill>
                  <a:schemeClr val="bg1">
                    <a:lumMod val="65000"/>
                  </a:schemeClr>
                </a:solidFill>
                <a:latin typeface="Arial Narrow" panose="020B0606020202030204" pitchFamily="34" charset="0"/>
              </a:rPr>
              <a:t>Project </a:t>
            </a:r>
            <a:r>
              <a:rPr lang="en-US" sz="1400" u="sng" dirty="0">
                <a:solidFill>
                  <a:schemeClr val="bg1">
                    <a:lumMod val="65000"/>
                  </a:schemeClr>
                </a:solidFill>
                <a:latin typeface="Arial Narrow" panose="020B0606020202030204" pitchFamily="34" charset="0"/>
              </a:rPr>
              <a:t>management, analysis, design, acquisition, fabrication, assembly and </a:t>
            </a:r>
            <a:r>
              <a:rPr lang="en-US" sz="1400" u="sng" dirty="0" smtClean="0">
                <a:solidFill>
                  <a:schemeClr val="bg1">
                    <a:lumMod val="65000"/>
                  </a:schemeClr>
                </a:solidFill>
                <a:latin typeface="Arial Narrow" panose="020B0606020202030204" pitchFamily="34" charset="0"/>
              </a:rPr>
              <a:t>test certification services are available</a:t>
            </a:r>
            <a:r>
              <a:rPr lang="en-US" sz="1400" dirty="0" smtClean="0">
                <a:solidFill>
                  <a:schemeClr val="bg1">
                    <a:lumMod val="65000"/>
                  </a:schemeClr>
                </a:solidFill>
                <a:latin typeface="Arial Narrow" panose="020B0606020202030204" pitchFamily="34" charset="0"/>
              </a:rPr>
              <a:t> for facility </a:t>
            </a:r>
            <a:r>
              <a:rPr lang="en-US" sz="1400" dirty="0">
                <a:solidFill>
                  <a:schemeClr val="bg1">
                    <a:lumMod val="65000"/>
                  </a:schemeClr>
                </a:solidFill>
                <a:latin typeface="Arial Narrow" panose="020B0606020202030204" pitchFamily="34" charset="0"/>
              </a:rPr>
              <a:t>build-ups </a:t>
            </a:r>
            <a:r>
              <a:rPr lang="en-US" sz="1400" dirty="0" smtClean="0">
                <a:solidFill>
                  <a:schemeClr val="bg1">
                    <a:lumMod val="65000"/>
                  </a:schemeClr>
                </a:solidFill>
                <a:latin typeface="Arial Narrow" panose="020B0606020202030204" pitchFamily="34" charset="0"/>
              </a:rPr>
              <a:t>to </a:t>
            </a:r>
            <a:r>
              <a:rPr lang="en-US" sz="1400" dirty="0">
                <a:solidFill>
                  <a:schemeClr val="bg1">
                    <a:lumMod val="65000"/>
                  </a:schemeClr>
                </a:solidFill>
                <a:latin typeface="Arial Narrow" panose="020B0606020202030204" pitchFamily="34" charset="0"/>
              </a:rPr>
              <a:t>support </a:t>
            </a:r>
            <a:r>
              <a:rPr lang="en-US" sz="1400" dirty="0" smtClean="0">
                <a:solidFill>
                  <a:schemeClr val="bg1">
                    <a:lumMod val="65000"/>
                  </a:schemeClr>
                </a:solidFill>
                <a:latin typeface="Arial Narrow" panose="020B0606020202030204" pitchFamily="34" charset="0"/>
              </a:rPr>
              <a:t>HESTIA </a:t>
            </a:r>
            <a:r>
              <a:rPr lang="en-US" sz="1400" dirty="0">
                <a:solidFill>
                  <a:schemeClr val="bg1">
                    <a:lumMod val="65000"/>
                  </a:schemeClr>
                </a:solidFill>
                <a:latin typeface="Arial Narrow" panose="020B0606020202030204" pitchFamily="34" charset="0"/>
              </a:rPr>
              <a:t>research.  </a:t>
            </a:r>
            <a:endParaRPr lang="en-US" sz="1400" dirty="0" smtClean="0">
              <a:solidFill>
                <a:schemeClr val="bg1">
                  <a:lumMod val="65000"/>
                </a:schemeClr>
              </a:solidFill>
              <a:latin typeface="Arial Narrow" panose="020B0606020202030204" pitchFamily="34" charset="0"/>
            </a:endParaRPr>
          </a:p>
          <a:p>
            <a:pPr marL="284163" lvl="1" indent="-168275">
              <a:buFont typeface="Arial" panose="020B0604020202020204" pitchFamily="34" charset="0"/>
              <a:buChar char="•"/>
            </a:pPr>
            <a:r>
              <a:rPr lang="en-US" sz="1400" u="sng" dirty="0" smtClean="0">
                <a:latin typeface="Arial Narrow" panose="020B0606020202030204" pitchFamily="34" charset="0"/>
              </a:rPr>
              <a:t>HESTIA </a:t>
            </a:r>
            <a:r>
              <a:rPr lang="en-US" sz="1400" u="sng" dirty="0">
                <a:latin typeface="Arial Narrow" panose="020B0606020202030204" pitchFamily="34" charset="0"/>
              </a:rPr>
              <a:t>offers close proximity to key stakeholders</a:t>
            </a:r>
            <a:r>
              <a:rPr lang="en-US" sz="1400" dirty="0">
                <a:latin typeface="Arial Narrow" panose="020B0606020202030204" pitchFamily="34" charset="0"/>
              </a:rPr>
              <a:t> including astronauts, Human Research Program </a:t>
            </a:r>
            <a:r>
              <a:rPr lang="en-US" sz="1400" dirty="0" smtClean="0">
                <a:latin typeface="Arial Narrow" panose="020B0606020202030204" pitchFamily="34" charset="0"/>
              </a:rPr>
              <a:t>(HRP) [who </a:t>
            </a:r>
            <a:r>
              <a:rPr lang="en-US" sz="1400" dirty="0">
                <a:latin typeface="Arial Narrow" panose="020B0606020202030204" pitchFamily="34" charset="0"/>
              </a:rPr>
              <a:t>direct space human research for the </a:t>
            </a:r>
            <a:r>
              <a:rPr lang="en-US" sz="1400" dirty="0" smtClean="0">
                <a:latin typeface="Arial Narrow" panose="020B0606020202030204" pitchFamily="34" charset="0"/>
              </a:rPr>
              <a:t>agency], </a:t>
            </a:r>
            <a:r>
              <a:rPr lang="en-US" sz="1400" dirty="0">
                <a:latin typeface="Arial Narrow" panose="020B0606020202030204" pitchFamily="34" charset="0"/>
              </a:rPr>
              <a:t>Mission Operations, Safety &amp; Mission Assurance, and </a:t>
            </a:r>
            <a:r>
              <a:rPr lang="en-US" sz="1400" dirty="0" smtClean="0">
                <a:latin typeface="Arial Narrow" panose="020B0606020202030204" pitchFamily="34" charset="0"/>
              </a:rPr>
              <a:t>the Engineering </a:t>
            </a:r>
            <a:r>
              <a:rPr lang="en-US" sz="1400" dirty="0">
                <a:latin typeface="Arial Narrow" panose="020B0606020202030204" pitchFamily="34" charset="0"/>
              </a:rPr>
              <a:t>Directorate</a:t>
            </a:r>
            <a:r>
              <a:rPr lang="en-US" sz="1400" dirty="0" smtClean="0">
                <a:latin typeface="Arial Narrow" panose="020B0606020202030204" pitchFamily="34" charset="0"/>
              </a:rPr>
              <a:t>.</a:t>
            </a:r>
            <a:endParaRPr lang="en-US" sz="1400" dirty="0">
              <a:latin typeface="Arial Narrow" panose="020B0606020202030204" pitchFamily="34" charset="0"/>
            </a:endParaRPr>
          </a:p>
        </p:txBody>
      </p:sp>
      <p:sp>
        <p:nvSpPr>
          <p:cNvPr id="7" name="TextBox 6"/>
          <p:cNvSpPr txBox="1"/>
          <p:nvPr/>
        </p:nvSpPr>
        <p:spPr>
          <a:xfrm>
            <a:off x="5772563" y="6426504"/>
            <a:ext cx="3230891" cy="276999"/>
          </a:xfrm>
          <a:prstGeom prst="rect">
            <a:avLst/>
          </a:prstGeom>
          <a:noFill/>
        </p:spPr>
        <p:txBody>
          <a:bodyPr wrap="square" rtlCol="0">
            <a:spAutoFit/>
          </a:bodyPr>
          <a:lstStyle/>
          <a:p>
            <a:pPr marL="168275" indent="-168275" algn="ctr"/>
            <a:r>
              <a:rPr lang="en-US" sz="1200" b="1" dirty="0" smtClean="0">
                <a:latin typeface="Arial Narrow" panose="020B0606020202030204" pitchFamily="34" charset="0"/>
                <a:cs typeface="Arial" panose="020B0604020202020204" pitchFamily="34" charset="0"/>
              </a:rPr>
              <a:t>NASA / JSC Building 7, 20-Foot Chamber Facility</a:t>
            </a:r>
            <a:endParaRPr lang="en-US" sz="1200" dirty="0">
              <a:latin typeface="Arial Narrow" panose="020B0606020202030204" pitchFamily="34" charset="0"/>
            </a:endParaRPr>
          </a:p>
        </p:txBody>
      </p:sp>
      <p:pic>
        <p:nvPicPr>
          <p:cNvPr id="8" name="Picture 7"/>
          <p:cNvPicPr>
            <a:picLocks noChangeAspect="1"/>
          </p:cNvPicPr>
          <p:nvPr/>
        </p:nvPicPr>
        <p:blipFill>
          <a:blip r:embed="rId2"/>
          <a:stretch>
            <a:fillRect/>
          </a:stretch>
        </p:blipFill>
        <p:spPr>
          <a:xfrm>
            <a:off x="5852940" y="1667263"/>
            <a:ext cx="3223260" cy="4838700"/>
          </a:xfrm>
          <a:prstGeom prst="rect">
            <a:avLst/>
          </a:prstGeom>
        </p:spPr>
      </p:pic>
      <p:sp>
        <p:nvSpPr>
          <p:cNvPr id="6" name="Slide Number Placeholder 5"/>
          <p:cNvSpPr>
            <a:spLocks noGrp="1"/>
          </p:cNvSpPr>
          <p:nvPr>
            <p:ph type="sldNum" sz="quarter" idx="12"/>
          </p:nvPr>
        </p:nvSpPr>
        <p:spPr/>
        <p:txBody>
          <a:bodyPr/>
          <a:lstStyle/>
          <a:p>
            <a:fld id="{715F03FC-06F2-4439-A699-B60085BB9C44}" type="slidenum">
              <a:rPr lang="en-US" smtClean="0"/>
              <a:t>12</a:t>
            </a:fld>
            <a:endParaRPr lang="en-US"/>
          </a:p>
        </p:txBody>
      </p:sp>
    </p:spTree>
    <p:extLst>
      <p:ext uri="{BB962C8B-B14F-4D97-AF65-F5344CB8AC3E}">
        <p14:creationId xmlns:p14="http://schemas.microsoft.com/office/powerpoint/2010/main" val="1489511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021" y="1038686"/>
            <a:ext cx="9016611" cy="1354217"/>
          </a:xfrm>
          <a:prstGeom prst="rect">
            <a:avLst/>
          </a:prstGeom>
          <a:noFill/>
        </p:spPr>
        <p:txBody>
          <a:bodyPr wrap="square" rtlCol="0">
            <a:spAutoFit/>
          </a:bodyPr>
          <a:lstStyle/>
          <a:p>
            <a:pPr marL="168275" indent="-168275"/>
            <a:r>
              <a:rPr lang="en-US" b="1" dirty="0" smtClean="0">
                <a:latin typeface="Arial Narrow" panose="020B0606020202030204" pitchFamily="34" charset="0"/>
                <a:cs typeface="Arial" panose="020B0604020202020204" pitchFamily="34" charset="0"/>
              </a:rPr>
              <a:t>HESTIA 20-Foot Chamber Facility Project (FY ‘15)</a:t>
            </a:r>
          </a:p>
          <a:p>
            <a:pPr marL="284163" lvl="1"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HESTIA was formed in FY ‘15</a:t>
            </a:r>
          </a:p>
          <a:p>
            <a:pPr marL="284163" lvl="1"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FY ‘15 goal was to provide a demonstration of In-situ Resource Utilization (ISRU) and Environmental Control &amp; Life Support System (ECLSS) </a:t>
            </a:r>
            <a:r>
              <a:rPr lang="en-US" sz="1600" dirty="0">
                <a:latin typeface="Arial Narrow" panose="020B0606020202030204" pitchFamily="34" charset="0"/>
                <a:cs typeface="Arial" panose="020B0604020202020204" pitchFamily="34" charset="0"/>
              </a:rPr>
              <a:t>cross-discipline </a:t>
            </a:r>
            <a:r>
              <a:rPr lang="en-US" sz="1600" dirty="0" smtClean="0">
                <a:latin typeface="Arial Narrow" panose="020B0606020202030204" pitchFamily="34" charset="0"/>
                <a:cs typeface="Arial" panose="020B0604020202020204" pitchFamily="34" charset="0"/>
              </a:rPr>
              <a:t>technologies.  </a:t>
            </a:r>
          </a:p>
          <a:p>
            <a:pPr marL="741363" lvl="2"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Test series conducted in September 2015.  (Note:  This will be further elaborated in the next presentation.)</a:t>
            </a:r>
          </a:p>
        </p:txBody>
      </p:sp>
      <p:sp>
        <p:nvSpPr>
          <p:cNvPr id="4" name="TextBox 3"/>
          <p:cNvSpPr txBox="1"/>
          <p:nvPr/>
        </p:nvSpPr>
        <p:spPr>
          <a:xfrm>
            <a:off x="1117972" y="266330"/>
            <a:ext cx="6748258" cy="461665"/>
          </a:xfrm>
          <a:prstGeom prst="rect">
            <a:avLst/>
          </a:prstGeom>
          <a:noFill/>
        </p:spPr>
        <p:txBody>
          <a:bodyPr wrap="none" rtlCol="0">
            <a:spAutoFit/>
          </a:bodyPr>
          <a:lstStyle/>
          <a:p>
            <a:pPr algn="ctr"/>
            <a:r>
              <a:rPr lang="en-US" sz="2400" b="1" dirty="0" smtClean="0">
                <a:latin typeface="Arial Narrow" panose="020B0606020202030204" pitchFamily="34" charset="0"/>
              </a:rPr>
              <a:t>HESTIA</a:t>
            </a:r>
            <a:r>
              <a:rPr lang="en-US" sz="2400" b="1" dirty="0">
                <a:latin typeface="Arial Narrow" panose="020B0606020202030204" pitchFamily="34" charset="0"/>
              </a:rPr>
              <a:t> </a:t>
            </a:r>
            <a:r>
              <a:rPr lang="en-US" sz="2400" b="1" dirty="0" smtClean="0">
                <a:latin typeface="Arial Narrow" panose="020B0606020202030204" pitchFamily="34" charset="0"/>
              </a:rPr>
              <a:t>Support </a:t>
            </a:r>
            <a:r>
              <a:rPr lang="en-US" sz="2400" b="1" dirty="0">
                <a:latin typeface="Arial Narrow" panose="020B0606020202030204" pitchFamily="34" charset="0"/>
              </a:rPr>
              <a:t>of Future NASA Deep-Space Missions</a:t>
            </a:r>
            <a:endParaRPr lang="en-US" sz="2400" dirty="0">
              <a:latin typeface="Arial Narrow" panose="020B0606020202030204" pitchFamily="34" charset="0"/>
            </a:endParaRPr>
          </a:p>
        </p:txBody>
      </p:sp>
      <p:sp>
        <p:nvSpPr>
          <p:cNvPr id="5" name="Slide Number Placeholder 4"/>
          <p:cNvSpPr>
            <a:spLocks noGrp="1"/>
          </p:cNvSpPr>
          <p:nvPr>
            <p:ph type="sldNum" sz="quarter" idx="12"/>
          </p:nvPr>
        </p:nvSpPr>
        <p:spPr/>
        <p:txBody>
          <a:bodyPr/>
          <a:lstStyle/>
          <a:p>
            <a:fld id="{715F03FC-06F2-4439-A699-B60085BB9C44}" type="slidenum">
              <a:rPr lang="en-US" smtClean="0"/>
              <a:t>13</a:t>
            </a:fld>
            <a:endParaRPr lang="en-US"/>
          </a:p>
        </p:txBody>
      </p:sp>
    </p:spTree>
    <p:extLst>
      <p:ext uri="{BB962C8B-B14F-4D97-AF65-F5344CB8AC3E}">
        <p14:creationId xmlns:p14="http://schemas.microsoft.com/office/powerpoint/2010/main" val="3869907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021" y="1038686"/>
            <a:ext cx="9016611" cy="5293757"/>
          </a:xfrm>
          <a:prstGeom prst="rect">
            <a:avLst/>
          </a:prstGeom>
          <a:noFill/>
        </p:spPr>
        <p:txBody>
          <a:bodyPr wrap="square" rtlCol="0">
            <a:spAutoFit/>
          </a:bodyPr>
          <a:lstStyle/>
          <a:p>
            <a:pPr marL="168275" indent="-168275"/>
            <a:r>
              <a:rPr lang="en-US" b="1" dirty="0" smtClean="0">
                <a:latin typeface="Arial Narrow" panose="020B0606020202030204" pitchFamily="34" charset="0"/>
                <a:cs typeface="Arial" panose="020B0604020202020204" pitchFamily="34" charset="0"/>
              </a:rPr>
              <a:t>HESTIA 20-Foot Chamber Facility Project (FY ‘16)</a:t>
            </a:r>
          </a:p>
          <a:p>
            <a:pPr marL="284163" lvl="1"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FY ‘16 Goals</a:t>
            </a:r>
          </a:p>
          <a:p>
            <a:pPr marL="741363" lvl="2"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Begin to transform the 20-Foot Chamber Facility into a 4-person </a:t>
            </a:r>
            <a:r>
              <a:rPr lang="en-US" sz="1600" dirty="0">
                <a:latin typeface="Arial Narrow" panose="020B0606020202030204" pitchFamily="34" charset="0"/>
                <a:cs typeface="Arial" panose="020B0604020202020204" pitchFamily="34" charset="0"/>
              </a:rPr>
              <a:t>Mars Habitat analog capable of sub-atmospheric operation at elevated O2 </a:t>
            </a:r>
            <a:r>
              <a:rPr lang="en-US" sz="1600" dirty="0" smtClean="0">
                <a:latin typeface="Arial Narrow" panose="020B0606020202030204" pitchFamily="34" charset="0"/>
                <a:cs typeface="Arial" panose="020B0604020202020204" pitchFamily="34" charset="0"/>
              </a:rPr>
              <a:t>concentrations</a:t>
            </a:r>
            <a:endParaRPr lang="en-US" sz="1600" dirty="0">
              <a:latin typeface="Arial Narrow" panose="020B0606020202030204" pitchFamily="34" charset="0"/>
              <a:cs typeface="Arial" panose="020B0604020202020204" pitchFamily="34" charset="0"/>
            </a:endParaRPr>
          </a:p>
          <a:p>
            <a:pPr marL="741363" lvl="2" indent="-168275">
              <a:buFont typeface="Arial" panose="020B0604020202020204" pitchFamily="34" charset="0"/>
              <a:buChar char="•"/>
            </a:pPr>
            <a:r>
              <a:rPr lang="en-US" sz="1600" dirty="0">
                <a:latin typeface="Arial Narrow" panose="020B0606020202030204" pitchFamily="34" charset="0"/>
                <a:cs typeface="Arial" panose="020B0604020202020204" pitchFamily="34" charset="0"/>
              </a:rPr>
              <a:t>Work closely with ECLSS, Habitation, and HRP groups to plan and execute </a:t>
            </a:r>
            <a:r>
              <a:rPr lang="en-US" sz="1600" dirty="0" smtClean="0">
                <a:latin typeface="Arial Narrow" panose="020B0606020202030204" pitchFamily="34" charset="0"/>
                <a:cs typeface="Arial" panose="020B0604020202020204" pitchFamily="34" charset="0"/>
              </a:rPr>
              <a:t>evaluations </a:t>
            </a:r>
            <a:r>
              <a:rPr lang="en-US" sz="1600" dirty="0">
                <a:latin typeface="Arial Narrow" panose="020B0606020202030204" pitchFamily="34" charset="0"/>
                <a:cs typeface="Arial" panose="020B0604020202020204" pitchFamily="34" charset="0"/>
              </a:rPr>
              <a:t>in the 20-foot chamber facility in support of deep-space research</a:t>
            </a:r>
          </a:p>
          <a:p>
            <a:pPr marL="741363" lvl="2"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Further build on the chamber facility capabilities of FY ‘15 in order to support more complex HESTIA and other customer evaluations.  For example, the following are being integrated into the chamber:</a:t>
            </a:r>
          </a:p>
          <a:p>
            <a:pPr marL="1198563" lvl="3"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Atmosphere Monitoring System (AMS) [integration &amp; checkout]</a:t>
            </a:r>
          </a:p>
          <a:p>
            <a:pPr marL="1198563" lvl="3"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Pressure Control System (PCS) [integration only; checkout to be performed in FY ’17]</a:t>
            </a:r>
          </a:p>
          <a:p>
            <a:pPr marL="1198563" lvl="3"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Trace Contamination Injection System (TCIS</a:t>
            </a:r>
            <a:r>
              <a:rPr lang="en-US" sz="1600" dirty="0">
                <a:latin typeface="Arial Narrow" panose="020B0606020202030204" pitchFamily="34" charset="0"/>
                <a:cs typeface="Arial" panose="020B0604020202020204" pitchFamily="34" charset="0"/>
              </a:rPr>
              <a:t>) [</a:t>
            </a:r>
            <a:r>
              <a:rPr lang="en-US" sz="1600" dirty="0" smtClean="0">
                <a:latin typeface="Arial Narrow" panose="020B0606020202030204" pitchFamily="34" charset="0"/>
                <a:cs typeface="Arial" panose="020B0604020202020204" pitchFamily="34" charset="0"/>
              </a:rPr>
              <a:t>integration </a:t>
            </a:r>
            <a:r>
              <a:rPr lang="en-US" sz="1600" dirty="0">
                <a:latin typeface="Arial Narrow" panose="020B0606020202030204" pitchFamily="34" charset="0"/>
                <a:cs typeface="Arial" panose="020B0604020202020204" pitchFamily="34" charset="0"/>
              </a:rPr>
              <a:t>only; </a:t>
            </a:r>
            <a:r>
              <a:rPr lang="en-US" sz="1600" dirty="0" smtClean="0">
                <a:latin typeface="Arial Narrow" panose="020B0606020202030204" pitchFamily="34" charset="0"/>
                <a:cs typeface="Arial" panose="020B0604020202020204" pitchFamily="34" charset="0"/>
              </a:rPr>
              <a:t>checkout </a:t>
            </a:r>
            <a:r>
              <a:rPr lang="en-US" sz="1600" dirty="0">
                <a:latin typeface="Arial Narrow" panose="020B0606020202030204" pitchFamily="34" charset="0"/>
                <a:cs typeface="Arial" panose="020B0604020202020204" pitchFamily="34" charset="0"/>
              </a:rPr>
              <a:t>to be performed in FY </a:t>
            </a:r>
            <a:r>
              <a:rPr lang="en-US" sz="1600" dirty="0" smtClean="0">
                <a:latin typeface="Arial Narrow" panose="020B0606020202030204" pitchFamily="34" charset="0"/>
                <a:cs typeface="Arial" panose="020B0604020202020204" pitchFamily="34" charset="0"/>
              </a:rPr>
              <a:t>’17]</a:t>
            </a:r>
          </a:p>
          <a:p>
            <a:pPr marL="741363" lvl="2"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Participate in the HRP-sponsored Elevated CO2 Human Exposure Evaluation to study the effects of elevated CO2 on cognitive performance (April – June 2016)</a:t>
            </a:r>
          </a:p>
          <a:p>
            <a:pPr marL="741363" lvl="2" indent="-168275">
              <a:buFont typeface="Arial" panose="020B0604020202020204" pitchFamily="34" charset="0"/>
              <a:buChar char="•"/>
            </a:pPr>
            <a:endParaRPr lang="en-US" sz="1600" dirty="0" smtClean="0">
              <a:latin typeface="Arial Narrow" panose="020B0606020202030204" pitchFamily="34" charset="0"/>
              <a:cs typeface="Arial" panose="020B0604020202020204" pitchFamily="34" charset="0"/>
            </a:endParaRPr>
          </a:p>
          <a:p>
            <a:pPr marL="284163" lvl="1" indent="-168275">
              <a:buFont typeface="Arial" panose="020B0604020202020204" pitchFamily="34" charset="0"/>
              <a:buChar char="•"/>
            </a:pPr>
            <a:r>
              <a:rPr lang="en-US" sz="1600" dirty="0">
                <a:latin typeface="Arial Narrow" panose="020B0606020202030204" pitchFamily="34" charset="0"/>
                <a:cs typeface="Arial" panose="020B0604020202020204" pitchFamily="34" charset="0"/>
              </a:rPr>
              <a:t>FY ‘16 </a:t>
            </a:r>
            <a:r>
              <a:rPr lang="en-US" sz="1600" dirty="0" smtClean="0">
                <a:latin typeface="Arial Narrow" panose="020B0606020202030204" pitchFamily="34" charset="0"/>
                <a:cs typeface="Arial" panose="020B0604020202020204" pitchFamily="34" charset="0"/>
              </a:rPr>
              <a:t>Products</a:t>
            </a:r>
          </a:p>
          <a:p>
            <a:pPr marL="741363" lvl="2"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Identify </a:t>
            </a:r>
            <a:r>
              <a:rPr lang="en-US" sz="1600" dirty="0">
                <a:latin typeface="Arial Narrow" panose="020B0606020202030204" pitchFamily="34" charset="0"/>
                <a:cs typeface="Arial" panose="020B0604020202020204" pitchFamily="34" charset="0"/>
              </a:rPr>
              <a:t>representative ECLSS System Schematic for 4-person Mars </a:t>
            </a:r>
            <a:r>
              <a:rPr lang="en-US" sz="1600" dirty="0" smtClean="0">
                <a:latin typeface="Arial Narrow" panose="020B0606020202030204" pitchFamily="34" charset="0"/>
                <a:cs typeface="Arial" panose="020B0604020202020204" pitchFamily="34" charset="0"/>
              </a:rPr>
              <a:t>Habitat (use as ‘road map’)</a:t>
            </a:r>
          </a:p>
          <a:p>
            <a:pPr marL="741363" lvl="2"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Develop </a:t>
            </a:r>
            <a:r>
              <a:rPr lang="en-US" sz="1600" dirty="0">
                <a:latin typeface="Arial Narrow" panose="020B0606020202030204" pitchFamily="34" charset="0"/>
                <a:cs typeface="Arial" panose="020B0604020202020204" pitchFamily="34" charset="0"/>
              </a:rPr>
              <a:t>ECLSS System Schematic for 20-foot chamber </a:t>
            </a:r>
            <a:r>
              <a:rPr lang="en-US" sz="1600" dirty="0" smtClean="0">
                <a:latin typeface="Arial Narrow" panose="020B0606020202030204" pitchFamily="34" charset="0"/>
                <a:cs typeface="Arial" panose="020B0604020202020204" pitchFamily="34" charset="0"/>
              </a:rPr>
              <a:t>build-up and support</a:t>
            </a:r>
          </a:p>
          <a:p>
            <a:pPr marL="741363" lvl="2"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Develop preliminary habitation outfitting plan to support both short &amp; long-duration human evaluations</a:t>
            </a:r>
          </a:p>
          <a:p>
            <a:pPr marL="741363" lvl="2"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Develop Master Build Plan to aid in laying out future facility build-ups in the coming years</a:t>
            </a:r>
          </a:p>
          <a:p>
            <a:pPr marL="741363" lvl="2"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Provide additional test capability through select build-ups (e.g., meet depressurization &amp; </a:t>
            </a:r>
            <a:r>
              <a:rPr lang="en-US" sz="1600" dirty="0" err="1" smtClean="0">
                <a:latin typeface="Arial Narrow" panose="020B0606020202030204" pitchFamily="34" charset="0"/>
                <a:cs typeface="Arial" panose="020B0604020202020204" pitchFamily="34" charset="0"/>
              </a:rPr>
              <a:t>repressurization</a:t>
            </a:r>
            <a:r>
              <a:rPr lang="en-US" sz="1600" dirty="0" smtClean="0">
                <a:latin typeface="Arial Narrow" panose="020B0606020202030204" pitchFamily="34" charset="0"/>
                <a:cs typeface="Arial" panose="020B0604020202020204" pitchFamily="34" charset="0"/>
              </a:rPr>
              <a:t> rates for upcoming FY ‘17 Exploration Atmosphere &amp; EVA </a:t>
            </a:r>
            <a:r>
              <a:rPr lang="en-US" sz="1600" dirty="0" err="1" smtClean="0">
                <a:latin typeface="Arial Narrow" panose="020B0606020202030204" pitchFamily="34" charset="0"/>
                <a:cs typeface="Arial" panose="020B0604020202020204" pitchFamily="34" charset="0"/>
              </a:rPr>
              <a:t>Prebreathe</a:t>
            </a:r>
            <a:r>
              <a:rPr lang="en-US" sz="1600" dirty="0" smtClean="0">
                <a:latin typeface="Arial Narrow" panose="020B0606020202030204" pitchFamily="34" charset="0"/>
                <a:cs typeface="Arial" panose="020B0604020202020204" pitchFamily="34" charset="0"/>
              </a:rPr>
              <a:t> Protocol Validation)</a:t>
            </a:r>
            <a:endParaRPr lang="en-US" sz="1600" dirty="0">
              <a:latin typeface="Arial Narrow" panose="020B0606020202030204" pitchFamily="34" charset="0"/>
              <a:cs typeface="Arial" panose="020B0604020202020204" pitchFamily="34" charset="0"/>
            </a:endParaRPr>
          </a:p>
        </p:txBody>
      </p:sp>
      <p:sp>
        <p:nvSpPr>
          <p:cNvPr id="4" name="TextBox 3"/>
          <p:cNvSpPr txBox="1"/>
          <p:nvPr/>
        </p:nvSpPr>
        <p:spPr>
          <a:xfrm>
            <a:off x="1117972" y="266330"/>
            <a:ext cx="6748258" cy="461665"/>
          </a:xfrm>
          <a:prstGeom prst="rect">
            <a:avLst/>
          </a:prstGeom>
          <a:noFill/>
        </p:spPr>
        <p:txBody>
          <a:bodyPr wrap="none" rtlCol="0">
            <a:spAutoFit/>
          </a:bodyPr>
          <a:lstStyle/>
          <a:p>
            <a:pPr algn="ctr"/>
            <a:r>
              <a:rPr lang="en-US" sz="2400" b="1" dirty="0" smtClean="0">
                <a:latin typeface="Arial Narrow" panose="020B0606020202030204" pitchFamily="34" charset="0"/>
              </a:rPr>
              <a:t>HESTIA</a:t>
            </a:r>
            <a:r>
              <a:rPr lang="en-US" sz="2400" b="1" dirty="0">
                <a:latin typeface="Arial Narrow" panose="020B0606020202030204" pitchFamily="34" charset="0"/>
              </a:rPr>
              <a:t> </a:t>
            </a:r>
            <a:r>
              <a:rPr lang="en-US" sz="2400" b="1" dirty="0" smtClean="0">
                <a:latin typeface="Arial Narrow" panose="020B0606020202030204" pitchFamily="34" charset="0"/>
              </a:rPr>
              <a:t>Support </a:t>
            </a:r>
            <a:r>
              <a:rPr lang="en-US" sz="2400" b="1" dirty="0">
                <a:latin typeface="Arial Narrow" panose="020B0606020202030204" pitchFamily="34" charset="0"/>
              </a:rPr>
              <a:t>of Future NASA Deep-Space Missions</a:t>
            </a:r>
            <a:endParaRPr lang="en-US" sz="2400" dirty="0">
              <a:latin typeface="Arial Narrow" panose="020B0606020202030204" pitchFamily="34" charset="0"/>
            </a:endParaRPr>
          </a:p>
        </p:txBody>
      </p:sp>
      <p:sp>
        <p:nvSpPr>
          <p:cNvPr id="5" name="Slide Number Placeholder 4"/>
          <p:cNvSpPr>
            <a:spLocks noGrp="1"/>
          </p:cNvSpPr>
          <p:nvPr>
            <p:ph type="sldNum" sz="quarter" idx="12"/>
          </p:nvPr>
        </p:nvSpPr>
        <p:spPr/>
        <p:txBody>
          <a:bodyPr/>
          <a:lstStyle/>
          <a:p>
            <a:fld id="{715F03FC-06F2-4439-A699-B60085BB9C44}" type="slidenum">
              <a:rPr lang="en-US" smtClean="0"/>
              <a:t>14</a:t>
            </a:fld>
            <a:endParaRPr lang="en-US"/>
          </a:p>
        </p:txBody>
      </p:sp>
    </p:spTree>
    <p:extLst>
      <p:ext uri="{BB962C8B-B14F-4D97-AF65-F5344CB8AC3E}">
        <p14:creationId xmlns:p14="http://schemas.microsoft.com/office/powerpoint/2010/main" val="906965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59016" y="677319"/>
            <a:ext cx="9025967" cy="5136260"/>
          </a:xfrm>
          <a:prstGeom prst="rect">
            <a:avLst/>
          </a:prstGeom>
        </p:spPr>
      </p:pic>
      <p:sp>
        <p:nvSpPr>
          <p:cNvPr id="2" name="Slide Number Placeholder 1"/>
          <p:cNvSpPr>
            <a:spLocks noGrp="1"/>
          </p:cNvSpPr>
          <p:nvPr>
            <p:ph type="sldNum" sz="quarter" idx="12"/>
          </p:nvPr>
        </p:nvSpPr>
        <p:spPr/>
        <p:txBody>
          <a:bodyPr/>
          <a:lstStyle/>
          <a:p>
            <a:fld id="{715F03FC-06F2-4439-A699-B60085BB9C44}" type="slidenum">
              <a:rPr lang="en-US" smtClean="0"/>
              <a:t>15</a:t>
            </a:fld>
            <a:endParaRPr lang="en-US"/>
          </a:p>
        </p:txBody>
      </p:sp>
    </p:spTree>
    <p:extLst>
      <p:ext uri="{BB962C8B-B14F-4D97-AF65-F5344CB8AC3E}">
        <p14:creationId xmlns:p14="http://schemas.microsoft.com/office/powerpoint/2010/main" val="3356746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52400" y="533400"/>
            <a:ext cx="8839200" cy="1384995"/>
          </a:xfrm>
          <a:prstGeom prst="rect">
            <a:avLst/>
          </a:prstGeom>
          <a:noFill/>
        </p:spPr>
        <p:txBody>
          <a:bodyPr wrap="square" rtlCol="0">
            <a:spAutoFit/>
          </a:bodyPr>
          <a:lstStyle/>
          <a:p>
            <a:pPr marL="114300" indent="-114300">
              <a:buFont typeface="Arial" pitchFamily="34" charset="0"/>
              <a:buChar char="•"/>
            </a:pPr>
            <a:r>
              <a:rPr lang="en-US" sz="1400" b="1" dirty="0" smtClean="0">
                <a:latin typeface="Arial Narrow" panose="020B0606020202030204" pitchFamily="34" charset="0"/>
                <a:cs typeface="Arial" pitchFamily="34" charset="0"/>
              </a:rPr>
              <a:t>Goal:  </a:t>
            </a:r>
            <a:r>
              <a:rPr lang="en-US" sz="1400" dirty="0" smtClean="0">
                <a:latin typeface="Arial Narrow" panose="020B0606020202030204" pitchFamily="34" charset="0"/>
                <a:cs typeface="Arial" pitchFamily="34" charset="0"/>
              </a:rPr>
              <a:t>Ground Chamber Validation of Exploration Atmosphere &amp; </a:t>
            </a:r>
            <a:r>
              <a:rPr lang="en-US" sz="1400" dirty="0" err="1" smtClean="0">
                <a:latin typeface="Arial Narrow" panose="020B0606020202030204" pitchFamily="34" charset="0"/>
                <a:cs typeface="Arial" pitchFamily="34" charset="0"/>
              </a:rPr>
              <a:t>Prebreathe</a:t>
            </a:r>
            <a:r>
              <a:rPr lang="en-US" sz="1400" dirty="0" smtClean="0">
                <a:latin typeface="Arial Narrow" panose="020B0606020202030204" pitchFamily="34" charset="0"/>
                <a:cs typeface="Arial" pitchFamily="34" charset="0"/>
              </a:rPr>
              <a:t> Protocols (with Shortened Purge, evaluation of Hypoxia &amp; Other Physiological Effects) to support future space vehicles &amp; habitats (e.g., Earth-Moon L1, Mars, NEA, etc.) and extravehicular activity (EVA) events</a:t>
            </a:r>
          </a:p>
          <a:p>
            <a:pPr marL="119063" indent="-119063">
              <a:buFont typeface="Arial" pitchFamily="34" charset="0"/>
              <a:buChar char="•"/>
            </a:pPr>
            <a:r>
              <a:rPr lang="en-US" sz="1400" b="1" dirty="0" smtClean="0">
                <a:latin typeface="Arial Narrow" panose="020B0606020202030204" pitchFamily="34" charset="0"/>
                <a:cs typeface="Arial" pitchFamily="34" charset="0"/>
              </a:rPr>
              <a:t>Approach:  </a:t>
            </a:r>
            <a:r>
              <a:rPr lang="en-US" sz="1400" dirty="0" smtClean="0">
                <a:latin typeface="Arial Narrow" panose="020B0606020202030204" pitchFamily="34" charset="0"/>
                <a:cs typeface="Arial" pitchFamily="34" charset="0"/>
              </a:rPr>
              <a:t>Approximately 30 subjects (6 subjects per session) will conduct  5, 11-day saturation runs </a:t>
            </a:r>
          </a:p>
          <a:p>
            <a:r>
              <a:rPr lang="en-US" sz="1400" dirty="0">
                <a:latin typeface="Arial Narrow" panose="020B0606020202030204" pitchFamily="34" charset="0"/>
                <a:cs typeface="Arial" pitchFamily="34" charset="0"/>
              </a:rPr>
              <a:t> </a:t>
            </a:r>
            <a:r>
              <a:rPr lang="en-US" sz="1400" dirty="0" smtClean="0">
                <a:latin typeface="Arial Narrow" panose="020B0606020202030204" pitchFamily="34" charset="0"/>
                <a:cs typeface="Arial" pitchFamily="34" charset="0"/>
              </a:rPr>
              <a:t>  in order to validate</a:t>
            </a:r>
          </a:p>
          <a:p>
            <a:pPr lvl="1"/>
            <a:r>
              <a:rPr lang="en-US" sz="1400" dirty="0">
                <a:latin typeface="Arial Narrow" panose="020B0606020202030204" pitchFamily="34" charset="0"/>
                <a:cs typeface="Arial" pitchFamily="34" charset="0"/>
              </a:rPr>
              <a:t> </a:t>
            </a:r>
            <a:r>
              <a:rPr lang="en-US" sz="1400" dirty="0" smtClean="0">
                <a:latin typeface="Arial Narrow" panose="020B0606020202030204" pitchFamily="34" charset="0"/>
                <a:cs typeface="Arial" pitchFamily="34" charset="0"/>
              </a:rPr>
              <a:t>   the 8.2 </a:t>
            </a:r>
            <a:r>
              <a:rPr lang="en-US" sz="1400" dirty="0" err="1" smtClean="0">
                <a:latin typeface="Arial Narrow" panose="020B0606020202030204" pitchFamily="34" charset="0"/>
                <a:cs typeface="Arial" pitchFamily="34" charset="0"/>
              </a:rPr>
              <a:t>psia</a:t>
            </a:r>
            <a:r>
              <a:rPr lang="en-US" sz="1400" dirty="0" smtClean="0">
                <a:latin typeface="Arial Narrow" panose="020B0606020202030204" pitchFamily="34" charset="0"/>
                <a:cs typeface="Arial" pitchFamily="34" charset="0"/>
              </a:rPr>
              <a:t> /34% O2 Protocol, including the simulation of 5 EVA sorties (30 total).</a:t>
            </a:r>
          </a:p>
        </p:txBody>
      </p:sp>
      <p:sp>
        <p:nvSpPr>
          <p:cNvPr id="6" name="TextBox 5"/>
          <p:cNvSpPr txBox="1"/>
          <p:nvPr/>
        </p:nvSpPr>
        <p:spPr>
          <a:xfrm>
            <a:off x="914400" y="152400"/>
            <a:ext cx="7315200" cy="400110"/>
          </a:xfrm>
          <a:prstGeom prst="rect">
            <a:avLst/>
          </a:prstGeom>
          <a:noFill/>
        </p:spPr>
        <p:txBody>
          <a:bodyPr wrap="square" rtlCol="0">
            <a:spAutoFit/>
          </a:bodyPr>
          <a:lstStyle/>
          <a:p>
            <a:pPr algn="ctr"/>
            <a:r>
              <a:rPr lang="en-US" sz="2000" b="1" dirty="0" smtClean="0">
                <a:solidFill>
                  <a:schemeClr val="tx1"/>
                </a:solidFill>
                <a:latin typeface="Arial Narrow" panose="020B0606020202030204" pitchFamily="34" charset="0"/>
                <a:cs typeface="Arial" pitchFamily="34" charset="0"/>
              </a:rPr>
              <a:t>Ground Validation of 8.2 / 34 Exploration Atmosphere</a:t>
            </a:r>
          </a:p>
        </p:txBody>
      </p:sp>
      <p:pic>
        <p:nvPicPr>
          <p:cNvPr id="7" name="Picture 6"/>
          <p:cNvPicPr>
            <a:picLocks noChangeAspect="1" noChangeArrowheads="1"/>
          </p:cNvPicPr>
          <p:nvPr/>
        </p:nvPicPr>
        <p:blipFill>
          <a:blip r:embed="rId2" cstate="print"/>
          <a:srcRect/>
          <a:stretch>
            <a:fillRect/>
          </a:stretch>
        </p:blipFill>
        <p:spPr bwMode="auto">
          <a:xfrm>
            <a:off x="7056987" y="1093844"/>
            <a:ext cx="1927689" cy="2533002"/>
          </a:xfrm>
          <a:prstGeom prst="rect">
            <a:avLst/>
          </a:prstGeom>
          <a:noFill/>
          <a:ln w="9525">
            <a:noFill/>
            <a:miter lim="800000"/>
            <a:headEnd/>
            <a:tailEnd/>
          </a:ln>
          <a:effectLst/>
        </p:spPr>
      </p:pic>
      <p:sp>
        <p:nvSpPr>
          <p:cNvPr id="8" name="TextBox 7"/>
          <p:cNvSpPr txBox="1"/>
          <p:nvPr/>
        </p:nvSpPr>
        <p:spPr>
          <a:xfrm>
            <a:off x="7050063" y="3626846"/>
            <a:ext cx="1885453" cy="246221"/>
          </a:xfrm>
          <a:prstGeom prst="rect">
            <a:avLst/>
          </a:prstGeom>
          <a:noFill/>
        </p:spPr>
        <p:txBody>
          <a:bodyPr wrap="none" rtlCol="0">
            <a:spAutoFit/>
          </a:bodyPr>
          <a:lstStyle/>
          <a:p>
            <a:r>
              <a:rPr lang="en-US" sz="1000" b="1" dirty="0" smtClean="0">
                <a:latin typeface="Arial" pitchFamily="34" charset="0"/>
                <a:cs typeface="Arial" pitchFamily="34" charset="0"/>
              </a:rPr>
              <a:t>NASA/JSC 20-foot Chamber</a:t>
            </a:r>
            <a:endParaRPr lang="en-US" sz="1000" b="1"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715F03FC-06F2-4439-A699-B60085BB9C44}" type="slidenum">
              <a:rPr lang="en-US" smtClean="0"/>
              <a:t>16</a:t>
            </a:fld>
            <a:endParaRPr lang="en-US"/>
          </a:p>
        </p:txBody>
      </p:sp>
      <p:pic>
        <p:nvPicPr>
          <p:cNvPr id="3" name="Picture 2"/>
          <p:cNvPicPr>
            <a:picLocks noChangeAspect="1"/>
          </p:cNvPicPr>
          <p:nvPr/>
        </p:nvPicPr>
        <p:blipFill>
          <a:blip r:embed="rId3"/>
          <a:stretch>
            <a:fillRect/>
          </a:stretch>
        </p:blipFill>
        <p:spPr>
          <a:xfrm>
            <a:off x="214515" y="1702950"/>
            <a:ext cx="6842472" cy="5155049"/>
          </a:xfrm>
          <a:prstGeom prst="rect">
            <a:avLst/>
          </a:prstGeom>
        </p:spPr>
      </p:pic>
    </p:spTree>
    <p:extLst>
      <p:ext uri="{BB962C8B-B14F-4D97-AF65-F5344CB8AC3E}">
        <p14:creationId xmlns:p14="http://schemas.microsoft.com/office/powerpoint/2010/main" val="1813804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87767" y="1814351"/>
            <a:ext cx="7269503" cy="4750807"/>
            <a:chOff x="1155911" y="2010794"/>
            <a:chExt cx="6659768" cy="4352330"/>
          </a:xfrm>
        </p:grpSpPr>
        <p:sp>
          <p:nvSpPr>
            <p:cNvPr id="68" name="TextBox 67"/>
            <p:cNvSpPr txBox="1"/>
            <p:nvPr/>
          </p:nvSpPr>
          <p:spPr>
            <a:xfrm>
              <a:off x="1177002" y="2019519"/>
              <a:ext cx="2873210" cy="1477328"/>
            </a:xfrm>
            <a:prstGeom prst="rect">
              <a:avLst/>
            </a:prstGeom>
            <a:noFill/>
          </p:spPr>
          <p:txBody>
            <a:bodyPr wrap="square" rtlCol="0">
              <a:spAutoFit/>
            </a:bodyPr>
            <a:lstStyle/>
            <a:p>
              <a:pPr marL="85725" indent="-85725"/>
              <a:r>
                <a:rPr lang="en-US" sz="900" b="1" dirty="0">
                  <a:latin typeface="Arial" pitchFamily="34" charset="0"/>
                  <a:cs typeface="Arial" pitchFamily="34" charset="0"/>
                </a:rPr>
                <a:t>10f. Conduct EVA:  EVA Operations</a:t>
              </a:r>
            </a:p>
            <a:p>
              <a:pPr marL="85725" indent="-85725">
                <a:buFontTx/>
                <a:buChar char="-"/>
              </a:pPr>
              <a:r>
                <a:rPr lang="en-US" sz="900" dirty="0">
                  <a:latin typeface="Arial" pitchFamily="34" charset="0"/>
                  <a:cs typeface="Arial" pitchFamily="34" charset="0"/>
                </a:rPr>
                <a:t>Main Chamber</a:t>
              </a:r>
            </a:p>
            <a:p>
              <a:pPr marL="428625" lvl="1" indent="-85725">
                <a:buFontTx/>
                <a:buChar char="-"/>
              </a:pPr>
              <a:r>
                <a:rPr lang="en-US" sz="900" dirty="0">
                  <a:latin typeface="Arial" pitchFamily="34" charset="0"/>
                  <a:cs typeface="Arial" pitchFamily="34" charset="0"/>
                </a:rPr>
                <a:t>Hatch:  Open</a:t>
              </a:r>
            </a:p>
            <a:p>
              <a:pPr marL="428625" lvl="1" indent="-85725">
                <a:buFontTx/>
                <a:buChar char="-"/>
              </a:pPr>
              <a:r>
                <a:rPr lang="en-US" sz="900" dirty="0">
                  <a:latin typeface="Arial" pitchFamily="34" charset="0"/>
                  <a:cs typeface="Arial" pitchFamily="34" charset="0"/>
                </a:rPr>
                <a:t>Techs:  Masks On (100% O2)</a:t>
              </a:r>
            </a:p>
            <a:p>
              <a:pPr marL="428625" lvl="1" indent="-85725">
                <a:buFontTx/>
                <a:buChar char="-"/>
              </a:pPr>
              <a:r>
                <a:rPr lang="en-US" sz="900" dirty="0">
                  <a:latin typeface="Arial" pitchFamily="34" charset="0"/>
                  <a:cs typeface="Arial" pitchFamily="34" charset="0"/>
                </a:rPr>
                <a:t>Subjects:  Masks On </a:t>
              </a:r>
              <a:r>
                <a:rPr lang="en-US" sz="900" dirty="0">
                  <a:solidFill>
                    <a:srgbClr val="00B050"/>
                  </a:solidFill>
                  <a:latin typeface="Arial" pitchFamily="34" charset="0"/>
                  <a:cs typeface="Arial" pitchFamily="34" charset="0"/>
                </a:rPr>
                <a:t>(85% O2)</a:t>
              </a:r>
              <a:endParaRPr lang="en-US" sz="900" dirty="0">
                <a:latin typeface="Arial" pitchFamily="34" charset="0"/>
                <a:cs typeface="Arial" pitchFamily="34" charset="0"/>
              </a:endParaRPr>
            </a:p>
            <a:p>
              <a:pPr marL="85725" indent="-85725">
                <a:buFontTx/>
                <a:buChar char="-"/>
              </a:pPr>
              <a:r>
                <a:rPr lang="en-US" sz="900" dirty="0">
                  <a:latin typeface="Arial" pitchFamily="34" charset="0"/>
                  <a:cs typeface="Arial" pitchFamily="34" charset="0"/>
                </a:rPr>
                <a:t>Man-lock</a:t>
              </a:r>
            </a:p>
            <a:p>
              <a:pPr marL="428625" lvl="1" indent="-85725">
                <a:buFontTx/>
                <a:buChar char="-"/>
              </a:pPr>
              <a:r>
                <a:rPr lang="en-US" sz="900" dirty="0">
                  <a:latin typeface="Arial" pitchFamily="34" charset="0"/>
                  <a:cs typeface="Arial" pitchFamily="34" charset="0"/>
                </a:rPr>
                <a:t>Hatch:  Closed </a:t>
              </a:r>
            </a:p>
            <a:p>
              <a:pPr marL="428625" lvl="1" indent="-85725">
                <a:buFontTx/>
                <a:buChar char="-"/>
              </a:pPr>
              <a:r>
                <a:rPr lang="en-US" sz="900" dirty="0">
                  <a:latin typeface="Arial" pitchFamily="34" charset="0"/>
                  <a:cs typeface="Arial" pitchFamily="34" charset="0"/>
                </a:rPr>
                <a:t>Techs: Masks On (100% O2) </a:t>
              </a:r>
            </a:p>
            <a:p>
              <a:pPr marL="428625" lvl="1" indent="-85725">
                <a:buFontTx/>
                <a:buChar char="-"/>
              </a:pPr>
              <a:r>
                <a:rPr lang="en-US" sz="900" dirty="0">
                  <a:latin typeface="Arial" pitchFamily="34" charset="0"/>
                  <a:cs typeface="Arial" pitchFamily="34" charset="0"/>
                </a:rPr>
                <a:t>Subjects:  N/A</a:t>
              </a:r>
            </a:p>
            <a:p>
              <a:pPr marL="85725" indent="-85725">
                <a:buFontTx/>
                <a:buChar char="-"/>
              </a:pPr>
              <a:r>
                <a:rPr lang="en-US" sz="900" dirty="0">
                  <a:latin typeface="Arial" pitchFamily="34" charset="0"/>
                  <a:cs typeface="Arial" pitchFamily="34" charset="0"/>
                </a:rPr>
                <a:t>Exterior Hatch:  Open</a:t>
              </a:r>
              <a:endParaRPr lang="en-US" sz="900" dirty="0">
                <a:solidFill>
                  <a:srgbClr val="0000FF"/>
                </a:solidFill>
                <a:latin typeface="Arial" pitchFamily="34" charset="0"/>
                <a:cs typeface="Arial" pitchFamily="34" charset="0"/>
              </a:endParaRPr>
            </a:p>
          </p:txBody>
        </p:sp>
        <p:sp>
          <p:nvSpPr>
            <p:cNvPr id="71" name="TextBox 70"/>
            <p:cNvSpPr txBox="1"/>
            <p:nvPr/>
          </p:nvSpPr>
          <p:spPr>
            <a:xfrm>
              <a:off x="1157703" y="4056644"/>
              <a:ext cx="2085975" cy="646331"/>
            </a:xfrm>
            <a:prstGeom prst="rect">
              <a:avLst/>
            </a:prstGeom>
            <a:noFill/>
          </p:spPr>
          <p:txBody>
            <a:bodyPr wrap="square" rtlCol="0">
              <a:spAutoFit/>
            </a:bodyPr>
            <a:lstStyle/>
            <a:p>
              <a:pPr marL="85725" indent="-85725"/>
              <a:r>
                <a:rPr lang="en-US" sz="900" b="1" dirty="0">
                  <a:latin typeface="Arial" pitchFamily="34" charset="0"/>
                  <a:cs typeface="Arial" pitchFamily="34" charset="0"/>
                </a:rPr>
                <a:t>Notes:</a:t>
              </a:r>
            </a:p>
            <a:p>
              <a:pPr marL="85725" indent="-85725">
                <a:buFont typeface="Arial" pitchFamily="34" charset="0"/>
                <a:buChar char="•"/>
              </a:pPr>
              <a:r>
                <a:rPr lang="en-US" sz="900" dirty="0">
                  <a:latin typeface="Arial" pitchFamily="34" charset="0"/>
                  <a:cs typeface="Arial" pitchFamily="34" charset="0"/>
                </a:rPr>
                <a:t>6-hour simulated EVA (max)</a:t>
              </a:r>
            </a:p>
            <a:p>
              <a:pPr marL="85725" indent="-85725">
                <a:buFont typeface="Arial" pitchFamily="34" charset="0"/>
                <a:buChar char="•"/>
              </a:pPr>
              <a:r>
                <a:rPr lang="en-US" sz="900" dirty="0">
                  <a:latin typeface="Arial" pitchFamily="34" charset="0"/>
                  <a:cs typeface="Arial" pitchFamily="34" charset="0"/>
                </a:rPr>
                <a:t>Microgravity EVA or Surface EVA simulation</a:t>
              </a:r>
            </a:p>
          </p:txBody>
        </p:sp>
        <p:sp>
          <p:nvSpPr>
            <p:cNvPr id="138" name="TextBox 137"/>
            <p:cNvSpPr txBox="1"/>
            <p:nvPr/>
          </p:nvSpPr>
          <p:spPr>
            <a:xfrm>
              <a:off x="6501228" y="2010794"/>
              <a:ext cx="1314451" cy="784830"/>
            </a:xfrm>
            <a:prstGeom prst="rect">
              <a:avLst/>
            </a:prstGeom>
            <a:noFill/>
          </p:spPr>
          <p:txBody>
            <a:bodyPr wrap="square" rtlCol="0">
              <a:spAutoFit/>
            </a:bodyPr>
            <a:lstStyle/>
            <a:p>
              <a:pPr algn="ctr"/>
              <a:r>
                <a:rPr lang="en-US" sz="900" dirty="0">
                  <a:latin typeface="Arial" pitchFamily="34" charset="0"/>
                  <a:cs typeface="Arial" pitchFamily="34" charset="0"/>
                </a:rPr>
                <a:t>Time:  Day 3</a:t>
              </a:r>
            </a:p>
            <a:p>
              <a:pPr algn="ctr"/>
              <a:r>
                <a:rPr lang="en-US" sz="900" dirty="0">
                  <a:latin typeface="Arial" pitchFamily="34" charset="0"/>
                  <a:cs typeface="Arial" pitchFamily="34" charset="0"/>
                </a:rPr>
                <a:t>1019 - 1610 hours (Time EV:  00:09 – 06:00 hours)</a:t>
              </a:r>
            </a:p>
            <a:p>
              <a:pPr algn="ctr"/>
              <a:endParaRPr lang="en-US" sz="900" dirty="0">
                <a:latin typeface="Arial" pitchFamily="34" charset="0"/>
                <a:cs typeface="Arial" pitchFamily="34" charset="0"/>
              </a:endParaRPr>
            </a:p>
          </p:txBody>
        </p:sp>
        <p:sp>
          <p:nvSpPr>
            <p:cNvPr id="142" name="Oval 141"/>
            <p:cNvSpPr/>
            <p:nvPr/>
          </p:nvSpPr>
          <p:spPr>
            <a:xfrm>
              <a:off x="3186528" y="2753743"/>
              <a:ext cx="2743199" cy="26860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43" name="Group 142"/>
            <p:cNvGrpSpPr/>
            <p:nvPr/>
          </p:nvGrpSpPr>
          <p:grpSpPr>
            <a:xfrm>
              <a:off x="3404155" y="3057324"/>
              <a:ext cx="312725" cy="248513"/>
              <a:chOff x="3810000" y="1371600"/>
              <a:chExt cx="416967" cy="331350"/>
            </a:xfrm>
          </p:grpSpPr>
          <p:grpSp>
            <p:nvGrpSpPr>
              <p:cNvPr id="144" name="Group 57"/>
              <p:cNvGrpSpPr/>
              <p:nvPr/>
            </p:nvGrpSpPr>
            <p:grpSpPr>
              <a:xfrm>
                <a:off x="3810000" y="1371600"/>
                <a:ext cx="304800" cy="215526"/>
                <a:chOff x="3810000" y="1721037"/>
                <a:chExt cx="304800" cy="215526"/>
              </a:xfrm>
            </p:grpSpPr>
            <p:sp>
              <p:nvSpPr>
                <p:cNvPr id="162" name="Rectangle 161"/>
                <p:cNvSpPr/>
                <p:nvPr/>
              </p:nvSpPr>
              <p:spPr>
                <a:xfrm rot="8100000">
                  <a:off x="3810000" y="1752600"/>
                  <a:ext cx="304800" cy="1524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66" name="Straight Connector 165"/>
                <p:cNvCxnSpPr>
                  <a:stCxn id="162" idx="3"/>
                  <a:endCxn id="162" idx="1"/>
                </p:cNvCxnSpPr>
                <p:nvPr/>
              </p:nvCxnSpPr>
              <p:spPr>
                <a:xfrm rot="10800000" flipH="1">
                  <a:off x="3854637" y="1721037"/>
                  <a:ext cx="215526" cy="215526"/>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50" name="Group 58"/>
              <p:cNvGrpSpPr/>
              <p:nvPr/>
            </p:nvGrpSpPr>
            <p:grpSpPr>
              <a:xfrm>
                <a:off x="3922167" y="1487424"/>
                <a:ext cx="304800" cy="215526"/>
                <a:chOff x="3810000" y="1721037"/>
                <a:chExt cx="304800" cy="215526"/>
              </a:xfrm>
            </p:grpSpPr>
            <p:sp>
              <p:nvSpPr>
                <p:cNvPr id="154" name="Rectangle 153"/>
                <p:cNvSpPr/>
                <p:nvPr/>
              </p:nvSpPr>
              <p:spPr>
                <a:xfrm rot="8100000">
                  <a:off x="3810000" y="1752600"/>
                  <a:ext cx="304800" cy="1524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58" name="Straight Connector 157"/>
                <p:cNvCxnSpPr>
                  <a:stCxn id="154" idx="3"/>
                  <a:endCxn id="154" idx="1"/>
                </p:cNvCxnSpPr>
                <p:nvPr/>
              </p:nvCxnSpPr>
              <p:spPr>
                <a:xfrm rot="10800000" flipH="1">
                  <a:off x="3854637" y="1721037"/>
                  <a:ext cx="215526" cy="215526"/>
                </a:xfrm>
                <a:prstGeom prst="line">
                  <a:avLst/>
                </a:prstGeom>
                <a:ln w="19050"/>
              </p:spPr>
              <p:style>
                <a:lnRef idx="1">
                  <a:schemeClr val="accent1"/>
                </a:lnRef>
                <a:fillRef idx="0">
                  <a:schemeClr val="accent1"/>
                </a:fillRef>
                <a:effectRef idx="0">
                  <a:schemeClr val="accent1"/>
                </a:effectRef>
                <a:fontRef idx="minor">
                  <a:schemeClr val="tx1"/>
                </a:fontRef>
              </p:style>
            </p:cxnSp>
          </p:grpSp>
        </p:grpSp>
        <p:cxnSp>
          <p:nvCxnSpPr>
            <p:cNvPr id="170" name="Straight Connector 169"/>
            <p:cNvCxnSpPr/>
            <p:nvPr/>
          </p:nvCxnSpPr>
          <p:spPr>
            <a:xfrm rot="5400000">
              <a:off x="2763552" y="4088955"/>
              <a:ext cx="1060263"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a:off x="3300827" y="3725293"/>
              <a:ext cx="114300" cy="114300"/>
              <a:chOff x="5181600" y="5867400"/>
              <a:chExt cx="304800" cy="304800"/>
            </a:xfrm>
          </p:grpSpPr>
          <p:sp>
            <p:nvSpPr>
              <p:cNvPr id="180" name="Rectangle 179"/>
              <p:cNvSpPr/>
              <p:nvPr/>
            </p:nvSpPr>
            <p:spPr>
              <a:xfrm>
                <a:off x="5181600" y="5867400"/>
                <a:ext cx="291042" cy="2870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86" name="Straight Connector 185"/>
              <p:cNvCxnSpPr/>
              <p:nvPr/>
            </p:nvCxnSpPr>
            <p:spPr>
              <a:xfrm rot="16200000" flipH="1">
                <a:off x="5181600" y="58674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rot="5400000">
                <a:off x="5181600" y="58674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8" name="Group 197"/>
            <p:cNvGrpSpPr/>
            <p:nvPr/>
          </p:nvGrpSpPr>
          <p:grpSpPr>
            <a:xfrm>
              <a:off x="3300827" y="3896743"/>
              <a:ext cx="114300" cy="114300"/>
              <a:chOff x="5181600" y="5867400"/>
              <a:chExt cx="304800" cy="304800"/>
            </a:xfrm>
          </p:grpSpPr>
          <p:sp>
            <p:nvSpPr>
              <p:cNvPr id="204" name="Rectangle 203"/>
              <p:cNvSpPr/>
              <p:nvPr/>
            </p:nvSpPr>
            <p:spPr>
              <a:xfrm>
                <a:off x="5181600" y="5867400"/>
                <a:ext cx="291042" cy="2870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10" name="Straight Connector 209"/>
              <p:cNvCxnSpPr/>
              <p:nvPr/>
            </p:nvCxnSpPr>
            <p:spPr>
              <a:xfrm rot="16200000" flipH="1">
                <a:off x="5181600" y="58674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5400000">
                <a:off x="5181600" y="58674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0" name="Group 219"/>
            <p:cNvGrpSpPr/>
            <p:nvPr/>
          </p:nvGrpSpPr>
          <p:grpSpPr>
            <a:xfrm>
              <a:off x="3300827" y="3560987"/>
              <a:ext cx="114300" cy="114300"/>
              <a:chOff x="5181600" y="5867400"/>
              <a:chExt cx="304800" cy="304800"/>
            </a:xfrm>
          </p:grpSpPr>
          <p:sp>
            <p:nvSpPr>
              <p:cNvPr id="222" name="Rectangle 221"/>
              <p:cNvSpPr/>
              <p:nvPr/>
            </p:nvSpPr>
            <p:spPr>
              <a:xfrm>
                <a:off x="5181600" y="5867400"/>
                <a:ext cx="291042" cy="2870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24" name="Straight Connector 223"/>
              <p:cNvCxnSpPr/>
              <p:nvPr/>
            </p:nvCxnSpPr>
            <p:spPr>
              <a:xfrm rot="16200000" flipH="1">
                <a:off x="5181600" y="58674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a:off x="5181600" y="58674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4" name="Freeform 233"/>
            <p:cNvSpPr/>
            <p:nvPr/>
          </p:nvSpPr>
          <p:spPr>
            <a:xfrm>
              <a:off x="3398211" y="4321940"/>
              <a:ext cx="559613" cy="197510"/>
            </a:xfrm>
            <a:custGeom>
              <a:avLst/>
              <a:gdLst>
                <a:gd name="connsiteX0" fmla="*/ 0 w 758651"/>
                <a:gd name="connsiteY0" fmla="*/ 180033 h 217714"/>
                <a:gd name="connsiteX1" fmla="*/ 401934 w 758651"/>
                <a:gd name="connsiteY1" fmla="*/ 4187 h 217714"/>
                <a:gd name="connsiteX2" fmla="*/ 371789 w 758651"/>
                <a:gd name="connsiteY2" fmla="*/ 205154 h 217714"/>
                <a:gd name="connsiteX3" fmla="*/ 638071 w 758651"/>
                <a:gd name="connsiteY3" fmla="*/ 79549 h 217714"/>
                <a:gd name="connsiteX4" fmla="*/ 758651 w 758651"/>
                <a:gd name="connsiteY4" fmla="*/ 190081 h 217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651" h="217714">
                  <a:moveTo>
                    <a:pt x="0" y="180033"/>
                  </a:moveTo>
                  <a:cubicBezTo>
                    <a:pt x="169984" y="90016"/>
                    <a:pt x="339969" y="0"/>
                    <a:pt x="401934" y="4187"/>
                  </a:cubicBezTo>
                  <a:cubicBezTo>
                    <a:pt x="463899" y="8374"/>
                    <a:pt x="332433" y="192594"/>
                    <a:pt x="371789" y="205154"/>
                  </a:cubicBezTo>
                  <a:cubicBezTo>
                    <a:pt x="411145" y="217714"/>
                    <a:pt x="573594" y="82061"/>
                    <a:pt x="638071" y="79549"/>
                  </a:cubicBezTo>
                  <a:cubicBezTo>
                    <a:pt x="702548" y="77037"/>
                    <a:pt x="730599" y="133559"/>
                    <a:pt x="758651" y="190081"/>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35" name="Freeform 234"/>
            <p:cNvSpPr/>
            <p:nvPr/>
          </p:nvSpPr>
          <p:spPr>
            <a:xfrm>
              <a:off x="3392253" y="4129915"/>
              <a:ext cx="856350" cy="181052"/>
            </a:xfrm>
            <a:custGeom>
              <a:avLst/>
              <a:gdLst>
                <a:gd name="connsiteX0" fmla="*/ 0 w 1149699"/>
                <a:gd name="connsiteY0" fmla="*/ 272980 h 276330"/>
                <a:gd name="connsiteX1" fmla="*/ 597877 w 1149699"/>
                <a:gd name="connsiteY1" fmla="*/ 82062 h 276330"/>
                <a:gd name="connsiteX2" fmla="*/ 582805 w 1149699"/>
                <a:gd name="connsiteY2" fmla="*/ 262932 h 276330"/>
                <a:gd name="connsiteX3" fmla="*/ 1060101 w 1149699"/>
                <a:gd name="connsiteY3" fmla="*/ 1675 h 276330"/>
                <a:gd name="connsiteX4" fmla="*/ 1120391 w 1149699"/>
                <a:gd name="connsiteY4" fmla="*/ 252884 h 276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699" h="276330">
                  <a:moveTo>
                    <a:pt x="0" y="272980"/>
                  </a:moveTo>
                  <a:cubicBezTo>
                    <a:pt x="250371" y="178358"/>
                    <a:pt x="500743" y="83737"/>
                    <a:pt x="597877" y="82062"/>
                  </a:cubicBezTo>
                  <a:cubicBezTo>
                    <a:pt x="695011" y="80387"/>
                    <a:pt x="505768" y="276330"/>
                    <a:pt x="582805" y="262932"/>
                  </a:cubicBezTo>
                  <a:cubicBezTo>
                    <a:pt x="659842" y="249534"/>
                    <a:pt x="970503" y="3350"/>
                    <a:pt x="1060101" y="1675"/>
                  </a:cubicBezTo>
                  <a:cubicBezTo>
                    <a:pt x="1149699" y="0"/>
                    <a:pt x="1135045" y="126442"/>
                    <a:pt x="1120391" y="252884"/>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36" name="Freeform 235"/>
            <p:cNvSpPr/>
            <p:nvPr/>
          </p:nvSpPr>
          <p:spPr>
            <a:xfrm>
              <a:off x="3414670" y="3998242"/>
              <a:ext cx="1102767" cy="115214"/>
            </a:xfrm>
            <a:custGeom>
              <a:avLst/>
              <a:gdLst>
                <a:gd name="connsiteX0" fmla="*/ 0 w 1492180"/>
                <a:gd name="connsiteY0" fmla="*/ 332433 h 332433"/>
                <a:gd name="connsiteX1" fmla="*/ 748602 w 1492180"/>
                <a:gd name="connsiteY1" fmla="*/ 121418 h 332433"/>
                <a:gd name="connsiteX2" fmla="*/ 753627 w 1492180"/>
                <a:gd name="connsiteY2" fmla="*/ 307312 h 332433"/>
                <a:gd name="connsiteX3" fmla="*/ 1351504 w 1492180"/>
                <a:gd name="connsiteY3" fmla="*/ 15910 h 332433"/>
                <a:gd name="connsiteX4" fmla="*/ 1492180 w 1492180"/>
                <a:gd name="connsiteY4" fmla="*/ 211853 h 33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180" h="332433">
                  <a:moveTo>
                    <a:pt x="0" y="332433"/>
                  </a:moveTo>
                  <a:cubicBezTo>
                    <a:pt x="311499" y="229019"/>
                    <a:pt x="622998" y="125605"/>
                    <a:pt x="748602" y="121418"/>
                  </a:cubicBezTo>
                  <a:cubicBezTo>
                    <a:pt x="874206" y="117231"/>
                    <a:pt x="653143" y="324897"/>
                    <a:pt x="753627" y="307312"/>
                  </a:cubicBezTo>
                  <a:cubicBezTo>
                    <a:pt x="854111" y="289727"/>
                    <a:pt x="1228412" y="31820"/>
                    <a:pt x="1351504" y="15910"/>
                  </a:cubicBezTo>
                  <a:cubicBezTo>
                    <a:pt x="1474596" y="0"/>
                    <a:pt x="1483388" y="105926"/>
                    <a:pt x="1492180" y="211853"/>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37" name="Freeform 236"/>
            <p:cNvSpPr/>
            <p:nvPr/>
          </p:nvSpPr>
          <p:spPr>
            <a:xfrm>
              <a:off x="3414671" y="3718435"/>
              <a:ext cx="1410005" cy="257861"/>
            </a:xfrm>
            <a:custGeom>
              <a:avLst/>
              <a:gdLst>
                <a:gd name="connsiteX0" fmla="*/ 0 w 1918398"/>
                <a:gd name="connsiteY0" fmla="*/ 399423 h 423706"/>
                <a:gd name="connsiteX1" fmla="*/ 894303 w 1918398"/>
                <a:gd name="connsiteY1" fmla="*/ 228601 h 423706"/>
                <a:gd name="connsiteX2" fmla="*/ 934497 w 1918398"/>
                <a:gd name="connsiteY2" fmla="*/ 389374 h 423706"/>
                <a:gd name="connsiteX3" fmla="*/ 1763486 w 1918398"/>
                <a:gd name="connsiteY3" fmla="*/ 22609 h 423706"/>
                <a:gd name="connsiteX4" fmla="*/ 1863969 w 1918398"/>
                <a:gd name="connsiteY4" fmla="*/ 253722 h 423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398" h="423706">
                  <a:moveTo>
                    <a:pt x="0" y="399423"/>
                  </a:moveTo>
                  <a:cubicBezTo>
                    <a:pt x="369277" y="314849"/>
                    <a:pt x="738554" y="230276"/>
                    <a:pt x="894303" y="228601"/>
                  </a:cubicBezTo>
                  <a:cubicBezTo>
                    <a:pt x="1050052" y="226926"/>
                    <a:pt x="789633" y="423706"/>
                    <a:pt x="934497" y="389374"/>
                  </a:cubicBezTo>
                  <a:cubicBezTo>
                    <a:pt x="1079361" y="355042"/>
                    <a:pt x="1608574" y="45218"/>
                    <a:pt x="1763486" y="22609"/>
                  </a:cubicBezTo>
                  <a:cubicBezTo>
                    <a:pt x="1918398" y="0"/>
                    <a:pt x="1891183" y="126861"/>
                    <a:pt x="1863969" y="253722"/>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38" name="Freeform 237"/>
            <p:cNvSpPr/>
            <p:nvPr/>
          </p:nvSpPr>
          <p:spPr>
            <a:xfrm>
              <a:off x="3403697" y="3531898"/>
              <a:ext cx="1667867" cy="268833"/>
            </a:xfrm>
            <a:custGeom>
              <a:avLst/>
              <a:gdLst>
                <a:gd name="connsiteX0" fmla="*/ 0 w 2232264"/>
                <a:gd name="connsiteY0" fmla="*/ 442224 h 498603"/>
                <a:gd name="connsiteX1" fmla="*/ 993684 w 2232264"/>
                <a:gd name="connsiteY1" fmla="*/ 310085 h 498603"/>
                <a:gd name="connsiteX2" fmla="*/ 1035968 w 2232264"/>
                <a:gd name="connsiteY2" fmla="*/ 452795 h 498603"/>
                <a:gd name="connsiteX3" fmla="*/ 2034937 w 2232264"/>
                <a:gd name="connsiteY3" fmla="*/ 35237 h 498603"/>
                <a:gd name="connsiteX4" fmla="*/ 2219931 w 2232264"/>
                <a:gd name="connsiteY4" fmla="*/ 241373 h 498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2264" h="498603">
                  <a:moveTo>
                    <a:pt x="0" y="442224"/>
                  </a:moveTo>
                  <a:cubicBezTo>
                    <a:pt x="410511" y="375273"/>
                    <a:pt x="821023" y="308323"/>
                    <a:pt x="993684" y="310085"/>
                  </a:cubicBezTo>
                  <a:cubicBezTo>
                    <a:pt x="1166345" y="311847"/>
                    <a:pt x="862426" y="498603"/>
                    <a:pt x="1035968" y="452795"/>
                  </a:cubicBezTo>
                  <a:cubicBezTo>
                    <a:pt x="1209510" y="406987"/>
                    <a:pt x="1837610" y="70474"/>
                    <a:pt x="2034937" y="35237"/>
                  </a:cubicBezTo>
                  <a:cubicBezTo>
                    <a:pt x="2232264" y="0"/>
                    <a:pt x="2226097" y="120686"/>
                    <a:pt x="2219931" y="241373"/>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39" name="Freeform 238"/>
            <p:cNvSpPr/>
            <p:nvPr/>
          </p:nvSpPr>
          <p:spPr>
            <a:xfrm>
              <a:off x="3415128" y="3301773"/>
              <a:ext cx="1928813" cy="371344"/>
            </a:xfrm>
            <a:custGeom>
              <a:avLst/>
              <a:gdLst>
                <a:gd name="connsiteX0" fmla="*/ 0 w 2614585"/>
                <a:gd name="connsiteY0" fmla="*/ 521508 h 606077"/>
                <a:gd name="connsiteX1" fmla="*/ 1189248 w 2614585"/>
                <a:gd name="connsiteY1" fmla="*/ 368227 h 606077"/>
                <a:gd name="connsiteX2" fmla="*/ 1194534 w 2614585"/>
                <a:gd name="connsiteY2" fmla="*/ 553221 h 606077"/>
                <a:gd name="connsiteX3" fmla="*/ 2378497 w 2614585"/>
                <a:gd name="connsiteY3" fmla="*/ 51094 h 606077"/>
                <a:gd name="connsiteX4" fmla="*/ 2611061 w 2614585"/>
                <a:gd name="connsiteY4" fmla="*/ 246659 h 60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585" h="606077">
                  <a:moveTo>
                    <a:pt x="0" y="521508"/>
                  </a:moveTo>
                  <a:cubicBezTo>
                    <a:pt x="495079" y="442225"/>
                    <a:pt x="990159" y="362942"/>
                    <a:pt x="1189248" y="368227"/>
                  </a:cubicBezTo>
                  <a:cubicBezTo>
                    <a:pt x="1388337" y="373512"/>
                    <a:pt x="996326" y="606077"/>
                    <a:pt x="1194534" y="553221"/>
                  </a:cubicBezTo>
                  <a:cubicBezTo>
                    <a:pt x="1392742" y="500366"/>
                    <a:pt x="2142409" y="102188"/>
                    <a:pt x="2378497" y="51094"/>
                  </a:cubicBezTo>
                  <a:cubicBezTo>
                    <a:pt x="2614585" y="0"/>
                    <a:pt x="2612823" y="123329"/>
                    <a:pt x="2611061" y="246659"/>
                  </a:cubicBezTo>
                </a:path>
              </a:pathLst>
            </a:cu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256" name="Group 255"/>
            <p:cNvGrpSpPr/>
            <p:nvPr/>
          </p:nvGrpSpPr>
          <p:grpSpPr>
            <a:xfrm>
              <a:off x="3300827" y="4068193"/>
              <a:ext cx="114300" cy="114300"/>
              <a:chOff x="5181600" y="5867400"/>
              <a:chExt cx="304800" cy="304800"/>
            </a:xfrm>
          </p:grpSpPr>
          <p:sp>
            <p:nvSpPr>
              <p:cNvPr id="257" name="Rectangle 256"/>
              <p:cNvSpPr/>
              <p:nvPr/>
            </p:nvSpPr>
            <p:spPr>
              <a:xfrm>
                <a:off x="5181600" y="5867400"/>
                <a:ext cx="291042" cy="2870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58" name="Straight Connector 257"/>
              <p:cNvCxnSpPr/>
              <p:nvPr/>
            </p:nvCxnSpPr>
            <p:spPr>
              <a:xfrm rot="16200000" flipH="1">
                <a:off x="5181600" y="58674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5400000">
                <a:off x="5181600" y="58674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0" name="TextBox 259"/>
            <p:cNvSpPr txBox="1"/>
            <p:nvPr/>
          </p:nvSpPr>
          <p:spPr>
            <a:xfrm>
              <a:off x="4843877" y="3775299"/>
              <a:ext cx="628650" cy="276999"/>
            </a:xfrm>
            <a:prstGeom prst="rect">
              <a:avLst/>
            </a:prstGeom>
            <a:noFill/>
          </p:spPr>
          <p:txBody>
            <a:bodyPr wrap="square" rtlCol="0">
              <a:spAutoFit/>
            </a:bodyPr>
            <a:lstStyle/>
            <a:p>
              <a:pPr algn="ctr"/>
              <a:r>
                <a:rPr lang="en-US" sz="600" b="1" dirty="0">
                  <a:latin typeface="Arial" pitchFamily="34" charset="0"/>
                  <a:cs typeface="Arial" pitchFamily="34" charset="0"/>
                </a:rPr>
                <a:t>Test Subject</a:t>
              </a:r>
            </a:p>
          </p:txBody>
        </p:sp>
        <p:sp>
          <p:nvSpPr>
            <p:cNvPr id="261" name="Oval 260"/>
            <p:cNvSpPr/>
            <p:nvPr/>
          </p:nvSpPr>
          <p:spPr>
            <a:xfrm rot="18900000" flipH="1">
              <a:off x="4781520" y="3829193"/>
              <a:ext cx="177629" cy="17359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2" name="Oval 261"/>
            <p:cNvSpPr/>
            <p:nvPr/>
          </p:nvSpPr>
          <p:spPr>
            <a:xfrm rot="2700000">
              <a:off x="4699222" y="3944450"/>
              <a:ext cx="114429" cy="86795"/>
            </a:xfrm>
            <a:prstGeom prst="ellipse">
              <a:avLst/>
            </a:prstGeom>
            <a:solidFill>
              <a:srgbClr val="00B0F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3" name="Oval 262"/>
            <p:cNvSpPr/>
            <p:nvPr/>
          </p:nvSpPr>
          <p:spPr>
            <a:xfrm rot="18900000">
              <a:off x="4946018" y="3943441"/>
              <a:ext cx="111829" cy="88814"/>
            </a:xfrm>
            <a:prstGeom prst="ellipse">
              <a:avLst/>
            </a:prstGeom>
            <a:solidFill>
              <a:srgbClr val="00B0F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4" name="Oval 263"/>
            <p:cNvSpPr/>
            <p:nvPr/>
          </p:nvSpPr>
          <p:spPr>
            <a:xfrm rot="5400000">
              <a:off x="4838934" y="3887445"/>
              <a:ext cx="62801" cy="245495"/>
            </a:xfrm>
            <a:prstGeom prst="ellipse">
              <a:avLst/>
            </a:prstGeom>
            <a:solidFill>
              <a:srgbClr val="00B0F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5" name="TextBox 264"/>
            <p:cNvSpPr txBox="1"/>
            <p:nvPr/>
          </p:nvSpPr>
          <p:spPr>
            <a:xfrm>
              <a:off x="4565271" y="3989612"/>
              <a:ext cx="628650" cy="276999"/>
            </a:xfrm>
            <a:prstGeom prst="rect">
              <a:avLst/>
            </a:prstGeom>
            <a:noFill/>
          </p:spPr>
          <p:txBody>
            <a:bodyPr wrap="square" rtlCol="0">
              <a:spAutoFit/>
            </a:bodyPr>
            <a:lstStyle/>
            <a:p>
              <a:pPr algn="ctr"/>
              <a:r>
                <a:rPr lang="en-US" sz="600" b="1" dirty="0">
                  <a:latin typeface="Arial" pitchFamily="34" charset="0"/>
                  <a:cs typeface="Arial" pitchFamily="34" charset="0"/>
                </a:rPr>
                <a:t>Test Subject</a:t>
              </a:r>
            </a:p>
          </p:txBody>
        </p:sp>
        <p:sp>
          <p:nvSpPr>
            <p:cNvPr id="266" name="Oval 265"/>
            <p:cNvSpPr/>
            <p:nvPr/>
          </p:nvSpPr>
          <p:spPr>
            <a:xfrm rot="18900000" flipH="1">
              <a:off x="4502913" y="4043506"/>
              <a:ext cx="177629" cy="17359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7" name="Oval 266"/>
            <p:cNvSpPr/>
            <p:nvPr/>
          </p:nvSpPr>
          <p:spPr>
            <a:xfrm rot="2700000">
              <a:off x="4420615" y="4158763"/>
              <a:ext cx="114429" cy="86795"/>
            </a:xfrm>
            <a:prstGeom prst="ellipse">
              <a:avLst/>
            </a:prstGeom>
            <a:solidFill>
              <a:srgbClr val="00B0F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8" name="Oval 267"/>
            <p:cNvSpPr/>
            <p:nvPr/>
          </p:nvSpPr>
          <p:spPr>
            <a:xfrm rot="18900000">
              <a:off x="4667411" y="4157753"/>
              <a:ext cx="111829" cy="88814"/>
            </a:xfrm>
            <a:prstGeom prst="ellipse">
              <a:avLst/>
            </a:prstGeom>
            <a:solidFill>
              <a:srgbClr val="00B0F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9" name="Oval 268"/>
            <p:cNvSpPr/>
            <p:nvPr/>
          </p:nvSpPr>
          <p:spPr>
            <a:xfrm rot="5400000">
              <a:off x="4560327" y="4101758"/>
              <a:ext cx="62801" cy="245495"/>
            </a:xfrm>
            <a:prstGeom prst="ellipse">
              <a:avLst/>
            </a:prstGeom>
            <a:solidFill>
              <a:srgbClr val="00B0F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0" name="TextBox 269"/>
            <p:cNvSpPr txBox="1"/>
            <p:nvPr/>
          </p:nvSpPr>
          <p:spPr>
            <a:xfrm>
              <a:off x="4286665" y="4203924"/>
              <a:ext cx="628650" cy="276999"/>
            </a:xfrm>
            <a:prstGeom prst="rect">
              <a:avLst/>
            </a:prstGeom>
            <a:noFill/>
          </p:spPr>
          <p:txBody>
            <a:bodyPr wrap="square" rtlCol="0">
              <a:spAutoFit/>
            </a:bodyPr>
            <a:lstStyle/>
            <a:p>
              <a:pPr algn="ctr"/>
              <a:r>
                <a:rPr lang="en-US" sz="600" b="1" dirty="0">
                  <a:latin typeface="Arial" pitchFamily="34" charset="0"/>
                  <a:cs typeface="Arial" pitchFamily="34" charset="0"/>
                </a:rPr>
                <a:t>Test Subject</a:t>
              </a:r>
            </a:p>
          </p:txBody>
        </p:sp>
        <p:sp>
          <p:nvSpPr>
            <p:cNvPr id="271" name="Oval 270"/>
            <p:cNvSpPr/>
            <p:nvPr/>
          </p:nvSpPr>
          <p:spPr>
            <a:xfrm rot="18900000" flipH="1">
              <a:off x="4224307" y="4257818"/>
              <a:ext cx="177629" cy="17359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2" name="Oval 271"/>
            <p:cNvSpPr/>
            <p:nvPr/>
          </p:nvSpPr>
          <p:spPr>
            <a:xfrm rot="2700000">
              <a:off x="4142009" y="4373075"/>
              <a:ext cx="114429" cy="86795"/>
            </a:xfrm>
            <a:prstGeom prst="ellipse">
              <a:avLst/>
            </a:prstGeom>
            <a:solidFill>
              <a:srgbClr val="00B0F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3" name="Oval 272"/>
            <p:cNvSpPr/>
            <p:nvPr/>
          </p:nvSpPr>
          <p:spPr>
            <a:xfrm rot="18900000">
              <a:off x="4388805" y="4372066"/>
              <a:ext cx="111829" cy="88814"/>
            </a:xfrm>
            <a:prstGeom prst="ellipse">
              <a:avLst/>
            </a:prstGeom>
            <a:solidFill>
              <a:srgbClr val="00B0F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4" name="Oval 273"/>
            <p:cNvSpPr/>
            <p:nvPr/>
          </p:nvSpPr>
          <p:spPr>
            <a:xfrm rot="5400000">
              <a:off x="4281721" y="4316070"/>
              <a:ext cx="62801" cy="245495"/>
            </a:xfrm>
            <a:prstGeom prst="ellipse">
              <a:avLst/>
            </a:prstGeom>
            <a:solidFill>
              <a:srgbClr val="00B0F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5" name="TextBox 274"/>
            <p:cNvSpPr txBox="1"/>
            <p:nvPr/>
          </p:nvSpPr>
          <p:spPr>
            <a:xfrm>
              <a:off x="4008058" y="4418237"/>
              <a:ext cx="628650" cy="276999"/>
            </a:xfrm>
            <a:prstGeom prst="rect">
              <a:avLst/>
            </a:prstGeom>
            <a:noFill/>
          </p:spPr>
          <p:txBody>
            <a:bodyPr wrap="square" rtlCol="0">
              <a:spAutoFit/>
            </a:bodyPr>
            <a:lstStyle/>
            <a:p>
              <a:pPr algn="ctr"/>
              <a:r>
                <a:rPr lang="en-US" sz="600" b="1" dirty="0">
                  <a:latin typeface="Arial" pitchFamily="34" charset="0"/>
                  <a:cs typeface="Arial" pitchFamily="34" charset="0"/>
                </a:rPr>
                <a:t>Test Subject</a:t>
              </a:r>
            </a:p>
          </p:txBody>
        </p:sp>
        <p:sp>
          <p:nvSpPr>
            <p:cNvPr id="276" name="Oval 275"/>
            <p:cNvSpPr/>
            <p:nvPr/>
          </p:nvSpPr>
          <p:spPr>
            <a:xfrm rot="18900000" flipH="1">
              <a:off x="3945701" y="4472131"/>
              <a:ext cx="177629" cy="17359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7" name="Oval 276"/>
            <p:cNvSpPr/>
            <p:nvPr/>
          </p:nvSpPr>
          <p:spPr>
            <a:xfrm rot="2700000">
              <a:off x="3863403" y="4587388"/>
              <a:ext cx="114429" cy="86795"/>
            </a:xfrm>
            <a:prstGeom prst="ellipse">
              <a:avLst/>
            </a:prstGeom>
            <a:solidFill>
              <a:srgbClr val="00B0F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8" name="Oval 277"/>
            <p:cNvSpPr/>
            <p:nvPr/>
          </p:nvSpPr>
          <p:spPr>
            <a:xfrm rot="18900000">
              <a:off x="4110199" y="4586378"/>
              <a:ext cx="111829" cy="88814"/>
            </a:xfrm>
            <a:prstGeom prst="ellipse">
              <a:avLst/>
            </a:prstGeom>
            <a:solidFill>
              <a:srgbClr val="00B0F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9" name="Oval 278"/>
            <p:cNvSpPr/>
            <p:nvPr/>
          </p:nvSpPr>
          <p:spPr>
            <a:xfrm rot="5400000">
              <a:off x="4003115" y="4530383"/>
              <a:ext cx="62801" cy="245495"/>
            </a:xfrm>
            <a:prstGeom prst="ellipse">
              <a:avLst/>
            </a:prstGeom>
            <a:solidFill>
              <a:srgbClr val="00B0F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0" name="TextBox 279"/>
            <p:cNvSpPr txBox="1"/>
            <p:nvPr/>
          </p:nvSpPr>
          <p:spPr>
            <a:xfrm>
              <a:off x="3729452" y="4632549"/>
              <a:ext cx="628650" cy="276999"/>
            </a:xfrm>
            <a:prstGeom prst="rect">
              <a:avLst/>
            </a:prstGeom>
            <a:noFill/>
          </p:spPr>
          <p:txBody>
            <a:bodyPr wrap="square" rtlCol="0">
              <a:spAutoFit/>
            </a:bodyPr>
            <a:lstStyle/>
            <a:p>
              <a:pPr algn="ctr"/>
              <a:r>
                <a:rPr lang="en-US" sz="600" b="1" dirty="0">
                  <a:latin typeface="Arial" pitchFamily="34" charset="0"/>
                  <a:cs typeface="Arial" pitchFamily="34" charset="0"/>
                </a:rPr>
                <a:t>Test Subject</a:t>
              </a:r>
            </a:p>
          </p:txBody>
        </p:sp>
        <p:sp>
          <p:nvSpPr>
            <p:cNvPr id="286" name="Oval 285"/>
            <p:cNvSpPr/>
            <p:nvPr/>
          </p:nvSpPr>
          <p:spPr>
            <a:xfrm rot="18900000" flipH="1">
              <a:off x="5338732" y="3400568"/>
              <a:ext cx="177629" cy="17359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7" name="Oval 286"/>
            <p:cNvSpPr/>
            <p:nvPr/>
          </p:nvSpPr>
          <p:spPr>
            <a:xfrm rot="2700000">
              <a:off x="5256434" y="3515825"/>
              <a:ext cx="114429" cy="86795"/>
            </a:xfrm>
            <a:prstGeom prst="ellipse">
              <a:avLst/>
            </a:prstGeom>
            <a:solidFill>
              <a:srgbClr val="00B0F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8" name="Oval 287"/>
            <p:cNvSpPr/>
            <p:nvPr/>
          </p:nvSpPr>
          <p:spPr>
            <a:xfrm rot="18900000">
              <a:off x="5503230" y="3514816"/>
              <a:ext cx="111829" cy="88814"/>
            </a:xfrm>
            <a:prstGeom prst="ellipse">
              <a:avLst/>
            </a:prstGeom>
            <a:solidFill>
              <a:srgbClr val="00B0F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9" name="Oval 288"/>
            <p:cNvSpPr/>
            <p:nvPr/>
          </p:nvSpPr>
          <p:spPr>
            <a:xfrm rot="5400000">
              <a:off x="5396146" y="3458820"/>
              <a:ext cx="62801" cy="245495"/>
            </a:xfrm>
            <a:prstGeom prst="ellipse">
              <a:avLst/>
            </a:prstGeom>
            <a:solidFill>
              <a:srgbClr val="00B0F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0" name="Oval 289"/>
            <p:cNvSpPr/>
            <p:nvPr/>
          </p:nvSpPr>
          <p:spPr>
            <a:xfrm rot="18900000" flipH="1">
              <a:off x="5060126" y="3614881"/>
              <a:ext cx="177629" cy="17359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1" name="Oval 290"/>
            <p:cNvSpPr/>
            <p:nvPr/>
          </p:nvSpPr>
          <p:spPr>
            <a:xfrm rot="2700000">
              <a:off x="4977828" y="3730138"/>
              <a:ext cx="114429" cy="86795"/>
            </a:xfrm>
            <a:prstGeom prst="ellipse">
              <a:avLst/>
            </a:prstGeom>
            <a:solidFill>
              <a:srgbClr val="00B0F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2" name="Oval 291"/>
            <p:cNvSpPr/>
            <p:nvPr/>
          </p:nvSpPr>
          <p:spPr>
            <a:xfrm rot="18900000">
              <a:off x="5224624" y="3729128"/>
              <a:ext cx="111829" cy="88814"/>
            </a:xfrm>
            <a:prstGeom prst="ellipse">
              <a:avLst/>
            </a:prstGeom>
            <a:solidFill>
              <a:srgbClr val="00B0F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3" name="Oval 292"/>
            <p:cNvSpPr/>
            <p:nvPr/>
          </p:nvSpPr>
          <p:spPr>
            <a:xfrm rot="5400000">
              <a:off x="5117540" y="3673133"/>
              <a:ext cx="62801" cy="245495"/>
            </a:xfrm>
            <a:prstGeom prst="ellipse">
              <a:avLst/>
            </a:prstGeom>
            <a:solidFill>
              <a:srgbClr val="00B0F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4" name="TextBox 293"/>
            <p:cNvSpPr txBox="1"/>
            <p:nvPr/>
          </p:nvSpPr>
          <p:spPr>
            <a:xfrm>
              <a:off x="5143915" y="3575274"/>
              <a:ext cx="628650" cy="276999"/>
            </a:xfrm>
            <a:prstGeom prst="rect">
              <a:avLst/>
            </a:prstGeom>
            <a:noFill/>
          </p:spPr>
          <p:txBody>
            <a:bodyPr wrap="square" rtlCol="0">
              <a:spAutoFit/>
            </a:bodyPr>
            <a:lstStyle/>
            <a:p>
              <a:pPr algn="ctr"/>
              <a:r>
                <a:rPr lang="en-US" sz="600" b="1" dirty="0">
                  <a:latin typeface="Arial" pitchFamily="34" charset="0"/>
                  <a:cs typeface="Arial" pitchFamily="34" charset="0"/>
                </a:rPr>
                <a:t>Test Subject</a:t>
              </a:r>
            </a:p>
          </p:txBody>
        </p:sp>
        <p:grpSp>
          <p:nvGrpSpPr>
            <p:cNvPr id="295" name="Group 294"/>
            <p:cNvGrpSpPr/>
            <p:nvPr/>
          </p:nvGrpSpPr>
          <p:grpSpPr>
            <a:xfrm>
              <a:off x="3300827" y="4239643"/>
              <a:ext cx="114300" cy="114300"/>
              <a:chOff x="5181600" y="5867400"/>
              <a:chExt cx="304800" cy="304800"/>
            </a:xfrm>
          </p:grpSpPr>
          <p:sp>
            <p:nvSpPr>
              <p:cNvPr id="296" name="Rectangle 295"/>
              <p:cNvSpPr/>
              <p:nvPr/>
            </p:nvSpPr>
            <p:spPr>
              <a:xfrm>
                <a:off x="5181600" y="5867400"/>
                <a:ext cx="291042" cy="2870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7" name="Straight Connector 296"/>
              <p:cNvCxnSpPr/>
              <p:nvPr/>
            </p:nvCxnSpPr>
            <p:spPr>
              <a:xfrm rot="16200000" flipH="1">
                <a:off x="5181600" y="58674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5400000">
                <a:off x="5181600" y="58674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9" name="Group 298"/>
            <p:cNvGrpSpPr/>
            <p:nvPr/>
          </p:nvGrpSpPr>
          <p:grpSpPr>
            <a:xfrm>
              <a:off x="3300827" y="4411093"/>
              <a:ext cx="114300" cy="114300"/>
              <a:chOff x="5181600" y="5867400"/>
              <a:chExt cx="304800" cy="304800"/>
            </a:xfrm>
          </p:grpSpPr>
          <p:sp>
            <p:nvSpPr>
              <p:cNvPr id="300" name="Rectangle 299"/>
              <p:cNvSpPr/>
              <p:nvPr/>
            </p:nvSpPr>
            <p:spPr>
              <a:xfrm>
                <a:off x="5181600" y="5867400"/>
                <a:ext cx="291042" cy="2870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01" name="Straight Connector 300"/>
              <p:cNvCxnSpPr/>
              <p:nvPr/>
            </p:nvCxnSpPr>
            <p:spPr>
              <a:xfrm rot="16200000" flipH="1">
                <a:off x="5181600" y="58674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5181600" y="58674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8" name="Rectangle 307"/>
            <p:cNvSpPr/>
            <p:nvPr/>
          </p:nvSpPr>
          <p:spPr>
            <a:xfrm>
              <a:off x="5815427" y="3668143"/>
              <a:ext cx="2000250" cy="800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9" name="Rectangle 308"/>
            <p:cNvSpPr/>
            <p:nvPr/>
          </p:nvSpPr>
          <p:spPr>
            <a:xfrm rot="16200000">
              <a:off x="5478243" y="4005329"/>
              <a:ext cx="795814" cy="12144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312" name="Group 311"/>
            <p:cNvGrpSpPr/>
            <p:nvPr/>
          </p:nvGrpSpPr>
          <p:grpSpPr>
            <a:xfrm rot="16200000">
              <a:off x="6415501" y="3468119"/>
              <a:ext cx="114300" cy="514349"/>
              <a:chOff x="7848600" y="4953000"/>
              <a:chExt cx="152400" cy="685798"/>
            </a:xfrm>
          </p:grpSpPr>
          <p:grpSp>
            <p:nvGrpSpPr>
              <p:cNvPr id="313" name="Group 313"/>
              <p:cNvGrpSpPr/>
              <p:nvPr/>
            </p:nvGrpSpPr>
            <p:grpSpPr>
              <a:xfrm>
                <a:off x="7848600" y="5114944"/>
                <a:ext cx="152400" cy="152401"/>
                <a:chOff x="5181600" y="5867400"/>
                <a:chExt cx="304800" cy="304800"/>
              </a:xfrm>
            </p:grpSpPr>
            <p:sp>
              <p:nvSpPr>
                <p:cNvPr id="319" name="Rectangle 318"/>
                <p:cNvSpPr/>
                <p:nvPr/>
              </p:nvSpPr>
              <p:spPr>
                <a:xfrm>
                  <a:off x="5181600" y="5867400"/>
                  <a:ext cx="291042" cy="2870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20" name="Straight Connector 319"/>
                <p:cNvCxnSpPr/>
                <p:nvPr/>
              </p:nvCxnSpPr>
              <p:spPr>
                <a:xfrm rot="16200000" flipH="1">
                  <a:off x="5181600" y="58674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rot="5400000">
                  <a:off x="5181600" y="58674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4" name="Group 102"/>
              <p:cNvGrpSpPr/>
              <p:nvPr/>
            </p:nvGrpSpPr>
            <p:grpSpPr>
              <a:xfrm>
                <a:off x="7848600" y="5343544"/>
                <a:ext cx="152400" cy="152401"/>
                <a:chOff x="5181600" y="5867400"/>
                <a:chExt cx="304800" cy="304800"/>
              </a:xfrm>
            </p:grpSpPr>
            <p:sp>
              <p:nvSpPr>
                <p:cNvPr id="316" name="Rectangle 315"/>
                <p:cNvSpPr/>
                <p:nvPr/>
              </p:nvSpPr>
              <p:spPr>
                <a:xfrm>
                  <a:off x="5181600" y="5867400"/>
                  <a:ext cx="291042" cy="2870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17" name="Straight Connector 316"/>
                <p:cNvCxnSpPr/>
                <p:nvPr/>
              </p:nvCxnSpPr>
              <p:spPr>
                <a:xfrm rot="16200000" flipH="1">
                  <a:off x="5181600" y="58674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rot="5400000">
                  <a:off x="5181600" y="58674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5" name="Straight Connector 314"/>
              <p:cNvCxnSpPr/>
              <p:nvPr/>
            </p:nvCxnSpPr>
            <p:spPr>
              <a:xfrm rot="16200000" flipH="1">
                <a:off x="7658101" y="5295898"/>
                <a:ext cx="685798" cy="1"/>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22" name="TextBox 321"/>
            <p:cNvSpPr txBox="1"/>
            <p:nvPr/>
          </p:nvSpPr>
          <p:spPr>
            <a:xfrm>
              <a:off x="6958428" y="4011044"/>
              <a:ext cx="685799" cy="369332"/>
            </a:xfrm>
            <a:prstGeom prst="rect">
              <a:avLst/>
            </a:prstGeom>
            <a:noFill/>
          </p:spPr>
          <p:txBody>
            <a:bodyPr wrap="square" rtlCol="0">
              <a:spAutoFit/>
            </a:bodyPr>
            <a:lstStyle/>
            <a:p>
              <a:pPr algn="ctr"/>
              <a:r>
                <a:rPr lang="en-US" sz="900" dirty="0">
                  <a:latin typeface="Arial" pitchFamily="34" charset="0"/>
                  <a:cs typeface="Arial" pitchFamily="34" charset="0"/>
                </a:rPr>
                <a:t>(14.7 </a:t>
              </a:r>
              <a:r>
                <a:rPr lang="en-US" sz="900" dirty="0" err="1">
                  <a:latin typeface="Arial" pitchFamily="34" charset="0"/>
                  <a:cs typeface="Arial" pitchFamily="34" charset="0"/>
                </a:rPr>
                <a:t>psia</a:t>
              </a:r>
              <a:r>
                <a:rPr lang="en-US" sz="900" dirty="0">
                  <a:latin typeface="Arial" pitchFamily="34" charset="0"/>
                  <a:cs typeface="Arial" pitchFamily="34" charset="0"/>
                </a:rPr>
                <a:t>)</a:t>
              </a:r>
            </a:p>
          </p:txBody>
        </p:sp>
        <p:sp>
          <p:nvSpPr>
            <p:cNvPr id="323" name="Rectangle 322"/>
            <p:cNvSpPr/>
            <p:nvPr/>
          </p:nvSpPr>
          <p:spPr>
            <a:xfrm rot="16200000">
              <a:off x="6392643" y="4005329"/>
              <a:ext cx="795814" cy="12144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4" name="Rectangle 323"/>
            <p:cNvSpPr/>
            <p:nvPr/>
          </p:nvSpPr>
          <p:spPr>
            <a:xfrm rot="16200000">
              <a:off x="6501227" y="4011043"/>
              <a:ext cx="571500" cy="1143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5" name="Rectangle 324"/>
            <p:cNvSpPr/>
            <p:nvPr/>
          </p:nvSpPr>
          <p:spPr>
            <a:xfrm rot="10800000">
              <a:off x="7072727" y="4411093"/>
              <a:ext cx="571500" cy="1143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327" name="Group 326"/>
            <p:cNvGrpSpPr/>
            <p:nvPr/>
          </p:nvGrpSpPr>
          <p:grpSpPr>
            <a:xfrm rot="16200000">
              <a:off x="7501351" y="3468119"/>
              <a:ext cx="114300" cy="514349"/>
              <a:chOff x="7848600" y="4953000"/>
              <a:chExt cx="152400" cy="685798"/>
            </a:xfrm>
          </p:grpSpPr>
          <p:grpSp>
            <p:nvGrpSpPr>
              <p:cNvPr id="328" name="Group 132"/>
              <p:cNvGrpSpPr/>
              <p:nvPr/>
            </p:nvGrpSpPr>
            <p:grpSpPr>
              <a:xfrm>
                <a:off x="7848600" y="5114944"/>
                <a:ext cx="152400" cy="152401"/>
                <a:chOff x="5181600" y="5867400"/>
                <a:chExt cx="304800" cy="304800"/>
              </a:xfrm>
            </p:grpSpPr>
            <p:sp>
              <p:nvSpPr>
                <p:cNvPr id="334" name="Rectangle 333"/>
                <p:cNvSpPr/>
                <p:nvPr/>
              </p:nvSpPr>
              <p:spPr>
                <a:xfrm>
                  <a:off x="5181600" y="5867400"/>
                  <a:ext cx="291042" cy="2870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35" name="Straight Connector 334"/>
                <p:cNvCxnSpPr/>
                <p:nvPr/>
              </p:nvCxnSpPr>
              <p:spPr>
                <a:xfrm rot="16200000" flipH="1">
                  <a:off x="5181600" y="58674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rot="5400000">
                  <a:off x="5181600" y="58674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9" name="Group 133"/>
              <p:cNvGrpSpPr/>
              <p:nvPr/>
            </p:nvGrpSpPr>
            <p:grpSpPr>
              <a:xfrm>
                <a:off x="7848600" y="5343544"/>
                <a:ext cx="152400" cy="152401"/>
                <a:chOff x="5181600" y="5867400"/>
                <a:chExt cx="304800" cy="304800"/>
              </a:xfrm>
            </p:grpSpPr>
            <p:sp>
              <p:nvSpPr>
                <p:cNvPr id="331" name="Rectangle 330"/>
                <p:cNvSpPr/>
                <p:nvPr/>
              </p:nvSpPr>
              <p:spPr>
                <a:xfrm>
                  <a:off x="5181600" y="5867400"/>
                  <a:ext cx="291042" cy="2870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32" name="Straight Connector 331"/>
                <p:cNvCxnSpPr/>
                <p:nvPr/>
              </p:nvCxnSpPr>
              <p:spPr>
                <a:xfrm rot="16200000" flipH="1">
                  <a:off x="5181600" y="58674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rot="5400000">
                  <a:off x="5181600" y="58674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0" name="Straight Connector 329"/>
              <p:cNvCxnSpPr/>
              <p:nvPr/>
            </p:nvCxnSpPr>
            <p:spPr>
              <a:xfrm rot="16200000" flipH="1">
                <a:off x="7658101" y="5295898"/>
                <a:ext cx="685798" cy="1"/>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37" name="Group 336"/>
            <p:cNvGrpSpPr/>
            <p:nvPr/>
          </p:nvGrpSpPr>
          <p:grpSpPr>
            <a:xfrm>
              <a:off x="7644227" y="4868293"/>
              <a:ext cx="114300" cy="514349"/>
              <a:chOff x="7848600" y="4953000"/>
              <a:chExt cx="152400" cy="685798"/>
            </a:xfrm>
          </p:grpSpPr>
          <p:grpSp>
            <p:nvGrpSpPr>
              <p:cNvPr id="338" name="Group 113"/>
              <p:cNvGrpSpPr/>
              <p:nvPr/>
            </p:nvGrpSpPr>
            <p:grpSpPr>
              <a:xfrm>
                <a:off x="7848600" y="5114944"/>
                <a:ext cx="152400" cy="152401"/>
                <a:chOff x="5181600" y="5867400"/>
                <a:chExt cx="304800" cy="304800"/>
              </a:xfrm>
            </p:grpSpPr>
            <p:sp>
              <p:nvSpPr>
                <p:cNvPr id="344" name="Rectangle 343"/>
                <p:cNvSpPr/>
                <p:nvPr/>
              </p:nvSpPr>
              <p:spPr>
                <a:xfrm>
                  <a:off x="5181600" y="5867400"/>
                  <a:ext cx="291042" cy="2870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45" name="Straight Connector 344"/>
                <p:cNvCxnSpPr/>
                <p:nvPr/>
              </p:nvCxnSpPr>
              <p:spPr>
                <a:xfrm rot="16200000" flipH="1">
                  <a:off x="5181600" y="58674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rot="5400000">
                  <a:off x="5181600" y="58674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9" name="Group 114"/>
              <p:cNvGrpSpPr/>
              <p:nvPr/>
            </p:nvGrpSpPr>
            <p:grpSpPr>
              <a:xfrm>
                <a:off x="7848600" y="5343544"/>
                <a:ext cx="152400" cy="152401"/>
                <a:chOff x="5181600" y="5867400"/>
                <a:chExt cx="304800" cy="304800"/>
              </a:xfrm>
            </p:grpSpPr>
            <p:sp>
              <p:nvSpPr>
                <p:cNvPr id="341" name="Rectangle 340"/>
                <p:cNvSpPr/>
                <p:nvPr/>
              </p:nvSpPr>
              <p:spPr>
                <a:xfrm>
                  <a:off x="5181600" y="5867400"/>
                  <a:ext cx="291042" cy="2870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42" name="Straight Connector 341"/>
                <p:cNvCxnSpPr/>
                <p:nvPr/>
              </p:nvCxnSpPr>
              <p:spPr>
                <a:xfrm rot="16200000" flipH="1">
                  <a:off x="5181600" y="58674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rot="5400000">
                  <a:off x="5181600" y="58674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0" name="Straight Connector 339"/>
              <p:cNvCxnSpPr/>
              <p:nvPr/>
            </p:nvCxnSpPr>
            <p:spPr>
              <a:xfrm rot="16200000" flipH="1">
                <a:off x="7658101" y="5295898"/>
                <a:ext cx="685798" cy="1"/>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47" name="Rectangle 346"/>
            <p:cNvSpPr/>
            <p:nvPr/>
          </p:nvSpPr>
          <p:spPr>
            <a:xfrm rot="16200000" flipV="1">
              <a:off x="6559878" y="4044580"/>
              <a:ext cx="457200" cy="3428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50" name="TextBox 349"/>
            <p:cNvSpPr txBox="1"/>
            <p:nvPr/>
          </p:nvSpPr>
          <p:spPr>
            <a:xfrm>
              <a:off x="4043778" y="2810894"/>
              <a:ext cx="1114132" cy="369332"/>
            </a:xfrm>
            <a:prstGeom prst="rect">
              <a:avLst/>
            </a:prstGeom>
            <a:noFill/>
          </p:spPr>
          <p:txBody>
            <a:bodyPr wrap="square" rtlCol="0">
              <a:spAutoFit/>
            </a:bodyPr>
            <a:lstStyle/>
            <a:p>
              <a:pPr algn="ctr"/>
              <a:r>
                <a:rPr lang="en-US" sz="900" b="1" dirty="0">
                  <a:latin typeface="Arial" pitchFamily="34" charset="0"/>
                  <a:cs typeface="Arial" pitchFamily="34" charset="0"/>
                </a:rPr>
                <a:t>20-Foot Chamber</a:t>
              </a:r>
            </a:p>
          </p:txBody>
        </p:sp>
        <p:sp>
          <p:nvSpPr>
            <p:cNvPr id="351" name="Rectangle 350"/>
            <p:cNvSpPr/>
            <p:nvPr/>
          </p:nvSpPr>
          <p:spPr>
            <a:xfrm rot="16200000" flipV="1">
              <a:off x="7359415" y="4679699"/>
              <a:ext cx="457200" cy="3428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5" name="TextBox 144"/>
            <p:cNvSpPr txBox="1"/>
            <p:nvPr/>
          </p:nvSpPr>
          <p:spPr>
            <a:xfrm>
              <a:off x="1155911" y="5439794"/>
              <a:ext cx="2755659" cy="923330"/>
            </a:xfrm>
            <a:prstGeom prst="rect">
              <a:avLst/>
            </a:prstGeom>
            <a:noFill/>
          </p:spPr>
          <p:txBody>
            <a:bodyPr wrap="square" rtlCol="0">
              <a:spAutoFit/>
            </a:bodyPr>
            <a:lstStyle/>
            <a:p>
              <a:pPr marL="85725" indent="-85725"/>
              <a:r>
                <a:rPr lang="en-US" sz="900" b="1" dirty="0">
                  <a:latin typeface="Arial" pitchFamily="34" charset="0"/>
                  <a:cs typeface="Arial" pitchFamily="34" charset="0"/>
                </a:rPr>
                <a:t>Assumptions:</a:t>
              </a:r>
            </a:p>
            <a:p>
              <a:pPr marL="85725" indent="-85725">
                <a:buFont typeface="Arial" pitchFamily="34" charset="0"/>
                <a:buChar char="•"/>
              </a:pPr>
              <a:r>
                <a:rPr lang="en-US" sz="900" dirty="0">
                  <a:latin typeface="Arial" pitchFamily="34" charset="0"/>
                  <a:cs typeface="Arial" pitchFamily="34" charset="0"/>
                </a:rPr>
                <a:t>Rescue Techs (2) not swapped out during the simulated EVA.  If this operation is necessary, the replacement Rescue Techs require a 4-hour </a:t>
              </a:r>
              <a:r>
                <a:rPr lang="en-US" sz="900" dirty="0" err="1">
                  <a:latin typeface="Arial" pitchFamily="34" charset="0"/>
                  <a:cs typeface="Arial" pitchFamily="34" charset="0"/>
                </a:rPr>
                <a:t>prebreathe</a:t>
              </a:r>
              <a:r>
                <a:rPr lang="en-US" sz="900" dirty="0">
                  <a:latin typeface="Arial" pitchFamily="34" charset="0"/>
                  <a:cs typeface="Arial" pitchFamily="34" charset="0"/>
                </a:rPr>
                <a:t> prior to chamber ingress.</a:t>
              </a:r>
            </a:p>
            <a:p>
              <a:pPr marL="85725" indent="-85725">
                <a:buFont typeface="Arial" pitchFamily="34" charset="0"/>
                <a:buChar char="•"/>
              </a:pPr>
              <a:endParaRPr lang="en-US" sz="900" dirty="0">
                <a:latin typeface="Arial" pitchFamily="34" charset="0"/>
                <a:cs typeface="Arial" pitchFamily="34" charset="0"/>
              </a:endParaRPr>
            </a:p>
          </p:txBody>
        </p:sp>
        <p:grpSp>
          <p:nvGrpSpPr>
            <p:cNvPr id="146" name="Group 145"/>
            <p:cNvGrpSpPr/>
            <p:nvPr/>
          </p:nvGrpSpPr>
          <p:grpSpPr>
            <a:xfrm>
              <a:off x="3950435" y="4948501"/>
              <a:ext cx="1218410" cy="453574"/>
              <a:chOff x="3837944" y="4602743"/>
              <a:chExt cx="1624546" cy="604765"/>
            </a:xfrm>
          </p:grpSpPr>
          <p:grpSp>
            <p:nvGrpSpPr>
              <p:cNvPr id="147" name="Group 146"/>
              <p:cNvGrpSpPr/>
              <p:nvPr/>
            </p:nvGrpSpPr>
            <p:grpSpPr>
              <a:xfrm>
                <a:off x="4624290" y="4602743"/>
                <a:ext cx="838200" cy="450588"/>
                <a:chOff x="3219450" y="4253334"/>
                <a:chExt cx="838200" cy="450588"/>
              </a:xfrm>
            </p:grpSpPr>
            <p:sp>
              <p:nvSpPr>
                <p:cNvPr id="171" name="Oval 170"/>
                <p:cNvSpPr/>
                <p:nvPr/>
              </p:nvSpPr>
              <p:spPr>
                <a:xfrm rot="18900000" flipH="1">
                  <a:off x="3460155" y="4253334"/>
                  <a:ext cx="236839" cy="231454"/>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2" name="Oval 171"/>
                <p:cNvSpPr/>
                <p:nvPr/>
              </p:nvSpPr>
              <p:spPr>
                <a:xfrm rot="2700000">
                  <a:off x="3350426" y="4407008"/>
                  <a:ext cx="152572" cy="115727"/>
                </a:xfrm>
                <a:prstGeom prst="ellipse">
                  <a:avLst/>
                </a:prstGeom>
                <a:solidFill>
                  <a:srgbClr val="00B05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3" name="Oval 172"/>
                <p:cNvSpPr/>
                <p:nvPr/>
              </p:nvSpPr>
              <p:spPr>
                <a:xfrm rot="18900000">
                  <a:off x="3679486" y="4405662"/>
                  <a:ext cx="149105" cy="118419"/>
                </a:xfrm>
                <a:prstGeom prst="ellipse">
                  <a:avLst/>
                </a:prstGeom>
                <a:solidFill>
                  <a:srgbClr val="00B05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5" name="Oval 174"/>
                <p:cNvSpPr/>
                <p:nvPr/>
              </p:nvSpPr>
              <p:spPr>
                <a:xfrm rot="5400000">
                  <a:off x="3536707" y="4331001"/>
                  <a:ext cx="83735" cy="327327"/>
                </a:xfrm>
                <a:prstGeom prst="ellipse">
                  <a:avLst/>
                </a:prstGeom>
                <a:solidFill>
                  <a:srgbClr val="00B05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6" name="TextBox 175"/>
                <p:cNvSpPr txBox="1"/>
                <p:nvPr/>
              </p:nvSpPr>
              <p:spPr>
                <a:xfrm>
                  <a:off x="3219450" y="4457701"/>
                  <a:ext cx="838200" cy="246221"/>
                </a:xfrm>
                <a:prstGeom prst="rect">
                  <a:avLst/>
                </a:prstGeom>
                <a:noFill/>
              </p:spPr>
              <p:txBody>
                <a:bodyPr wrap="square" rtlCol="0">
                  <a:spAutoFit/>
                </a:bodyPr>
                <a:lstStyle/>
                <a:p>
                  <a:pPr algn="ctr"/>
                  <a:r>
                    <a:rPr lang="en-US" sz="600" b="1" dirty="0">
                      <a:latin typeface="Arial" pitchFamily="34" charset="0"/>
                      <a:cs typeface="Arial" pitchFamily="34" charset="0"/>
                    </a:rPr>
                    <a:t>Med Tech</a:t>
                  </a:r>
                </a:p>
              </p:txBody>
            </p:sp>
          </p:grpSp>
          <p:grpSp>
            <p:nvGrpSpPr>
              <p:cNvPr id="148" name="Group 147"/>
              <p:cNvGrpSpPr/>
              <p:nvPr/>
            </p:nvGrpSpPr>
            <p:grpSpPr>
              <a:xfrm>
                <a:off x="4443990" y="5055108"/>
                <a:ext cx="152400" cy="152400"/>
                <a:chOff x="5181600" y="5867400"/>
                <a:chExt cx="304800" cy="304800"/>
              </a:xfrm>
            </p:grpSpPr>
            <p:sp>
              <p:nvSpPr>
                <p:cNvPr id="167" name="Rectangle 166"/>
                <p:cNvSpPr/>
                <p:nvPr/>
              </p:nvSpPr>
              <p:spPr>
                <a:xfrm>
                  <a:off x="5181600" y="5867400"/>
                  <a:ext cx="291042" cy="2870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8" name="Straight Connector 167"/>
                <p:cNvCxnSpPr/>
                <p:nvPr/>
              </p:nvCxnSpPr>
              <p:spPr>
                <a:xfrm rot="16200000" flipH="1">
                  <a:off x="5181600" y="58674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5181600" y="58674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4665353" y="5055108"/>
                <a:ext cx="152400" cy="152400"/>
                <a:chOff x="5181600" y="5867400"/>
                <a:chExt cx="304800" cy="304800"/>
              </a:xfrm>
            </p:grpSpPr>
            <p:sp>
              <p:nvSpPr>
                <p:cNvPr id="163" name="Rectangle 162"/>
                <p:cNvSpPr/>
                <p:nvPr/>
              </p:nvSpPr>
              <p:spPr>
                <a:xfrm>
                  <a:off x="5181600" y="5867400"/>
                  <a:ext cx="291042" cy="2870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4" name="Straight Connector 163"/>
                <p:cNvCxnSpPr/>
                <p:nvPr/>
              </p:nvCxnSpPr>
              <p:spPr>
                <a:xfrm rot="16200000" flipH="1">
                  <a:off x="5181600" y="58674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5181600" y="58674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1" name="Straight Connector 150"/>
              <p:cNvCxnSpPr/>
              <p:nvPr/>
            </p:nvCxnSpPr>
            <p:spPr>
              <a:xfrm>
                <a:off x="4286250" y="5207115"/>
                <a:ext cx="717347"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52" name="Group 151"/>
              <p:cNvGrpSpPr/>
              <p:nvPr/>
            </p:nvGrpSpPr>
            <p:grpSpPr>
              <a:xfrm>
                <a:off x="3837944" y="4602743"/>
                <a:ext cx="838200" cy="450588"/>
                <a:chOff x="3219450" y="4253334"/>
                <a:chExt cx="838200" cy="450588"/>
              </a:xfrm>
            </p:grpSpPr>
            <p:sp>
              <p:nvSpPr>
                <p:cNvPr id="156" name="Oval 155"/>
                <p:cNvSpPr/>
                <p:nvPr/>
              </p:nvSpPr>
              <p:spPr>
                <a:xfrm rot="18900000" flipH="1">
                  <a:off x="3460155" y="4253334"/>
                  <a:ext cx="236839" cy="231454"/>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7" name="Oval 156"/>
                <p:cNvSpPr/>
                <p:nvPr/>
              </p:nvSpPr>
              <p:spPr>
                <a:xfrm rot="2700000">
                  <a:off x="3350426" y="4407008"/>
                  <a:ext cx="152572" cy="115727"/>
                </a:xfrm>
                <a:prstGeom prst="ellipse">
                  <a:avLst/>
                </a:prstGeom>
                <a:solidFill>
                  <a:srgbClr val="00B05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9" name="Oval 158"/>
                <p:cNvSpPr/>
                <p:nvPr/>
              </p:nvSpPr>
              <p:spPr>
                <a:xfrm rot="18900000">
                  <a:off x="3679486" y="4405662"/>
                  <a:ext cx="149105" cy="118419"/>
                </a:xfrm>
                <a:prstGeom prst="ellipse">
                  <a:avLst/>
                </a:prstGeom>
                <a:solidFill>
                  <a:srgbClr val="00B05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0" name="Oval 159"/>
                <p:cNvSpPr/>
                <p:nvPr/>
              </p:nvSpPr>
              <p:spPr>
                <a:xfrm rot="5400000">
                  <a:off x="3536707" y="4331001"/>
                  <a:ext cx="83735" cy="327327"/>
                </a:xfrm>
                <a:prstGeom prst="ellipse">
                  <a:avLst/>
                </a:prstGeom>
                <a:solidFill>
                  <a:srgbClr val="00B05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1" name="TextBox 160"/>
                <p:cNvSpPr txBox="1"/>
                <p:nvPr/>
              </p:nvSpPr>
              <p:spPr>
                <a:xfrm>
                  <a:off x="3219450" y="4457701"/>
                  <a:ext cx="838200" cy="246221"/>
                </a:xfrm>
                <a:prstGeom prst="rect">
                  <a:avLst/>
                </a:prstGeom>
                <a:noFill/>
              </p:spPr>
              <p:txBody>
                <a:bodyPr wrap="square" rtlCol="0">
                  <a:spAutoFit/>
                </a:bodyPr>
                <a:lstStyle/>
                <a:p>
                  <a:pPr algn="ctr"/>
                  <a:r>
                    <a:rPr lang="en-US" sz="600" b="1" dirty="0">
                      <a:latin typeface="Arial" pitchFamily="34" charset="0"/>
                      <a:cs typeface="Arial" pitchFamily="34" charset="0"/>
                    </a:rPr>
                    <a:t>Med Tech</a:t>
                  </a:r>
                </a:p>
              </p:txBody>
            </p:sp>
          </p:grpSp>
          <p:sp>
            <p:nvSpPr>
              <p:cNvPr id="153" name="Freeform 152"/>
              <p:cNvSpPr/>
              <p:nvPr/>
            </p:nvSpPr>
            <p:spPr>
              <a:xfrm>
                <a:off x="4309533" y="4664059"/>
                <a:ext cx="262862" cy="382074"/>
              </a:xfrm>
              <a:custGeom>
                <a:avLst/>
                <a:gdLst>
                  <a:gd name="connsiteX0" fmla="*/ 0 w 262862"/>
                  <a:gd name="connsiteY0" fmla="*/ 51874 h 382074"/>
                  <a:gd name="connsiteX1" fmla="*/ 169334 w 262862"/>
                  <a:gd name="connsiteY1" fmla="*/ 1074 h 382074"/>
                  <a:gd name="connsiteX2" fmla="*/ 262467 w 262862"/>
                  <a:gd name="connsiteY2" fmla="*/ 94208 h 382074"/>
                  <a:gd name="connsiteX3" fmla="*/ 203200 w 262862"/>
                  <a:gd name="connsiteY3" fmla="*/ 212741 h 382074"/>
                  <a:gd name="connsiteX4" fmla="*/ 211667 w 262862"/>
                  <a:gd name="connsiteY4" fmla="*/ 382074 h 382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62" h="382074">
                    <a:moveTo>
                      <a:pt x="0" y="51874"/>
                    </a:moveTo>
                    <a:cubicBezTo>
                      <a:pt x="62795" y="22946"/>
                      <a:pt x="125590" y="-5982"/>
                      <a:pt x="169334" y="1074"/>
                    </a:cubicBezTo>
                    <a:cubicBezTo>
                      <a:pt x="213079" y="8130"/>
                      <a:pt x="256823" y="58930"/>
                      <a:pt x="262467" y="94208"/>
                    </a:cubicBezTo>
                    <a:cubicBezTo>
                      <a:pt x="268111" y="129486"/>
                      <a:pt x="211667" y="164763"/>
                      <a:pt x="203200" y="212741"/>
                    </a:cubicBezTo>
                    <a:cubicBezTo>
                      <a:pt x="194733" y="260719"/>
                      <a:pt x="203200" y="321396"/>
                      <a:pt x="211667" y="382074"/>
                    </a:cubicBezTo>
                  </a:path>
                </a:pathLst>
              </a:cu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77" name="TextBox 176"/>
            <p:cNvSpPr txBox="1"/>
            <p:nvPr/>
          </p:nvSpPr>
          <p:spPr>
            <a:xfrm>
              <a:off x="3815177" y="3075380"/>
              <a:ext cx="1491216" cy="230832"/>
            </a:xfrm>
            <a:prstGeom prst="rect">
              <a:avLst/>
            </a:prstGeom>
            <a:noFill/>
          </p:spPr>
          <p:txBody>
            <a:bodyPr wrap="square" rtlCol="0">
              <a:spAutoFit/>
            </a:bodyPr>
            <a:lstStyle/>
            <a:p>
              <a:pPr algn="ctr"/>
              <a:r>
                <a:rPr lang="en-US" sz="900" dirty="0">
                  <a:latin typeface="Arial" pitchFamily="34" charset="0"/>
                  <a:cs typeface="Arial" pitchFamily="34" charset="0"/>
                </a:rPr>
                <a:t>(4.3 </a:t>
              </a:r>
              <a:r>
                <a:rPr lang="en-US" sz="900" dirty="0" err="1">
                  <a:latin typeface="Arial" pitchFamily="34" charset="0"/>
                  <a:cs typeface="Arial" pitchFamily="34" charset="0"/>
                </a:rPr>
                <a:t>psia</a:t>
              </a:r>
              <a:r>
                <a:rPr lang="en-US" sz="900" dirty="0">
                  <a:latin typeface="Arial" pitchFamily="34" charset="0"/>
                  <a:cs typeface="Arial" pitchFamily="34" charset="0"/>
                </a:rPr>
                <a:t>)</a:t>
              </a:r>
            </a:p>
          </p:txBody>
        </p:sp>
        <p:grpSp>
          <p:nvGrpSpPr>
            <p:cNvPr id="181" name="Group 180"/>
            <p:cNvGrpSpPr/>
            <p:nvPr/>
          </p:nvGrpSpPr>
          <p:grpSpPr>
            <a:xfrm>
              <a:off x="5865041" y="3668142"/>
              <a:ext cx="889790" cy="837412"/>
              <a:chOff x="6390752" y="2895600"/>
              <a:chExt cx="1186386" cy="1116549"/>
            </a:xfrm>
          </p:grpSpPr>
          <p:grpSp>
            <p:nvGrpSpPr>
              <p:cNvPr id="182" name="Group 135"/>
              <p:cNvGrpSpPr/>
              <p:nvPr/>
            </p:nvGrpSpPr>
            <p:grpSpPr>
              <a:xfrm>
                <a:off x="6390752" y="3429583"/>
                <a:ext cx="838200" cy="582566"/>
                <a:chOff x="6177411" y="2431565"/>
                <a:chExt cx="838200" cy="582566"/>
              </a:xfrm>
              <a:solidFill>
                <a:srgbClr val="7030A0"/>
              </a:solidFill>
            </p:grpSpPr>
            <p:sp>
              <p:nvSpPr>
                <p:cNvPr id="205" name="Oval 204"/>
                <p:cNvSpPr/>
                <p:nvPr/>
              </p:nvSpPr>
              <p:spPr>
                <a:xfrm rot="18900000" flipH="1">
                  <a:off x="6430360" y="2431565"/>
                  <a:ext cx="236839" cy="23145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Oval 205"/>
                <p:cNvSpPr/>
                <p:nvPr/>
              </p:nvSpPr>
              <p:spPr>
                <a:xfrm rot="2700000">
                  <a:off x="6320631" y="2585239"/>
                  <a:ext cx="152572" cy="115727"/>
                </a:xfrm>
                <a:prstGeom prst="ellipse">
                  <a:avLst/>
                </a:prstGeom>
                <a:grp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7" name="Oval 206"/>
                <p:cNvSpPr/>
                <p:nvPr/>
              </p:nvSpPr>
              <p:spPr>
                <a:xfrm rot="18900000">
                  <a:off x="6649691" y="2583893"/>
                  <a:ext cx="149105" cy="118419"/>
                </a:xfrm>
                <a:prstGeom prst="ellipse">
                  <a:avLst/>
                </a:prstGeom>
                <a:grp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8" name="Oval 207"/>
                <p:cNvSpPr/>
                <p:nvPr/>
              </p:nvSpPr>
              <p:spPr>
                <a:xfrm rot="5400000">
                  <a:off x="6506912" y="2509232"/>
                  <a:ext cx="83735" cy="327327"/>
                </a:xfrm>
                <a:prstGeom prst="ellipse">
                  <a:avLst/>
                </a:prstGeom>
                <a:grp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9" name="TextBox 208"/>
                <p:cNvSpPr txBox="1"/>
                <p:nvPr/>
              </p:nvSpPr>
              <p:spPr>
                <a:xfrm>
                  <a:off x="6177411" y="2644799"/>
                  <a:ext cx="838200" cy="369332"/>
                </a:xfrm>
                <a:prstGeom prst="rect">
                  <a:avLst/>
                </a:prstGeom>
                <a:noFill/>
              </p:spPr>
              <p:txBody>
                <a:bodyPr wrap="square" rtlCol="0">
                  <a:spAutoFit/>
                </a:bodyPr>
                <a:lstStyle/>
                <a:p>
                  <a:pPr algn="ctr"/>
                  <a:r>
                    <a:rPr lang="en-US" sz="600" b="1" dirty="0">
                      <a:latin typeface="Arial" pitchFamily="34" charset="0"/>
                      <a:cs typeface="Arial" pitchFamily="34" charset="0"/>
                    </a:rPr>
                    <a:t>Rescue Tech</a:t>
                  </a:r>
                </a:p>
              </p:txBody>
            </p:sp>
          </p:grpSp>
          <p:grpSp>
            <p:nvGrpSpPr>
              <p:cNvPr id="183" name="Group 182"/>
              <p:cNvGrpSpPr/>
              <p:nvPr/>
            </p:nvGrpSpPr>
            <p:grpSpPr>
              <a:xfrm rot="16200000">
                <a:off x="7124699" y="2628901"/>
                <a:ext cx="152400" cy="685798"/>
                <a:chOff x="7848600" y="4953000"/>
                <a:chExt cx="152400" cy="685798"/>
              </a:xfrm>
            </p:grpSpPr>
            <p:grpSp>
              <p:nvGrpSpPr>
                <p:cNvPr id="194" name="Group 313"/>
                <p:cNvGrpSpPr/>
                <p:nvPr/>
              </p:nvGrpSpPr>
              <p:grpSpPr>
                <a:xfrm>
                  <a:off x="7848600" y="5114944"/>
                  <a:ext cx="152400" cy="152401"/>
                  <a:chOff x="5181600" y="5867400"/>
                  <a:chExt cx="304800" cy="304800"/>
                </a:xfrm>
              </p:grpSpPr>
              <p:sp>
                <p:nvSpPr>
                  <p:cNvPr id="201" name="Rectangle 200"/>
                  <p:cNvSpPr/>
                  <p:nvPr/>
                </p:nvSpPr>
                <p:spPr>
                  <a:xfrm>
                    <a:off x="5181600" y="5867400"/>
                    <a:ext cx="291042" cy="2870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02" name="Straight Connector 201"/>
                  <p:cNvCxnSpPr/>
                  <p:nvPr/>
                </p:nvCxnSpPr>
                <p:spPr>
                  <a:xfrm rot="16200000" flipH="1">
                    <a:off x="5181600" y="58674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5400000">
                    <a:off x="5181600" y="58674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5" name="Group 102"/>
                <p:cNvGrpSpPr/>
                <p:nvPr/>
              </p:nvGrpSpPr>
              <p:grpSpPr>
                <a:xfrm>
                  <a:off x="7848600" y="5343544"/>
                  <a:ext cx="152400" cy="152401"/>
                  <a:chOff x="5181600" y="5867400"/>
                  <a:chExt cx="304800" cy="304800"/>
                </a:xfrm>
              </p:grpSpPr>
              <p:sp>
                <p:nvSpPr>
                  <p:cNvPr id="197" name="Rectangle 196"/>
                  <p:cNvSpPr/>
                  <p:nvPr/>
                </p:nvSpPr>
                <p:spPr>
                  <a:xfrm>
                    <a:off x="5181600" y="5867400"/>
                    <a:ext cx="291042" cy="2870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9" name="Straight Connector 198"/>
                  <p:cNvCxnSpPr/>
                  <p:nvPr/>
                </p:nvCxnSpPr>
                <p:spPr>
                  <a:xfrm rot="16200000" flipH="1">
                    <a:off x="5181600" y="58674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rot="5400000">
                    <a:off x="5181600" y="58674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6" name="Straight Connector 195"/>
                <p:cNvCxnSpPr/>
                <p:nvPr/>
              </p:nvCxnSpPr>
              <p:spPr>
                <a:xfrm rot="16200000" flipH="1">
                  <a:off x="7658101" y="5295898"/>
                  <a:ext cx="685798" cy="1"/>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84" name="Oval 183"/>
              <p:cNvSpPr/>
              <p:nvPr/>
            </p:nvSpPr>
            <p:spPr>
              <a:xfrm rot="18900000" flipH="1">
                <a:off x="7027268" y="3192826"/>
                <a:ext cx="236839" cy="231454"/>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5" name="Oval 184"/>
              <p:cNvSpPr/>
              <p:nvPr/>
            </p:nvSpPr>
            <p:spPr>
              <a:xfrm rot="2700000">
                <a:off x="6917539" y="3346500"/>
                <a:ext cx="152572" cy="115727"/>
              </a:xfrm>
              <a:prstGeom prst="ellipse">
                <a:avLst/>
              </a:prstGeom>
              <a:solidFill>
                <a:srgbClr val="7030A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7" name="Oval 186"/>
              <p:cNvSpPr/>
              <p:nvPr/>
            </p:nvSpPr>
            <p:spPr>
              <a:xfrm rot="18900000">
                <a:off x="7246599" y="3345154"/>
                <a:ext cx="149105" cy="118419"/>
              </a:xfrm>
              <a:prstGeom prst="ellipse">
                <a:avLst/>
              </a:prstGeom>
              <a:solidFill>
                <a:srgbClr val="7030A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8" name="Oval 187"/>
              <p:cNvSpPr/>
              <p:nvPr/>
            </p:nvSpPr>
            <p:spPr>
              <a:xfrm rot="5400000">
                <a:off x="7103820" y="3270493"/>
                <a:ext cx="83735" cy="327327"/>
              </a:xfrm>
              <a:prstGeom prst="ellipse">
                <a:avLst/>
              </a:prstGeom>
              <a:solidFill>
                <a:srgbClr val="7030A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9" name="Freeform 188"/>
              <p:cNvSpPr/>
              <p:nvPr/>
            </p:nvSpPr>
            <p:spPr>
              <a:xfrm>
                <a:off x="6537464" y="3056467"/>
                <a:ext cx="586923" cy="457200"/>
              </a:xfrm>
              <a:custGeom>
                <a:avLst/>
                <a:gdLst>
                  <a:gd name="connsiteX0" fmla="*/ 108869 w 586923"/>
                  <a:gd name="connsiteY0" fmla="*/ 457200 h 457200"/>
                  <a:gd name="connsiteX1" fmla="*/ 15736 w 586923"/>
                  <a:gd name="connsiteY1" fmla="*/ 270933 h 457200"/>
                  <a:gd name="connsiteX2" fmla="*/ 396736 w 586923"/>
                  <a:gd name="connsiteY2" fmla="*/ 194733 h 457200"/>
                  <a:gd name="connsiteX3" fmla="*/ 574536 w 586923"/>
                  <a:gd name="connsiteY3" fmla="*/ 42333 h 457200"/>
                  <a:gd name="connsiteX4" fmla="*/ 557603 w 586923"/>
                  <a:gd name="connsiteY4" fmla="*/ 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923" h="457200">
                    <a:moveTo>
                      <a:pt x="108869" y="457200"/>
                    </a:moveTo>
                    <a:cubicBezTo>
                      <a:pt x="38313" y="385938"/>
                      <a:pt x="-32242" y="314677"/>
                      <a:pt x="15736" y="270933"/>
                    </a:cubicBezTo>
                    <a:cubicBezTo>
                      <a:pt x="63714" y="227188"/>
                      <a:pt x="303603" y="232833"/>
                      <a:pt x="396736" y="194733"/>
                    </a:cubicBezTo>
                    <a:cubicBezTo>
                      <a:pt x="489869" y="156633"/>
                      <a:pt x="547725" y="74788"/>
                      <a:pt x="574536" y="42333"/>
                    </a:cubicBezTo>
                    <a:cubicBezTo>
                      <a:pt x="601347" y="9878"/>
                      <a:pt x="579475" y="4939"/>
                      <a:pt x="557603" y="0"/>
                    </a:cubicBezTo>
                  </a:path>
                </a:pathLst>
              </a:cu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0" name="Freeform 189"/>
              <p:cNvSpPr/>
              <p:nvPr/>
            </p:nvSpPr>
            <p:spPr>
              <a:xfrm>
                <a:off x="7255933" y="3048000"/>
                <a:ext cx="228922" cy="287867"/>
              </a:xfrm>
              <a:custGeom>
                <a:avLst/>
                <a:gdLst>
                  <a:gd name="connsiteX0" fmla="*/ 0 w 228922"/>
                  <a:gd name="connsiteY0" fmla="*/ 287867 h 287867"/>
                  <a:gd name="connsiteX1" fmla="*/ 228600 w 228922"/>
                  <a:gd name="connsiteY1" fmla="*/ 169333 h 287867"/>
                  <a:gd name="connsiteX2" fmla="*/ 50800 w 228922"/>
                  <a:gd name="connsiteY2" fmla="*/ 101600 h 287867"/>
                  <a:gd name="connsiteX3" fmla="*/ 76200 w 228922"/>
                  <a:gd name="connsiteY3" fmla="*/ 0 h 287867"/>
                </a:gdLst>
                <a:ahLst/>
                <a:cxnLst>
                  <a:cxn ang="0">
                    <a:pos x="connsiteX0" y="connsiteY0"/>
                  </a:cxn>
                  <a:cxn ang="0">
                    <a:pos x="connsiteX1" y="connsiteY1"/>
                  </a:cxn>
                  <a:cxn ang="0">
                    <a:pos x="connsiteX2" y="connsiteY2"/>
                  </a:cxn>
                  <a:cxn ang="0">
                    <a:pos x="connsiteX3" y="connsiteY3"/>
                  </a:cxn>
                </a:cxnLst>
                <a:rect l="l" t="t" r="r" b="b"/>
                <a:pathLst>
                  <a:path w="228922" h="287867">
                    <a:moveTo>
                      <a:pt x="0" y="287867"/>
                    </a:moveTo>
                    <a:cubicBezTo>
                      <a:pt x="110066" y="244122"/>
                      <a:pt x="220133" y="200377"/>
                      <a:pt x="228600" y="169333"/>
                    </a:cubicBezTo>
                    <a:cubicBezTo>
                      <a:pt x="237067" y="138289"/>
                      <a:pt x="76200" y="129822"/>
                      <a:pt x="50800" y="101600"/>
                    </a:cubicBezTo>
                    <a:cubicBezTo>
                      <a:pt x="25400" y="73378"/>
                      <a:pt x="50800" y="36689"/>
                      <a:pt x="76200" y="0"/>
                    </a:cubicBezTo>
                  </a:path>
                </a:pathLst>
              </a:cu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3" name="TextBox 192"/>
              <p:cNvSpPr txBox="1"/>
              <p:nvPr/>
            </p:nvSpPr>
            <p:spPr>
              <a:xfrm>
                <a:off x="6738938" y="3406717"/>
                <a:ext cx="838200" cy="369332"/>
              </a:xfrm>
              <a:prstGeom prst="rect">
                <a:avLst/>
              </a:prstGeom>
              <a:noFill/>
            </p:spPr>
            <p:txBody>
              <a:bodyPr wrap="square" rtlCol="0">
                <a:spAutoFit/>
              </a:bodyPr>
              <a:lstStyle/>
              <a:p>
                <a:pPr algn="ctr"/>
                <a:r>
                  <a:rPr lang="en-US" sz="600" b="1" dirty="0">
                    <a:latin typeface="Arial" pitchFamily="34" charset="0"/>
                    <a:cs typeface="Arial" pitchFamily="34" charset="0"/>
                  </a:rPr>
                  <a:t>Rescue Tech</a:t>
                </a:r>
              </a:p>
            </p:txBody>
          </p:sp>
        </p:grpSp>
        <p:sp>
          <p:nvSpPr>
            <p:cNvPr id="212" name="TextBox 211"/>
            <p:cNvSpPr txBox="1"/>
            <p:nvPr/>
          </p:nvSpPr>
          <p:spPr>
            <a:xfrm>
              <a:off x="5979735" y="4297338"/>
              <a:ext cx="742949" cy="230832"/>
            </a:xfrm>
            <a:prstGeom prst="rect">
              <a:avLst/>
            </a:prstGeom>
            <a:noFill/>
          </p:spPr>
          <p:txBody>
            <a:bodyPr wrap="square" rtlCol="0">
              <a:spAutoFit/>
            </a:bodyPr>
            <a:lstStyle/>
            <a:p>
              <a:pPr algn="ctr"/>
              <a:r>
                <a:rPr lang="en-US" sz="900" dirty="0">
                  <a:latin typeface="Arial" pitchFamily="34" charset="0"/>
                  <a:cs typeface="Arial" pitchFamily="34" charset="0"/>
                </a:rPr>
                <a:t>(4.3 </a:t>
              </a:r>
              <a:r>
                <a:rPr lang="en-US" sz="900" dirty="0" err="1">
                  <a:latin typeface="Arial" pitchFamily="34" charset="0"/>
                  <a:cs typeface="Arial" pitchFamily="34" charset="0"/>
                </a:rPr>
                <a:t>psia</a:t>
              </a:r>
              <a:r>
                <a:rPr lang="en-US" sz="900" dirty="0">
                  <a:latin typeface="Arial" pitchFamily="34" charset="0"/>
                  <a:cs typeface="Arial" pitchFamily="34" charset="0"/>
                </a:rPr>
                <a:t>)</a:t>
              </a:r>
            </a:p>
          </p:txBody>
        </p:sp>
        <p:sp>
          <p:nvSpPr>
            <p:cNvPr id="213" name="Freeform 212"/>
            <p:cNvSpPr/>
            <p:nvPr/>
          </p:nvSpPr>
          <p:spPr>
            <a:xfrm>
              <a:off x="4518676" y="4969392"/>
              <a:ext cx="198201" cy="318002"/>
            </a:xfrm>
            <a:custGeom>
              <a:avLst/>
              <a:gdLst>
                <a:gd name="connsiteX0" fmla="*/ 264268 w 264268"/>
                <a:gd name="connsiteY0" fmla="*/ 26070 h 424003"/>
                <a:gd name="connsiteX1" fmla="*/ 78001 w 264268"/>
                <a:gd name="connsiteY1" fmla="*/ 26070 h 424003"/>
                <a:gd name="connsiteX2" fmla="*/ 1801 w 264268"/>
                <a:gd name="connsiteY2" fmla="*/ 297003 h 424003"/>
                <a:gd name="connsiteX3" fmla="*/ 145734 w 264268"/>
                <a:gd name="connsiteY3" fmla="*/ 364736 h 424003"/>
                <a:gd name="connsiteX4" fmla="*/ 145734 w 264268"/>
                <a:gd name="connsiteY4" fmla="*/ 424003 h 424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268" h="424003">
                  <a:moveTo>
                    <a:pt x="264268" y="26070"/>
                  </a:moveTo>
                  <a:cubicBezTo>
                    <a:pt x="193006" y="3492"/>
                    <a:pt x="121745" y="-19085"/>
                    <a:pt x="78001" y="26070"/>
                  </a:cubicBezTo>
                  <a:cubicBezTo>
                    <a:pt x="34257" y="71225"/>
                    <a:pt x="-9488" y="240559"/>
                    <a:pt x="1801" y="297003"/>
                  </a:cubicBezTo>
                  <a:cubicBezTo>
                    <a:pt x="13090" y="353447"/>
                    <a:pt x="121745" y="343569"/>
                    <a:pt x="145734" y="364736"/>
                  </a:cubicBezTo>
                  <a:cubicBezTo>
                    <a:pt x="169723" y="385903"/>
                    <a:pt x="157728" y="404953"/>
                    <a:pt x="145734" y="424003"/>
                  </a:cubicBezTo>
                </a:path>
              </a:pathLst>
            </a:cu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4" name="Rectangle 213"/>
            <p:cNvSpPr/>
            <p:nvPr/>
          </p:nvSpPr>
          <p:spPr>
            <a:xfrm rot="16200000">
              <a:off x="5586827" y="4011043"/>
              <a:ext cx="571500" cy="1143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1" name="Rectangle 190"/>
            <p:cNvSpPr/>
            <p:nvPr/>
          </p:nvSpPr>
          <p:spPr>
            <a:xfrm flipV="1">
              <a:off x="5872577" y="3839594"/>
              <a:ext cx="457200" cy="3428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17" name="TextBox 216"/>
          <p:cNvSpPr txBox="1"/>
          <p:nvPr/>
        </p:nvSpPr>
        <p:spPr>
          <a:xfrm>
            <a:off x="1117972" y="266330"/>
            <a:ext cx="6748258" cy="461665"/>
          </a:xfrm>
          <a:prstGeom prst="rect">
            <a:avLst/>
          </a:prstGeom>
          <a:noFill/>
        </p:spPr>
        <p:txBody>
          <a:bodyPr wrap="none" rtlCol="0">
            <a:spAutoFit/>
          </a:bodyPr>
          <a:lstStyle/>
          <a:p>
            <a:pPr algn="ctr"/>
            <a:r>
              <a:rPr lang="en-US" sz="2400" b="1" dirty="0" smtClean="0">
                <a:latin typeface="Arial Narrow" panose="020B0606020202030204" pitchFamily="34" charset="0"/>
              </a:rPr>
              <a:t>HESTIA</a:t>
            </a:r>
            <a:r>
              <a:rPr lang="en-US" sz="2400" b="1" dirty="0">
                <a:latin typeface="Arial Narrow" panose="020B0606020202030204" pitchFamily="34" charset="0"/>
              </a:rPr>
              <a:t> </a:t>
            </a:r>
            <a:r>
              <a:rPr lang="en-US" sz="2400" b="1" dirty="0" smtClean="0">
                <a:latin typeface="Arial Narrow" panose="020B0606020202030204" pitchFamily="34" charset="0"/>
              </a:rPr>
              <a:t>Support </a:t>
            </a:r>
            <a:r>
              <a:rPr lang="en-US" sz="2400" b="1" dirty="0">
                <a:latin typeface="Arial Narrow" panose="020B0606020202030204" pitchFamily="34" charset="0"/>
              </a:rPr>
              <a:t>of Future NASA Deep-Space Missions</a:t>
            </a:r>
            <a:endParaRPr lang="en-US" sz="2400" dirty="0">
              <a:latin typeface="Arial Narrow" panose="020B0606020202030204" pitchFamily="34" charset="0"/>
            </a:endParaRPr>
          </a:p>
        </p:txBody>
      </p:sp>
      <p:sp>
        <p:nvSpPr>
          <p:cNvPr id="218" name="TextBox 217"/>
          <p:cNvSpPr txBox="1"/>
          <p:nvPr/>
        </p:nvSpPr>
        <p:spPr>
          <a:xfrm>
            <a:off x="514906" y="1069051"/>
            <a:ext cx="8103090" cy="461665"/>
          </a:xfrm>
          <a:prstGeom prst="rect">
            <a:avLst/>
          </a:prstGeom>
          <a:noFill/>
        </p:spPr>
        <p:txBody>
          <a:bodyPr wrap="square" rtlCol="0">
            <a:spAutoFit/>
          </a:bodyPr>
          <a:lstStyle/>
          <a:p>
            <a:pPr algn="ctr"/>
            <a:r>
              <a:rPr lang="en-US" sz="2400" b="1" dirty="0" smtClean="0">
                <a:latin typeface="Arial Narrow" panose="020B0606020202030204" pitchFamily="34" charset="0"/>
              </a:rPr>
              <a:t>Exploration Atmosphere &amp; EVA Pre-breathe Protocol Validation</a:t>
            </a:r>
            <a:endParaRPr lang="en-US" sz="2400" dirty="0" smtClean="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715F03FC-06F2-4439-A699-B60085BB9C44}" type="slidenum">
              <a:rPr lang="en-US" smtClean="0"/>
              <a:t>17</a:t>
            </a:fld>
            <a:endParaRPr lang="en-US"/>
          </a:p>
        </p:txBody>
      </p:sp>
    </p:spTree>
    <p:extLst>
      <p:ext uri="{BB962C8B-B14F-4D97-AF65-F5344CB8AC3E}">
        <p14:creationId xmlns:p14="http://schemas.microsoft.com/office/powerpoint/2010/main" val="2882465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021" y="1038686"/>
            <a:ext cx="9016611" cy="5539978"/>
          </a:xfrm>
          <a:prstGeom prst="rect">
            <a:avLst/>
          </a:prstGeom>
          <a:noFill/>
        </p:spPr>
        <p:txBody>
          <a:bodyPr wrap="square" rtlCol="0">
            <a:spAutoFit/>
          </a:bodyPr>
          <a:lstStyle/>
          <a:p>
            <a:pPr marL="168275" indent="-168275"/>
            <a:r>
              <a:rPr lang="en-US" b="1" dirty="0" smtClean="0">
                <a:latin typeface="Arial Narrow" panose="020B0606020202030204" pitchFamily="34" charset="0"/>
                <a:cs typeface="Arial" panose="020B0604020202020204" pitchFamily="34" charset="0"/>
              </a:rPr>
              <a:t>HESTIA 20-Foot Chamber Facility Project (FY ‘17)</a:t>
            </a:r>
          </a:p>
          <a:p>
            <a:pPr marL="284163" lvl="1"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FY ‘17 Goals / Products</a:t>
            </a:r>
          </a:p>
          <a:p>
            <a:pPr marL="741363" lvl="2"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Perform facility build-ups in support of the HRP-sponsored Exploration Atmosphere &amp; EVA </a:t>
            </a:r>
            <a:r>
              <a:rPr lang="en-US" sz="1600" dirty="0" err="1" smtClean="0">
                <a:latin typeface="Arial Narrow" panose="020B0606020202030204" pitchFamily="34" charset="0"/>
                <a:cs typeface="Arial" panose="020B0604020202020204" pitchFamily="34" charset="0"/>
              </a:rPr>
              <a:t>Prebreathe</a:t>
            </a:r>
            <a:r>
              <a:rPr lang="en-US" sz="1600" dirty="0" smtClean="0">
                <a:latin typeface="Arial Narrow" panose="020B0606020202030204" pitchFamily="34" charset="0"/>
                <a:cs typeface="Arial" panose="020B0604020202020204" pitchFamily="34" charset="0"/>
              </a:rPr>
              <a:t> Protocol Validation including the following:</a:t>
            </a:r>
          </a:p>
          <a:p>
            <a:pPr marL="1198563" lvl="3"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Demonstrate pressure profiles &amp; O2 control to achieve 10.2 </a:t>
            </a:r>
            <a:r>
              <a:rPr lang="en-US" sz="1600" dirty="0" err="1" smtClean="0">
                <a:latin typeface="Arial Narrow" panose="020B0606020202030204" pitchFamily="34" charset="0"/>
                <a:cs typeface="Arial" panose="020B0604020202020204" pitchFamily="34" charset="0"/>
              </a:rPr>
              <a:t>psia</a:t>
            </a:r>
            <a:r>
              <a:rPr lang="en-US" sz="1600" dirty="0" smtClean="0">
                <a:latin typeface="Arial Narrow" panose="020B0606020202030204" pitchFamily="34" charset="0"/>
                <a:cs typeface="Arial" panose="020B0604020202020204" pitchFamily="34" charset="0"/>
              </a:rPr>
              <a:t> / 26% O2 and 8.2 </a:t>
            </a:r>
            <a:r>
              <a:rPr lang="en-US" sz="1600" dirty="0" err="1" smtClean="0">
                <a:latin typeface="Arial Narrow" panose="020B0606020202030204" pitchFamily="34" charset="0"/>
                <a:cs typeface="Arial" panose="020B0604020202020204" pitchFamily="34" charset="0"/>
              </a:rPr>
              <a:t>psia</a:t>
            </a:r>
            <a:r>
              <a:rPr lang="en-US" sz="1600" dirty="0" smtClean="0">
                <a:latin typeface="Arial Narrow" panose="020B0606020202030204" pitchFamily="34" charset="0"/>
                <a:cs typeface="Arial" panose="020B0604020202020204" pitchFamily="34" charset="0"/>
              </a:rPr>
              <a:t> / 34% O2</a:t>
            </a:r>
          </a:p>
          <a:p>
            <a:pPr marL="1198563" lvl="3"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Demonstrate simulated EVAs at 4.3 </a:t>
            </a:r>
            <a:r>
              <a:rPr lang="en-US" sz="1600" dirty="0" err="1" smtClean="0">
                <a:latin typeface="Arial Narrow" panose="020B0606020202030204" pitchFamily="34" charset="0"/>
                <a:cs typeface="Arial" panose="020B0604020202020204" pitchFamily="34" charset="0"/>
              </a:rPr>
              <a:t>psia</a:t>
            </a:r>
            <a:endParaRPr lang="en-US" sz="1600" dirty="0" smtClean="0">
              <a:latin typeface="Arial Narrow" panose="020B0606020202030204" pitchFamily="34" charset="0"/>
              <a:cs typeface="Arial" panose="020B0604020202020204" pitchFamily="34" charset="0"/>
            </a:endParaRPr>
          </a:p>
          <a:p>
            <a:pPr marL="1198563" lvl="3"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Provide Habitation provisions (5, 11-day human evaluations)</a:t>
            </a:r>
          </a:p>
          <a:p>
            <a:pPr marL="1655763" lvl="4"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Clothing</a:t>
            </a:r>
          </a:p>
          <a:p>
            <a:pPr marL="1655763" lvl="4"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Exercise</a:t>
            </a:r>
          </a:p>
          <a:p>
            <a:pPr marL="1655763" lvl="4"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Food &amp; nourishment</a:t>
            </a:r>
          </a:p>
          <a:p>
            <a:pPr marL="1655763" lvl="4"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Hygiene &amp; waste </a:t>
            </a:r>
            <a:r>
              <a:rPr lang="en-US" sz="1600" smtClean="0">
                <a:latin typeface="Arial Narrow" panose="020B0606020202030204" pitchFamily="34" charset="0"/>
                <a:cs typeface="Arial" panose="020B0604020202020204" pitchFamily="34" charset="0"/>
              </a:rPr>
              <a:t>control </a:t>
            </a:r>
          </a:p>
          <a:p>
            <a:pPr marL="1655763" lvl="4" indent="-168275">
              <a:buFont typeface="Arial" panose="020B0604020202020204" pitchFamily="34" charset="0"/>
              <a:buChar char="•"/>
            </a:pPr>
            <a:r>
              <a:rPr lang="en-US" sz="1600" smtClean="0">
                <a:latin typeface="Arial Narrow" panose="020B0606020202030204" pitchFamily="34" charset="0"/>
                <a:cs typeface="Arial" panose="020B0604020202020204" pitchFamily="34" charset="0"/>
              </a:rPr>
              <a:t>Lighting</a:t>
            </a:r>
            <a:endParaRPr lang="en-US" sz="1600" dirty="0" smtClean="0">
              <a:latin typeface="Arial Narrow" panose="020B0606020202030204" pitchFamily="34" charset="0"/>
              <a:cs typeface="Arial" panose="020B0604020202020204" pitchFamily="34" charset="0"/>
            </a:endParaRPr>
          </a:p>
          <a:p>
            <a:pPr marL="1655763" lvl="4"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Privacy communications</a:t>
            </a:r>
          </a:p>
          <a:p>
            <a:pPr marL="1655763" lvl="4"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Sleep quarters</a:t>
            </a:r>
          </a:p>
          <a:p>
            <a:pPr marL="1198563" lvl="3"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Certify Emergency Management System (EMS) </a:t>
            </a:r>
            <a:r>
              <a:rPr lang="en-US" sz="1600" dirty="0">
                <a:latin typeface="Arial Narrow" panose="020B0606020202030204" pitchFamily="34" charset="0"/>
                <a:cs typeface="Arial" panose="020B0604020202020204" pitchFamily="34" charset="0"/>
              </a:rPr>
              <a:t>meets performance </a:t>
            </a:r>
            <a:r>
              <a:rPr lang="en-US" sz="1600" dirty="0" smtClean="0">
                <a:latin typeface="Arial Narrow" panose="020B0606020202030204" pitchFamily="34" charset="0"/>
                <a:cs typeface="Arial" panose="020B0604020202020204" pitchFamily="34" charset="0"/>
              </a:rPr>
              <a:t>requirements.  These provide for sensor response, fire / smoke detection, </a:t>
            </a:r>
            <a:r>
              <a:rPr lang="en-US" sz="1600" dirty="0">
                <a:latin typeface="Arial Narrow" panose="020B0606020202030204" pitchFamily="34" charset="0"/>
                <a:cs typeface="Arial" panose="020B0604020202020204" pitchFamily="34" charset="0"/>
              </a:rPr>
              <a:t>fire / smoke </a:t>
            </a:r>
            <a:r>
              <a:rPr lang="en-US" sz="1600" dirty="0" smtClean="0">
                <a:latin typeface="Arial Narrow" panose="020B0606020202030204" pitchFamily="34" charset="0"/>
                <a:cs typeface="Arial" panose="020B0604020202020204" pitchFamily="34" charset="0"/>
              </a:rPr>
              <a:t>suppression, emergency </a:t>
            </a:r>
            <a:r>
              <a:rPr lang="en-US" sz="1600" dirty="0" err="1" smtClean="0">
                <a:latin typeface="Arial Narrow" panose="020B0606020202030204" pitchFamily="34" charset="0"/>
                <a:cs typeface="Arial" panose="020B0604020202020204" pitchFamily="34" charset="0"/>
              </a:rPr>
              <a:t>repressurization</a:t>
            </a:r>
            <a:r>
              <a:rPr lang="en-US" sz="1600" dirty="0" smtClean="0">
                <a:latin typeface="Arial Narrow" panose="020B0606020202030204" pitchFamily="34" charset="0"/>
                <a:cs typeface="Arial" panose="020B0604020202020204" pitchFamily="34" charset="0"/>
              </a:rPr>
              <a:t>, etc.</a:t>
            </a:r>
          </a:p>
          <a:p>
            <a:pPr marL="741363" lvl="2"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Based on Mars 4-person ECLSS schematic identified in FY ‘16, use </a:t>
            </a:r>
            <a:r>
              <a:rPr lang="en-US" sz="1600" dirty="0" err="1" smtClean="0">
                <a:latin typeface="Arial Narrow" panose="020B0606020202030204" pitchFamily="34" charset="0"/>
                <a:cs typeface="Arial" panose="020B0604020202020204" pitchFamily="34" charset="0"/>
              </a:rPr>
              <a:t>SysML</a:t>
            </a:r>
            <a:r>
              <a:rPr lang="en-US" sz="1600" dirty="0" smtClean="0">
                <a:latin typeface="Arial Narrow" panose="020B0606020202030204" pitchFamily="34" charset="0"/>
                <a:cs typeface="Arial" panose="020B0604020202020204" pitchFamily="34" charset="0"/>
              </a:rPr>
              <a:t> performance model to ‘size’ chamber for projected ECLSS hardware to be tested in future system-level evaluations.</a:t>
            </a:r>
          </a:p>
          <a:p>
            <a:pPr marL="741363" lvl="2"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Demonstrate capabilities of Trace Contamination Injection System (TCIS).</a:t>
            </a:r>
          </a:p>
          <a:p>
            <a:pPr marL="741363" lvl="2"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Continue to work </a:t>
            </a:r>
            <a:r>
              <a:rPr lang="en-US" sz="1600" dirty="0">
                <a:latin typeface="Arial Narrow" panose="020B0606020202030204" pitchFamily="34" charset="0"/>
                <a:cs typeface="Arial" panose="020B0604020202020204" pitchFamily="34" charset="0"/>
              </a:rPr>
              <a:t>closely with ECLSS, Habitation, and HRP </a:t>
            </a:r>
            <a:r>
              <a:rPr lang="en-US" sz="1600" dirty="0" smtClean="0">
                <a:latin typeface="Arial Narrow" panose="020B0606020202030204" pitchFamily="34" charset="0"/>
                <a:cs typeface="Arial" panose="020B0604020202020204" pitchFamily="34" charset="0"/>
              </a:rPr>
              <a:t>groups in support of deep-space research.</a:t>
            </a:r>
            <a:endParaRPr lang="en-US" sz="1600" dirty="0">
              <a:latin typeface="Arial Narrow" panose="020B0606020202030204" pitchFamily="34" charset="0"/>
              <a:cs typeface="Arial" panose="020B0604020202020204" pitchFamily="34" charset="0"/>
            </a:endParaRPr>
          </a:p>
          <a:p>
            <a:pPr marL="741363" lvl="2"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Execute HRP-sponsored </a:t>
            </a:r>
            <a:r>
              <a:rPr lang="en-US" sz="1600" dirty="0">
                <a:latin typeface="Arial Narrow" panose="020B0606020202030204" pitchFamily="34" charset="0"/>
                <a:cs typeface="Arial" panose="020B0604020202020204" pitchFamily="34" charset="0"/>
              </a:rPr>
              <a:t>Exploration Atmosphere &amp; EVA </a:t>
            </a:r>
            <a:r>
              <a:rPr lang="en-US" sz="1600" dirty="0" err="1">
                <a:latin typeface="Arial Narrow" panose="020B0606020202030204" pitchFamily="34" charset="0"/>
                <a:cs typeface="Arial" panose="020B0604020202020204" pitchFamily="34" charset="0"/>
              </a:rPr>
              <a:t>Prebreathe</a:t>
            </a:r>
            <a:r>
              <a:rPr lang="en-US" sz="1600" dirty="0">
                <a:latin typeface="Arial Narrow" panose="020B0606020202030204" pitchFamily="34" charset="0"/>
                <a:cs typeface="Arial" panose="020B0604020202020204" pitchFamily="34" charset="0"/>
              </a:rPr>
              <a:t> Protocol </a:t>
            </a:r>
            <a:r>
              <a:rPr lang="en-US" sz="1600" dirty="0" smtClean="0">
                <a:latin typeface="Arial Narrow" panose="020B0606020202030204" pitchFamily="34" charset="0"/>
                <a:cs typeface="Arial" panose="020B0604020202020204" pitchFamily="34" charset="0"/>
              </a:rPr>
              <a:t>Validation in late FY ’17 or early FY ’18.</a:t>
            </a:r>
          </a:p>
        </p:txBody>
      </p:sp>
      <p:sp>
        <p:nvSpPr>
          <p:cNvPr id="4" name="TextBox 3"/>
          <p:cNvSpPr txBox="1"/>
          <p:nvPr/>
        </p:nvSpPr>
        <p:spPr>
          <a:xfrm>
            <a:off x="1117972" y="266330"/>
            <a:ext cx="6748258" cy="461665"/>
          </a:xfrm>
          <a:prstGeom prst="rect">
            <a:avLst/>
          </a:prstGeom>
          <a:noFill/>
        </p:spPr>
        <p:txBody>
          <a:bodyPr wrap="none" rtlCol="0">
            <a:spAutoFit/>
          </a:bodyPr>
          <a:lstStyle/>
          <a:p>
            <a:pPr algn="ctr"/>
            <a:r>
              <a:rPr lang="en-US" sz="2400" b="1" dirty="0" smtClean="0">
                <a:latin typeface="Arial Narrow" panose="020B0606020202030204" pitchFamily="34" charset="0"/>
              </a:rPr>
              <a:t>HESTIA</a:t>
            </a:r>
            <a:r>
              <a:rPr lang="en-US" sz="2400" b="1" dirty="0">
                <a:latin typeface="Arial Narrow" panose="020B0606020202030204" pitchFamily="34" charset="0"/>
              </a:rPr>
              <a:t> </a:t>
            </a:r>
            <a:r>
              <a:rPr lang="en-US" sz="2400" b="1" dirty="0" smtClean="0">
                <a:latin typeface="Arial Narrow" panose="020B0606020202030204" pitchFamily="34" charset="0"/>
              </a:rPr>
              <a:t>Support </a:t>
            </a:r>
            <a:r>
              <a:rPr lang="en-US" sz="2400" b="1" dirty="0">
                <a:latin typeface="Arial Narrow" panose="020B0606020202030204" pitchFamily="34" charset="0"/>
              </a:rPr>
              <a:t>of Future NASA Deep-Space Missions</a:t>
            </a:r>
            <a:endParaRPr lang="en-US" sz="2400" dirty="0">
              <a:latin typeface="Arial Narrow" panose="020B0606020202030204" pitchFamily="34" charset="0"/>
            </a:endParaRPr>
          </a:p>
        </p:txBody>
      </p:sp>
      <p:sp>
        <p:nvSpPr>
          <p:cNvPr id="5" name="Slide Number Placeholder 4"/>
          <p:cNvSpPr>
            <a:spLocks noGrp="1"/>
          </p:cNvSpPr>
          <p:nvPr>
            <p:ph type="sldNum" sz="quarter" idx="12"/>
          </p:nvPr>
        </p:nvSpPr>
        <p:spPr/>
        <p:txBody>
          <a:bodyPr/>
          <a:lstStyle/>
          <a:p>
            <a:fld id="{715F03FC-06F2-4439-A699-B60085BB9C44}" type="slidenum">
              <a:rPr lang="en-US" smtClean="0"/>
              <a:t>18</a:t>
            </a:fld>
            <a:endParaRPr lang="en-US"/>
          </a:p>
        </p:txBody>
      </p:sp>
    </p:spTree>
    <p:extLst>
      <p:ext uri="{BB962C8B-B14F-4D97-AF65-F5344CB8AC3E}">
        <p14:creationId xmlns:p14="http://schemas.microsoft.com/office/powerpoint/2010/main" val="3595103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021" y="1038686"/>
            <a:ext cx="9016611" cy="5786199"/>
          </a:xfrm>
          <a:prstGeom prst="rect">
            <a:avLst/>
          </a:prstGeom>
          <a:noFill/>
        </p:spPr>
        <p:txBody>
          <a:bodyPr wrap="square" rtlCol="0">
            <a:spAutoFit/>
          </a:bodyPr>
          <a:lstStyle/>
          <a:p>
            <a:pPr marL="168275" indent="-168275"/>
            <a:r>
              <a:rPr lang="en-US" b="1" dirty="0" smtClean="0">
                <a:latin typeface="Arial Narrow" panose="020B0606020202030204" pitchFamily="34" charset="0"/>
                <a:cs typeface="Arial" panose="020B0604020202020204" pitchFamily="34" charset="0"/>
              </a:rPr>
              <a:t>HESTIA 20-Foot Chamber Facility Project (FY ‘18 &amp; beyond)</a:t>
            </a:r>
          </a:p>
          <a:p>
            <a:pPr marL="284163" lvl="1"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FY ’18 and beyond Goals</a:t>
            </a:r>
          </a:p>
          <a:p>
            <a:pPr marL="741363" lvl="2" indent="-168275">
              <a:buFont typeface="Arial" panose="020B0604020202020204" pitchFamily="34" charset="0"/>
              <a:buChar char="•"/>
            </a:pPr>
            <a:r>
              <a:rPr lang="en-US" sz="1600" dirty="0">
                <a:latin typeface="Arial Narrow" panose="020B0606020202030204" pitchFamily="34" charset="0"/>
                <a:cs typeface="Arial" panose="020B0604020202020204" pitchFamily="34" charset="0"/>
              </a:rPr>
              <a:t>Perform facility build-ups in support </a:t>
            </a:r>
            <a:r>
              <a:rPr lang="en-US" sz="1600" dirty="0" smtClean="0">
                <a:latin typeface="Arial Narrow" panose="020B0606020202030204" pitchFamily="34" charset="0"/>
                <a:cs typeface="Arial" panose="020B0604020202020204" pitchFamily="34" charset="0"/>
              </a:rPr>
              <a:t>of </a:t>
            </a:r>
            <a:r>
              <a:rPr lang="en-US" sz="1600" u="sng" dirty="0" smtClean="0">
                <a:latin typeface="Arial Narrow" panose="020B0606020202030204" pitchFamily="34" charset="0"/>
                <a:cs typeface="Arial" panose="020B0604020202020204" pitchFamily="34" charset="0"/>
              </a:rPr>
              <a:t>ECLSS technology performance</a:t>
            </a:r>
            <a:r>
              <a:rPr lang="en-US" sz="1600" dirty="0" smtClean="0">
                <a:latin typeface="Arial Narrow" panose="020B0606020202030204" pitchFamily="34" charset="0"/>
                <a:cs typeface="Arial" panose="020B0604020202020204" pitchFamily="34" charset="0"/>
              </a:rPr>
              <a:t> and </a:t>
            </a:r>
            <a:r>
              <a:rPr lang="en-US" sz="1600" u="sng" dirty="0" smtClean="0">
                <a:latin typeface="Arial Narrow" panose="020B0606020202030204" pitchFamily="34" charset="0"/>
                <a:cs typeface="Arial" panose="020B0604020202020204" pitchFamily="34" charset="0"/>
              </a:rPr>
              <a:t>Habitat outfitting research</a:t>
            </a:r>
          </a:p>
          <a:p>
            <a:pPr marL="1198563" lvl="3"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Builds to power, data, thermal, physical (e.g., racks), potable water, waste water, etc.</a:t>
            </a:r>
          </a:p>
          <a:p>
            <a:pPr marL="1198563" lvl="3"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Unique builds to support specific Habitation research (long-duration stays, e.g., months)</a:t>
            </a:r>
          </a:p>
          <a:p>
            <a:pPr marL="1655763" lvl="4"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Command &amp; Control</a:t>
            </a:r>
          </a:p>
          <a:p>
            <a:pPr marL="1655763" lvl="4"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Clothing and support functions</a:t>
            </a:r>
          </a:p>
          <a:p>
            <a:pPr marL="1655763" lvl="4"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Entertainment</a:t>
            </a:r>
          </a:p>
          <a:p>
            <a:pPr marL="1655763" lvl="4"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Exercise</a:t>
            </a:r>
          </a:p>
          <a:p>
            <a:pPr marL="1655763" lvl="4"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Food &amp; nourishment, including food preparation (galley)</a:t>
            </a:r>
          </a:p>
          <a:p>
            <a:pPr marL="1655763" lvl="4"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Hygiene &amp; waste control</a:t>
            </a:r>
          </a:p>
          <a:p>
            <a:pPr marL="1655763" lvl="4"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Lighting</a:t>
            </a:r>
          </a:p>
          <a:p>
            <a:pPr marL="1655763" lvl="4"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Privacy communications</a:t>
            </a:r>
          </a:p>
          <a:p>
            <a:pPr marL="1655763" lvl="4"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Secondary structure</a:t>
            </a:r>
          </a:p>
          <a:p>
            <a:pPr marL="1655763" lvl="4"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Sleep quarters</a:t>
            </a:r>
          </a:p>
          <a:p>
            <a:pPr marL="741363" lvl="2"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Integrate technology candidates into the chamber and begin to </a:t>
            </a:r>
            <a:r>
              <a:rPr lang="en-US" sz="1600" dirty="0">
                <a:latin typeface="Arial Narrow" panose="020B0606020202030204" pitchFamily="34" charset="0"/>
                <a:cs typeface="Arial" panose="020B0604020202020204" pitchFamily="34" charset="0"/>
              </a:rPr>
              <a:t>conduct system-level ECLSS, Habitation, and HRP </a:t>
            </a:r>
            <a:r>
              <a:rPr lang="en-US" sz="1600" dirty="0" smtClean="0">
                <a:latin typeface="Arial Narrow" panose="020B0606020202030204" pitchFamily="34" charset="0"/>
                <a:cs typeface="Arial" panose="020B0604020202020204" pitchFamily="34" charset="0"/>
              </a:rPr>
              <a:t>evaluations in support of deep-space research. </a:t>
            </a:r>
          </a:p>
          <a:p>
            <a:pPr marL="741363" lvl="2"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Continue to improve the </a:t>
            </a:r>
            <a:r>
              <a:rPr lang="en-US" sz="1600" dirty="0" err="1" smtClean="0">
                <a:latin typeface="Arial Narrow" panose="020B0606020202030204" pitchFamily="34" charset="0"/>
                <a:cs typeface="Arial" panose="020B0604020202020204" pitchFamily="34" charset="0"/>
              </a:rPr>
              <a:t>SysML</a:t>
            </a:r>
            <a:r>
              <a:rPr lang="en-US" sz="1600" dirty="0" smtClean="0">
                <a:latin typeface="Arial Narrow" panose="020B0606020202030204" pitchFamily="34" charset="0"/>
                <a:cs typeface="Arial" panose="020B0604020202020204" pitchFamily="34" charset="0"/>
              </a:rPr>
              <a:t> </a:t>
            </a:r>
            <a:r>
              <a:rPr lang="en-US" sz="1600" dirty="0">
                <a:latin typeface="Arial Narrow" panose="020B0606020202030204" pitchFamily="34" charset="0"/>
                <a:cs typeface="Arial" panose="020B0604020202020204" pitchFamily="34" charset="0"/>
              </a:rPr>
              <a:t>performance model for </a:t>
            </a:r>
            <a:r>
              <a:rPr lang="en-US" sz="1600" dirty="0" smtClean="0">
                <a:latin typeface="Arial Narrow" panose="020B0606020202030204" pitchFamily="34" charset="0"/>
                <a:cs typeface="Arial" panose="020B0604020202020204" pitchFamily="34" charset="0"/>
              </a:rPr>
              <a:t>the 20-foot </a:t>
            </a:r>
            <a:r>
              <a:rPr lang="en-US" sz="1600" dirty="0">
                <a:latin typeface="Arial Narrow" panose="020B0606020202030204" pitchFamily="34" charset="0"/>
                <a:cs typeface="Arial" panose="020B0604020202020204" pitchFamily="34" charset="0"/>
              </a:rPr>
              <a:t>chamber ECLSS </a:t>
            </a:r>
            <a:r>
              <a:rPr lang="en-US" sz="1600" dirty="0" smtClean="0">
                <a:latin typeface="Arial Narrow" panose="020B0606020202030204" pitchFamily="34" charset="0"/>
                <a:cs typeface="Arial" panose="020B0604020202020204" pitchFamily="34" charset="0"/>
              </a:rPr>
              <a:t>system based on available test data.</a:t>
            </a:r>
          </a:p>
          <a:p>
            <a:pPr marL="741363" lvl="2"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Work to expand our customer participation to include academia, industry, and international partners</a:t>
            </a:r>
            <a:endParaRPr lang="en-US" sz="1600" dirty="0">
              <a:latin typeface="Arial Narrow" panose="020B0606020202030204" pitchFamily="34" charset="0"/>
              <a:cs typeface="Arial" panose="020B0604020202020204" pitchFamily="34" charset="0"/>
            </a:endParaRPr>
          </a:p>
          <a:p>
            <a:pPr marL="284163" lvl="1" indent="-168275">
              <a:buFont typeface="Arial" panose="020B0604020202020204" pitchFamily="34" charset="0"/>
              <a:buChar char="•"/>
            </a:pPr>
            <a:r>
              <a:rPr lang="en-US" sz="1600" dirty="0" smtClean="0">
                <a:latin typeface="Arial Narrow" panose="020B0606020202030204" pitchFamily="34" charset="0"/>
                <a:cs typeface="Arial" panose="020B0604020202020204" pitchFamily="34" charset="0"/>
              </a:rPr>
              <a:t>Product:  </a:t>
            </a:r>
            <a:r>
              <a:rPr lang="en-US" sz="1600" dirty="0" smtClean="0">
                <a:latin typeface="Arial Narrow" panose="020B0606020202030204" pitchFamily="34" charset="0"/>
              </a:rPr>
              <a:t>In </a:t>
            </a:r>
            <a:r>
              <a:rPr lang="en-US" sz="1600" dirty="0">
                <a:latin typeface="Arial Narrow" panose="020B0606020202030204" pitchFamily="34" charset="0"/>
              </a:rPr>
              <a:t>the end, the plan will be to perform long-duration (i.e., years) human, closed-loop research of </a:t>
            </a:r>
            <a:endParaRPr lang="en-US" sz="1600" dirty="0" smtClean="0">
              <a:latin typeface="Arial Narrow" panose="020B0606020202030204" pitchFamily="34" charset="0"/>
            </a:endParaRPr>
          </a:p>
          <a:p>
            <a:pPr marL="115888" lvl="1"/>
            <a:r>
              <a:rPr lang="en-US" sz="1600" dirty="0">
                <a:latin typeface="Arial Narrow" panose="020B0606020202030204" pitchFamily="34" charset="0"/>
              </a:rPr>
              <a:t> </a:t>
            </a:r>
            <a:r>
              <a:rPr lang="en-US" sz="1600" dirty="0" smtClean="0">
                <a:latin typeface="Arial Narrow" panose="020B0606020202030204" pitchFamily="34" charset="0"/>
              </a:rPr>
              <a:t>   key </a:t>
            </a:r>
            <a:r>
              <a:rPr lang="en-US" sz="1600" dirty="0">
                <a:latin typeface="Arial Narrow" panose="020B0606020202030204" pitchFamily="34" charset="0"/>
              </a:rPr>
              <a:t>Deep-Space technologies and scenarios, including reduced pressure and elevated O2</a:t>
            </a:r>
            <a:r>
              <a:rPr lang="en-US" sz="1600" dirty="0" smtClean="0">
                <a:latin typeface="Arial Narrow" panose="020B0606020202030204" pitchFamily="34" charset="0"/>
                <a:cs typeface="Arial" panose="020B0604020202020204" pitchFamily="34" charset="0"/>
              </a:rPr>
              <a:t>.</a:t>
            </a:r>
            <a:endParaRPr lang="en-US" sz="1600" dirty="0">
              <a:latin typeface="Arial Narrow" panose="020B0606020202030204" pitchFamily="34" charset="0"/>
              <a:cs typeface="Arial" panose="020B0604020202020204" pitchFamily="34" charset="0"/>
            </a:endParaRPr>
          </a:p>
          <a:p>
            <a:pPr marL="741363" lvl="2" indent="-168275">
              <a:buFont typeface="Arial" panose="020B0604020202020204" pitchFamily="34" charset="0"/>
              <a:buChar char="•"/>
            </a:pPr>
            <a:endParaRPr lang="en-US" sz="1600" dirty="0">
              <a:latin typeface="Arial Narrow" panose="020B0606020202030204" pitchFamily="34" charset="0"/>
              <a:cs typeface="Arial" panose="020B0604020202020204" pitchFamily="34" charset="0"/>
            </a:endParaRPr>
          </a:p>
        </p:txBody>
      </p:sp>
      <p:sp>
        <p:nvSpPr>
          <p:cNvPr id="4" name="TextBox 3"/>
          <p:cNvSpPr txBox="1"/>
          <p:nvPr/>
        </p:nvSpPr>
        <p:spPr>
          <a:xfrm>
            <a:off x="1117972" y="266330"/>
            <a:ext cx="6748258" cy="461665"/>
          </a:xfrm>
          <a:prstGeom prst="rect">
            <a:avLst/>
          </a:prstGeom>
          <a:noFill/>
        </p:spPr>
        <p:txBody>
          <a:bodyPr wrap="none" rtlCol="0">
            <a:spAutoFit/>
          </a:bodyPr>
          <a:lstStyle/>
          <a:p>
            <a:pPr algn="ctr"/>
            <a:r>
              <a:rPr lang="en-US" sz="2400" b="1" dirty="0" smtClean="0">
                <a:latin typeface="Arial Narrow" panose="020B0606020202030204" pitchFamily="34" charset="0"/>
              </a:rPr>
              <a:t>HESTIA</a:t>
            </a:r>
            <a:r>
              <a:rPr lang="en-US" sz="2400" b="1" dirty="0">
                <a:latin typeface="Arial Narrow" panose="020B0606020202030204" pitchFamily="34" charset="0"/>
              </a:rPr>
              <a:t> </a:t>
            </a:r>
            <a:r>
              <a:rPr lang="en-US" sz="2400" b="1" dirty="0" smtClean="0">
                <a:latin typeface="Arial Narrow" panose="020B0606020202030204" pitchFamily="34" charset="0"/>
              </a:rPr>
              <a:t>Support </a:t>
            </a:r>
            <a:r>
              <a:rPr lang="en-US" sz="2400" b="1" dirty="0">
                <a:latin typeface="Arial Narrow" panose="020B0606020202030204" pitchFamily="34" charset="0"/>
              </a:rPr>
              <a:t>of Future NASA Deep-Space Missions</a:t>
            </a:r>
            <a:endParaRPr lang="en-US" sz="2400" dirty="0">
              <a:latin typeface="Arial Narrow" panose="020B0606020202030204" pitchFamily="34" charset="0"/>
            </a:endParaRPr>
          </a:p>
        </p:txBody>
      </p:sp>
      <p:sp>
        <p:nvSpPr>
          <p:cNvPr id="5" name="Slide Number Placeholder 4"/>
          <p:cNvSpPr>
            <a:spLocks noGrp="1"/>
          </p:cNvSpPr>
          <p:nvPr>
            <p:ph type="sldNum" sz="quarter" idx="12"/>
          </p:nvPr>
        </p:nvSpPr>
        <p:spPr/>
        <p:txBody>
          <a:bodyPr/>
          <a:lstStyle/>
          <a:p>
            <a:fld id="{715F03FC-06F2-4439-A699-B60085BB9C44}" type="slidenum">
              <a:rPr lang="en-US" smtClean="0"/>
              <a:t>19</a:t>
            </a:fld>
            <a:endParaRPr lang="en-US"/>
          </a:p>
        </p:txBody>
      </p:sp>
    </p:spTree>
    <p:extLst>
      <p:ext uri="{BB962C8B-B14F-4D97-AF65-F5344CB8AC3E}">
        <p14:creationId xmlns:p14="http://schemas.microsoft.com/office/powerpoint/2010/main" val="911072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020" y="1020932"/>
            <a:ext cx="9016612" cy="646331"/>
          </a:xfrm>
          <a:prstGeom prst="rect">
            <a:avLst/>
          </a:prstGeom>
          <a:noFill/>
        </p:spPr>
        <p:txBody>
          <a:bodyPr wrap="square" rtlCol="0">
            <a:spAutoFit/>
          </a:bodyPr>
          <a:lstStyle/>
          <a:p>
            <a:pPr marL="168275" indent="-168275"/>
            <a:r>
              <a:rPr lang="en-US" b="1" dirty="0" smtClean="0">
                <a:latin typeface="Arial Narrow" panose="020B0606020202030204" pitchFamily="34" charset="0"/>
                <a:cs typeface="Arial" panose="020B0604020202020204" pitchFamily="34" charset="0"/>
              </a:rPr>
              <a:t>NASA / JSC Building 7, 20-Foot Chamber Facility</a:t>
            </a:r>
            <a:r>
              <a:rPr lang="en-US" b="1" dirty="0">
                <a:latin typeface="Arial Narrow" panose="020B0606020202030204" pitchFamily="34" charset="0"/>
                <a:cs typeface="Arial" panose="020B0604020202020204" pitchFamily="34" charset="0"/>
              </a:rPr>
              <a:t> </a:t>
            </a:r>
            <a:r>
              <a:rPr lang="en-US" b="1" dirty="0" smtClean="0">
                <a:latin typeface="Arial Narrow" panose="020B0606020202030204" pitchFamily="34" charset="0"/>
                <a:cs typeface="Arial" panose="020B0604020202020204" pitchFamily="34" charset="0"/>
              </a:rPr>
              <a:t>serves as the HESTIA Habitat.  It has </a:t>
            </a:r>
            <a:r>
              <a:rPr lang="en-US" b="1" u="sng" dirty="0" smtClean="0">
                <a:latin typeface="Arial Narrow" panose="020B0606020202030204" pitchFamily="34" charset="0"/>
                <a:cs typeface="Arial" panose="020B0604020202020204" pitchFamily="34" charset="0"/>
              </a:rPr>
              <a:t>many unique capabilities</a:t>
            </a:r>
            <a:r>
              <a:rPr lang="en-US" b="1" dirty="0" smtClean="0">
                <a:latin typeface="Arial Narrow" panose="020B0606020202030204" pitchFamily="34" charset="0"/>
                <a:cs typeface="Arial" panose="020B0604020202020204" pitchFamily="34" charset="0"/>
              </a:rPr>
              <a:t> unlike any other facility available to NASA.</a:t>
            </a:r>
            <a:endParaRPr lang="en-US" dirty="0">
              <a:latin typeface="Arial Narrow" panose="020B0606020202030204" pitchFamily="34" charset="0"/>
            </a:endParaRPr>
          </a:p>
        </p:txBody>
      </p:sp>
      <p:sp>
        <p:nvSpPr>
          <p:cNvPr id="4" name="TextBox 3"/>
          <p:cNvSpPr txBox="1"/>
          <p:nvPr/>
        </p:nvSpPr>
        <p:spPr>
          <a:xfrm>
            <a:off x="1117972" y="266330"/>
            <a:ext cx="6748258" cy="461665"/>
          </a:xfrm>
          <a:prstGeom prst="rect">
            <a:avLst/>
          </a:prstGeom>
          <a:noFill/>
        </p:spPr>
        <p:txBody>
          <a:bodyPr wrap="none" rtlCol="0">
            <a:spAutoFit/>
          </a:bodyPr>
          <a:lstStyle/>
          <a:p>
            <a:pPr algn="ctr"/>
            <a:r>
              <a:rPr lang="en-US" sz="2400" b="1" dirty="0" smtClean="0">
                <a:latin typeface="Arial Narrow" panose="020B0606020202030204" pitchFamily="34" charset="0"/>
              </a:rPr>
              <a:t>HESTIA</a:t>
            </a:r>
            <a:r>
              <a:rPr lang="en-US" sz="2400" b="1" dirty="0">
                <a:latin typeface="Arial Narrow" panose="020B0606020202030204" pitchFamily="34" charset="0"/>
              </a:rPr>
              <a:t> </a:t>
            </a:r>
            <a:r>
              <a:rPr lang="en-US" sz="2400" b="1" dirty="0" smtClean="0">
                <a:latin typeface="Arial Narrow" panose="020B0606020202030204" pitchFamily="34" charset="0"/>
              </a:rPr>
              <a:t>Support </a:t>
            </a:r>
            <a:r>
              <a:rPr lang="en-US" sz="2400" b="1" dirty="0">
                <a:latin typeface="Arial Narrow" panose="020B0606020202030204" pitchFamily="34" charset="0"/>
              </a:rPr>
              <a:t>of Future NASA Deep-Space Missions</a:t>
            </a:r>
            <a:endParaRPr lang="en-US" sz="2400" dirty="0">
              <a:latin typeface="Arial Narrow" panose="020B0606020202030204" pitchFamily="34" charset="0"/>
            </a:endParaRPr>
          </a:p>
        </p:txBody>
      </p:sp>
      <p:sp>
        <p:nvSpPr>
          <p:cNvPr id="7" name="TextBox 6"/>
          <p:cNvSpPr txBox="1"/>
          <p:nvPr/>
        </p:nvSpPr>
        <p:spPr>
          <a:xfrm>
            <a:off x="5772563" y="6426504"/>
            <a:ext cx="3230891" cy="276999"/>
          </a:xfrm>
          <a:prstGeom prst="rect">
            <a:avLst/>
          </a:prstGeom>
          <a:noFill/>
        </p:spPr>
        <p:txBody>
          <a:bodyPr wrap="square" rtlCol="0">
            <a:spAutoFit/>
          </a:bodyPr>
          <a:lstStyle/>
          <a:p>
            <a:pPr marL="168275" indent="-168275" algn="ctr"/>
            <a:r>
              <a:rPr lang="en-US" sz="1200" b="1" dirty="0" smtClean="0">
                <a:latin typeface="Arial Narrow" panose="020B0606020202030204" pitchFamily="34" charset="0"/>
                <a:cs typeface="Arial" panose="020B0604020202020204" pitchFamily="34" charset="0"/>
              </a:rPr>
              <a:t>NASA / JSC Building 7, 20-Foot Chamber Facility</a:t>
            </a:r>
            <a:endParaRPr lang="en-US" sz="1200" dirty="0">
              <a:latin typeface="Arial Narrow" panose="020B0606020202030204" pitchFamily="34" charset="0"/>
            </a:endParaRPr>
          </a:p>
        </p:txBody>
      </p:sp>
      <p:pic>
        <p:nvPicPr>
          <p:cNvPr id="8" name="Picture 7"/>
          <p:cNvPicPr>
            <a:picLocks noChangeAspect="1"/>
          </p:cNvPicPr>
          <p:nvPr/>
        </p:nvPicPr>
        <p:blipFill>
          <a:blip r:embed="rId2"/>
          <a:stretch>
            <a:fillRect/>
          </a:stretch>
        </p:blipFill>
        <p:spPr>
          <a:xfrm>
            <a:off x="5852940" y="1667263"/>
            <a:ext cx="3223260" cy="4838700"/>
          </a:xfrm>
          <a:prstGeom prst="rect">
            <a:avLst/>
          </a:prstGeom>
        </p:spPr>
      </p:pic>
      <p:pic>
        <p:nvPicPr>
          <p:cNvPr id="9" name="Picture 8"/>
          <p:cNvPicPr>
            <a:picLocks noChangeAspect="1"/>
          </p:cNvPicPr>
          <p:nvPr/>
        </p:nvPicPr>
        <p:blipFill>
          <a:blip r:embed="rId3"/>
          <a:stretch>
            <a:fillRect/>
          </a:stretch>
        </p:blipFill>
        <p:spPr>
          <a:xfrm>
            <a:off x="71020" y="2013677"/>
            <a:ext cx="5605033" cy="4145871"/>
          </a:xfrm>
          <a:prstGeom prst="rect">
            <a:avLst/>
          </a:prstGeom>
        </p:spPr>
      </p:pic>
      <p:sp>
        <p:nvSpPr>
          <p:cNvPr id="5" name="Slide Number Placeholder 4"/>
          <p:cNvSpPr>
            <a:spLocks noGrp="1"/>
          </p:cNvSpPr>
          <p:nvPr>
            <p:ph type="sldNum" sz="quarter" idx="12"/>
          </p:nvPr>
        </p:nvSpPr>
        <p:spPr/>
        <p:txBody>
          <a:bodyPr/>
          <a:lstStyle/>
          <a:p>
            <a:fld id="{715F03FC-06F2-4439-A699-B60085BB9C44}" type="slidenum">
              <a:rPr lang="en-US" smtClean="0"/>
              <a:t>2</a:t>
            </a:fld>
            <a:endParaRPr lang="en-US"/>
          </a:p>
        </p:txBody>
      </p:sp>
    </p:spTree>
    <p:extLst>
      <p:ext uri="{BB962C8B-B14F-4D97-AF65-F5344CB8AC3E}">
        <p14:creationId xmlns:p14="http://schemas.microsoft.com/office/powerpoint/2010/main" val="493842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5269" y="3044279"/>
            <a:ext cx="4993461" cy="769441"/>
          </a:xfrm>
          <a:prstGeom prst="rect">
            <a:avLst/>
          </a:prstGeom>
          <a:noFill/>
        </p:spPr>
        <p:txBody>
          <a:bodyPr wrap="square" rtlCol="0">
            <a:spAutoFit/>
          </a:bodyPr>
          <a:lstStyle/>
          <a:p>
            <a:pPr marL="168275" indent="-168275" algn="ctr"/>
            <a:r>
              <a:rPr lang="en-US" sz="4400" b="1" dirty="0" smtClean="0">
                <a:latin typeface="Arial Narrow" panose="020B0606020202030204" pitchFamily="34" charset="0"/>
                <a:cs typeface="Arial" panose="020B0604020202020204" pitchFamily="34" charset="0"/>
              </a:rPr>
              <a:t>Backup Charts</a:t>
            </a:r>
            <a:endParaRPr lang="en-US" sz="4400" dirty="0">
              <a:solidFill>
                <a:prstClr val="black"/>
              </a:solidFill>
              <a:latin typeface="Arial Narrow" panose="020B0606020202030204" pitchFamily="34" charset="0"/>
              <a:cs typeface="Arial" panose="020B0604020202020204" pitchFamily="34" charset="0"/>
            </a:endParaRPr>
          </a:p>
        </p:txBody>
      </p:sp>
      <p:sp>
        <p:nvSpPr>
          <p:cNvPr id="4" name="TextBox 3"/>
          <p:cNvSpPr txBox="1"/>
          <p:nvPr/>
        </p:nvSpPr>
        <p:spPr>
          <a:xfrm>
            <a:off x="1117972" y="266330"/>
            <a:ext cx="6748258" cy="461665"/>
          </a:xfrm>
          <a:prstGeom prst="rect">
            <a:avLst/>
          </a:prstGeom>
          <a:noFill/>
        </p:spPr>
        <p:txBody>
          <a:bodyPr wrap="none" rtlCol="0">
            <a:spAutoFit/>
          </a:bodyPr>
          <a:lstStyle/>
          <a:p>
            <a:pPr algn="ctr"/>
            <a:r>
              <a:rPr lang="en-US" sz="2400" b="1" dirty="0" smtClean="0">
                <a:latin typeface="Arial Narrow" panose="020B0606020202030204" pitchFamily="34" charset="0"/>
              </a:rPr>
              <a:t>HESTIA</a:t>
            </a:r>
            <a:r>
              <a:rPr lang="en-US" sz="2400" b="1" dirty="0">
                <a:latin typeface="Arial Narrow" panose="020B0606020202030204" pitchFamily="34" charset="0"/>
              </a:rPr>
              <a:t> </a:t>
            </a:r>
            <a:r>
              <a:rPr lang="en-US" sz="2400" b="1" dirty="0" smtClean="0">
                <a:latin typeface="Arial Narrow" panose="020B0606020202030204" pitchFamily="34" charset="0"/>
              </a:rPr>
              <a:t>Support </a:t>
            </a:r>
            <a:r>
              <a:rPr lang="en-US" sz="2400" b="1" dirty="0">
                <a:latin typeface="Arial Narrow" panose="020B0606020202030204" pitchFamily="34" charset="0"/>
              </a:rPr>
              <a:t>of Future NASA Deep-Space Missions</a:t>
            </a:r>
            <a:endParaRPr lang="en-US" sz="2400" dirty="0">
              <a:latin typeface="Arial Narrow" panose="020B0606020202030204" pitchFamily="34" charset="0"/>
            </a:endParaRPr>
          </a:p>
        </p:txBody>
      </p:sp>
      <p:sp>
        <p:nvSpPr>
          <p:cNvPr id="5" name="Slide Number Placeholder 4"/>
          <p:cNvSpPr>
            <a:spLocks noGrp="1"/>
          </p:cNvSpPr>
          <p:nvPr>
            <p:ph type="sldNum" sz="quarter" idx="12"/>
          </p:nvPr>
        </p:nvSpPr>
        <p:spPr/>
        <p:txBody>
          <a:bodyPr/>
          <a:lstStyle/>
          <a:p>
            <a:fld id="{715F03FC-06F2-4439-A699-B60085BB9C44}" type="slidenum">
              <a:rPr lang="en-US" smtClean="0"/>
              <a:t>20</a:t>
            </a:fld>
            <a:endParaRPr lang="en-US"/>
          </a:p>
        </p:txBody>
      </p:sp>
    </p:spTree>
    <p:extLst>
      <p:ext uri="{BB962C8B-B14F-4D97-AF65-F5344CB8AC3E}">
        <p14:creationId xmlns:p14="http://schemas.microsoft.com/office/powerpoint/2010/main" val="2220790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TextBox 431"/>
          <p:cNvSpPr txBox="1"/>
          <p:nvPr/>
        </p:nvSpPr>
        <p:spPr>
          <a:xfrm>
            <a:off x="1117972" y="266330"/>
            <a:ext cx="6748258" cy="461665"/>
          </a:xfrm>
          <a:prstGeom prst="rect">
            <a:avLst/>
          </a:prstGeom>
          <a:noFill/>
        </p:spPr>
        <p:txBody>
          <a:bodyPr wrap="none" rtlCol="0">
            <a:spAutoFit/>
          </a:bodyPr>
          <a:lstStyle/>
          <a:p>
            <a:pPr algn="ctr"/>
            <a:r>
              <a:rPr lang="en-US" sz="2400" b="1" dirty="0" smtClean="0">
                <a:latin typeface="Arial Narrow" panose="020B0606020202030204" pitchFamily="34" charset="0"/>
              </a:rPr>
              <a:t>HESTIA</a:t>
            </a:r>
            <a:r>
              <a:rPr lang="en-US" sz="2400" b="1" dirty="0">
                <a:latin typeface="Arial Narrow" panose="020B0606020202030204" pitchFamily="34" charset="0"/>
              </a:rPr>
              <a:t> </a:t>
            </a:r>
            <a:r>
              <a:rPr lang="en-US" sz="2400" b="1" dirty="0" smtClean="0">
                <a:latin typeface="Arial Narrow" panose="020B0606020202030204" pitchFamily="34" charset="0"/>
              </a:rPr>
              <a:t>Support </a:t>
            </a:r>
            <a:r>
              <a:rPr lang="en-US" sz="2400" b="1" dirty="0">
                <a:latin typeface="Arial Narrow" panose="020B0606020202030204" pitchFamily="34" charset="0"/>
              </a:rPr>
              <a:t>of Future NASA Deep-Space Missions</a:t>
            </a:r>
            <a:endParaRPr lang="en-US" sz="2400" dirty="0">
              <a:latin typeface="Arial Narrow" panose="020B0606020202030204" pitchFamily="34" charset="0"/>
            </a:endParaRPr>
          </a:p>
        </p:txBody>
      </p:sp>
      <p:sp>
        <p:nvSpPr>
          <p:cNvPr id="433" name="TextBox 432"/>
          <p:cNvSpPr txBox="1"/>
          <p:nvPr/>
        </p:nvSpPr>
        <p:spPr>
          <a:xfrm>
            <a:off x="514906" y="1069051"/>
            <a:ext cx="8103090" cy="461665"/>
          </a:xfrm>
          <a:prstGeom prst="rect">
            <a:avLst/>
          </a:prstGeom>
          <a:noFill/>
        </p:spPr>
        <p:txBody>
          <a:bodyPr wrap="square" rtlCol="0">
            <a:spAutoFit/>
          </a:bodyPr>
          <a:lstStyle/>
          <a:p>
            <a:pPr algn="ctr"/>
            <a:r>
              <a:rPr lang="en-US" sz="2400" b="1" dirty="0" smtClean="0">
                <a:latin typeface="Arial Narrow" panose="020B0606020202030204" pitchFamily="34" charset="0"/>
              </a:rPr>
              <a:t>20-FOOT CHAMBER FACILITY RESOURCES AVAILABLE</a:t>
            </a:r>
            <a:endParaRPr lang="en-US" sz="2400" dirty="0" smtClean="0">
              <a:latin typeface="Arial Narrow" panose="020B0606020202030204" pitchFamily="34" charset="0"/>
            </a:endParaRPr>
          </a:p>
        </p:txBody>
      </p:sp>
      <p:pic>
        <p:nvPicPr>
          <p:cNvPr id="12" name="Picture 11"/>
          <p:cNvPicPr>
            <a:picLocks noChangeAspect="1"/>
          </p:cNvPicPr>
          <p:nvPr/>
        </p:nvPicPr>
        <p:blipFill>
          <a:blip r:embed="rId2"/>
          <a:stretch>
            <a:fillRect/>
          </a:stretch>
        </p:blipFill>
        <p:spPr>
          <a:xfrm>
            <a:off x="89225" y="1722267"/>
            <a:ext cx="8954451" cy="4889451"/>
          </a:xfrm>
          <a:prstGeom prst="rect">
            <a:avLst/>
          </a:prstGeom>
        </p:spPr>
      </p:pic>
      <p:sp>
        <p:nvSpPr>
          <p:cNvPr id="2" name="Slide Number Placeholder 1"/>
          <p:cNvSpPr>
            <a:spLocks noGrp="1"/>
          </p:cNvSpPr>
          <p:nvPr>
            <p:ph type="sldNum" sz="quarter" idx="12"/>
          </p:nvPr>
        </p:nvSpPr>
        <p:spPr/>
        <p:txBody>
          <a:bodyPr/>
          <a:lstStyle/>
          <a:p>
            <a:fld id="{715F03FC-06F2-4439-A699-B60085BB9C44}" type="slidenum">
              <a:rPr lang="en-US" smtClean="0"/>
              <a:t>21</a:t>
            </a:fld>
            <a:endParaRPr lang="en-US"/>
          </a:p>
        </p:txBody>
      </p:sp>
    </p:spTree>
    <p:extLst>
      <p:ext uri="{BB962C8B-B14F-4D97-AF65-F5344CB8AC3E}">
        <p14:creationId xmlns:p14="http://schemas.microsoft.com/office/powerpoint/2010/main" val="566979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144" y="1012054"/>
            <a:ext cx="9025488" cy="1503962"/>
          </a:xfrm>
          <a:prstGeom prst="rect">
            <a:avLst/>
          </a:prstGeom>
          <a:noFill/>
        </p:spPr>
        <p:txBody>
          <a:bodyPr wrap="square" rtlCol="0">
            <a:spAutoFit/>
          </a:bodyPr>
          <a:lstStyle/>
          <a:p>
            <a:r>
              <a:rPr lang="en-US" b="1" u="sng" dirty="0" smtClean="0">
                <a:latin typeface="Arial Narrow" panose="020B0606020202030204" pitchFamily="34" charset="0"/>
              </a:rPr>
              <a:t>OBJECTIVE</a:t>
            </a:r>
            <a:endParaRPr lang="en-US" b="1" dirty="0">
              <a:latin typeface="Arial Narrow" panose="020B0606020202030204" pitchFamily="34" charset="0"/>
            </a:endParaRPr>
          </a:p>
          <a:p>
            <a:pPr marL="284163" indent="-168275">
              <a:buFont typeface="Arial" panose="020B0604020202020204" pitchFamily="34" charset="0"/>
              <a:buChar char="•"/>
            </a:pPr>
            <a:r>
              <a:rPr lang="en-US" dirty="0">
                <a:latin typeface="Arial Narrow" panose="020B0606020202030204" pitchFamily="34" charset="0"/>
                <a:cs typeface="Arial" panose="020B0604020202020204" pitchFamily="34" charset="0"/>
              </a:rPr>
              <a:t>The Human Exploration Spacecraft Test-bed for Integration &amp; Advancement (HESTIA) was established in FY </a:t>
            </a:r>
            <a:r>
              <a:rPr lang="en-US" dirty="0" smtClean="0">
                <a:latin typeface="Arial Narrow" panose="020B0606020202030204" pitchFamily="34" charset="0"/>
                <a:cs typeface="Arial" panose="020B0604020202020204" pitchFamily="34" charset="0"/>
              </a:rPr>
              <a:t>‘15 </a:t>
            </a:r>
            <a:r>
              <a:rPr lang="en-US" dirty="0">
                <a:latin typeface="Arial Narrow" panose="020B0606020202030204" pitchFamily="34" charset="0"/>
                <a:cs typeface="Arial" panose="020B0604020202020204" pitchFamily="34" charset="0"/>
              </a:rPr>
              <a:t>to develop </a:t>
            </a:r>
            <a:r>
              <a:rPr lang="en-US" dirty="0" smtClean="0">
                <a:latin typeface="Arial Narrow" panose="020B0606020202030204" pitchFamily="34" charset="0"/>
              </a:rPr>
              <a:t>an </a:t>
            </a:r>
            <a:r>
              <a:rPr lang="en-US" dirty="0">
                <a:latin typeface="Arial Narrow" panose="020B0606020202030204" pitchFamily="34" charset="0"/>
              </a:rPr>
              <a:t>advanced </a:t>
            </a:r>
            <a:r>
              <a:rPr lang="en-US" dirty="0" smtClean="0">
                <a:latin typeface="Arial Narrow" panose="020B0606020202030204" pitchFamily="34" charset="0"/>
              </a:rPr>
              <a:t>Deep-Space targeted human </a:t>
            </a:r>
            <a:r>
              <a:rPr lang="en-US" dirty="0">
                <a:latin typeface="Arial Narrow" panose="020B0606020202030204" pitchFamily="34" charset="0"/>
              </a:rPr>
              <a:t>spacecraft </a:t>
            </a:r>
            <a:r>
              <a:rPr lang="en-US" dirty="0" err="1">
                <a:latin typeface="Arial Narrow" panose="020B0606020202030204" pitchFamily="34" charset="0"/>
              </a:rPr>
              <a:t>testbed</a:t>
            </a:r>
            <a:r>
              <a:rPr lang="en-US" dirty="0">
                <a:latin typeface="Arial Narrow" panose="020B0606020202030204" pitchFamily="34" charset="0"/>
              </a:rPr>
              <a:t> </a:t>
            </a:r>
            <a:r>
              <a:rPr lang="en-US" dirty="0" smtClean="0">
                <a:latin typeface="Arial Narrow" panose="020B0606020202030204" pitchFamily="34" charset="0"/>
              </a:rPr>
              <a:t>with system integration between various space vehicle disciplines across the Center. </a:t>
            </a:r>
          </a:p>
          <a:p>
            <a:pPr marL="284163" indent="-168275">
              <a:buFont typeface="Arial" panose="020B0604020202020204" pitchFamily="34" charset="0"/>
              <a:buChar char="•"/>
            </a:pPr>
            <a:endParaRPr lang="en-US" b="1" dirty="0" smtClean="0">
              <a:latin typeface="Arial Narrow" panose="020B0606020202030204" pitchFamily="34" charset="0"/>
              <a:cs typeface="Arial" panose="020B0604020202020204" pitchFamily="34" charset="0"/>
            </a:endParaRPr>
          </a:p>
        </p:txBody>
      </p:sp>
      <p:sp>
        <p:nvSpPr>
          <p:cNvPr id="4" name="TextBox 3"/>
          <p:cNvSpPr txBox="1"/>
          <p:nvPr/>
        </p:nvSpPr>
        <p:spPr>
          <a:xfrm>
            <a:off x="1117972" y="266330"/>
            <a:ext cx="6748258" cy="461665"/>
          </a:xfrm>
          <a:prstGeom prst="rect">
            <a:avLst/>
          </a:prstGeom>
          <a:noFill/>
        </p:spPr>
        <p:txBody>
          <a:bodyPr wrap="none" rtlCol="0">
            <a:spAutoFit/>
          </a:bodyPr>
          <a:lstStyle/>
          <a:p>
            <a:pPr algn="ctr"/>
            <a:r>
              <a:rPr lang="en-US" sz="2400" b="1" dirty="0" smtClean="0">
                <a:latin typeface="Arial Narrow" panose="020B0606020202030204" pitchFamily="34" charset="0"/>
              </a:rPr>
              <a:t>HESTIA</a:t>
            </a:r>
            <a:r>
              <a:rPr lang="en-US" sz="2400" b="1" dirty="0">
                <a:latin typeface="Arial Narrow" panose="020B0606020202030204" pitchFamily="34" charset="0"/>
              </a:rPr>
              <a:t> </a:t>
            </a:r>
            <a:r>
              <a:rPr lang="en-US" sz="2400" b="1" dirty="0" smtClean="0">
                <a:latin typeface="Arial Narrow" panose="020B0606020202030204" pitchFamily="34" charset="0"/>
              </a:rPr>
              <a:t>Support </a:t>
            </a:r>
            <a:r>
              <a:rPr lang="en-US" sz="2400" b="1" dirty="0">
                <a:latin typeface="Arial Narrow" panose="020B0606020202030204" pitchFamily="34" charset="0"/>
              </a:rPr>
              <a:t>of Future NASA Deep-Space Missions</a:t>
            </a:r>
            <a:endParaRPr lang="en-US" sz="2400" dirty="0">
              <a:latin typeface="Arial Narrow" panose="020B0606020202030204" pitchFamily="34" charset="0"/>
            </a:endParaRPr>
          </a:p>
        </p:txBody>
      </p:sp>
      <p:sp>
        <p:nvSpPr>
          <p:cNvPr id="147" name="TextBox 146"/>
          <p:cNvSpPr txBox="1"/>
          <p:nvPr/>
        </p:nvSpPr>
        <p:spPr>
          <a:xfrm>
            <a:off x="2006009" y="2375462"/>
            <a:ext cx="5131982" cy="461665"/>
          </a:xfrm>
          <a:prstGeom prst="rect">
            <a:avLst/>
          </a:prstGeom>
          <a:noFill/>
          <a:ln>
            <a:solidFill>
              <a:schemeClr val="bg1"/>
            </a:solidFill>
          </a:ln>
        </p:spPr>
        <p:txBody>
          <a:bodyPr wrap="none" rtlCol="0">
            <a:spAutoFit/>
          </a:bodyPr>
          <a:lstStyle/>
          <a:p>
            <a:pPr algn="ctr"/>
            <a:r>
              <a:rPr lang="en-US" sz="2400" b="1" dirty="0" smtClean="0">
                <a:solidFill>
                  <a:schemeClr val="bg1"/>
                </a:solidFill>
                <a:latin typeface="Arial Narrow" panose="020B0606020202030204" pitchFamily="34" charset="0"/>
              </a:rPr>
              <a:t>HESTIA Focus:  Mars Surface Operations</a:t>
            </a:r>
            <a:endParaRPr lang="en-US" sz="2400" dirty="0">
              <a:solidFill>
                <a:schemeClr val="bg1"/>
              </a:solidFill>
              <a:latin typeface="Arial Narrow" panose="020B0606020202030204" pitchFamily="34" charset="0"/>
            </a:endParaRPr>
          </a:p>
        </p:txBody>
      </p:sp>
      <p:pic>
        <p:nvPicPr>
          <p:cNvPr id="171" name="Picture 170"/>
          <p:cNvPicPr>
            <a:picLocks noChangeAspect="1"/>
          </p:cNvPicPr>
          <p:nvPr/>
        </p:nvPicPr>
        <p:blipFill rotWithShape="1">
          <a:blip r:embed="rId2"/>
          <a:srcRect l="1" t="-1" r="6330" b="6679"/>
          <a:stretch/>
        </p:blipFill>
        <p:spPr>
          <a:xfrm>
            <a:off x="1051560" y="2316219"/>
            <a:ext cx="7040880" cy="4480560"/>
          </a:xfrm>
          <a:prstGeom prst="rect">
            <a:avLst/>
          </a:prstGeom>
        </p:spPr>
      </p:pic>
      <p:sp>
        <p:nvSpPr>
          <p:cNvPr id="172" name="TextBox 171"/>
          <p:cNvSpPr txBox="1"/>
          <p:nvPr/>
        </p:nvSpPr>
        <p:spPr>
          <a:xfrm>
            <a:off x="2006009" y="2375462"/>
            <a:ext cx="5131982" cy="461665"/>
          </a:xfrm>
          <a:prstGeom prst="rect">
            <a:avLst/>
          </a:prstGeom>
          <a:noFill/>
          <a:ln>
            <a:solidFill>
              <a:schemeClr val="bg1"/>
            </a:solidFill>
          </a:ln>
        </p:spPr>
        <p:txBody>
          <a:bodyPr wrap="none" rtlCol="0">
            <a:spAutoFit/>
          </a:bodyPr>
          <a:lstStyle/>
          <a:p>
            <a:pPr algn="ctr"/>
            <a:r>
              <a:rPr lang="en-US" sz="2400" b="1" dirty="0" smtClean="0">
                <a:solidFill>
                  <a:schemeClr val="bg1"/>
                </a:solidFill>
                <a:latin typeface="Arial Narrow" panose="020B0606020202030204" pitchFamily="34" charset="0"/>
              </a:rPr>
              <a:t>HESTIA Focus:  Mars Surface Operations</a:t>
            </a:r>
            <a:endParaRPr lang="en-US" sz="2400" dirty="0">
              <a:solidFill>
                <a:schemeClr val="bg1"/>
              </a:solidFill>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715F03FC-06F2-4439-A699-B60085BB9C44}" type="slidenum">
              <a:rPr lang="en-US" smtClean="0"/>
              <a:t>22</a:t>
            </a:fld>
            <a:endParaRPr lang="en-US"/>
          </a:p>
        </p:txBody>
      </p:sp>
    </p:spTree>
    <p:extLst>
      <p:ext uri="{BB962C8B-B14F-4D97-AF65-F5344CB8AC3E}">
        <p14:creationId xmlns:p14="http://schemas.microsoft.com/office/powerpoint/2010/main" val="16600254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7972" y="266330"/>
            <a:ext cx="6748258" cy="461665"/>
          </a:xfrm>
          <a:prstGeom prst="rect">
            <a:avLst/>
          </a:prstGeom>
          <a:noFill/>
        </p:spPr>
        <p:txBody>
          <a:bodyPr wrap="none" rtlCol="0">
            <a:spAutoFit/>
          </a:bodyPr>
          <a:lstStyle/>
          <a:p>
            <a:pPr algn="ctr"/>
            <a:r>
              <a:rPr lang="en-US" sz="2400" b="1" dirty="0" smtClean="0">
                <a:latin typeface="Arial Narrow" panose="020B0606020202030204" pitchFamily="34" charset="0"/>
              </a:rPr>
              <a:t>HESTIA</a:t>
            </a:r>
            <a:r>
              <a:rPr lang="en-US" sz="2400" b="1" dirty="0">
                <a:latin typeface="Arial Narrow" panose="020B0606020202030204" pitchFamily="34" charset="0"/>
              </a:rPr>
              <a:t> </a:t>
            </a:r>
            <a:r>
              <a:rPr lang="en-US" sz="2400" b="1" dirty="0" smtClean="0">
                <a:latin typeface="Arial Narrow" panose="020B0606020202030204" pitchFamily="34" charset="0"/>
              </a:rPr>
              <a:t>Support </a:t>
            </a:r>
            <a:r>
              <a:rPr lang="en-US" sz="2400" b="1" dirty="0">
                <a:latin typeface="Arial Narrow" panose="020B0606020202030204" pitchFamily="34" charset="0"/>
              </a:rPr>
              <a:t>of Future NASA Deep-Space Missions</a:t>
            </a:r>
            <a:endParaRPr lang="en-US" sz="2400" dirty="0">
              <a:latin typeface="Arial Narrow" panose="020B0606020202030204" pitchFamily="34" charset="0"/>
            </a:endParaRPr>
          </a:p>
        </p:txBody>
      </p:sp>
      <p:pic>
        <p:nvPicPr>
          <p:cNvPr id="146" name="Picture 145"/>
          <p:cNvPicPr>
            <a:picLocks noChangeAspect="1"/>
          </p:cNvPicPr>
          <p:nvPr/>
        </p:nvPicPr>
        <p:blipFill rotWithShape="1">
          <a:blip r:embed="rId2"/>
          <a:srcRect l="1" t="-1" r="6330" b="6679"/>
          <a:stretch/>
        </p:blipFill>
        <p:spPr>
          <a:xfrm>
            <a:off x="1051560" y="2316219"/>
            <a:ext cx="7040880" cy="4480560"/>
          </a:xfrm>
          <a:prstGeom prst="rect">
            <a:avLst/>
          </a:prstGeom>
        </p:spPr>
      </p:pic>
      <p:sp>
        <p:nvSpPr>
          <p:cNvPr id="147" name="TextBox 146"/>
          <p:cNvSpPr txBox="1"/>
          <p:nvPr/>
        </p:nvSpPr>
        <p:spPr>
          <a:xfrm>
            <a:off x="2006009" y="2375462"/>
            <a:ext cx="5131982" cy="461665"/>
          </a:xfrm>
          <a:prstGeom prst="rect">
            <a:avLst/>
          </a:prstGeom>
          <a:noFill/>
          <a:ln>
            <a:solidFill>
              <a:schemeClr val="bg1"/>
            </a:solidFill>
          </a:ln>
        </p:spPr>
        <p:txBody>
          <a:bodyPr wrap="none" rtlCol="0">
            <a:spAutoFit/>
          </a:bodyPr>
          <a:lstStyle/>
          <a:p>
            <a:pPr algn="ctr"/>
            <a:r>
              <a:rPr lang="en-US" sz="2400" b="1" dirty="0" smtClean="0">
                <a:solidFill>
                  <a:schemeClr val="bg1"/>
                </a:solidFill>
                <a:latin typeface="Arial Narrow" panose="020B0606020202030204" pitchFamily="34" charset="0"/>
              </a:rPr>
              <a:t>HESTIA Focus:  Mars Surface Operations</a:t>
            </a:r>
            <a:endParaRPr lang="en-US" sz="2400" dirty="0">
              <a:solidFill>
                <a:schemeClr val="bg1"/>
              </a:solidFill>
              <a:latin typeface="Arial Narrow" panose="020B0606020202030204" pitchFamily="34" charset="0"/>
            </a:endParaRPr>
          </a:p>
        </p:txBody>
      </p:sp>
      <p:sp>
        <p:nvSpPr>
          <p:cNvPr id="149" name="Rectangle 148"/>
          <p:cNvSpPr/>
          <p:nvPr/>
        </p:nvSpPr>
        <p:spPr>
          <a:xfrm>
            <a:off x="1312814" y="6034855"/>
            <a:ext cx="1393795" cy="535210"/>
          </a:xfrm>
          <a:prstGeom prst="rect">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Arial Narrow" panose="020B0606020202030204" pitchFamily="34" charset="0"/>
              </a:rPr>
              <a:t>Soil </a:t>
            </a:r>
            <a:r>
              <a:rPr lang="en-US" sz="1600" dirty="0">
                <a:sym typeface="Wingdings" panose="05000000000000000000" pitchFamily="2" charset="2"/>
              </a:rPr>
              <a:t> </a:t>
            </a:r>
            <a:r>
              <a:rPr lang="en-US" sz="1600" dirty="0" smtClean="0">
                <a:latin typeface="Arial Narrow" panose="020B0606020202030204" pitchFamily="34" charset="0"/>
              </a:rPr>
              <a:t>H</a:t>
            </a:r>
            <a:r>
              <a:rPr lang="en-US" sz="1600" baseline="-25000" dirty="0" smtClean="0">
                <a:latin typeface="Arial Narrow" panose="020B0606020202030204" pitchFamily="34" charset="0"/>
              </a:rPr>
              <a:t>2</a:t>
            </a:r>
            <a:r>
              <a:rPr lang="en-US" sz="1600" dirty="0" smtClean="0">
                <a:latin typeface="Arial Narrow" panose="020B0606020202030204" pitchFamily="34" charset="0"/>
              </a:rPr>
              <a:t>O</a:t>
            </a:r>
          </a:p>
          <a:p>
            <a:pPr algn="ctr"/>
            <a:r>
              <a:rPr lang="en-US" sz="1600" dirty="0" smtClean="0">
                <a:latin typeface="Arial Narrow" panose="020B0606020202030204" pitchFamily="34" charset="0"/>
              </a:rPr>
              <a:t>H</a:t>
            </a:r>
            <a:r>
              <a:rPr lang="en-US" sz="1600" baseline="-25000" dirty="0" smtClean="0">
                <a:latin typeface="Arial Narrow" panose="020B0606020202030204" pitchFamily="34" charset="0"/>
              </a:rPr>
              <a:t>2</a:t>
            </a:r>
            <a:r>
              <a:rPr lang="en-US" sz="1600" dirty="0" smtClean="0">
                <a:latin typeface="Arial Narrow" panose="020B0606020202030204" pitchFamily="34" charset="0"/>
              </a:rPr>
              <a:t>O </a:t>
            </a:r>
            <a:r>
              <a:rPr lang="en-US" sz="1600" dirty="0" smtClean="0">
                <a:sym typeface="Wingdings" panose="05000000000000000000" pitchFamily="2" charset="2"/>
              </a:rPr>
              <a:t> </a:t>
            </a:r>
            <a:r>
              <a:rPr lang="en-US" sz="1600" dirty="0" smtClean="0">
                <a:latin typeface="Arial Narrow" panose="020B0606020202030204" pitchFamily="34" charset="0"/>
              </a:rPr>
              <a:t>H</a:t>
            </a:r>
            <a:r>
              <a:rPr lang="en-US" sz="1600" baseline="-25000" dirty="0" smtClean="0">
                <a:latin typeface="Arial Narrow" panose="020B0606020202030204" pitchFamily="34" charset="0"/>
              </a:rPr>
              <a:t>2</a:t>
            </a:r>
            <a:r>
              <a:rPr lang="en-US" sz="1600" dirty="0" smtClean="0">
                <a:latin typeface="Arial Narrow" panose="020B0606020202030204" pitchFamily="34" charset="0"/>
              </a:rPr>
              <a:t> &amp; O</a:t>
            </a:r>
            <a:r>
              <a:rPr lang="en-US" sz="1600" baseline="-25000" dirty="0" smtClean="0">
                <a:latin typeface="Arial Narrow" panose="020B0606020202030204" pitchFamily="34" charset="0"/>
              </a:rPr>
              <a:t>2</a:t>
            </a:r>
            <a:endParaRPr lang="en-US" sz="1600" dirty="0" smtClean="0">
              <a:latin typeface="Arial Narrow" panose="020B0606020202030204" pitchFamily="34" charset="0"/>
            </a:endParaRPr>
          </a:p>
        </p:txBody>
      </p:sp>
      <p:sp>
        <p:nvSpPr>
          <p:cNvPr id="150" name="Rectangle 149"/>
          <p:cNvSpPr/>
          <p:nvPr/>
        </p:nvSpPr>
        <p:spPr>
          <a:xfrm>
            <a:off x="1527623" y="4204726"/>
            <a:ext cx="1162310" cy="441453"/>
          </a:xfrm>
          <a:prstGeom prst="rect">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u="sng" dirty="0" smtClean="0">
                <a:latin typeface="Arial Narrow" panose="020B0606020202030204" pitchFamily="34" charset="0"/>
              </a:rPr>
              <a:t>ESTA B353</a:t>
            </a:r>
          </a:p>
        </p:txBody>
      </p:sp>
      <p:sp>
        <p:nvSpPr>
          <p:cNvPr id="151" name="Rectangle 150"/>
          <p:cNvSpPr/>
          <p:nvPr/>
        </p:nvSpPr>
        <p:spPr>
          <a:xfrm>
            <a:off x="3011674" y="3804333"/>
            <a:ext cx="1162310" cy="441453"/>
          </a:xfrm>
          <a:prstGeom prst="rect">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u="sng" dirty="0" smtClean="0">
                <a:latin typeface="Arial Narrow" panose="020B0606020202030204" pitchFamily="34" charset="0"/>
              </a:rPr>
              <a:t>ER Rover</a:t>
            </a:r>
          </a:p>
        </p:txBody>
      </p:sp>
      <p:sp>
        <p:nvSpPr>
          <p:cNvPr id="152" name="Rectangle 151"/>
          <p:cNvSpPr/>
          <p:nvPr/>
        </p:nvSpPr>
        <p:spPr>
          <a:xfrm>
            <a:off x="6216691" y="3395336"/>
            <a:ext cx="1649539" cy="411216"/>
          </a:xfrm>
          <a:prstGeom prst="rect">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u="sng" dirty="0" smtClean="0">
                <a:latin typeface="Arial Narrow" panose="020B0606020202030204" pitchFamily="34" charset="0"/>
              </a:rPr>
              <a:t>B7 20-Ft Chamber</a:t>
            </a:r>
          </a:p>
        </p:txBody>
      </p:sp>
      <p:sp>
        <p:nvSpPr>
          <p:cNvPr id="153" name="Rectangle 152"/>
          <p:cNvSpPr/>
          <p:nvPr/>
        </p:nvSpPr>
        <p:spPr>
          <a:xfrm>
            <a:off x="4899991" y="3508999"/>
            <a:ext cx="1162310" cy="441453"/>
          </a:xfrm>
          <a:prstGeom prst="rect">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u="sng" dirty="0" smtClean="0">
                <a:latin typeface="Arial Narrow" panose="020B0606020202030204" pitchFamily="34" charset="0"/>
              </a:rPr>
              <a:t>ESTA B353</a:t>
            </a:r>
          </a:p>
        </p:txBody>
      </p:sp>
      <p:sp>
        <p:nvSpPr>
          <p:cNvPr id="154" name="Rectangle 153"/>
          <p:cNvSpPr/>
          <p:nvPr/>
        </p:nvSpPr>
        <p:spPr>
          <a:xfrm>
            <a:off x="3042631" y="6201733"/>
            <a:ext cx="916544" cy="201454"/>
          </a:xfrm>
          <a:prstGeom prst="rect">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Arial Narrow" panose="020B0606020202030204" pitchFamily="34" charset="0"/>
              </a:rPr>
              <a:t>Transport</a:t>
            </a:r>
          </a:p>
        </p:txBody>
      </p:sp>
      <p:cxnSp>
        <p:nvCxnSpPr>
          <p:cNvPr id="156" name="Straight Arrow Connector 155"/>
          <p:cNvCxnSpPr>
            <a:endCxn id="154" idx="1"/>
          </p:cNvCxnSpPr>
          <p:nvPr/>
        </p:nvCxnSpPr>
        <p:spPr>
          <a:xfrm flipV="1">
            <a:off x="2736351" y="6302460"/>
            <a:ext cx="306280" cy="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9" name="Rectangle 158"/>
          <p:cNvSpPr/>
          <p:nvPr/>
        </p:nvSpPr>
        <p:spPr>
          <a:xfrm>
            <a:off x="4184408" y="5498600"/>
            <a:ext cx="1663084" cy="614357"/>
          </a:xfrm>
          <a:prstGeom prst="rect">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Narrow" panose="020B0606020202030204" pitchFamily="34" charset="0"/>
              </a:rPr>
              <a:t>O</a:t>
            </a:r>
            <a:r>
              <a:rPr lang="en-US" sz="1600" baseline="-25000" dirty="0">
                <a:latin typeface="Arial Narrow" panose="020B0606020202030204" pitchFamily="34" charset="0"/>
              </a:rPr>
              <a:t>2</a:t>
            </a:r>
            <a:r>
              <a:rPr lang="en-US" sz="1600" dirty="0">
                <a:latin typeface="Arial Narrow" panose="020B0606020202030204" pitchFamily="34" charset="0"/>
              </a:rPr>
              <a:t> </a:t>
            </a:r>
            <a:r>
              <a:rPr lang="en-US" sz="1600" dirty="0" smtClean="0">
                <a:latin typeface="Arial Narrow" panose="020B0606020202030204" pitchFamily="34" charset="0"/>
              </a:rPr>
              <a:t>(</a:t>
            </a:r>
            <a:r>
              <a:rPr lang="en-US" sz="1600" dirty="0" err="1" smtClean="0">
                <a:latin typeface="Arial Narrow" panose="020B0606020202030204" pitchFamily="34" charset="0"/>
              </a:rPr>
              <a:t>liq</a:t>
            </a:r>
            <a:r>
              <a:rPr lang="en-US" sz="1600" dirty="0" smtClean="0">
                <a:latin typeface="Arial Narrow" panose="020B0606020202030204" pitchFamily="34" charset="0"/>
              </a:rPr>
              <a:t>) </a:t>
            </a:r>
            <a:r>
              <a:rPr lang="en-US" sz="1600" dirty="0">
                <a:latin typeface="Arial Narrow" panose="020B0606020202030204" pitchFamily="34" charset="0"/>
                <a:sym typeface="Wingdings" panose="05000000000000000000" pitchFamily="2" charset="2"/>
              </a:rPr>
              <a:t> </a:t>
            </a:r>
            <a:r>
              <a:rPr lang="en-US" sz="1600" dirty="0" smtClean="0">
                <a:latin typeface="Arial Narrow" panose="020B0606020202030204" pitchFamily="34" charset="0"/>
              </a:rPr>
              <a:t>O</a:t>
            </a:r>
            <a:r>
              <a:rPr lang="en-US" sz="1600" baseline="-25000" dirty="0" smtClean="0">
                <a:latin typeface="Arial Narrow" panose="020B0606020202030204" pitchFamily="34" charset="0"/>
              </a:rPr>
              <a:t>2</a:t>
            </a:r>
            <a:r>
              <a:rPr lang="en-US" sz="1600" dirty="0" smtClean="0">
                <a:latin typeface="Arial Narrow" panose="020B0606020202030204" pitchFamily="34" charset="0"/>
              </a:rPr>
              <a:t> (gas)</a:t>
            </a:r>
          </a:p>
          <a:p>
            <a:pPr algn="ctr"/>
            <a:r>
              <a:rPr lang="en-US" sz="1600" dirty="0" smtClean="0">
                <a:latin typeface="Arial Narrow" panose="020B0606020202030204" pitchFamily="34" charset="0"/>
              </a:rPr>
              <a:t>O</a:t>
            </a:r>
            <a:r>
              <a:rPr lang="en-US" sz="1600" baseline="-25000" dirty="0" smtClean="0">
                <a:latin typeface="Arial Narrow" panose="020B0606020202030204" pitchFamily="34" charset="0"/>
              </a:rPr>
              <a:t>2</a:t>
            </a:r>
            <a:r>
              <a:rPr lang="en-US" sz="1600" dirty="0" smtClean="0">
                <a:latin typeface="Arial Narrow" panose="020B0606020202030204" pitchFamily="34" charset="0"/>
              </a:rPr>
              <a:t> (gas) </a:t>
            </a:r>
            <a:r>
              <a:rPr lang="en-US" sz="1600" dirty="0" smtClean="0">
                <a:latin typeface="Arial Narrow" panose="020B0606020202030204" pitchFamily="34" charset="0"/>
                <a:sym typeface="Wingdings" panose="05000000000000000000" pitchFamily="2" charset="2"/>
              </a:rPr>
              <a:t> SOFC</a:t>
            </a:r>
          </a:p>
          <a:p>
            <a:pPr algn="ctr"/>
            <a:r>
              <a:rPr lang="en-US" sz="1600" dirty="0" smtClean="0">
                <a:latin typeface="Arial Narrow" panose="020B0606020202030204" pitchFamily="34" charset="0"/>
                <a:sym typeface="Wingdings" panose="05000000000000000000" pitchFamily="2" charset="2"/>
              </a:rPr>
              <a:t>CH</a:t>
            </a:r>
            <a:r>
              <a:rPr lang="en-US" sz="1600" baseline="-25000" dirty="0" smtClean="0">
                <a:latin typeface="Arial Narrow" panose="020B0606020202030204" pitchFamily="34" charset="0"/>
                <a:sym typeface="Wingdings" panose="05000000000000000000" pitchFamily="2" charset="2"/>
              </a:rPr>
              <a:t>4 </a:t>
            </a:r>
            <a:r>
              <a:rPr lang="en-US" sz="1600" dirty="0" smtClean="0">
                <a:latin typeface="Arial Narrow" panose="020B0606020202030204" pitchFamily="34" charset="0"/>
                <a:sym typeface="Wingdings" panose="05000000000000000000" pitchFamily="2" charset="2"/>
              </a:rPr>
              <a:t> </a:t>
            </a:r>
            <a:r>
              <a:rPr lang="en-US" sz="1600" dirty="0">
                <a:latin typeface="Arial Narrow" panose="020B0606020202030204" pitchFamily="34" charset="0"/>
                <a:sym typeface="Wingdings" panose="05000000000000000000" pitchFamily="2" charset="2"/>
              </a:rPr>
              <a:t>SOFC</a:t>
            </a:r>
          </a:p>
        </p:txBody>
      </p:sp>
      <p:cxnSp>
        <p:nvCxnSpPr>
          <p:cNvPr id="160" name="Straight Arrow Connector 159"/>
          <p:cNvCxnSpPr>
            <a:endCxn id="159" idx="1"/>
          </p:cNvCxnSpPr>
          <p:nvPr/>
        </p:nvCxnSpPr>
        <p:spPr>
          <a:xfrm flipV="1">
            <a:off x="3971012" y="5805779"/>
            <a:ext cx="213396" cy="41278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V="1">
            <a:off x="3971160" y="6302460"/>
            <a:ext cx="2108753" cy="2"/>
          </a:xfrm>
          <a:prstGeom prst="straightConnector1">
            <a:avLst/>
          </a:prstGeom>
          <a:ln w="571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5" name="Rectangle 164"/>
          <p:cNvSpPr/>
          <p:nvPr/>
        </p:nvSpPr>
        <p:spPr>
          <a:xfrm>
            <a:off x="6079913" y="5557421"/>
            <a:ext cx="1989907" cy="1234208"/>
          </a:xfrm>
          <a:prstGeom prst="rect">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Arial Narrow" panose="020B0606020202030204" pitchFamily="34" charset="0"/>
              </a:rPr>
              <a:t>ECLSS </a:t>
            </a:r>
            <a:r>
              <a:rPr lang="en-US" sz="1600" dirty="0">
                <a:latin typeface="Arial Narrow" panose="020B0606020202030204" pitchFamily="34" charset="0"/>
              </a:rPr>
              <a:t>(CO2 removal / </a:t>
            </a:r>
            <a:r>
              <a:rPr lang="en-US" sz="1600" dirty="0" smtClean="0">
                <a:latin typeface="Arial Narrow" panose="020B0606020202030204" pitchFamily="34" charset="0"/>
              </a:rPr>
              <a:t>reduction &amp; Atm. Contr.)</a:t>
            </a:r>
          </a:p>
          <a:p>
            <a:pPr algn="ctr"/>
            <a:r>
              <a:rPr lang="en-US" sz="1600" dirty="0" smtClean="0">
                <a:latin typeface="Arial Narrow" panose="020B0606020202030204" pitchFamily="34" charset="0"/>
              </a:rPr>
              <a:t>O</a:t>
            </a:r>
            <a:r>
              <a:rPr lang="en-US" sz="1600" baseline="-25000" dirty="0" smtClean="0">
                <a:latin typeface="Arial Narrow" panose="020B0606020202030204" pitchFamily="34" charset="0"/>
              </a:rPr>
              <a:t>2</a:t>
            </a:r>
            <a:r>
              <a:rPr lang="en-US" sz="1600" dirty="0" smtClean="0">
                <a:latin typeface="Arial Narrow" panose="020B0606020202030204" pitchFamily="34" charset="0"/>
              </a:rPr>
              <a:t> </a:t>
            </a:r>
            <a:r>
              <a:rPr lang="en-US" sz="1600" dirty="0" smtClean="0">
                <a:latin typeface="Arial Narrow" panose="020B0606020202030204" pitchFamily="34" charset="0"/>
                <a:sym typeface="Wingdings" panose="05000000000000000000" pitchFamily="2" charset="2"/>
              </a:rPr>
              <a:t> Humans</a:t>
            </a:r>
          </a:p>
          <a:p>
            <a:pPr algn="ctr"/>
            <a:r>
              <a:rPr lang="en-US" sz="1600" dirty="0" smtClean="0">
                <a:latin typeface="Arial Narrow" panose="020B0606020202030204" pitchFamily="34" charset="0"/>
              </a:rPr>
              <a:t>CO</a:t>
            </a:r>
            <a:r>
              <a:rPr lang="en-US" sz="1600" baseline="-25000" dirty="0" smtClean="0">
                <a:latin typeface="Arial Narrow" panose="020B0606020202030204" pitchFamily="34" charset="0"/>
              </a:rPr>
              <a:t>2</a:t>
            </a:r>
            <a:r>
              <a:rPr lang="en-US" sz="1600" dirty="0" smtClean="0">
                <a:latin typeface="Arial Narrow" panose="020B0606020202030204" pitchFamily="34" charset="0"/>
              </a:rPr>
              <a:t> + H</a:t>
            </a:r>
            <a:r>
              <a:rPr lang="en-US" sz="1600" baseline="-25000" dirty="0" smtClean="0">
                <a:latin typeface="Arial Narrow" panose="020B0606020202030204" pitchFamily="34" charset="0"/>
              </a:rPr>
              <a:t>2</a:t>
            </a:r>
            <a:r>
              <a:rPr lang="en-US" sz="1600" dirty="0" smtClean="0">
                <a:latin typeface="Arial Narrow" panose="020B0606020202030204" pitchFamily="34" charset="0"/>
              </a:rPr>
              <a:t> </a:t>
            </a:r>
            <a:r>
              <a:rPr lang="en-US" sz="1600" dirty="0">
                <a:latin typeface="Arial Narrow" panose="020B0606020202030204" pitchFamily="34" charset="0"/>
                <a:sym typeface="Wingdings" panose="05000000000000000000" pitchFamily="2" charset="2"/>
              </a:rPr>
              <a:t> </a:t>
            </a:r>
            <a:r>
              <a:rPr lang="en-US" sz="1600" dirty="0" smtClean="0">
                <a:latin typeface="Arial Narrow" panose="020B0606020202030204" pitchFamily="34" charset="0"/>
                <a:sym typeface="Wingdings" panose="05000000000000000000" pitchFamily="2" charset="2"/>
              </a:rPr>
              <a:t>CH</a:t>
            </a:r>
            <a:r>
              <a:rPr lang="en-US" sz="1600" baseline="-25000" dirty="0" smtClean="0">
                <a:latin typeface="Arial Narrow" panose="020B0606020202030204" pitchFamily="34" charset="0"/>
                <a:sym typeface="Wingdings" panose="05000000000000000000" pitchFamily="2" charset="2"/>
              </a:rPr>
              <a:t>4</a:t>
            </a:r>
            <a:r>
              <a:rPr lang="en-US" sz="1600" dirty="0" smtClean="0">
                <a:latin typeface="Arial Narrow" panose="020B0606020202030204" pitchFamily="34" charset="0"/>
                <a:sym typeface="Wingdings" panose="05000000000000000000" pitchFamily="2" charset="2"/>
              </a:rPr>
              <a:t> &amp; </a:t>
            </a:r>
            <a:r>
              <a:rPr lang="en-US" sz="1600" dirty="0" smtClean="0">
                <a:latin typeface="Arial Narrow" panose="020B0606020202030204" pitchFamily="34" charset="0"/>
              </a:rPr>
              <a:t>H</a:t>
            </a:r>
            <a:r>
              <a:rPr lang="en-US" sz="1600" baseline="-25000" dirty="0" smtClean="0">
                <a:latin typeface="Arial Narrow" panose="020B0606020202030204" pitchFamily="34" charset="0"/>
              </a:rPr>
              <a:t>2</a:t>
            </a:r>
            <a:r>
              <a:rPr lang="en-US" sz="1600" dirty="0">
                <a:latin typeface="Arial Narrow" panose="020B0606020202030204" pitchFamily="34" charset="0"/>
              </a:rPr>
              <a:t>0 </a:t>
            </a:r>
            <a:r>
              <a:rPr lang="en-US" sz="1600" dirty="0" err="1">
                <a:latin typeface="Arial Narrow" panose="020B0606020202030204" pitchFamily="34" charset="0"/>
              </a:rPr>
              <a:t>H</a:t>
            </a:r>
            <a:r>
              <a:rPr lang="en-US" sz="1600" baseline="-25000" dirty="0" err="1">
                <a:latin typeface="Arial Narrow" panose="020B0606020202030204" pitchFamily="34" charset="0"/>
              </a:rPr>
              <a:t>2</a:t>
            </a:r>
            <a:r>
              <a:rPr lang="en-US" sz="1600" dirty="0" err="1">
                <a:latin typeface="Arial Narrow" panose="020B0606020202030204" pitchFamily="34" charset="0"/>
              </a:rPr>
              <a:t>0</a:t>
            </a:r>
            <a:r>
              <a:rPr lang="en-US" sz="1600" dirty="0">
                <a:latin typeface="Arial Narrow" panose="020B0606020202030204" pitchFamily="34" charset="0"/>
              </a:rPr>
              <a:t> </a:t>
            </a:r>
            <a:r>
              <a:rPr lang="en-US" sz="1600" dirty="0" smtClean="0">
                <a:latin typeface="Arial Narrow" panose="020B0606020202030204" pitchFamily="34" charset="0"/>
              </a:rPr>
              <a:t>processing &amp; distr.</a:t>
            </a:r>
          </a:p>
        </p:txBody>
      </p:sp>
      <p:sp>
        <p:nvSpPr>
          <p:cNvPr id="18" name="TextBox 17"/>
          <p:cNvSpPr txBox="1"/>
          <p:nvPr/>
        </p:nvSpPr>
        <p:spPr>
          <a:xfrm>
            <a:off x="1828799" y="1156991"/>
            <a:ext cx="5490839" cy="830997"/>
          </a:xfrm>
          <a:prstGeom prst="rect">
            <a:avLst/>
          </a:prstGeom>
          <a:noFill/>
        </p:spPr>
        <p:txBody>
          <a:bodyPr wrap="square" rtlCol="0">
            <a:spAutoFit/>
          </a:bodyPr>
          <a:lstStyle/>
          <a:p>
            <a:pPr algn="ctr"/>
            <a:r>
              <a:rPr lang="en-US" sz="2400" b="1" dirty="0" smtClean="0">
                <a:latin typeface="Arial Narrow" panose="020B0606020202030204" pitchFamily="34" charset="0"/>
              </a:rPr>
              <a:t>OUR FOCUS IS CROSS DISCIPLINE SYSTEMS ENGINEERING …</a:t>
            </a:r>
            <a:endParaRPr lang="en-US" sz="2400" dirty="0" smtClean="0">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fld id="{715F03FC-06F2-4439-A699-B60085BB9C44}" type="slidenum">
              <a:rPr lang="en-US" smtClean="0"/>
              <a:t>23</a:t>
            </a:fld>
            <a:endParaRPr lang="en-US"/>
          </a:p>
        </p:txBody>
      </p:sp>
    </p:spTree>
    <p:extLst>
      <p:ext uri="{BB962C8B-B14F-4D97-AF65-F5344CB8AC3E}">
        <p14:creationId xmlns:p14="http://schemas.microsoft.com/office/powerpoint/2010/main" val="162890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174522" y="1063600"/>
            <a:ext cx="2817078" cy="1878464"/>
          </a:xfrm>
          <a:prstGeom prst="rect">
            <a:avLst/>
          </a:prstGeom>
          <a:noFill/>
          <a:ln w="9525">
            <a:noFill/>
            <a:miter lim="800000"/>
            <a:headEnd/>
            <a:tailEnd/>
          </a:ln>
          <a:effectLst/>
        </p:spPr>
      </p:pic>
      <p:pic>
        <p:nvPicPr>
          <p:cNvPr id="3078" name="Picture 6"/>
          <p:cNvPicPr>
            <a:picLocks noChangeAspect="1" noChangeArrowheads="1"/>
          </p:cNvPicPr>
          <p:nvPr/>
        </p:nvPicPr>
        <p:blipFill>
          <a:blip r:embed="rId3" cstate="print"/>
          <a:srcRect/>
          <a:stretch>
            <a:fillRect/>
          </a:stretch>
        </p:blipFill>
        <p:spPr bwMode="auto">
          <a:xfrm>
            <a:off x="1479788" y="1147974"/>
            <a:ext cx="1951267" cy="2936817"/>
          </a:xfrm>
          <a:prstGeom prst="rect">
            <a:avLst/>
          </a:prstGeom>
          <a:noFill/>
          <a:ln w="9525">
            <a:noFill/>
            <a:miter lim="800000"/>
            <a:headEnd/>
            <a:tailEnd/>
          </a:ln>
          <a:effectLst/>
        </p:spPr>
      </p:pic>
      <p:sp>
        <p:nvSpPr>
          <p:cNvPr id="2" name="Title 1"/>
          <p:cNvSpPr>
            <a:spLocks noGrp="1"/>
          </p:cNvSpPr>
          <p:nvPr>
            <p:ph type="title"/>
          </p:nvPr>
        </p:nvSpPr>
        <p:spPr>
          <a:xfrm>
            <a:off x="152400" y="-43934"/>
            <a:ext cx="8839200" cy="1143000"/>
          </a:xfrm>
        </p:spPr>
        <p:txBody>
          <a:bodyPr>
            <a:normAutofit/>
          </a:bodyPr>
          <a:lstStyle/>
          <a:p>
            <a:r>
              <a:rPr lang="en-US" sz="2400" dirty="0" smtClean="0">
                <a:latin typeface="Arial Narrow" panose="020B0606020202030204" pitchFamily="34" charset="0"/>
              </a:rPr>
              <a:t>Some Key Facility Features</a:t>
            </a:r>
            <a:endParaRPr lang="en-US" sz="2400" dirty="0">
              <a:latin typeface="Arial Narrow" panose="020B0606020202030204" pitchFamily="34" charset="0"/>
            </a:endParaRPr>
          </a:p>
        </p:txBody>
      </p:sp>
      <p:sp>
        <p:nvSpPr>
          <p:cNvPr id="3" name="Content Placeholder 2"/>
          <p:cNvSpPr>
            <a:spLocks noGrp="1"/>
          </p:cNvSpPr>
          <p:nvPr>
            <p:ph idx="1"/>
          </p:nvPr>
        </p:nvSpPr>
        <p:spPr>
          <a:xfrm>
            <a:off x="3541892" y="1421745"/>
            <a:ext cx="2848252" cy="5400455"/>
          </a:xfrm>
        </p:spPr>
        <p:txBody>
          <a:bodyPr>
            <a:noAutofit/>
          </a:bodyPr>
          <a:lstStyle/>
          <a:p>
            <a:r>
              <a:rPr lang="en-US" dirty="0" smtClean="0">
                <a:latin typeface="Arial Narrow" panose="020B0606020202030204" pitchFamily="34" charset="0"/>
              </a:rPr>
              <a:t>Chamber Cylinder</a:t>
            </a:r>
          </a:p>
          <a:p>
            <a:pPr lvl="1"/>
            <a:r>
              <a:rPr lang="en-US" sz="2000" dirty="0" smtClean="0">
                <a:latin typeface="Arial Narrow" panose="020B0606020202030204" pitchFamily="34" charset="0"/>
              </a:rPr>
              <a:t>View Ports</a:t>
            </a:r>
          </a:p>
          <a:p>
            <a:pPr lvl="1"/>
            <a:r>
              <a:rPr lang="en-US" sz="2000" dirty="0" smtClean="0">
                <a:latin typeface="Arial Narrow" panose="020B0606020202030204" pitchFamily="34" charset="0"/>
              </a:rPr>
              <a:t>Pass </a:t>
            </a:r>
            <a:r>
              <a:rPr lang="en-US" sz="2000" dirty="0" err="1" smtClean="0">
                <a:latin typeface="Arial Narrow" panose="020B0606020202030204" pitchFamily="34" charset="0"/>
              </a:rPr>
              <a:t>Throughs</a:t>
            </a:r>
            <a:endParaRPr lang="en-US" sz="2000" dirty="0" smtClean="0">
              <a:latin typeface="Arial Narrow" panose="020B0606020202030204" pitchFamily="34" charset="0"/>
            </a:endParaRPr>
          </a:p>
          <a:p>
            <a:r>
              <a:rPr lang="en-US" dirty="0" smtClean="0">
                <a:latin typeface="Arial Narrow" panose="020B0606020202030204" pitchFamily="34" charset="0"/>
              </a:rPr>
              <a:t>Man-Lock</a:t>
            </a:r>
          </a:p>
          <a:p>
            <a:r>
              <a:rPr lang="en-US" dirty="0" smtClean="0">
                <a:latin typeface="Arial Narrow" panose="020B0606020202030204" pitchFamily="34" charset="0"/>
              </a:rPr>
              <a:t>Observer Lock</a:t>
            </a:r>
          </a:p>
          <a:p>
            <a:r>
              <a:rPr lang="en-US" dirty="0" smtClean="0">
                <a:latin typeface="Arial Narrow" panose="020B0606020202030204" pitchFamily="34" charset="0"/>
              </a:rPr>
              <a:t>Transfer Lock</a:t>
            </a:r>
          </a:p>
          <a:p>
            <a:r>
              <a:rPr lang="en-US" dirty="0" smtClean="0">
                <a:latin typeface="Arial Narrow" panose="020B0606020202030204" pitchFamily="34" charset="0"/>
              </a:rPr>
              <a:t>Interior</a:t>
            </a:r>
            <a:endParaRPr lang="en-US" dirty="0">
              <a:latin typeface="Arial Narrow" panose="020B0606020202030204" pitchFamily="34" charset="0"/>
            </a:endParaRPr>
          </a:p>
          <a:p>
            <a:pPr lvl="1"/>
            <a:r>
              <a:rPr lang="en-US" sz="2000" dirty="0" smtClean="0">
                <a:latin typeface="Arial Narrow" panose="020B0606020202030204" pitchFamily="34" charset="0"/>
              </a:rPr>
              <a:t>Floor / Ceiling Support</a:t>
            </a:r>
          </a:p>
          <a:p>
            <a:pPr lvl="1"/>
            <a:r>
              <a:rPr lang="en-US" sz="2000" dirty="0" smtClean="0">
                <a:latin typeface="Arial Narrow" panose="020B0606020202030204" pitchFamily="34" charset="0"/>
              </a:rPr>
              <a:t>Ladders</a:t>
            </a:r>
            <a:endParaRPr lang="en-US" sz="2000" dirty="0">
              <a:latin typeface="Arial Narrow" panose="020B0606020202030204" pitchFamily="34" charset="0"/>
            </a:endParaRPr>
          </a:p>
          <a:p>
            <a:pPr lvl="1"/>
            <a:r>
              <a:rPr lang="en-US" sz="2000" dirty="0" smtClean="0">
                <a:latin typeface="Arial Narrow" panose="020B0606020202030204" pitchFamily="34" charset="0"/>
              </a:rPr>
              <a:t>Floor Plates</a:t>
            </a:r>
          </a:p>
          <a:p>
            <a:r>
              <a:rPr lang="en-US" sz="2200" dirty="0" smtClean="0">
                <a:latin typeface="Arial Narrow" panose="020B0606020202030204" pitchFamily="34" charset="0"/>
              </a:rPr>
              <a:t>2</a:t>
            </a:r>
            <a:r>
              <a:rPr lang="en-US" sz="2200" baseline="30000" dirty="0" smtClean="0">
                <a:latin typeface="Arial Narrow" panose="020B0606020202030204" pitchFamily="34" charset="0"/>
              </a:rPr>
              <a:t>nd</a:t>
            </a:r>
            <a:r>
              <a:rPr lang="en-US" sz="2200" dirty="0" smtClean="0">
                <a:latin typeface="Arial Narrow" panose="020B0606020202030204" pitchFamily="34" charset="0"/>
              </a:rPr>
              <a:t> Floor Platform</a:t>
            </a:r>
          </a:p>
        </p:txBody>
      </p:sp>
      <p:cxnSp>
        <p:nvCxnSpPr>
          <p:cNvPr id="7" name="Straight Arrow Connector 6"/>
          <p:cNvCxnSpPr/>
          <p:nvPr/>
        </p:nvCxnSpPr>
        <p:spPr>
          <a:xfrm flipH="1">
            <a:off x="3004781" y="2002832"/>
            <a:ext cx="1201153" cy="27241"/>
          </a:xfrm>
          <a:prstGeom prst="straightConnector1">
            <a:avLst/>
          </a:prstGeom>
          <a:ln w="57150">
            <a:solidFill>
              <a:srgbClr val="FFFF00"/>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966018" y="2333763"/>
            <a:ext cx="1961237" cy="443053"/>
          </a:xfrm>
          <a:prstGeom prst="straightConnector1">
            <a:avLst/>
          </a:prstGeom>
          <a:ln w="57150">
            <a:solidFill>
              <a:srgbClr val="FFFF00"/>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7" idx="3"/>
          </p:cNvCxnSpPr>
          <p:nvPr/>
        </p:nvCxnSpPr>
        <p:spPr>
          <a:xfrm flipV="1">
            <a:off x="6397686" y="3733800"/>
            <a:ext cx="307914" cy="184666"/>
          </a:xfrm>
          <a:prstGeom prst="straightConnector1">
            <a:avLst/>
          </a:prstGeom>
          <a:ln w="254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96000" y="3733800"/>
            <a:ext cx="301686" cy="369332"/>
          </a:xfrm>
          <a:prstGeom prst="rect">
            <a:avLst/>
          </a:prstGeom>
          <a:noFill/>
        </p:spPr>
        <p:txBody>
          <a:bodyPr wrap="none" rtlCol="0">
            <a:spAutoFit/>
          </a:bodyPr>
          <a:lstStyle/>
          <a:p>
            <a:r>
              <a:rPr lang="en-US" dirty="0" smtClean="0">
                <a:latin typeface="Arial Narrow" panose="020B0606020202030204" pitchFamily="34" charset="0"/>
              </a:rPr>
              <a:t>3</a:t>
            </a:r>
            <a:endParaRPr lang="en-US" dirty="0">
              <a:latin typeface="Arial Narrow" panose="020B0606020202030204" pitchFamily="34" charset="0"/>
            </a:endParaRPr>
          </a:p>
        </p:txBody>
      </p:sp>
      <p:cxnSp>
        <p:nvCxnSpPr>
          <p:cNvPr id="42" name="Straight Arrow Connector 41"/>
          <p:cNvCxnSpPr/>
          <p:nvPr/>
        </p:nvCxnSpPr>
        <p:spPr>
          <a:xfrm>
            <a:off x="1822474" y="5208845"/>
            <a:ext cx="605414" cy="1420555"/>
          </a:xfrm>
          <a:prstGeom prst="straightConnector1">
            <a:avLst/>
          </a:prstGeom>
          <a:ln w="25400">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083448" y="2409626"/>
            <a:ext cx="2267374" cy="327111"/>
          </a:xfrm>
          <a:prstGeom prst="straightConnector1">
            <a:avLst/>
          </a:prstGeom>
          <a:ln w="57150">
            <a:solidFill>
              <a:srgbClr val="FFFF00"/>
            </a:solidFill>
            <a:tailEnd type="stealth"/>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4" cstate="print"/>
          <a:srcRect/>
          <a:stretch>
            <a:fillRect/>
          </a:stretch>
        </p:blipFill>
        <p:spPr bwMode="auto">
          <a:xfrm>
            <a:off x="6169605" y="2967499"/>
            <a:ext cx="2812540" cy="1874614"/>
          </a:xfrm>
          <a:prstGeom prst="rect">
            <a:avLst/>
          </a:prstGeom>
          <a:noFill/>
          <a:ln w="9525">
            <a:noFill/>
            <a:miter lim="800000"/>
            <a:headEnd/>
            <a:tailEnd/>
          </a:ln>
          <a:effectLst/>
        </p:spPr>
      </p:pic>
      <p:cxnSp>
        <p:nvCxnSpPr>
          <p:cNvPr id="35" name="Straight Arrow Connector 34"/>
          <p:cNvCxnSpPr/>
          <p:nvPr/>
        </p:nvCxnSpPr>
        <p:spPr>
          <a:xfrm>
            <a:off x="5353235" y="3099495"/>
            <a:ext cx="1779099" cy="346445"/>
          </a:xfrm>
          <a:prstGeom prst="straightConnector1">
            <a:avLst/>
          </a:prstGeom>
          <a:ln w="57150">
            <a:solidFill>
              <a:srgbClr val="FFFF00"/>
            </a:solidFill>
            <a:tailEnd type="stealth"/>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5"/>
          <a:stretch>
            <a:fillRect/>
          </a:stretch>
        </p:blipFill>
        <p:spPr>
          <a:xfrm>
            <a:off x="59539" y="4043364"/>
            <a:ext cx="2333917" cy="1555945"/>
          </a:xfrm>
          <a:prstGeom prst="rect">
            <a:avLst/>
          </a:prstGeom>
        </p:spPr>
      </p:pic>
      <p:pic>
        <p:nvPicPr>
          <p:cNvPr id="40" name="Picture 39"/>
          <p:cNvPicPr>
            <a:picLocks noChangeAspect="1"/>
          </p:cNvPicPr>
          <p:nvPr/>
        </p:nvPicPr>
        <p:blipFill>
          <a:blip r:embed="rId6"/>
          <a:stretch>
            <a:fillRect/>
          </a:stretch>
        </p:blipFill>
        <p:spPr>
          <a:xfrm>
            <a:off x="6169605" y="4891990"/>
            <a:ext cx="2860830" cy="1912532"/>
          </a:xfrm>
          <a:prstGeom prst="rect">
            <a:avLst/>
          </a:prstGeom>
        </p:spPr>
      </p:pic>
      <p:cxnSp>
        <p:nvCxnSpPr>
          <p:cNvPr id="61" name="Straight Arrow Connector 60"/>
          <p:cNvCxnSpPr/>
          <p:nvPr/>
        </p:nvCxnSpPr>
        <p:spPr>
          <a:xfrm flipH="1">
            <a:off x="1138061" y="3461011"/>
            <a:ext cx="2858898" cy="1608754"/>
          </a:xfrm>
          <a:prstGeom prst="straightConnector1">
            <a:avLst/>
          </a:prstGeom>
          <a:ln w="57150">
            <a:solidFill>
              <a:srgbClr val="FFFF00"/>
            </a:solidFill>
            <a:tailEnd type="stealth"/>
          </a:ln>
        </p:spPr>
        <p:style>
          <a:lnRef idx="1">
            <a:schemeClr val="accent1"/>
          </a:lnRef>
          <a:fillRef idx="0">
            <a:schemeClr val="accent1"/>
          </a:fillRef>
          <a:effectRef idx="0">
            <a:schemeClr val="accent1"/>
          </a:effectRef>
          <a:fontRef idx="minor">
            <a:schemeClr val="tx1"/>
          </a:fontRef>
        </p:style>
      </p:cxnSp>
      <p:pic>
        <p:nvPicPr>
          <p:cNvPr id="3079" name="Picture 7"/>
          <p:cNvPicPr>
            <a:picLocks noChangeAspect="1" noChangeArrowheads="1"/>
          </p:cNvPicPr>
          <p:nvPr/>
        </p:nvPicPr>
        <p:blipFill>
          <a:blip r:embed="rId7" cstate="print"/>
          <a:srcRect/>
          <a:stretch>
            <a:fillRect/>
          </a:stretch>
        </p:blipFill>
        <p:spPr bwMode="auto">
          <a:xfrm>
            <a:off x="867144" y="5356116"/>
            <a:ext cx="2201863" cy="1466084"/>
          </a:xfrm>
          <a:prstGeom prst="rect">
            <a:avLst/>
          </a:prstGeom>
          <a:noFill/>
          <a:ln w="9525">
            <a:noFill/>
            <a:miter lim="800000"/>
            <a:headEnd/>
            <a:tailEnd/>
          </a:ln>
          <a:effectLst/>
        </p:spPr>
      </p:pic>
      <p:cxnSp>
        <p:nvCxnSpPr>
          <p:cNvPr id="65" name="Straight Arrow Connector 64"/>
          <p:cNvCxnSpPr/>
          <p:nvPr/>
        </p:nvCxnSpPr>
        <p:spPr>
          <a:xfrm>
            <a:off x="5814874" y="5617691"/>
            <a:ext cx="2121763" cy="1040938"/>
          </a:xfrm>
          <a:prstGeom prst="straightConnector1">
            <a:avLst/>
          </a:prstGeom>
          <a:ln w="57150">
            <a:solidFill>
              <a:srgbClr val="FFFF00"/>
            </a:solidFill>
            <a:tailEnd type="stealt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162059" y="5217036"/>
            <a:ext cx="2205775" cy="1441593"/>
          </a:xfrm>
          <a:prstGeom prst="straightConnector1">
            <a:avLst/>
          </a:prstGeom>
          <a:ln w="57150">
            <a:solidFill>
              <a:srgbClr val="FFFF00"/>
            </a:solidFill>
            <a:tailEnd type="stealth"/>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1678399" y="4286029"/>
            <a:ext cx="2658144" cy="1202679"/>
          </a:xfrm>
          <a:prstGeom prst="straightConnector1">
            <a:avLst/>
          </a:prstGeom>
          <a:ln w="57150">
            <a:solidFill>
              <a:srgbClr val="FFFF00"/>
            </a:solidFill>
            <a:tailEnd type="stealth"/>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2633682" y="4923529"/>
            <a:ext cx="1702861" cy="694162"/>
          </a:xfrm>
          <a:prstGeom prst="straightConnector1">
            <a:avLst/>
          </a:prstGeom>
          <a:ln w="57150">
            <a:solidFill>
              <a:srgbClr val="FFFF00"/>
            </a:solidFill>
            <a:tailEnd type="stealth"/>
          </a:ln>
        </p:spPr>
        <p:style>
          <a:lnRef idx="1">
            <a:schemeClr val="accent1"/>
          </a:lnRef>
          <a:fillRef idx="0">
            <a:schemeClr val="accent1"/>
          </a:fillRef>
          <a:effectRef idx="0">
            <a:schemeClr val="accent1"/>
          </a:effectRef>
          <a:fontRef idx="minor">
            <a:schemeClr val="tx1"/>
          </a:fontRef>
        </p:style>
      </p:cxnSp>
      <p:sp>
        <p:nvSpPr>
          <p:cNvPr id="13" name="Left Brace 12"/>
          <p:cNvSpPr/>
          <p:nvPr/>
        </p:nvSpPr>
        <p:spPr>
          <a:xfrm>
            <a:off x="1250324" y="1386068"/>
            <a:ext cx="181868" cy="262145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Content Placeholder 2"/>
          <p:cNvSpPr txBox="1">
            <a:spLocks/>
          </p:cNvSpPr>
          <p:nvPr/>
        </p:nvSpPr>
        <p:spPr>
          <a:xfrm>
            <a:off x="-56424" y="2051359"/>
            <a:ext cx="1647114" cy="7691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68275" indent="-168275"/>
            <a:r>
              <a:rPr lang="en-US" sz="1600" dirty="0" smtClean="0">
                <a:latin typeface="Arial Narrow" panose="020B0606020202030204" pitchFamily="34" charset="0"/>
              </a:rPr>
              <a:t>3 stories</a:t>
            </a:r>
          </a:p>
          <a:p>
            <a:pPr marL="168275" indent="-168275"/>
            <a:r>
              <a:rPr lang="en-US" sz="1600" dirty="0" smtClean="0">
                <a:latin typeface="Arial Narrow" panose="020B0606020202030204" pitchFamily="34" charset="0"/>
              </a:rPr>
              <a:t>27.5’ x 20’ dia.</a:t>
            </a:r>
          </a:p>
          <a:p>
            <a:pPr marL="168275" indent="-168275"/>
            <a:r>
              <a:rPr lang="en-US" sz="1600" dirty="0" smtClean="0">
                <a:latin typeface="Arial Narrow" panose="020B0606020202030204" pitchFamily="34" charset="0"/>
              </a:rPr>
              <a:t>8,090 ft</a:t>
            </a:r>
            <a:r>
              <a:rPr lang="en-US" sz="1600" baseline="30000" dirty="0" smtClean="0">
                <a:latin typeface="Arial Narrow" panose="020B0606020202030204" pitchFamily="34" charset="0"/>
              </a:rPr>
              <a:t>3</a:t>
            </a:r>
            <a:r>
              <a:rPr lang="en-US" sz="1600" dirty="0" smtClean="0">
                <a:latin typeface="Arial Narrow" panose="020B0606020202030204" pitchFamily="34" charset="0"/>
              </a:rPr>
              <a:t> total volume</a:t>
            </a:r>
          </a:p>
          <a:p>
            <a:pPr marL="168275" indent="-168275"/>
            <a:endParaRPr lang="en-US" sz="1600" dirty="0" smtClean="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715F03FC-06F2-4439-A699-B60085BB9C44}" type="slidenum">
              <a:rPr lang="en-US" smtClean="0"/>
              <a:t>24</a:t>
            </a:fld>
            <a:endParaRPr lang="en-US"/>
          </a:p>
        </p:txBody>
      </p:sp>
    </p:spTree>
    <p:extLst>
      <p:ext uri="{BB962C8B-B14F-4D97-AF65-F5344CB8AC3E}">
        <p14:creationId xmlns:p14="http://schemas.microsoft.com/office/powerpoint/2010/main" val="1590148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cstate="print"/>
          <a:srcRect/>
          <a:stretch>
            <a:fillRect/>
          </a:stretch>
        </p:blipFill>
        <p:spPr bwMode="auto">
          <a:xfrm>
            <a:off x="1524000" y="4724400"/>
            <a:ext cx="2720975" cy="1812925"/>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cstate="print"/>
          <a:srcRect/>
          <a:stretch>
            <a:fillRect/>
          </a:stretch>
        </p:blipFill>
        <p:spPr bwMode="auto">
          <a:xfrm>
            <a:off x="5257800" y="4716463"/>
            <a:ext cx="2759075" cy="1836737"/>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cstate="print"/>
          <a:srcRect/>
          <a:stretch>
            <a:fillRect/>
          </a:stretch>
        </p:blipFill>
        <p:spPr bwMode="auto">
          <a:xfrm>
            <a:off x="6477000" y="1143000"/>
            <a:ext cx="2141537" cy="3216275"/>
          </a:xfrm>
          <a:prstGeom prst="rect">
            <a:avLst/>
          </a:prstGeom>
          <a:noFill/>
          <a:ln w="9525">
            <a:noFill/>
            <a:miter lim="800000"/>
            <a:headEnd/>
            <a:tailEnd/>
          </a:ln>
          <a:effectLst/>
        </p:spPr>
      </p:pic>
      <p:sp>
        <p:nvSpPr>
          <p:cNvPr id="3" name="Content Placeholder 2"/>
          <p:cNvSpPr>
            <a:spLocks noGrp="1"/>
          </p:cNvSpPr>
          <p:nvPr>
            <p:ph idx="1"/>
          </p:nvPr>
        </p:nvSpPr>
        <p:spPr>
          <a:xfrm>
            <a:off x="152400" y="1219200"/>
            <a:ext cx="5562600" cy="3810000"/>
          </a:xfrm>
        </p:spPr>
        <p:txBody>
          <a:bodyPr>
            <a:noAutofit/>
          </a:bodyPr>
          <a:lstStyle/>
          <a:p>
            <a:r>
              <a:rPr lang="en-US" sz="2000" dirty="0" smtClean="0">
                <a:latin typeface="Arial Narrow" panose="020B0606020202030204" pitchFamily="34" charset="0"/>
              </a:rPr>
              <a:t>Exterior Hardware</a:t>
            </a:r>
          </a:p>
          <a:p>
            <a:pPr marL="800100" lvl="1" indent="-342900">
              <a:buFont typeface="+mj-lt"/>
              <a:buAutoNum type="arabicPeriod"/>
            </a:pPr>
            <a:r>
              <a:rPr lang="en-US" sz="2000" dirty="0" smtClean="0">
                <a:latin typeface="Arial Narrow" panose="020B0606020202030204" pitchFamily="34" charset="0"/>
              </a:rPr>
              <a:t>2</a:t>
            </a:r>
            <a:r>
              <a:rPr lang="en-US" sz="2000" baseline="30000" dirty="0" smtClean="0">
                <a:latin typeface="Arial Narrow" panose="020B0606020202030204" pitchFamily="34" charset="0"/>
              </a:rPr>
              <a:t>nd</a:t>
            </a:r>
            <a:r>
              <a:rPr lang="en-US" sz="2000" dirty="0" smtClean="0">
                <a:latin typeface="Arial Narrow" panose="020B0606020202030204" pitchFamily="34" charset="0"/>
              </a:rPr>
              <a:t> Floor Platforms and Stairs</a:t>
            </a:r>
          </a:p>
          <a:p>
            <a:pPr marL="800100" lvl="1" indent="-342900">
              <a:buFont typeface="+mj-lt"/>
              <a:buAutoNum type="arabicPeriod"/>
            </a:pPr>
            <a:r>
              <a:rPr lang="en-US" sz="2000" dirty="0" smtClean="0">
                <a:latin typeface="Arial Narrow" panose="020B0606020202030204" pitchFamily="34" charset="0"/>
              </a:rPr>
              <a:t>2</a:t>
            </a:r>
            <a:r>
              <a:rPr lang="en-US" sz="2000" baseline="30000" dirty="0" smtClean="0">
                <a:latin typeface="Arial Narrow" panose="020B0606020202030204" pitchFamily="34" charset="0"/>
              </a:rPr>
              <a:t>nd</a:t>
            </a:r>
            <a:r>
              <a:rPr lang="en-US" sz="2000" dirty="0" smtClean="0">
                <a:latin typeface="Arial Narrow" panose="020B0606020202030204" pitchFamily="34" charset="0"/>
              </a:rPr>
              <a:t> Floor Walkway</a:t>
            </a:r>
          </a:p>
          <a:p>
            <a:pPr marL="800100" lvl="1" indent="-342900">
              <a:buFont typeface="+mj-lt"/>
              <a:buAutoNum type="arabicPeriod"/>
            </a:pPr>
            <a:r>
              <a:rPr lang="en-US" sz="2000" dirty="0" smtClean="0">
                <a:latin typeface="Arial Narrow" panose="020B0606020202030204" pitchFamily="34" charset="0"/>
              </a:rPr>
              <a:t>3</a:t>
            </a:r>
            <a:r>
              <a:rPr lang="en-US" sz="2000" baseline="30000" dirty="0" smtClean="0">
                <a:latin typeface="Arial Narrow" panose="020B0606020202030204" pitchFamily="34" charset="0"/>
              </a:rPr>
              <a:t>rd</a:t>
            </a:r>
            <a:r>
              <a:rPr lang="en-US" sz="2000" dirty="0" smtClean="0">
                <a:latin typeface="Arial Narrow" panose="020B0606020202030204" pitchFamily="34" charset="0"/>
              </a:rPr>
              <a:t> Floor Walkway</a:t>
            </a:r>
          </a:p>
          <a:p>
            <a:pPr marL="800100" lvl="1" indent="-342900">
              <a:buFont typeface="+mj-lt"/>
              <a:buAutoNum type="arabicPeriod"/>
            </a:pPr>
            <a:r>
              <a:rPr lang="en-US" sz="2000" dirty="0" smtClean="0">
                <a:latin typeface="Arial Narrow" panose="020B0606020202030204" pitchFamily="34" charset="0"/>
              </a:rPr>
              <a:t>Exterior Electrical Boxes (Breaker &amp; Outlets)</a:t>
            </a:r>
          </a:p>
          <a:p>
            <a:pPr marL="800100" lvl="1" indent="-342900">
              <a:buFont typeface="+mj-lt"/>
              <a:buAutoNum type="arabicPeriod"/>
            </a:pPr>
            <a:r>
              <a:rPr lang="en-US" sz="2000" dirty="0" smtClean="0">
                <a:latin typeface="Arial Narrow" panose="020B0606020202030204" pitchFamily="34" charset="0"/>
              </a:rPr>
              <a:t>Camera Locations</a:t>
            </a:r>
          </a:p>
          <a:p>
            <a:pPr marL="800100" lvl="1" indent="-342900">
              <a:buFont typeface="+mj-lt"/>
              <a:buAutoNum type="arabicPeriod"/>
            </a:pPr>
            <a:r>
              <a:rPr lang="en-US" sz="2000" dirty="0" smtClean="0">
                <a:latin typeface="Arial Narrow" panose="020B0606020202030204" pitchFamily="34" charset="0"/>
              </a:rPr>
              <a:t>Vacuum Lines, Coolant Lines, etc.</a:t>
            </a:r>
          </a:p>
          <a:p>
            <a:pPr marL="800100" lvl="1" indent="-342900">
              <a:buFont typeface="+mj-lt"/>
              <a:buAutoNum type="arabicPeriod"/>
            </a:pPr>
            <a:r>
              <a:rPr lang="en-US" sz="2000" dirty="0" smtClean="0">
                <a:latin typeface="Arial Narrow" panose="020B0606020202030204" pitchFamily="34" charset="0"/>
              </a:rPr>
              <a:t>Top of Chamber (Relief Valves, etc.)</a:t>
            </a:r>
          </a:p>
          <a:p>
            <a:pPr lvl="1">
              <a:buNone/>
            </a:pPr>
            <a:endParaRPr lang="en-US" sz="2000" dirty="0" smtClean="0">
              <a:latin typeface="Arial Narrow" panose="020B0606020202030204" pitchFamily="34" charset="0"/>
            </a:endParaRPr>
          </a:p>
          <a:p>
            <a:pPr>
              <a:buNone/>
            </a:pPr>
            <a:endParaRPr lang="en-US" sz="2000" dirty="0">
              <a:latin typeface="Arial Narrow" panose="020B0606020202030204" pitchFamily="34" charset="0"/>
            </a:endParaRPr>
          </a:p>
          <a:p>
            <a:pPr>
              <a:buNone/>
            </a:pPr>
            <a:endParaRPr lang="en-US" sz="2000" dirty="0" smtClean="0">
              <a:latin typeface="Arial Narrow" panose="020B0606020202030204" pitchFamily="34" charset="0"/>
            </a:endParaRPr>
          </a:p>
          <a:p>
            <a:pPr>
              <a:buNone/>
            </a:pPr>
            <a:endParaRPr lang="en-US" sz="2000" dirty="0" smtClean="0">
              <a:latin typeface="Arial Narrow" panose="020B0606020202030204" pitchFamily="34" charset="0"/>
            </a:endParaRPr>
          </a:p>
          <a:p>
            <a:pPr>
              <a:buNone/>
            </a:pPr>
            <a:endParaRPr lang="en-US" sz="2000" dirty="0" smtClean="0">
              <a:latin typeface="Arial Narrow" panose="020B0606020202030204" pitchFamily="34" charset="0"/>
            </a:endParaRPr>
          </a:p>
          <a:p>
            <a:pPr>
              <a:buNone/>
            </a:pPr>
            <a:endParaRPr lang="en-US" sz="2000" dirty="0" smtClean="0">
              <a:latin typeface="Arial Narrow" panose="020B0606020202030204" pitchFamily="34" charset="0"/>
            </a:endParaRPr>
          </a:p>
        </p:txBody>
      </p:sp>
      <p:cxnSp>
        <p:nvCxnSpPr>
          <p:cNvPr id="9" name="Straight Arrow Connector 8"/>
          <p:cNvCxnSpPr>
            <a:stCxn id="15" idx="3"/>
          </p:cNvCxnSpPr>
          <p:nvPr/>
        </p:nvCxnSpPr>
        <p:spPr>
          <a:xfrm flipV="1">
            <a:off x="6321486" y="3200400"/>
            <a:ext cx="1603314" cy="413266"/>
          </a:xfrm>
          <a:prstGeom prst="straightConnector1">
            <a:avLst/>
          </a:prstGeom>
          <a:ln w="25400">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3" idx="3"/>
          </p:cNvCxnSpPr>
          <p:nvPr/>
        </p:nvCxnSpPr>
        <p:spPr>
          <a:xfrm>
            <a:off x="4949886" y="5899666"/>
            <a:ext cx="771342" cy="43934"/>
          </a:xfrm>
          <a:prstGeom prst="straightConnector1">
            <a:avLst/>
          </a:prstGeom>
          <a:ln w="25400">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6" idx="3"/>
          </p:cNvCxnSpPr>
          <p:nvPr/>
        </p:nvCxnSpPr>
        <p:spPr>
          <a:xfrm flipV="1">
            <a:off x="4949886" y="5334000"/>
            <a:ext cx="771342" cy="32266"/>
          </a:xfrm>
          <a:prstGeom prst="straightConnector1">
            <a:avLst/>
          </a:prstGeom>
          <a:ln w="25400">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4" idx="3"/>
          </p:cNvCxnSpPr>
          <p:nvPr/>
        </p:nvCxnSpPr>
        <p:spPr>
          <a:xfrm>
            <a:off x="6321486" y="2775466"/>
            <a:ext cx="1231656" cy="87868"/>
          </a:xfrm>
          <a:prstGeom prst="straightConnector1">
            <a:avLst/>
          </a:prstGeom>
          <a:ln w="254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48200" y="5715000"/>
            <a:ext cx="301686" cy="369332"/>
          </a:xfrm>
          <a:prstGeom prst="rect">
            <a:avLst/>
          </a:prstGeom>
          <a:noFill/>
        </p:spPr>
        <p:txBody>
          <a:bodyPr wrap="none" rtlCol="0">
            <a:spAutoFit/>
          </a:bodyPr>
          <a:lstStyle/>
          <a:p>
            <a:r>
              <a:rPr lang="en-US" dirty="0" smtClean="0">
                <a:latin typeface="Arial Narrow" panose="020B0606020202030204" pitchFamily="34" charset="0"/>
              </a:rPr>
              <a:t>2</a:t>
            </a:r>
            <a:endParaRPr lang="en-US" dirty="0">
              <a:latin typeface="Arial Narrow" panose="020B0606020202030204" pitchFamily="34" charset="0"/>
            </a:endParaRPr>
          </a:p>
        </p:txBody>
      </p:sp>
      <p:sp>
        <p:nvSpPr>
          <p:cNvPr id="14" name="TextBox 13"/>
          <p:cNvSpPr txBox="1"/>
          <p:nvPr/>
        </p:nvSpPr>
        <p:spPr>
          <a:xfrm>
            <a:off x="6019800" y="2590800"/>
            <a:ext cx="301686" cy="369332"/>
          </a:xfrm>
          <a:prstGeom prst="rect">
            <a:avLst/>
          </a:prstGeom>
          <a:noFill/>
        </p:spPr>
        <p:txBody>
          <a:bodyPr wrap="none" rtlCol="0">
            <a:spAutoFit/>
          </a:bodyPr>
          <a:lstStyle/>
          <a:p>
            <a:r>
              <a:rPr lang="en-US" dirty="0" smtClean="0">
                <a:latin typeface="Arial Narrow" panose="020B0606020202030204" pitchFamily="34" charset="0"/>
              </a:rPr>
              <a:t>4</a:t>
            </a:r>
            <a:endParaRPr lang="en-US" dirty="0">
              <a:latin typeface="Arial Narrow" panose="020B0606020202030204" pitchFamily="34" charset="0"/>
            </a:endParaRPr>
          </a:p>
        </p:txBody>
      </p:sp>
      <p:sp>
        <p:nvSpPr>
          <p:cNvPr id="15" name="TextBox 14"/>
          <p:cNvSpPr txBox="1"/>
          <p:nvPr/>
        </p:nvSpPr>
        <p:spPr>
          <a:xfrm>
            <a:off x="6019800" y="3429000"/>
            <a:ext cx="301686" cy="369332"/>
          </a:xfrm>
          <a:prstGeom prst="rect">
            <a:avLst/>
          </a:prstGeom>
          <a:noFill/>
        </p:spPr>
        <p:txBody>
          <a:bodyPr wrap="none" rtlCol="0">
            <a:spAutoFit/>
          </a:bodyPr>
          <a:lstStyle/>
          <a:p>
            <a:r>
              <a:rPr lang="en-US" dirty="0" smtClean="0">
                <a:latin typeface="Arial Narrow" panose="020B0606020202030204" pitchFamily="34" charset="0"/>
              </a:rPr>
              <a:t>1</a:t>
            </a:r>
            <a:endParaRPr lang="en-US" dirty="0">
              <a:latin typeface="Arial Narrow" panose="020B0606020202030204" pitchFamily="34" charset="0"/>
            </a:endParaRPr>
          </a:p>
        </p:txBody>
      </p:sp>
      <p:sp>
        <p:nvSpPr>
          <p:cNvPr id="16" name="TextBox 15"/>
          <p:cNvSpPr txBox="1"/>
          <p:nvPr/>
        </p:nvSpPr>
        <p:spPr>
          <a:xfrm>
            <a:off x="4648200" y="5181600"/>
            <a:ext cx="301686" cy="369332"/>
          </a:xfrm>
          <a:prstGeom prst="rect">
            <a:avLst/>
          </a:prstGeom>
          <a:noFill/>
        </p:spPr>
        <p:txBody>
          <a:bodyPr wrap="none" rtlCol="0">
            <a:spAutoFit/>
          </a:bodyPr>
          <a:lstStyle/>
          <a:p>
            <a:r>
              <a:rPr lang="en-US" dirty="0" smtClean="0">
                <a:latin typeface="Arial Narrow" panose="020B0606020202030204" pitchFamily="34" charset="0"/>
              </a:rPr>
              <a:t>3</a:t>
            </a:r>
            <a:endParaRPr lang="en-US" dirty="0">
              <a:latin typeface="Arial Narrow" panose="020B0606020202030204" pitchFamily="34" charset="0"/>
            </a:endParaRPr>
          </a:p>
        </p:txBody>
      </p:sp>
      <p:cxnSp>
        <p:nvCxnSpPr>
          <p:cNvPr id="17" name="Straight Arrow Connector 16"/>
          <p:cNvCxnSpPr>
            <a:stCxn id="20" idx="1"/>
          </p:cNvCxnSpPr>
          <p:nvPr/>
        </p:nvCxnSpPr>
        <p:spPr>
          <a:xfrm flipH="1" flipV="1">
            <a:off x="7315200" y="5638800"/>
            <a:ext cx="990600" cy="337066"/>
          </a:xfrm>
          <a:prstGeom prst="straightConnector1">
            <a:avLst/>
          </a:prstGeom>
          <a:ln w="25400">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0" idx="1"/>
          </p:cNvCxnSpPr>
          <p:nvPr/>
        </p:nvCxnSpPr>
        <p:spPr>
          <a:xfrm flipH="1">
            <a:off x="7162800" y="5975866"/>
            <a:ext cx="1143000" cy="424934"/>
          </a:xfrm>
          <a:prstGeom prst="straightConnector1">
            <a:avLst/>
          </a:prstGeom>
          <a:ln w="254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305800" y="5791200"/>
            <a:ext cx="301686" cy="369332"/>
          </a:xfrm>
          <a:prstGeom prst="rect">
            <a:avLst/>
          </a:prstGeom>
          <a:noFill/>
        </p:spPr>
        <p:txBody>
          <a:bodyPr wrap="none" rtlCol="0">
            <a:spAutoFit/>
          </a:bodyPr>
          <a:lstStyle/>
          <a:p>
            <a:r>
              <a:rPr lang="en-US" dirty="0" smtClean="0">
                <a:latin typeface="Arial Narrow" panose="020B0606020202030204" pitchFamily="34" charset="0"/>
              </a:rPr>
              <a:t>5</a:t>
            </a:r>
            <a:endParaRPr lang="en-US" dirty="0">
              <a:latin typeface="Arial Narrow" panose="020B0606020202030204" pitchFamily="34" charset="0"/>
            </a:endParaRPr>
          </a:p>
        </p:txBody>
      </p:sp>
      <p:sp>
        <p:nvSpPr>
          <p:cNvPr id="22" name="TextBox 21"/>
          <p:cNvSpPr txBox="1"/>
          <p:nvPr/>
        </p:nvSpPr>
        <p:spPr>
          <a:xfrm>
            <a:off x="4648200" y="6183868"/>
            <a:ext cx="301686" cy="369332"/>
          </a:xfrm>
          <a:prstGeom prst="rect">
            <a:avLst/>
          </a:prstGeom>
          <a:noFill/>
        </p:spPr>
        <p:txBody>
          <a:bodyPr wrap="none" rtlCol="0">
            <a:spAutoFit/>
          </a:bodyPr>
          <a:lstStyle/>
          <a:p>
            <a:r>
              <a:rPr lang="en-US" dirty="0" smtClean="0">
                <a:latin typeface="Arial Narrow" panose="020B0606020202030204" pitchFamily="34" charset="0"/>
              </a:rPr>
              <a:t>1</a:t>
            </a:r>
            <a:endParaRPr lang="en-US" dirty="0">
              <a:latin typeface="Arial Narrow" panose="020B0606020202030204" pitchFamily="34" charset="0"/>
            </a:endParaRPr>
          </a:p>
        </p:txBody>
      </p:sp>
      <p:cxnSp>
        <p:nvCxnSpPr>
          <p:cNvPr id="18" name="Straight Arrow Connector 17"/>
          <p:cNvCxnSpPr>
            <a:stCxn id="22" idx="1"/>
          </p:cNvCxnSpPr>
          <p:nvPr/>
        </p:nvCxnSpPr>
        <p:spPr>
          <a:xfrm flipH="1" flipV="1">
            <a:off x="3657600" y="6324600"/>
            <a:ext cx="990600" cy="43934"/>
          </a:xfrm>
          <a:prstGeom prst="straightConnector1">
            <a:avLst/>
          </a:prstGeom>
          <a:ln w="254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48200" y="4724400"/>
            <a:ext cx="301686" cy="369332"/>
          </a:xfrm>
          <a:prstGeom prst="rect">
            <a:avLst/>
          </a:prstGeom>
          <a:noFill/>
        </p:spPr>
        <p:txBody>
          <a:bodyPr wrap="none" rtlCol="0">
            <a:spAutoFit/>
          </a:bodyPr>
          <a:lstStyle/>
          <a:p>
            <a:r>
              <a:rPr lang="en-US" dirty="0" smtClean="0">
                <a:latin typeface="Arial Narrow" panose="020B0606020202030204" pitchFamily="34" charset="0"/>
              </a:rPr>
              <a:t>7</a:t>
            </a:r>
            <a:endParaRPr lang="en-US" dirty="0">
              <a:latin typeface="Arial Narrow" panose="020B0606020202030204" pitchFamily="34" charset="0"/>
            </a:endParaRPr>
          </a:p>
        </p:txBody>
      </p:sp>
      <p:cxnSp>
        <p:nvCxnSpPr>
          <p:cNvPr id="23" name="Straight Arrow Connector 22"/>
          <p:cNvCxnSpPr>
            <a:stCxn id="21" idx="1"/>
          </p:cNvCxnSpPr>
          <p:nvPr/>
        </p:nvCxnSpPr>
        <p:spPr>
          <a:xfrm flipH="1">
            <a:off x="2819400" y="4909066"/>
            <a:ext cx="1828800" cy="272534"/>
          </a:xfrm>
          <a:prstGeom prst="straightConnector1">
            <a:avLst/>
          </a:prstGeom>
          <a:ln w="25400">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7" idx="3"/>
          </p:cNvCxnSpPr>
          <p:nvPr/>
        </p:nvCxnSpPr>
        <p:spPr>
          <a:xfrm>
            <a:off x="1368486" y="5442466"/>
            <a:ext cx="774456" cy="120134"/>
          </a:xfrm>
          <a:prstGeom prst="straightConnector1">
            <a:avLst/>
          </a:prstGeom>
          <a:ln w="254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066800" y="5257800"/>
            <a:ext cx="301686" cy="369332"/>
          </a:xfrm>
          <a:prstGeom prst="rect">
            <a:avLst/>
          </a:prstGeom>
          <a:noFill/>
        </p:spPr>
        <p:txBody>
          <a:bodyPr wrap="none" rtlCol="0">
            <a:spAutoFit/>
          </a:bodyPr>
          <a:lstStyle/>
          <a:p>
            <a:r>
              <a:rPr lang="en-US" dirty="0" smtClean="0">
                <a:latin typeface="Arial Narrow" panose="020B0606020202030204" pitchFamily="34" charset="0"/>
              </a:rPr>
              <a:t>6</a:t>
            </a:r>
            <a:endParaRPr lang="en-US" dirty="0">
              <a:latin typeface="Arial Narrow" panose="020B0606020202030204" pitchFamily="34" charset="0"/>
            </a:endParaRPr>
          </a:p>
        </p:txBody>
      </p:sp>
      <p:sp>
        <p:nvSpPr>
          <p:cNvPr id="26" name="Title 1"/>
          <p:cNvSpPr>
            <a:spLocks noGrp="1"/>
          </p:cNvSpPr>
          <p:nvPr>
            <p:ph type="title"/>
          </p:nvPr>
        </p:nvSpPr>
        <p:spPr>
          <a:xfrm>
            <a:off x="152400" y="152400"/>
            <a:ext cx="8839200" cy="1143000"/>
          </a:xfrm>
        </p:spPr>
        <p:txBody>
          <a:bodyPr>
            <a:normAutofit/>
          </a:bodyPr>
          <a:lstStyle/>
          <a:p>
            <a:r>
              <a:rPr lang="en-US" sz="4000" dirty="0" smtClean="0">
                <a:latin typeface="Arial Narrow" panose="020B0606020202030204" pitchFamily="34" charset="0"/>
              </a:rPr>
              <a:t>Various Facility Features</a:t>
            </a:r>
            <a:endParaRPr lang="en-US" sz="4000"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715F03FC-06F2-4439-A699-B60085BB9C44}" type="slidenum">
              <a:rPr lang="en-US" smtClean="0"/>
              <a:t>25</a:t>
            </a:fld>
            <a:endParaRPr lang="en-US"/>
          </a:p>
        </p:txBody>
      </p:sp>
    </p:spTree>
    <p:extLst>
      <p:ext uri="{BB962C8B-B14F-4D97-AF65-F5344CB8AC3E}">
        <p14:creationId xmlns:p14="http://schemas.microsoft.com/office/powerpoint/2010/main" val="1414039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t>Exterior Photos</a:t>
            </a:r>
            <a:endParaRPr lang="en-US" sz="4000" dirty="0"/>
          </a:p>
        </p:txBody>
      </p:sp>
      <p:pic>
        <p:nvPicPr>
          <p:cNvPr id="2050" name="Picture 2"/>
          <p:cNvPicPr>
            <a:picLocks noChangeAspect="1" noChangeArrowheads="1"/>
          </p:cNvPicPr>
          <p:nvPr/>
        </p:nvPicPr>
        <p:blipFill>
          <a:blip r:embed="rId2" cstate="print"/>
          <a:srcRect/>
          <a:stretch>
            <a:fillRect/>
          </a:stretch>
        </p:blipFill>
        <p:spPr bwMode="auto">
          <a:xfrm>
            <a:off x="685800" y="1219200"/>
            <a:ext cx="2378075" cy="3573463"/>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3429000" y="1219200"/>
            <a:ext cx="2392363" cy="3597275"/>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6172200" y="1219200"/>
            <a:ext cx="2378075" cy="3573463"/>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715F03FC-06F2-4439-A699-B60085BB9C44}" type="slidenum">
              <a:rPr lang="en-US" smtClean="0"/>
              <a:t>26</a:t>
            </a:fld>
            <a:endParaRPr lang="en-US"/>
          </a:p>
        </p:txBody>
      </p:sp>
    </p:spTree>
    <p:extLst>
      <p:ext uri="{BB962C8B-B14F-4D97-AF65-F5344CB8AC3E}">
        <p14:creationId xmlns:p14="http://schemas.microsoft.com/office/powerpoint/2010/main" val="12925508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7972" y="266330"/>
            <a:ext cx="6748258" cy="461665"/>
          </a:xfrm>
          <a:prstGeom prst="rect">
            <a:avLst/>
          </a:prstGeom>
          <a:noFill/>
        </p:spPr>
        <p:txBody>
          <a:bodyPr wrap="none" rtlCol="0">
            <a:spAutoFit/>
          </a:bodyPr>
          <a:lstStyle/>
          <a:p>
            <a:pPr algn="ctr"/>
            <a:r>
              <a:rPr lang="en-US" sz="2400" b="1" dirty="0" smtClean="0">
                <a:latin typeface="Arial Narrow" panose="020B0606020202030204" pitchFamily="34" charset="0"/>
              </a:rPr>
              <a:t>HESTIA</a:t>
            </a:r>
            <a:r>
              <a:rPr lang="en-US" sz="2400" b="1" dirty="0">
                <a:latin typeface="Arial Narrow" panose="020B0606020202030204" pitchFamily="34" charset="0"/>
              </a:rPr>
              <a:t> </a:t>
            </a:r>
            <a:r>
              <a:rPr lang="en-US" sz="2400" b="1" dirty="0" smtClean="0">
                <a:latin typeface="Arial Narrow" panose="020B0606020202030204" pitchFamily="34" charset="0"/>
              </a:rPr>
              <a:t>Support </a:t>
            </a:r>
            <a:r>
              <a:rPr lang="en-US" sz="2400" b="1" dirty="0">
                <a:latin typeface="Arial Narrow" panose="020B0606020202030204" pitchFamily="34" charset="0"/>
              </a:rPr>
              <a:t>of Future NASA Deep-Space Missions</a:t>
            </a:r>
            <a:endParaRPr lang="en-US" sz="2400" dirty="0">
              <a:latin typeface="Arial Narrow" panose="020B0606020202030204" pitchFamily="34" charset="0"/>
            </a:endParaRPr>
          </a:p>
        </p:txBody>
      </p:sp>
      <p:sp>
        <p:nvSpPr>
          <p:cNvPr id="5" name="Rectangle 4"/>
          <p:cNvSpPr/>
          <p:nvPr/>
        </p:nvSpPr>
        <p:spPr>
          <a:xfrm>
            <a:off x="69012" y="3356951"/>
            <a:ext cx="9011257" cy="145209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Arial Narrow" panose="020B0606020202030204" pitchFamily="34" charset="0"/>
              </a:rPr>
              <a:t>Ullage</a:t>
            </a:r>
            <a:r>
              <a:rPr lang="en-US" sz="2400" dirty="0" smtClean="0">
                <a:latin typeface="Arial Narrow" panose="020B0606020202030204" pitchFamily="34" charset="0"/>
              </a:rPr>
              <a:t> </a:t>
            </a:r>
            <a:endParaRPr lang="en-US" sz="2400" dirty="0">
              <a:latin typeface="Arial Narrow" panose="020B0606020202030204" pitchFamily="34" charset="0"/>
            </a:endParaRPr>
          </a:p>
        </p:txBody>
      </p:sp>
      <p:sp>
        <p:nvSpPr>
          <p:cNvPr id="6" name="Rectangle 5"/>
          <p:cNvSpPr/>
          <p:nvPr/>
        </p:nvSpPr>
        <p:spPr>
          <a:xfrm>
            <a:off x="36820" y="4996735"/>
            <a:ext cx="9011257" cy="180517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Narrow" panose="020B0606020202030204" pitchFamily="34" charset="0"/>
            </a:endParaRPr>
          </a:p>
        </p:txBody>
      </p:sp>
      <p:sp>
        <p:nvSpPr>
          <p:cNvPr id="7" name="Rectangle 6"/>
          <p:cNvSpPr/>
          <p:nvPr/>
        </p:nvSpPr>
        <p:spPr>
          <a:xfrm>
            <a:off x="66371" y="1636584"/>
            <a:ext cx="9011257" cy="15514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Narrow" panose="020B0606020202030204" pitchFamily="34" charset="0"/>
            </a:endParaRPr>
          </a:p>
        </p:txBody>
      </p:sp>
      <p:sp>
        <p:nvSpPr>
          <p:cNvPr id="8" name="Rectangle 7"/>
          <p:cNvSpPr/>
          <p:nvPr/>
        </p:nvSpPr>
        <p:spPr>
          <a:xfrm>
            <a:off x="3751203" y="3665050"/>
            <a:ext cx="1610026" cy="8143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Narrow" panose="020B0606020202030204" pitchFamily="34" charset="0"/>
            </a:endParaRPr>
          </a:p>
        </p:txBody>
      </p:sp>
      <p:sp>
        <p:nvSpPr>
          <p:cNvPr id="9" name="Rectangle 8"/>
          <p:cNvSpPr/>
          <p:nvPr/>
        </p:nvSpPr>
        <p:spPr>
          <a:xfrm>
            <a:off x="3817880" y="5539789"/>
            <a:ext cx="1476674" cy="8143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Narrow" panose="020B0606020202030204" pitchFamily="34" charset="0"/>
            </a:endParaRPr>
          </a:p>
        </p:txBody>
      </p:sp>
      <p:sp>
        <p:nvSpPr>
          <p:cNvPr id="10" name="TextBox 9"/>
          <p:cNvSpPr txBox="1"/>
          <p:nvPr/>
        </p:nvSpPr>
        <p:spPr>
          <a:xfrm>
            <a:off x="4246246" y="3855328"/>
            <a:ext cx="592406" cy="369332"/>
          </a:xfrm>
          <a:prstGeom prst="rect">
            <a:avLst/>
          </a:prstGeom>
          <a:noFill/>
          <a:ln>
            <a:noFill/>
          </a:ln>
        </p:spPr>
        <p:txBody>
          <a:bodyPr wrap="none" rtlCol="0">
            <a:spAutoFit/>
          </a:bodyPr>
          <a:lstStyle/>
          <a:p>
            <a:r>
              <a:rPr lang="en-US" dirty="0" err="1" smtClean="0">
                <a:latin typeface="Arial Narrow" panose="020B0606020202030204" pitchFamily="34" charset="0"/>
              </a:rPr>
              <a:t>iPAS</a:t>
            </a:r>
            <a:endParaRPr lang="en-US" dirty="0">
              <a:latin typeface="Arial Narrow" panose="020B0606020202030204" pitchFamily="34" charset="0"/>
            </a:endParaRPr>
          </a:p>
        </p:txBody>
      </p:sp>
      <p:sp>
        <p:nvSpPr>
          <p:cNvPr id="11" name="TextBox 10"/>
          <p:cNvSpPr txBox="1"/>
          <p:nvPr/>
        </p:nvSpPr>
        <p:spPr>
          <a:xfrm>
            <a:off x="3773394" y="5617342"/>
            <a:ext cx="1597211" cy="646331"/>
          </a:xfrm>
          <a:prstGeom prst="rect">
            <a:avLst/>
          </a:prstGeom>
          <a:noFill/>
          <a:ln>
            <a:noFill/>
          </a:ln>
        </p:spPr>
        <p:txBody>
          <a:bodyPr wrap="square" rtlCol="0">
            <a:spAutoFit/>
          </a:bodyPr>
          <a:lstStyle/>
          <a:p>
            <a:pPr algn="ctr"/>
            <a:r>
              <a:rPr lang="en-US" dirty="0" smtClean="0">
                <a:latin typeface="Arial Narrow" panose="020B0606020202030204" pitchFamily="34" charset="0"/>
              </a:rPr>
              <a:t>Cryo Fluid Management</a:t>
            </a:r>
            <a:endParaRPr lang="en-US" dirty="0">
              <a:latin typeface="Arial Narrow" panose="020B0606020202030204" pitchFamily="34" charset="0"/>
            </a:endParaRPr>
          </a:p>
        </p:txBody>
      </p:sp>
      <p:sp>
        <p:nvSpPr>
          <p:cNvPr id="12" name="Rectangle 11"/>
          <p:cNvSpPr/>
          <p:nvPr/>
        </p:nvSpPr>
        <p:spPr>
          <a:xfrm>
            <a:off x="1183776" y="5222626"/>
            <a:ext cx="1233245" cy="14365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Narrow" panose="020B0606020202030204" pitchFamily="34" charset="0"/>
            </a:endParaRPr>
          </a:p>
        </p:txBody>
      </p:sp>
      <p:sp>
        <p:nvSpPr>
          <p:cNvPr id="13" name="TextBox 12"/>
          <p:cNvSpPr txBox="1"/>
          <p:nvPr/>
        </p:nvSpPr>
        <p:spPr>
          <a:xfrm>
            <a:off x="1484782" y="5753061"/>
            <a:ext cx="636713" cy="369332"/>
          </a:xfrm>
          <a:prstGeom prst="rect">
            <a:avLst/>
          </a:prstGeom>
          <a:noFill/>
          <a:ln>
            <a:noFill/>
          </a:ln>
        </p:spPr>
        <p:txBody>
          <a:bodyPr wrap="none" rtlCol="0">
            <a:spAutoFit/>
          </a:bodyPr>
          <a:lstStyle/>
          <a:p>
            <a:r>
              <a:rPr lang="en-US" dirty="0" smtClean="0">
                <a:latin typeface="Arial Narrow" panose="020B0606020202030204" pitchFamily="34" charset="0"/>
              </a:rPr>
              <a:t>ISRU</a:t>
            </a:r>
            <a:endParaRPr lang="en-US" dirty="0">
              <a:latin typeface="Arial Narrow" panose="020B0606020202030204" pitchFamily="34" charset="0"/>
            </a:endParaRPr>
          </a:p>
        </p:txBody>
      </p:sp>
      <p:sp>
        <p:nvSpPr>
          <p:cNvPr id="14" name="Rectangle 13"/>
          <p:cNvSpPr/>
          <p:nvPr/>
        </p:nvSpPr>
        <p:spPr>
          <a:xfrm>
            <a:off x="6615401" y="5539789"/>
            <a:ext cx="1610026" cy="8143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Narrow" panose="020B0606020202030204" pitchFamily="34" charset="0"/>
            </a:endParaRPr>
          </a:p>
        </p:txBody>
      </p:sp>
      <p:sp>
        <p:nvSpPr>
          <p:cNvPr id="15" name="TextBox 14"/>
          <p:cNvSpPr txBox="1"/>
          <p:nvPr/>
        </p:nvSpPr>
        <p:spPr>
          <a:xfrm>
            <a:off x="6615400" y="5617342"/>
            <a:ext cx="1610028" cy="646331"/>
          </a:xfrm>
          <a:prstGeom prst="rect">
            <a:avLst/>
          </a:prstGeom>
          <a:noFill/>
          <a:ln>
            <a:noFill/>
          </a:ln>
        </p:spPr>
        <p:txBody>
          <a:bodyPr wrap="square" rtlCol="0">
            <a:spAutoFit/>
          </a:bodyPr>
          <a:lstStyle/>
          <a:p>
            <a:pPr algn="ctr"/>
            <a:r>
              <a:rPr lang="en-US" dirty="0" smtClean="0">
                <a:latin typeface="Arial Narrow" panose="020B0606020202030204" pitchFamily="34" charset="0"/>
              </a:rPr>
              <a:t>Solid Oxide Fuel Cells</a:t>
            </a:r>
            <a:endParaRPr lang="en-US" dirty="0">
              <a:latin typeface="Arial Narrow" panose="020B0606020202030204" pitchFamily="34" charset="0"/>
            </a:endParaRPr>
          </a:p>
        </p:txBody>
      </p:sp>
      <p:sp>
        <p:nvSpPr>
          <p:cNvPr id="16" name="Rectangle 15"/>
          <p:cNvSpPr/>
          <p:nvPr/>
        </p:nvSpPr>
        <p:spPr>
          <a:xfrm>
            <a:off x="2567933" y="1692810"/>
            <a:ext cx="5999017" cy="1421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Narrow" panose="020B0606020202030204" pitchFamily="34" charset="0"/>
            </a:endParaRPr>
          </a:p>
        </p:txBody>
      </p:sp>
      <p:pic>
        <p:nvPicPr>
          <p:cNvPr id="17" name="Picture 3" descr="C:\Users\jdevolit\AppData\Local\Microsoft\Windows\Temporary Internet Files\Content.IE5\29RP2R8T\MC900434873[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25041" y="2089879"/>
            <a:ext cx="403033" cy="40303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2605032" y="1839508"/>
            <a:ext cx="667468" cy="276999"/>
          </a:xfrm>
          <a:prstGeom prst="rect">
            <a:avLst/>
          </a:prstGeom>
        </p:spPr>
        <p:txBody>
          <a:bodyPr wrap="square">
            <a:spAutoFit/>
          </a:bodyPr>
          <a:lstStyle/>
          <a:p>
            <a:pPr algn="ctr"/>
            <a:r>
              <a:rPr lang="en-US" sz="1200" dirty="0" smtClean="0">
                <a:solidFill>
                  <a:schemeClr val="tx1"/>
                </a:solidFill>
                <a:latin typeface="Arial Narrow" panose="020B0606020202030204" pitchFamily="34" charset="0"/>
              </a:rPr>
              <a:t>Humans</a:t>
            </a:r>
            <a:endParaRPr lang="en-US" sz="1200" dirty="0">
              <a:solidFill>
                <a:schemeClr val="tx1"/>
              </a:solidFill>
              <a:latin typeface="Arial Narrow" panose="020B0606020202030204" pitchFamily="34" charset="0"/>
            </a:endParaRPr>
          </a:p>
        </p:txBody>
      </p:sp>
      <p:cxnSp>
        <p:nvCxnSpPr>
          <p:cNvPr id="19" name="Straight Arrow Connector 18"/>
          <p:cNvCxnSpPr/>
          <p:nvPr/>
        </p:nvCxnSpPr>
        <p:spPr>
          <a:xfrm>
            <a:off x="1979658" y="2190698"/>
            <a:ext cx="594864" cy="0"/>
          </a:xfrm>
          <a:prstGeom prst="straightConnector1">
            <a:avLst/>
          </a:prstGeom>
          <a:ln w="38100">
            <a:solidFill>
              <a:srgbClr val="92D050"/>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1770833" y="2332958"/>
            <a:ext cx="981366" cy="276999"/>
          </a:xfrm>
          <a:prstGeom prst="rect">
            <a:avLst/>
          </a:prstGeom>
        </p:spPr>
        <p:txBody>
          <a:bodyPr wrap="square">
            <a:spAutoFit/>
          </a:bodyPr>
          <a:lstStyle/>
          <a:p>
            <a:pPr algn="ctr"/>
            <a:r>
              <a:rPr lang="en-US" sz="1200" dirty="0" smtClean="0">
                <a:solidFill>
                  <a:srgbClr val="3333FF"/>
                </a:solidFill>
                <a:latin typeface="Arial Narrow" panose="020B0606020202030204" pitchFamily="34" charset="0"/>
              </a:rPr>
              <a:t>H</a:t>
            </a:r>
            <a:r>
              <a:rPr lang="en-US" sz="1200" baseline="-25000" dirty="0" smtClean="0">
                <a:solidFill>
                  <a:srgbClr val="3333FF"/>
                </a:solidFill>
                <a:latin typeface="Arial Narrow" panose="020B0606020202030204" pitchFamily="34" charset="0"/>
              </a:rPr>
              <a:t>2</a:t>
            </a:r>
            <a:r>
              <a:rPr lang="en-US" sz="1200" dirty="0" smtClean="0">
                <a:solidFill>
                  <a:srgbClr val="3333FF"/>
                </a:solidFill>
                <a:latin typeface="Arial Narrow" panose="020B0606020202030204" pitchFamily="34" charset="0"/>
              </a:rPr>
              <a:t>O</a:t>
            </a:r>
            <a:endParaRPr lang="en-US" sz="1200" dirty="0">
              <a:solidFill>
                <a:srgbClr val="3333FF"/>
              </a:solidFill>
              <a:latin typeface="Arial Narrow" panose="020B0606020202030204" pitchFamily="34" charset="0"/>
            </a:endParaRPr>
          </a:p>
        </p:txBody>
      </p:sp>
      <p:cxnSp>
        <p:nvCxnSpPr>
          <p:cNvPr id="21" name="Straight Arrow Connector 20"/>
          <p:cNvCxnSpPr/>
          <p:nvPr/>
        </p:nvCxnSpPr>
        <p:spPr>
          <a:xfrm>
            <a:off x="2186297" y="2641258"/>
            <a:ext cx="388225" cy="0"/>
          </a:xfrm>
          <a:prstGeom prst="straightConnector1">
            <a:avLst/>
          </a:prstGeom>
          <a:ln w="38100">
            <a:solidFill>
              <a:srgbClr val="3333FF"/>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1827309" y="1874148"/>
            <a:ext cx="872092" cy="276999"/>
          </a:xfrm>
          <a:prstGeom prst="rect">
            <a:avLst/>
          </a:prstGeom>
        </p:spPr>
        <p:txBody>
          <a:bodyPr wrap="square">
            <a:spAutoFit/>
          </a:bodyPr>
          <a:lstStyle/>
          <a:p>
            <a:pPr algn="ctr"/>
            <a:r>
              <a:rPr lang="en-US" sz="1200" dirty="0" smtClean="0">
                <a:solidFill>
                  <a:srgbClr val="339933"/>
                </a:solidFill>
                <a:latin typeface="Arial Narrow" panose="020B0606020202030204" pitchFamily="34" charset="0"/>
              </a:rPr>
              <a:t>O</a:t>
            </a:r>
            <a:r>
              <a:rPr lang="en-US" sz="1200" baseline="-25000" dirty="0" smtClean="0">
                <a:solidFill>
                  <a:srgbClr val="339933"/>
                </a:solidFill>
                <a:latin typeface="Arial Narrow" panose="020B0606020202030204" pitchFamily="34" charset="0"/>
              </a:rPr>
              <a:t>2</a:t>
            </a:r>
            <a:endParaRPr lang="en-US" sz="1200" baseline="-25000" dirty="0">
              <a:solidFill>
                <a:srgbClr val="339933"/>
              </a:solidFill>
              <a:latin typeface="Arial Narrow" panose="020B0606020202030204" pitchFamily="34" charset="0"/>
            </a:endParaRPr>
          </a:p>
        </p:txBody>
      </p:sp>
      <p:sp>
        <p:nvSpPr>
          <p:cNvPr id="23" name="Rectangle 22"/>
          <p:cNvSpPr/>
          <p:nvPr/>
        </p:nvSpPr>
        <p:spPr>
          <a:xfrm>
            <a:off x="5503752" y="2562760"/>
            <a:ext cx="889616" cy="461665"/>
          </a:xfrm>
          <a:prstGeom prst="rect">
            <a:avLst/>
          </a:prstGeom>
          <a:ln>
            <a:solidFill>
              <a:schemeClr val="tx1"/>
            </a:solidFill>
          </a:ln>
        </p:spPr>
        <p:txBody>
          <a:bodyPr wrap="square">
            <a:spAutoFit/>
          </a:bodyPr>
          <a:lstStyle/>
          <a:p>
            <a:pPr algn="ctr"/>
            <a:r>
              <a:rPr lang="en-US" sz="1200" dirty="0" smtClean="0">
                <a:solidFill>
                  <a:schemeClr val="tx1"/>
                </a:solidFill>
                <a:latin typeface="Arial Narrow" panose="020B0606020202030204" pitchFamily="34" charset="0"/>
              </a:rPr>
              <a:t>CO</a:t>
            </a:r>
            <a:r>
              <a:rPr lang="en-US" sz="1200" baseline="-25000" dirty="0" smtClean="0">
                <a:solidFill>
                  <a:schemeClr val="tx1"/>
                </a:solidFill>
                <a:latin typeface="Arial Narrow" panose="020B0606020202030204" pitchFamily="34" charset="0"/>
              </a:rPr>
              <a:t>2</a:t>
            </a:r>
            <a:r>
              <a:rPr lang="en-US" sz="1200" dirty="0" smtClean="0">
                <a:solidFill>
                  <a:schemeClr val="tx1"/>
                </a:solidFill>
                <a:latin typeface="Arial Narrow" panose="020B0606020202030204" pitchFamily="34" charset="0"/>
              </a:rPr>
              <a:t> Removal</a:t>
            </a:r>
            <a:endParaRPr lang="en-US" sz="1200" dirty="0">
              <a:solidFill>
                <a:schemeClr val="tx1"/>
              </a:solidFill>
              <a:latin typeface="Arial Narrow" panose="020B0606020202030204" pitchFamily="34" charset="0"/>
            </a:endParaRPr>
          </a:p>
        </p:txBody>
      </p:sp>
      <p:sp>
        <p:nvSpPr>
          <p:cNvPr id="24" name="Rectangle 23"/>
          <p:cNvSpPr/>
          <p:nvPr/>
        </p:nvSpPr>
        <p:spPr>
          <a:xfrm>
            <a:off x="3352320" y="2567839"/>
            <a:ext cx="1030905" cy="461665"/>
          </a:xfrm>
          <a:prstGeom prst="rect">
            <a:avLst/>
          </a:prstGeom>
          <a:ln>
            <a:solidFill>
              <a:schemeClr val="tx1"/>
            </a:solidFill>
          </a:ln>
        </p:spPr>
        <p:txBody>
          <a:bodyPr wrap="square">
            <a:spAutoFit/>
          </a:bodyPr>
          <a:lstStyle/>
          <a:p>
            <a:pPr algn="ctr"/>
            <a:r>
              <a:rPr lang="en-US" sz="1200" dirty="0" smtClean="0">
                <a:solidFill>
                  <a:schemeClr val="tx1"/>
                </a:solidFill>
                <a:latin typeface="Arial Narrow" panose="020B0606020202030204" pitchFamily="34" charset="0"/>
              </a:rPr>
              <a:t>Trace </a:t>
            </a:r>
            <a:r>
              <a:rPr lang="en-US" sz="1200" dirty="0" err="1" smtClean="0">
                <a:solidFill>
                  <a:schemeClr val="tx1"/>
                </a:solidFill>
                <a:latin typeface="Arial Narrow" panose="020B0606020202030204" pitchFamily="34" charset="0"/>
              </a:rPr>
              <a:t>Contam</a:t>
            </a:r>
            <a:r>
              <a:rPr lang="en-US" sz="1200" dirty="0" smtClean="0">
                <a:solidFill>
                  <a:schemeClr val="tx1"/>
                </a:solidFill>
                <a:latin typeface="Arial Narrow" panose="020B0606020202030204" pitchFamily="34" charset="0"/>
              </a:rPr>
              <a:t>. Control</a:t>
            </a:r>
            <a:endParaRPr lang="en-US" sz="1200" dirty="0">
              <a:solidFill>
                <a:schemeClr val="tx1"/>
              </a:solidFill>
              <a:latin typeface="Arial Narrow" panose="020B0606020202030204" pitchFamily="34" charset="0"/>
            </a:endParaRPr>
          </a:p>
        </p:txBody>
      </p:sp>
      <p:sp>
        <p:nvSpPr>
          <p:cNvPr id="25" name="Rectangle 24"/>
          <p:cNvSpPr/>
          <p:nvPr/>
        </p:nvSpPr>
        <p:spPr>
          <a:xfrm>
            <a:off x="3357166" y="1823579"/>
            <a:ext cx="1014120" cy="653149"/>
          </a:xfrm>
          <a:prstGeom prst="rect">
            <a:avLst/>
          </a:prstGeom>
          <a:ln>
            <a:solidFill>
              <a:schemeClr val="tx1"/>
            </a:solidFill>
          </a:ln>
        </p:spPr>
        <p:txBody>
          <a:bodyPr wrap="square">
            <a:spAutoFit/>
          </a:bodyPr>
          <a:lstStyle/>
          <a:p>
            <a:pPr algn="ctr"/>
            <a:r>
              <a:rPr lang="en-US" sz="1200" dirty="0" smtClean="0">
                <a:latin typeface="Arial Narrow" panose="020B0606020202030204" pitchFamily="34" charset="0"/>
              </a:rPr>
              <a:t>Air Circulation / </a:t>
            </a:r>
            <a:r>
              <a:rPr lang="en-US" sz="1200" dirty="0" smtClean="0">
                <a:solidFill>
                  <a:schemeClr val="tx1"/>
                </a:solidFill>
                <a:latin typeface="Arial Narrow" panose="020B0606020202030204" pitchFamily="34" charset="0"/>
              </a:rPr>
              <a:t>Condensa</a:t>
            </a:r>
            <a:r>
              <a:rPr lang="en-US" sz="1200" dirty="0" smtClean="0">
                <a:latin typeface="Arial Narrow" panose="020B0606020202030204" pitchFamily="34" charset="0"/>
              </a:rPr>
              <a:t>te</a:t>
            </a:r>
            <a:r>
              <a:rPr lang="en-US" sz="1200" dirty="0" smtClean="0">
                <a:solidFill>
                  <a:schemeClr val="tx1"/>
                </a:solidFill>
                <a:latin typeface="Arial Narrow" panose="020B0606020202030204" pitchFamily="34" charset="0"/>
              </a:rPr>
              <a:t> Collection</a:t>
            </a:r>
            <a:endParaRPr lang="en-US" sz="1200" dirty="0">
              <a:solidFill>
                <a:schemeClr val="tx1"/>
              </a:solidFill>
              <a:latin typeface="Arial Narrow" panose="020B0606020202030204" pitchFamily="34" charset="0"/>
            </a:endParaRPr>
          </a:p>
        </p:txBody>
      </p:sp>
      <p:sp>
        <p:nvSpPr>
          <p:cNvPr id="33" name="Rectangle 32"/>
          <p:cNvSpPr/>
          <p:nvPr/>
        </p:nvSpPr>
        <p:spPr>
          <a:xfrm>
            <a:off x="7091923" y="2652115"/>
            <a:ext cx="935132" cy="282957"/>
          </a:xfrm>
          <a:prstGeom prst="rect">
            <a:avLst/>
          </a:prstGeom>
          <a:ln>
            <a:solidFill>
              <a:schemeClr val="tx1"/>
            </a:solidFill>
            <a:prstDash val="dash"/>
          </a:ln>
        </p:spPr>
        <p:txBody>
          <a:bodyPr wrap="square">
            <a:spAutoFit/>
          </a:bodyPr>
          <a:lstStyle/>
          <a:p>
            <a:pPr algn="ctr"/>
            <a:r>
              <a:rPr lang="en-US" sz="1200" dirty="0" smtClean="0">
                <a:solidFill>
                  <a:schemeClr val="tx1"/>
                </a:solidFill>
                <a:latin typeface="Arial Narrow" panose="020B0606020202030204" pitchFamily="34" charset="0"/>
              </a:rPr>
              <a:t>Sabatier</a:t>
            </a:r>
            <a:endParaRPr lang="en-US" sz="1200" dirty="0">
              <a:solidFill>
                <a:schemeClr val="tx1"/>
              </a:solidFill>
              <a:latin typeface="Arial Narrow" panose="020B0606020202030204" pitchFamily="34" charset="0"/>
            </a:endParaRPr>
          </a:p>
        </p:txBody>
      </p:sp>
      <p:cxnSp>
        <p:nvCxnSpPr>
          <p:cNvPr id="34" name="Straight Arrow Connector 33"/>
          <p:cNvCxnSpPr/>
          <p:nvPr/>
        </p:nvCxnSpPr>
        <p:spPr>
          <a:xfrm>
            <a:off x="598045" y="6011106"/>
            <a:ext cx="585732" cy="0"/>
          </a:xfrm>
          <a:prstGeom prst="straightConnector1">
            <a:avLst/>
          </a:prstGeom>
          <a:ln w="38100">
            <a:solidFill>
              <a:srgbClr val="823E28"/>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412783" y="5734107"/>
            <a:ext cx="872092" cy="276999"/>
          </a:xfrm>
          <a:prstGeom prst="rect">
            <a:avLst/>
          </a:prstGeom>
        </p:spPr>
        <p:txBody>
          <a:bodyPr wrap="square">
            <a:spAutoFit/>
          </a:bodyPr>
          <a:lstStyle/>
          <a:p>
            <a:pPr algn="ctr"/>
            <a:r>
              <a:rPr lang="en-US" sz="1200" dirty="0" smtClean="0">
                <a:latin typeface="Arial Narrow" panose="020B0606020202030204" pitchFamily="34" charset="0"/>
              </a:rPr>
              <a:t>Soil</a:t>
            </a:r>
            <a:endParaRPr lang="en-US" sz="1200" dirty="0">
              <a:latin typeface="Arial Narrow" panose="020B0606020202030204" pitchFamily="34" charset="0"/>
            </a:endParaRPr>
          </a:p>
        </p:txBody>
      </p:sp>
      <p:sp>
        <p:nvSpPr>
          <p:cNvPr id="36" name="Rectangle 35"/>
          <p:cNvSpPr/>
          <p:nvPr/>
        </p:nvSpPr>
        <p:spPr>
          <a:xfrm>
            <a:off x="2196420" y="6064383"/>
            <a:ext cx="981366" cy="276999"/>
          </a:xfrm>
          <a:prstGeom prst="rect">
            <a:avLst/>
          </a:prstGeom>
        </p:spPr>
        <p:txBody>
          <a:bodyPr wrap="square">
            <a:spAutoFit/>
          </a:bodyPr>
          <a:lstStyle/>
          <a:p>
            <a:pPr algn="ctr"/>
            <a:r>
              <a:rPr lang="en-US" sz="1200" dirty="0" smtClean="0">
                <a:solidFill>
                  <a:srgbClr val="3333FF"/>
                </a:solidFill>
                <a:latin typeface="Arial Narrow" panose="020B0606020202030204" pitchFamily="34" charset="0"/>
              </a:rPr>
              <a:t>H</a:t>
            </a:r>
            <a:r>
              <a:rPr lang="en-US" sz="1200" baseline="-25000" dirty="0" smtClean="0">
                <a:solidFill>
                  <a:srgbClr val="3333FF"/>
                </a:solidFill>
                <a:latin typeface="Arial Narrow" panose="020B0606020202030204" pitchFamily="34" charset="0"/>
              </a:rPr>
              <a:t>2</a:t>
            </a:r>
            <a:r>
              <a:rPr lang="en-US" sz="1200" dirty="0" smtClean="0">
                <a:solidFill>
                  <a:srgbClr val="3333FF"/>
                </a:solidFill>
                <a:latin typeface="Arial Narrow" panose="020B0606020202030204" pitchFamily="34" charset="0"/>
              </a:rPr>
              <a:t>O</a:t>
            </a:r>
            <a:endParaRPr lang="en-US" sz="1200" dirty="0">
              <a:solidFill>
                <a:srgbClr val="3333FF"/>
              </a:solidFill>
              <a:latin typeface="Arial Narrow" panose="020B0606020202030204" pitchFamily="34" charset="0"/>
            </a:endParaRPr>
          </a:p>
        </p:txBody>
      </p:sp>
      <p:cxnSp>
        <p:nvCxnSpPr>
          <p:cNvPr id="37" name="Straight Arrow Connector 36"/>
          <p:cNvCxnSpPr/>
          <p:nvPr/>
        </p:nvCxnSpPr>
        <p:spPr>
          <a:xfrm>
            <a:off x="2408907" y="6310072"/>
            <a:ext cx="593705" cy="0"/>
          </a:xfrm>
          <a:prstGeom prst="straightConnector1">
            <a:avLst/>
          </a:prstGeom>
          <a:ln w="38100">
            <a:solidFill>
              <a:srgbClr val="3333FF"/>
            </a:solidFill>
            <a:tailEnd type="arrow"/>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2233195" y="5714966"/>
            <a:ext cx="872092" cy="276999"/>
          </a:xfrm>
          <a:prstGeom prst="rect">
            <a:avLst/>
          </a:prstGeom>
        </p:spPr>
        <p:txBody>
          <a:bodyPr wrap="square">
            <a:spAutoFit/>
          </a:bodyPr>
          <a:lstStyle/>
          <a:p>
            <a:pPr algn="ctr"/>
            <a:r>
              <a:rPr lang="en-US" sz="1200" dirty="0" smtClean="0">
                <a:solidFill>
                  <a:srgbClr val="339933"/>
                </a:solidFill>
                <a:latin typeface="Arial Narrow" panose="020B0606020202030204" pitchFamily="34" charset="0"/>
              </a:rPr>
              <a:t>O</a:t>
            </a:r>
            <a:r>
              <a:rPr lang="en-US" sz="1200" baseline="-25000" dirty="0" smtClean="0">
                <a:solidFill>
                  <a:srgbClr val="339933"/>
                </a:solidFill>
                <a:latin typeface="Arial Narrow" panose="020B0606020202030204" pitchFamily="34" charset="0"/>
              </a:rPr>
              <a:t>2</a:t>
            </a:r>
            <a:endParaRPr lang="en-US" sz="1200" baseline="-25000" dirty="0">
              <a:solidFill>
                <a:srgbClr val="339933"/>
              </a:solidFill>
              <a:latin typeface="Arial Narrow" panose="020B0606020202030204" pitchFamily="34" charset="0"/>
            </a:endParaRPr>
          </a:p>
        </p:txBody>
      </p:sp>
      <p:cxnSp>
        <p:nvCxnSpPr>
          <p:cNvPr id="39" name="Straight Arrow Connector 38"/>
          <p:cNvCxnSpPr/>
          <p:nvPr/>
        </p:nvCxnSpPr>
        <p:spPr>
          <a:xfrm>
            <a:off x="2417023" y="5684988"/>
            <a:ext cx="464451" cy="2019"/>
          </a:xfrm>
          <a:prstGeom prst="straightConnector1">
            <a:avLst/>
          </a:prstGeom>
          <a:ln w="38100">
            <a:solidFill>
              <a:srgbClr val="FF000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2384028" y="5421682"/>
            <a:ext cx="579645" cy="276999"/>
          </a:xfrm>
          <a:prstGeom prst="rect">
            <a:avLst/>
          </a:prstGeom>
        </p:spPr>
        <p:txBody>
          <a:bodyPr wrap="square">
            <a:spAutoFit/>
          </a:bodyPr>
          <a:lstStyle/>
          <a:p>
            <a:pPr algn="ctr"/>
            <a:r>
              <a:rPr lang="en-US" sz="1200" dirty="0" smtClean="0">
                <a:solidFill>
                  <a:srgbClr val="FF0000"/>
                </a:solidFill>
                <a:latin typeface="Arial Narrow" panose="020B0606020202030204" pitchFamily="34" charset="0"/>
              </a:rPr>
              <a:t>H</a:t>
            </a:r>
            <a:r>
              <a:rPr lang="en-US" sz="1200" baseline="-25000" dirty="0" smtClean="0">
                <a:solidFill>
                  <a:srgbClr val="FF0000"/>
                </a:solidFill>
                <a:latin typeface="Arial Narrow" panose="020B0606020202030204" pitchFamily="34" charset="0"/>
              </a:rPr>
              <a:t>2</a:t>
            </a:r>
            <a:endParaRPr lang="en-US" sz="1200" baseline="-25000" dirty="0">
              <a:solidFill>
                <a:srgbClr val="FF0000"/>
              </a:solidFill>
              <a:latin typeface="Arial Narrow" panose="020B0606020202030204" pitchFamily="34" charset="0"/>
            </a:endParaRPr>
          </a:p>
        </p:txBody>
      </p:sp>
      <p:sp>
        <p:nvSpPr>
          <p:cNvPr id="41" name="Rectangle 40"/>
          <p:cNvSpPr/>
          <p:nvPr/>
        </p:nvSpPr>
        <p:spPr>
          <a:xfrm>
            <a:off x="3044941" y="5923826"/>
            <a:ext cx="872092" cy="276999"/>
          </a:xfrm>
          <a:prstGeom prst="rect">
            <a:avLst/>
          </a:prstGeom>
        </p:spPr>
        <p:txBody>
          <a:bodyPr wrap="square">
            <a:spAutoFit/>
          </a:bodyPr>
          <a:lstStyle/>
          <a:p>
            <a:pPr algn="ctr"/>
            <a:r>
              <a:rPr lang="en-US" sz="1200" dirty="0" smtClean="0">
                <a:solidFill>
                  <a:srgbClr val="339933"/>
                </a:solidFill>
                <a:latin typeface="Arial Narrow" panose="020B0606020202030204" pitchFamily="34" charset="0"/>
              </a:rPr>
              <a:t>O</a:t>
            </a:r>
            <a:r>
              <a:rPr lang="en-US" sz="1200" baseline="-25000" dirty="0" smtClean="0">
                <a:solidFill>
                  <a:srgbClr val="339933"/>
                </a:solidFill>
                <a:latin typeface="Arial Narrow" panose="020B0606020202030204" pitchFamily="34" charset="0"/>
              </a:rPr>
              <a:t>2</a:t>
            </a:r>
            <a:endParaRPr lang="en-US" sz="1200" baseline="-25000" dirty="0">
              <a:solidFill>
                <a:srgbClr val="339933"/>
              </a:solidFill>
              <a:latin typeface="Arial Narrow" panose="020B0606020202030204" pitchFamily="34" charset="0"/>
            </a:endParaRPr>
          </a:p>
        </p:txBody>
      </p:sp>
      <p:cxnSp>
        <p:nvCxnSpPr>
          <p:cNvPr id="42" name="Straight Arrow Connector 41"/>
          <p:cNvCxnSpPr/>
          <p:nvPr/>
        </p:nvCxnSpPr>
        <p:spPr>
          <a:xfrm>
            <a:off x="5296259" y="6160945"/>
            <a:ext cx="1319142" cy="0"/>
          </a:xfrm>
          <a:prstGeom prst="straightConnector1">
            <a:avLst/>
          </a:prstGeom>
          <a:ln w="38100">
            <a:solidFill>
              <a:srgbClr val="92D050"/>
            </a:solidFill>
            <a:tailEnd type="arrow"/>
          </a:ln>
          <a:effectLst/>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5120910" y="5899479"/>
            <a:ext cx="872092" cy="276999"/>
          </a:xfrm>
          <a:prstGeom prst="rect">
            <a:avLst/>
          </a:prstGeom>
        </p:spPr>
        <p:txBody>
          <a:bodyPr wrap="square">
            <a:spAutoFit/>
          </a:bodyPr>
          <a:lstStyle/>
          <a:p>
            <a:pPr algn="ctr"/>
            <a:r>
              <a:rPr lang="en-US" sz="1200" dirty="0" smtClean="0">
                <a:solidFill>
                  <a:srgbClr val="339933"/>
                </a:solidFill>
                <a:latin typeface="Arial Narrow" panose="020B0606020202030204" pitchFamily="34" charset="0"/>
              </a:rPr>
              <a:t>O</a:t>
            </a:r>
            <a:r>
              <a:rPr lang="en-US" sz="1200" baseline="-25000" dirty="0" smtClean="0">
                <a:solidFill>
                  <a:srgbClr val="339933"/>
                </a:solidFill>
                <a:latin typeface="Arial Narrow" panose="020B0606020202030204" pitchFamily="34" charset="0"/>
              </a:rPr>
              <a:t>2</a:t>
            </a:r>
            <a:endParaRPr lang="en-US" sz="1200" baseline="-25000" dirty="0">
              <a:solidFill>
                <a:srgbClr val="339933"/>
              </a:solidFill>
              <a:latin typeface="Arial Narrow" panose="020B0606020202030204" pitchFamily="34" charset="0"/>
            </a:endParaRPr>
          </a:p>
        </p:txBody>
      </p:sp>
      <p:sp>
        <p:nvSpPr>
          <p:cNvPr id="44" name="Rectangle 43"/>
          <p:cNvSpPr/>
          <p:nvPr/>
        </p:nvSpPr>
        <p:spPr>
          <a:xfrm>
            <a:off x="2917324" y="6243721"/>
            <a:ext cx="1175811" cy="276999"/>
          </a:xfrm>
          <a:prstGeom prst="rect">
            <a:avLst/>
          </a:prstGeom>
        </p:spPr>
        <p:txBody>
          <a:bodyPr wrap="square">
            <a:spAutoFit/>
          </a:bodyPr>
          <a:lstStyle/>
          <a:p>
            <a:pPr algn="ctr"/>
            <a:r>
              <a:rPr lang="en-US" sz="1200" dirty="0" smtClean="0">
                <a:solidFill>
                  <a:schemeClr val="tx1"/>
                </a:solidFill>
                <a:latin typeface="Arial Narrow" panose="020B0606020202030204" pitchFamily="34" charset="0"/>
              </a:rPr>
              <a:t>(Gas)</a:t>
            </a:r>
            <a:endParaRPr lang="en-US" sz="1200" dirty="0">
              <a:solidFill>
                <a:schemeClr val="tx1"/>
              </a:solidFill>
              <a:latin typeface="Arial Narrow" panose="020B0606020202030204" pitchFamily="34" charset="0"/>
            </a:endParaRPr>
          </a:p>
        </p:txBody>
      </p:sp>
      <p:sp>
        <p:nvSpPr>
          <p:cNvPr id="45" name="Rectangle 44"/>
          <p:cNvSpPr/>
          <p:nvPr/>
        </p:nvSpPr>
        <p:spPr>
          <a:xfrm>
            <a:off x="5182122" y="6245654"/>
            <a:ext cx="872092" cy="276999"/>
          </a:xfrm>
          <a:prstGeom prst="rect">
            <a:avLst/>
          </a:prstGeom>
        </p:spPr>
        <p:txBody>
          <a:bodyPr wrap="square">
            <a:spAutoFit/>
          </a:bodyPr>
          <a:lstStyle/>
          <a:p>
            <a:pPr algn="ctr"/>
            <a:r>
              <a:rPr lang="en-US" sz="1200" dirty="0" smtClean="0">
                <a:solidFill>
                  <a:schemeClr val="tx1"/>
                </a:solidFill>
                <a:latin typeface="Arial Narrow" panose="020B0606020202030204" pitchFamily="34" charset="0"/>
              </a:rPr>
              <a:t>(Liquid)</a:t>
            </a:r>
            <a:endParaRPr lang="en-US" sz="1200" dirty="0">
              <a:solidFill>
                <a:schemeClr val="tx1"/>
              </a:solidFill>
              <a:latin typeface="Arial Narrow" panose="020B0606020202030204" pitchFamily="34" charset="0"/>
            </a:endParaRPr>
          </a:p>
        </p:txBody>
      </p:sp>
      <p:sp>
        <p:nvSpPr>
          <p:cNvPr id="46" name="Rectangle 45"/>
          <p:cNvSpPr/>
          <p:nvPr/>
        </p:nvSpPr>
        <p:spPr>
          <a:xfrm>
            <a:off x="5792356" y="5892449"/>
            <a:ext cx="902355" cy="276999"/>
          </a:xfrm>
          <a:prstGeom prst="rect">
            <a:avLst/>
          </a:prstGeom>
        </p:spPr>
        <p:txBody>
          <a:bodyPr wrap="square">
            <a:spAutoFit/>
          </a:bodyPr>
          <a:lstStyle/>
          <a:p>
            <a:pPr algn="ctr"/>
            <a:r>
              <a:rPr lang="en-US" sz="1200" dirty="0" smtClean="0">
                <a:solidFill>
                  <a:srgbClr val="339933"/>
                </a:solidFill>
                <a:latin typeface="Arial Narrow" panose="020B0606020202030204" pitchFamily="34" charset="0"/>
              </a:rPr>
              <a:t>O</a:t>
            </a:r>
            <a:r>
              <a:rPr lang="en-US" sz="1200" baseline="-25000" dirty="0" smtClean="0">
                <a:solidFill>
                  <a:srgbClr val="339933"/>
                </a:solidFill>
                <a:latin typeface="Arial Narrow" panose="020B0606020202030204" pitchFamily="34" charset="0"/>
              </a:rPr>
              <a:t>2</a:t>
            </a:r>
            <a:endParaRPr lang="en-US" sz="1200" baseline="-25000" dirty="0">
              <a:solidFill>
                <a:srgbClr val="339933"/>
              </a:solidFill>
              <a:latin typeface="Arial Narrow" panose="020B0606020202030204" pitchFamily="34" charset="0"/>
            </a:endParaRPr>
          </a:p>
        </p:txBody>
      </p:sp>
      <p:sp>
        <p:nvSpPr>
          <p:cNvPr id="47" name="Rectangle 46"/>
          <p:cNvSpPr/>
          <p:nvPr/>
        </p:nvSpPr>
        <p:spPr>
          <a:xfrm>
            <a:off x="5835562" y="5451496"/>
            <a:ext cx="902355" cy="276999"/>
          </a:xfrm>
          <a:prstGeom prst="rect">
            <a:avLst/>
          </a:prstGeom>
        </p:spPr>
        <p:txBody>
          <a:bodyPr wrap="square">
            <a:spAutoFit/>
          </a:bodyPr>
          <a:lstStyle/>
          <a:p>
            <a:pPr algn="ctr"/>
            <a:r>
              <a:rPr lang="en-US" sz="1200" dirty="0" smtClean="0">
                <a:solidFill>
                  <a:schemeClr val="accent6">
                    <a:lumMod val="50000"/>
                  </a:schemeClr>
                </a:solidFill>
                <a:latin typeface="Arial Narrow" panose="020B0606020202030204" pitchFamily="34" charset="0"/>
              </a:rPr>
              <a:t>CH</a:t>
            </a:r>
            <a:r>
              <a:rPr lang="en-US" sz="1200" baseline="-25000" dirty="0" smtClean="0">
                <a:solidFill>
                  <a:schemeClr val="accent6">
                    <a:lumMod val="50000"/>
                  </a:schemeClr>
                </a:solidFill>
                <a:latin typeface="Arial Narrow" panose="020B0606020202030204" pitchFamily="34" charset="0"/>
              </a:rPr>
              <a:t>4</a:t>
            </a:r>
            <a:endParaRPr lang="en-US" sz="1200" baseline="-25000" dirty="0">
              <a:solidFill>
                <a:schemeClr val="accent6">
                  <a:lumMod val="50000"/>
                </a:schemeClr>
              </a:solidFill>
              <a:latin typeface="Arial Narrow" panose="020B0606020202030204" pitchFamily="34" charset="0"/>
            </a:endParaRPr>
          </a:p>
        </p:txBody>
      </p:sp>
      <p:cxnSp>
        <p:nvCxnSpPr>
          <p:cNvPr id="48" name="Straight Arrow Connector 47"/>
          <p:cNvCxnSpPr/>
          <p:nvPr/>
        </p:nvCxnSpPr>
        <p:spPr>
          <a:xfrm>
            <a:off x="8244017" y="5728495"/>
            <a:ext cx="536264" cy="0"/>
          </a:xfrm>
          <a:prstGeom prst="straightConnector1">
            <a:avLst/>
          </a:prstGeom>
          <a:ln w="38100">
            <a:solidFill>
              <a:srgbClr val="3333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8244017" y="6172164"/>
            <a:ext cx="536264" cy="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7989903" y="5423774"/>
            <a:ext cx="981366" cy="276999"/>
          </a:xfrm>
          <a:prstGeom prst="rect">
            <a:avLst/>
          </a:prstGeom>
        </p:spPr>
        <p:txBody>
          <a:bodyPr wrap="square">
            <a:spAutoFit/>
          </a:bodyPr>
          <a:lstStyle/>
          <a:p>
            <a:pPr algn="ctr"/>
            <a:r>
              <a:rPr lang="en-US" sz="1200" dirty="0" smtClean="0">
                <a:solidFill>
                  <a:srgbClr val="3333FF"/>
                </a:solidFill>
                <a:latin typeface="Arial Narrow" panose="020B0606020202030204" pitchFamily="34" charset="0"/>
              </a:rPr>
              <a:t>H</a:t>
            </a:r>
            <a:r>
              <a:rPr lang="en-US" sz="1200" baseline="-25000" dirty="0" smtClean="0">
                <a:solidFill>
                  <a:srgbClr val="3333FF"/>
                </a:solidFill>
                <a:latin typeface="Arial Narrow" panose="020B0606020202030204" pitchFamily="34" charset="0"/>
              </a:rPr>
              <a:t>2</a:t>
            </a:r>
            <a:r>
              <a:rPr lang="en-US" sz="1200" dirty="0" smtClean="0">
                <a:solidFill>
                  <a:srgbClr val="3333FF"/>
                </a:solidFill>
                <a:latin typeface="Arial Narrow" panose="020B0606020202030204" pitchFamily="34" charset="0"/>
              </a:rPr>
              <a:t>O</a:t>
            </a:r>
            <a:endParaRPr lang="en-US" sz="1200" dirty="0">
              <a:solidFill>
                <a:srgbClr val="3333FF"/>
              </a:solidFill>
              <a:latin typeface="Arial Narrow" panose="020B0606020202030204" pitchFamily="34" charset="0"/>
            </a:endParaRPr>
          </a:p>
        </p:txBody>
      </p:sp>
      <p:sp>
        <p:nvSpPr>
          <p:cNvPr id="51" name="Rectangle 50"/>
          <p:cNvSpPr/>
          <p:nvPr/>
        </p:nvSpPr>
        <p:spPr>
          <a:xfrm>
            <a:off x="8062032" y="5921580"/>
            <a:ext cx="849263" cy="276999"/>
          </a:xfrm>
          <a:prstGeom prst="rect">
            <a:avLst/>
          </a:prstGeom>
        </p:spPr>
        <p:txBody>
          <a:bodyPr wrap="square">
            <a:spAutoFit/>
          </a:bodyPr>
          <a:lstStyle/>
          <a:p>
            <a:pPr algn="ctr"/>
            <a:r>
              <a:rPr lang="en-US" sz="1200" dirty="0" smtClean="0">
                <a:latin typeface="Arial Narrow" panose="020B0606020202030204" pitchFamily="34" charset="0"/>
              </a:rPr>
              <a:t>CO</a:t>
            </a:r>
            <a:r>
              <a:rPr lang="en-US" sz="1200" baseline="-25000" dirty="0" smtClean="0">
                <a:latin typeface="Arial Narrow" panose="020B0606020202030204" pitchFamily="34" charset="0"/>
              </a:rPr>
              <a:t>2</a:t>
            </a:r>
            <a:endParaRPr lang="en-US" sz="1200" baseline="-25000" dirty="0">
              <a:latin typeface="Arial Narrow" panose="020B0606020202030204" pitchFamily="34" charset="0"/>
            </a:endParaRPr>
          </a:p>
        </p:txBody>
      </p:sp>
      <p:cxnSp>
        <p:nvCxnSpPr>
          <p:cNvPr id="52" name="Straight Connector 51"/>
          <p:cNvCxnSpPr>
            <a:endCxn id="7" idx="2"/>
          </p:cNvCxnSpPr>
          <p:nvPr/>
        </p:nvCxnSpPr>
        <p:spPr>
          <a:xfrm flipV="1">
            <a:off x="4556216" y="3188008"/>
            <a:ext cx="15784" cy="46896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8" idx="2"/>
            <a:endCxn id="9" idx="0"/>
          </p:cNvCxnSpPr>
          <p:nvPr/>
        </p:nvCxnSpPr>
        <p:spPr>
          <a:xfrm>
            <a:off x="4556216" y="4479362"/>
            <a:ext cx="1" cy="1060426"/>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12" idx="0"/>
            <a:endCxn id="8" idx="1"/>
          </p:cNvCxnSpPr>
          <p:nvPr/>
        </p:nvCxnSpPr>
        <p:spPr>
          <a:xfrm rot="5400000" flipH="1" flipV="1">
            <a:off x="2200591" y="3672014"/>
            <a:ext cx="1150420" cy="1950804"/>
          </a:xfrm>
          <a:prstGeom prst="bentConnector2">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8" idx="3"/>
            <a:endCxn id="14" idx="0"/>
          </p:cNvCxnSpPr>
          <p:nvPr/>
        </p:nvCxnSpPr>
        <p:spPr>
          <a:xfrm>
            <a:off x="5361229" y="4072207"/>
            <a:ext cx="2059185" cy="1467582"/>
          </a:xfrm>
          <a:prstGeom prst="bentConnector2">
            <a:avLst/>
          </a:prstGeom>
          <a:ln w="28575">
            <a:prstDash val="dash"/>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1316247" y="5465326"/>
            <a:ext cx="951862" cy="276999"/>
          </a:xfrm>
          <a:prstGeom prst="rect">
            <a:avLst/>
          </a:prstGeom>
          <a:ln>
            <a:solidFill>
              <a:schemeClr val="tx1"/>
            </a:solidFill>
            <a:prstDash val="dash"/>
          </a:ln>
        </p:spPr>
        <p:txBody>
          <a:bodyPr wrap="square">
            <a:spAutoFit/>
          </a:bodyPr>
          <a:lstStyle/>
          <a:p>
            <a:pPr algn="ctr"/>
            <a:r>
              <a:rPr lang="en-US" sz="1200" dirty="0" smtClean="0">
                <a:solidFill>
                  <a:schemeClr val="tx1"/>
                </a:solidFill>
                <a:latin typeface="Arial Narrow" panose="020B0606020202030204" pitchFamily="34" charset="0"/>
              </a:rPr>
              <a:t>Sabatier</a:t>
            </a:r>
            <a:endParaRPr lang="en-US" sz="1200" dirty="0">
              <a:solidFill>
                <a:schemeClr val="tx1"/>
              </a:solidFill>
              <a:latin typeface="Arial Narrow" panose="020B0606020202030204" pitchFamily="34" charset="0"/>
            </a:endParaRPr>
          </a:p>
        </p:txBody>
      </p:sp>
      <p:sp>
        <p:nvSpPr>
          <p:cNvPr id="57" name="TextBox 56"/>
          <p:cNvSpPr txBox="1"/>
          <p:nvPr/>
        </p:nvSpPr>
        <p:spPr>
          <a:xfrm>
            <a:off x="139580" y="4986074"/>
            <a:ext cx="790601" cy="461665"/>
          </a:xfrm>
          <a:prstGeom prst="rect">
            <a:avLst/>
          </a:prstGeom>
          <a:noFill/>
        </p:spPr>
        <p:txBody>
          <a:bodyPr wrap="none" rtlCol="0">
            <a:spAutoFit/>
          </a:bodyPr>
          <a:lstStyle/>
          <a:p>
            <a:r>
              <a:rPr lang="en-US" sz="2400" b="1" dirty="0" smtClean="0">
                <a:latin typeface="Arial Narrow" panose="020B0606020202030204" pitchFamily="34" charset="0"/>
              </a:rPr>
              <a:t>B353</a:t>
            </a:r>
            <a:endParaRPr lang="en-US" sz="2400" b="1" dirty="0">
              <a:latin typeface="Arial Narrow" panose="020B0606020202030204" pitchFamily="34" charset="0"/>
            </a:endParaRPr>
          </a:p>
        </p:txBody>
      </p:sp>
      <p:sp>
        <p:nvSpPr>
          <p:cNvPr id="58" name="TextBox 57"/>
          <p:cNvSpPr txBox="1"/>
          <p:nvPr/>
        </p:nvSpPr>
        <p:spPr>
          <a:xfrm>
            <a:off x="139580" y="1577913"/>
            <a:ext cx="513282" cy="461665"/>
          </a:xfrm>
          <a:prstGeom prst="rect">
            <a:avLst/>
          </a:prstGeom>
          <a:noFill/>
        </p:spPr>
        <p:txBody>
          <a:bodyPr wrap="none" rtlCol="0">
            <a:spAutoFit/>
          </a:bodyPr>
          <a:lstStyle/>
          <a:p>
            <a:r>
              <a:rPr lang="en-US" sz="2400" b="1" dirty="0" smtClean="0">
                <a:latin typeface="Arial Narrow" panose="020B0606020202030204" pitchFamily="34" charset="0"/>
              </a:rPr>
              <a:t>B7</a:t>
            </a:r>
            <a:endParaRPr lang="en-US" sz="2400" b="1" dirty="0">
              <a:latin typeface="Arial Narrow" panose="020B0606020202030204" pitchFamily="34" charset="0"/>
            </a:endParaRPr>
          </a:p>
        </p:txBody>
      </p:sp>
      <p:sp>
        <p:nvSpPr>
          <p:cNvPr id="59" name="TextBox 58"/>
          <p:cNvSpPr txBox="1"/>
          <p:nvPr/>
        </p:nvSpPr>
        <p:spPr>
          <a:xfrm>
            <a:off x="139580" y="3390007"/>
            <a:ext cx="668772" cy="461665"/>
          </a:xfrm>
          <a:prstGeom prst="rect">
            <a:avLst/>
          </a:prstGeom>
          <a:noFill/>
        </p:spPr>
        <p:txBody>
          <a:bodyPr wrap="none" rtlCol="0">
            <a:spAutoFit/>
          </a:bodyPr>
          <a:lstStyle/>
          <a:p>
            <a:r>
              <a:rPr lang="en-US" sz="2400" b="1" dirty="0" smtClean="0">
                <a:latin typeface="Arial Narrow" panose="020B0606020202030204" pitchFamily="34" charset="0"/>
              </a:rPr>
              <a:t>B29</a:t>
            </a:r>
            <a:endParaRPr lang="en-US" sz="2400" b="1" dirty="0">
              <a:latin typeface="Arial Narrow" panose="020B0606020202030204" pitchFamily="34" charset="0"/>
            </a:endParaRPr>
          </a:p>
        </p:txBody>
      </p:sp>
      <p:sp>
        <p:nvSpPr>
          <p:cNvPr id="60" name="Rectangle 59"/>
          <p:cNvSpPr/>
          <p:nvPr/>
        </p:nvSpPr>
        <p:spPr>
          <a:xfrm>
            <a:off x="4496672" y="1838532"/>
            <a:ext cx="886029" cy="646331"/>
          </a:xfrm>
          <a:prstGeom prst="rect">
            <a:avLst/>
          </a:prstGeom>
          <a:ln w="12700">
            <a:solidFill>
              <a:schemeClr val="tx1"/>
            </a:solidFill>
            <a:prstDash val="solid"/>
          </a:ln>
        </p:spPr>
        <p:txBody>
          <a:bodyPr wrap="square">
            <a:spAutoFit/>
          </a:bodyPr>
          <a:lstStyle/>
          <a:p>
            <a:pPr algn="ctr"/>
            <a:r>
              <a:rPr lang="en-US" sz="1200" dirty="0" smtClean="0">
                <a:solidFill>
                  <a:schemeClr val="tx1"/>
                </a:solidFill>
                <a:latin typeface="Arial Narrow" panose="020B0606020202030204" pitchFamily="34" charset="0"/>
              </a:rPr>
              <a:t>Atmosphere Monitoring &amp; Control</a:t>
            </a:r>
            <a:endParaRPr lang="en-US" sz="1200" dirty="0">
              <a:solidFill>
                <a:schemeClr val="tx1"/>
              </a:solidFill>
              <a:latin typeface="Arial Narrow" panose="020B0606020202030204" pitchFamily="34" charset="0"/>
            </a:endParaRPr>
          </a:p>
        </p:txBody>
      </p:sp>
      <p:cxnSp>
        <p:nvCxnSpPr>
          <p:cNvPr id="61" name="Straight Arrow Connector 60"/>
          <p:cNvCxnSpPr/>
          <p:nvPr/>
        </p:nvCxnSpPr>
        <p:spPr>
          <a:xfrm>
            <a:off x="3271289" y="5748115"/>
            <a:ext cx="536264" cy="0"/>
          </a:xfrm>
          <a:prstGeom prst="straightConnector1">
            <a:avLst/>
          </a:prstGeom>
          <a:ln w="38100">
            <a:solidFill>
              <a:srgbClr val="FFC000"/>
            </a:solidFill>
            <a:tailEnd type="arrow"/>
          </a:ln>
          <a:effectLst/>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3038629" y="5474009"/>
            <a:ext cx="902355" cy="276999"/>
          </a:xfrm>
          <a:prstGeom prst="rect">
            <a:avLst/>
          </a:prstGeom>
        </p:spPr>
        <p:txBody>
          <a:bodyPr wrap="square">
            <a:spAutoFit/>
          </a:bodyPr>
          <a:lstStyle/>
          <a:p>
            <a:pPr algn="ctr"/>
            <a:r>
              <a:rPr lang="en-US" sz="1200" dirty="0" smtClean="0">
                <a:solidFill>
                  <a:schemeClr val="accent6">
                    <a:lumMod val="50000"/>
                  </a:schemeClr>
                </a:solidFill>
                <a:latin typeface="Arial Narrow" panose="020B0606020202030204" pitchFamily="34" charset="0"/>
              </a:rPr>
              <a:t>CH</a:t>
            </a:r>
            <a:r>
              <a:rPr lang="en-US" sz="1200" baseline="-25000" dirty="0" smtClean="0">
                <a:solidFill>
                  <a:schemeClr val="accent6">
                    <a:lumMod val="50000"/>
                  </a:schemeClr>
                </a:solidFill>
                <a:latin typeface="Arial Narrow" panose="020B0606020202030204" pitchFamily="34" charset="0"/>
              </a:rPr>
              <a:t>4</a:t>
            </a:r>
            <a:endParaRPr lang="en-US" sz="1200" baseline="-25000" dirty="0">
              <a:solidFill>
                <a:schemeClr val="accent6">
                  <a:lumMod val="50000"/>
                </a:schemeClr>
              </a:solidFill>
              <a:latin typeface="Arial Narrow" panose="020B0606020202030204" pitchFamily="34" charset="0"/>
            </a:endParaRPr>
          </a:p>
        </p:txBody>
      </p:sp>
      <p:cxnSp>
        <p:nvCxnSpPr>
          <p:cNvPr id="63" name="Straight Arrow Connector 62"/>
          <p:cNvCxnSpPr/>
          <p:nvPr/>
        </p:nvCxnSpPr>
        <p:spPr>
          <a:xfrm>
            <a:off x="5315142" y="5706924"/>
            <a:ext cx="1300258" cy="0"/>
          </a:xfrm>
          <a:prstGeom prst="straightConnector1">
            <a:avLst/>
          </a:prstGeom>
          <a:ln w="38100">
            <a:solidFill>
              <a:srgbClr val="FFC000"/>
            </a:solidFill>
            <a:tailEnd type="arrow"/>
          </a:ln>
          <a:effectLst/>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5083280" y="5448678"/>
            <a:ext cx="902355" cy="276999"/>
          </a:xfrm>
          <a:prstGeom prst="rect">
            <a:avLst/>
          </a:prstGeom>
        </p:spPr>
        <p:txBody>
          <a:bodyPr wrap="square">
            <a:spAutoFit/>
          </a:bodyPr>
          <a:lstStyle/>
          <a:p>
            <a:pPr algn="ctr"/>
            <a:r>
              <a:rPr lang="en-US" sz="1200" dirty="0" smtClean="0">
                <a:solidFill>
                  <a:schemeClr val="accent6">
                    <a:lumMod val="50000"/>
                  </a:schemeClr>
                </a:solidFill>
                <a:latin typeface="Arial Narrow" panose="020B0606020202030204" pitchFamily="34" charset="0"/>
              </a:rPr>
              <a:t>CH</a:t>
            </a:r>
            <a:r>
              <a:rPr lang="en-US" sz="1200" baseline="-25000" dirty="0" smtClean="0">
                <a:solidFill>
                  <a:schemeClr val="accent6">
                    <a:lumMod val="50000"/>
                  </a:schemeClr>
                </a:solidFill>
                <a:latin typeface="Arial Narrow" panose="020B0606020202030204" pitchFamily="34" charset="0"/>
              </a:rPr>
              <a:t>4</a:t>
            </a:r>
            <a:endParaRPr lang="en-US" sz="1200" baseline="-25000" dirty="0">
              <a:solidFill>
                <a:schemeClr val="accent6">
                  <a:lumMod val="50000"/>
                </a:schemeClr>
              </a:solidFill>
              <a:latin typeface="Arial Narrow" panose="020B0606020202030204" pitchFamily="34" charset="0"/>
            </a:endParaRPr>
          </a:p>
        </p:txBody>
      </p:sp>
      <p:cxnSp>
        <p:nvCxnSpPr>
          <p:cNvPr id="66" name="Elbow Connector 65"/>
          <p:cNvCxnSpPr/>
          <p:nvPr/>
        </p:nvCxnSpPr>
        <p:spPr>
          <a:xfrm rot="16200000" flipH="1">
            <a:off x="1964849" y="2214639"/>
            <a:ext cx="3970577" cy="3922694"/>
          </a:xfrm>
          <a:prstGeom prst="bentConnector3">
            <a:avLst>
              <a:gd name="adj1" fmla="val 61179"/>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855755" y="4502339"/>
            <a:ext cx="649537" cy="246221"/>
          </a:xfrm>
          <a:prstGeom prst="rect">
            <a:avLst/>
          </a:prstGeom>
          <a:noFill/>
        </p:spPr>
        <p:txBody>
          <a:bodyPr wrap="none" rtlCol="0">
            <a:spAutoFit/>
          </a:bodyPr>
          <a:lstStyle/>
          <a:p>
            <a:r>
              <a:rPr lang="en-US" sz="1000" dirty="0" err="1" smtClean="0">
                <a:latin typeface="Arial Narrow" panose="020B0606020202030204" pitchFamily="34" charset="0"/>
              </a:rPr>
              <a:t>Ullage</a:t>
            </a:r>
            <a:r>
              <a:rPr lang="en-US" sz="1000" dirty="0" smtClean="0">
                <a:latin typeface="Arial Narrow" panose="020B0606020202030204" pitchFamily="34" charset="0"/>
              </a:rPr>
              <a:t> O2</a:t>
            </a:r>
            <a:endParaRPr lang="en-US" sz="1000" dirty="0">
              <a:latin typeface="Arial Narrow" panose="020B0606020202030204" pitchFamily="34" charset="0"/>
            </a:endParaRPr>
          </a:p>
        </p:txBody>
      </p:sp>
      <p:sp>
        <p:nvSpPr>
          <p:cNvPr id="68" name="Freeform 67"/>
          <p:cNvSpPr/>
          <p:nvPr/>
        </p:nvSpPr>
        <p:spPr>
          <a:xfrm>
            <a:off x="2202739" y="2636430"/>
            <a:ext cx="6569242" cy="3088105"/>
          </a:xfrm>
          <a:custGeom>
            <a:avLst/>
            <a:gdLst>
              <a:gd name="connsiteX0" fmla="*/ 6569242 w 6569242"/>
              <a:gd name="connsiteY0" fmla="*/ 3088105 h 3088105"/>
              <a:gd name="connsiteX1" fmla="*/ 6569242 w 6569242"/>
              <a:gd name="connsiteY1" fmla="*/ 786063 h 3088105"/>
              <a:gd name="connsiteX2" fmla="*/ 0 w 6569242"/>
              <a:gd name="connsiteY2" fmla="*/ 786063 h 3088105"/>
              <a:gd name="connsiteX3" fmla="*/ 0 w 6569242"/>
              <a:gd name="connsiteY3" fmla="*/ 0 h 3088105"/>
            </a:gdLst>
            <a:ahLst/>
            <a:cxnLst>
              <a:cxn ang="0">
                <a:pos x="connsiteX0" y="connsiteY0"/>
              </a:cxn>
              <a:cxn ang="0">
                <a:pos x="connsiteX1" y="connsiteY1"/>
              </a:cxn>
              <a:cxn ang="0">
                <a:pos x="connsiteX2" y="connsiteY2"/>
              </a:cxn>
              <a:cxn ang="0">
                <a:pos x="connsiteX3" y="connsiteY3"/>
              </a:cxn>
            </a:cxnLst>
            <a:rect l="l" t="t" r="r" b="b"/>
            <a:pathLst>
              <a:path w="6569242" h="3088105">
                <a:moveTo>
                  <a:pt x="6569242" y="3088105"/>
                </a:moveTo>
                <a:lnTo>
                  <a:pt x="6569242" y="786063"/>
                </a:lnTo>
                <a:lnTo>
                  <a:pt x="0" y="786063"/>
                </a:lnTo>
                <a:lnTo>
                  <a:pt x="0" y="0"/>
                </a:lnTo>
              </a:path>
            </a:pathLst>
          </a:custGeom>
          <a:noFill/>
          <a:ln w="381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cxnSp>
        <p:nvCxnSpPr>
          <p:cNvPr id="69" name="Elbow Connector 68"/>
          <p:cNvCxnSpPr/>
          <p:nvPr/>
        </p:nvCxnSpPr>
        <p:spPr>
          <a:xfrm>
            <a:off x="2411803" y="5976584"/>
            <a:ext cx="1395750" cy="184361"/>
          </a:xfrm>
          <a:prstGeom prst="bentConnector3">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70" name="Freeform 69"/>
          <p:cNvSpPr/>
          <p:nvPr/>
        </p:nvSpPr>
        <p:spPr>
          <a:xfrm>
            <a:off x="2948696" y="3422493"/>
            <a:ext cx="32085" cy="2887579"/>
          </a:xfrm>
          <a:custGeom>
            <a:avLst/>
            <a:gdLst>
              <a:gd name="connsiteX0" fmla="*/ 32085 w 32085"/>
              <a:gd name="connsiteY0" fmla="*/ 2887579 h 2887579"/>
              <a:gd name="connsiteX1" fmla="*/ 32085 w 32085"/>
              <a:gd name="connsiteY1" fmla="*/ 0 h 2887579"/>
              <a:gd name="connsiteX2" fmla="*/ 0 w 32085"/>
              <a:gd name="connsiteY2" fmla="*/ 0 h 2887579"/>
            </a:gdLst>
            <a:ahLst/>
            <a:cxnLst>
              <a:cxn ang="0">
                <a:pos x="connsiteX0" y="connsiteY0"/>
              </a:cxn>
              <a:cxn ang="0">
                <a:pos x="connsiteX1" y="connsiteY1"/>
              </a:cxn>
              <a:cxn ang="0">
                <a:pos x="connsiteX2" y="connsiteY2"/>
              </a:cxn>
            </a:cxnLst>
            <a:rect l="l" t="t" r="r" b="b"/>
            <a:pathLst>
              <a:path w="32085" h="2887579">
                <a:moveTo>
                  <a:pt x="32085" y="2887579"/>
                </a:moveTo>
                <a:lnTo>
                  <a:pt x="32085" y="0"/>
                </a:lnTo>
                <a:lnTo>
                  <a:pt x="0" y="0"/>
                </a:lnTo>
              </a:path>
            </a:pathLst>
          </a:custGeom>
          <a:noFill/>
          <a:ln w="38100">
            <a:solidFill>
              <a:srgbClr val="3333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pic>
        <p:nvPicPr>
          <p:cNvPr id="74" name="Picture 7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28792" y="1999687"/>
            <a:ext cx="1370618" cy="103557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5"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08949" y="3875549"/>
            <a:ext cx="1210304" cy="7746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1" name="Rectangle 30"/>
          <p:cNvSpPr/>
          <p:nvPr/>
        </p:nvSpPr>
        <p:spPr>
          <a:xfrm>
            <a:off x="8380138" y="2480231"/>
            <a:ext cx="701555" cy="276999"/>
          </a:xfrm>
          <a:prstGeom prst="rect">
            <a:avLst/>
          </a:prstGeom>
        </p:spPr>
        <p:txBody>
          <a:bodyPr wrap="square">
            <a:spAutoFit/>
          </a:bodyPr>
          <a:lstStyle/>
          <a:p>
            <a:pPr algn="ctr"/>
            <a:r>
              <a:rPr lang="en-US" sz="1200" dirty="0" smtClean="0">
                <a:solidFill>
                  <a:schemeClr val="accent6">
                    <a:lumMod val="50000"/>
                  </a:schemeClr>
                </a:solidFill>
                <a:latin typeface="Arial Narrow" panose="020B0606020202030204" pitchFamily="34" charset="0"/>
              </a:rPr>
              <a:t>CH</a:t>
            </a:r>
            <a:r>
              <a:rPr lang="en-US" sz="1200" baseline="-25000" dirty="0" smtClean="0">
                <a:solidFill>
                  <a:schemeClr val="accent6">
                    <a:lumMod val="50000"/>
                  </a:schemeClr>
                </a:solidFill>
                <a:latin typeface="Arial Narrow" panose="020B0606020202030204" pitchFamily="34" charset="0"/>
              </a:rPr>
              <a:t>4</a:t>
            </a:r>
            <a:endParaRPr lang="en-US" sz="1200" baseline="-25000" dirty="0">
              <a:solidFill>
                <a:schemeClr val="accent6">
                  <a:lumMod val="50000"/>
                </a:schemeClr>
              </a:solidFill>
              <a:latin typeface="Arial Narrow" panose="020B0606020202030204" pitchFamily="34" charset="0"/>
            </a:endParaRPr>
          </a:p>
        </p:txBody>
      </p:sp>
      <p:cxnSp>
        <p:nvCxnSpPr>
          <p:cNvPr id="32" name="Straight Arrow Connector 31"/>
          <p:cNvCxnSpPr/>
          <p:nvPr/>
        </p:nvCxnSpPr>
        <p:spPr>
          <a:xfrm>
            <a:off x="8027055" y="2799259"/>
            <a:ext cx="1021022" cy="0"/>
          </a:xfrm>
          <a:prstGeom prst="straightConnector1">
            <a:avLst/>
          </a:prstGeom>
          <a:ln w="38100">
            <a:solidFill>
              <a:srgbClr val="FFC000"/>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89" name="Rectangle 88"/>
          <p:cNvSpPr/>
          <p:nvPr/>
        </p:nvSpPr>
        <p:spPr>
          <a:xfrm>
            <a:off x="5508087" y="1833282"/>
            <a:ext cx="881158" cy="657507"/>
          </a:xfrm>
          <a:prstGeom prst="rect">
            <a:avLst/>
          </a:prstGeom>
          <a:ln>
            <a:solidFill>
              <a:schemeClr val="tx1"/>
            </a:solidFill>
          </a:ln>
        </p:spPr>
        <p:txBody>
          <a:bodyPr wrap="square">
            <a:spAutoFit/>
          </a:bodyPr>
          <a:lstStyle/>
          <a:p>
            <a:pPr algn="ctr"/>
            <a:r>
              <a:rPr lang="en-US" sz="1200" dirty="0">
                <a:latin typeface="Arial Narrow" panose="020B0606020202030204" pitchFamily="34" charset="0"/>
              </a:rPr>
              <a:t>Urine </a:t>
            </a:r>
            <a:r>
              <a:rPr lang="en-US" sz="1200" dirty="0" smtClean="0">
                <a:latin typeface="Arial Narrow" panose="020B0606020202030204" pitchFamily="34" charset="0"/>
              </a:rPr>
              <a:t>Collection / Processing</a:t>
            </a:r>
            <a:endParaRPr lang="en-US" sz="1200" dirty="0">
              <a:latin typeface="Arial Narrow" panose="020B0606020202030204" pitchFamily="34" charset="0"/>
            </a:endParaRPr>
          </a:p>
        </p:txBody>
      </p:sp>
      <p:cxnSp>
        <p:nvCxnSpPr>
          <p:cNvPr id="113" name="Straight Connector 112"/>
          <p:cNvCxnSpPr/>
          <p:nvPr/>
        </p:nvCxnSpPr>
        <p:spPr>
          <a:xfrm flipV="1">
            <a:off x="3284473" y="3530714"/>
            <a:ext cx="0" cy="221740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3267572" y="3540735"/>
            <a:ext cx="4283617" cy="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7559489" y="2935074"/>
            <a:ext cx="0" cy="61291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2356818" y="2998314"/>
            <a:ext cx="224195" cy="0"/>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V="1">
            <a:off x="2356818" y="2981083"/>
            <a:ext cx="0" cy="5669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2890738" y="3530714"/>
            <a:ext cx="0" cy="21679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2340275" y="3540388"/>
            <a:ext cx="566878" cy="0"/>
          </a:xfrm>
          <a:prstGeom prst="straightConnector1">
            <a:avLst/>
          </a:prstGeom>
          <a:ln w="38100">
            <a:solidFill>
              <a:srgbClr val="FF000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6" name="Rectangle 95"/>
          <p:cNvSpPr/>
          <p:nvPr/>
        </p:nvSpPr>
        <p:spPr>
          <a:xfrm>
            <a:off x="2059849" y="2688265"/>
            <a:ext cx="579645" cy="276999"/>
          </a:xfrm>
          <a:prstGeom prst="rect">
            <a:avLst/>
          </a:prstGeom>
        </p:spPr>
        <p:txBody>
          <a:bodyPr wrap="square">
            <a:spAutoFit/>
          </a:bodyPr>
          <a:lstStyle/>
          <a:p>
            <a:pPr algn="ctr"/>
            <a:r>
              <a:rPr lang="en-US" sz="1200" dirty="0" smtClean="0">
                <a:solidFill>
                  <a:srgbClr val="FF0000"/>
                </a:solidFill>
                <a:latin typeface="Arial Narrow" panose="020B0606020202030204" pitchFamily="34" charset="0"/>
              </a:rPr>
              <a:t>H</a:t>
            </a:r>
            <a:r>
              <a:rPr lang="en-US" sz="1200" baseline="-25000" dirty="0" smtClean="0">
                <a:solidFill>
                  <a:srgbClr val="FF0000"/>
                </a:solidFill>
                <a:latin typeface="Arial Narrow" panose="020B0606020202030204" pitchFamily="34" charset="0"/>
              </a:rPr>
              <a:t>2</a:t>
            </a:r>
            <a:endParaRPr lang="en-US" sz="1200" baseline="-25000" dirty="0">
              <a:solidFill>
                <a:srgbClr val="FF0000"/>
              </a:solidFill>
              <a:latin typeface="Arial Narrow" panose="020B0606020202030204" pitchFamily="34" charset="0"/>
            </a:endParaRPr>
          </a:p>
        </p:txBody>
      </p:sp>
      <p:cxnSp>
        <p:nvCxnSpPr>
          <p:cNvPr id="29" name="Straight Arrow Connector 28"/>
          <p:cNvCxnSpPr/>
          <p:nvPr/>
        </p:nvCxnSpPr>
        <p:spPr>
          <a:xfrm>
            <a:off x="6844683" y="2187742"/>
            <a:ext cx="351584" cy="0"/>
          </a:xfrm>
          <a:prstGeom prst="straightConnector1">
            <a:avLst/>
          </a:prstGeom>
          <a:ln w="38100">
            <a:solidFill>
              <a:srgbClr val="3333FF"/>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6754549" y="1874441"/>
            <a:ext cx="531851" cy="283184"/>
          </a:xfrm>
          <a:prstGeom prst="rect">
            <a:avLst/>
          </a:prstGeom>
        </p:spPr>
        <p:txBody>
          <a:bodyPr wrap="square">
            <a:spAutoFit/>
          </a:bodyPr>
          <a:lstStyle/>
          <a:p>
            <a:r>
              <a:rPr lang="en-US" sz="1200" dirty="0" smtClean="0">
                <a:solidFill>
                  <a:srgbClr val="3333FF"/>
                </a:solidFill>
                <a:latin typeface="Arial Narrow" panose="020B0606020202030204" pitchFamily="34" charset="0"/>
              </a:rPr>
              <a:t>H</a:t>
            </a:r>
            <a:r>
              <a:rPr lang="en-US" sz="1200" baseline="-25000" dirty="0" smtClean="0">
                <a:solidFill>
                  <a:srgbClr val="3333FF"/>
                </a:solidFill>
                <a:latin typeface="Arial Narrow" panose="020B0606020202030204" pitchFamily="34" charset="0"/>
              </a:rPr>
              <a:t>2</a:t>
            </a:r>
            <a:r>
              <a:rPr lang="en-US" sz="1200" dirty="0" smtClean="0">
                <a:solidFill>
                  <a:srgbClr val="3333FF"/>
                </a:solidFill>
                <a:latin typeface="Arial Narrow" panose="020B0606020202030204" pitchFamily="34" charset="0"/>
              </a:rPr>
              <a:t>0</a:t>
            </a:r>
            <a:endParaRPr lang="en-US" sz="1200" dirty="0">
              <a:solidFill>
                <a:srgbClr val="3333FF"/>
              </a:solidFill>
              <a:latin typeface="Arial Narrow" panose="020B0606020202030204" pitchFamily="34" charset="0"/>
            </a:endParaRPr>
          </a:p>
        </p:txBody>
      </p:sp>
      <p:sp>
        <p:nvSpPr>
          <p:cNvPr id="71" name="Rectangle 70"/>
          <p:cNvSpPr/>
          <p:nvPr/>
        </p:nvSpPr>
        <p:spPr>
          <a:xfrm>
            <a:off x="7184579" y="2036396"/>
            <a:ext cx="752537" cy="276999"/>
          </a:xfrm>
          <a:prstGeom prst="rect">
            <a:avLst/>
          </a:prstGeom>
          <a:ln w="12700">
            <a:solidFill>
              <a:schemeClr val="tx1"/>
            </a:solidFill>
            <a:prstDash val="solid"/>
          </a:ln>
        </p:spPr>
        <p:txBody>
          <a:bodyPr wrap="square">
            <a:spAutoFit/>
          </a:bodyPr>
          <a:lstStyle/>
          <a:p>
            <a:pPr algn="ctr"/>
            <a:r>
              <a:rPr lang="en-US" sz="1200" dirty="0" smtClean="0">
                <a:solidFill>
                  <a:schemeClr val="tx1"/>
                </a:solidFill>
                <a:latin typeface="Arial Narrow" panose="020B0606020202030204" pitchFamily="34" charset="0"/>
              </a:rPr>
              <a:t>O</a:t>
            </a:r>
            <a:r>
              <a:rPr lang="en-US" sz="1200" baseline="-25000" dirty="0" smtClean="0">
                <a:solidFill>
                  <a:schemeClr val="tx1"/>
                </a:solidFill>
                <a:latin typeface="Arial Narrow" panose="020B0606020202030204" pitchFamily="34" charset="0"/>
              </a:rPr>
              <a:t>2</a:t>
            </a:r>
            <a:r>
              <a:rPr lang="en-US" sz="1200" dirty="0" smtClean="0">
                <a:solidFill>
                  <a:schemeClr val="tx1"/>
                </a:solidFill>
                <a:latin typeface="Arial Narrow" panose="020B0606020202030204" pitchFamily="34" charset="0"/>
              </a:rPr>
              <a:t> Gen.</a:t>
            </a:r>
            <a:endParaRPr lang="en-US" sz="1200" dirty="0">
              <a:solidFill>
                <a:schemeClr val="tx1"/>
              </a:solidFill>
              <a:latin typeface="Arial Narrow" panose="020B0606020202030204" pitchFamily="34" charset="0"/>
            </a:endParaRPr>
          </a:p>
        </p:txBody>
      </p:sp>
      <p:cxnSp>
        <p:nvCxnSpPr>
          <p:cNvPr id="72" name="Straight Arrow Connector 71"/>
          <p:cNvCxnSpPr/>
          <p:nvPr/>
        </p:nvCxnSpPr>
        <p:spPr>
          <a:xfrm flipV="1">
            <a:off x="7560847" y="1772700"/>
            <a:ext cx="0" cy="263696"/>
          </a:xfrm>
          <a:prstGeom prst="straightConnector1">
            <a:avLst/>
          </a:prstGeom>
          <a:ln w="38100">
            <a:solidFill>
              <a:srgbClr val="92D050"/>
            </a:solidFill>
            <a:tailEnd type="arrow"/>
          </a:ln>
          <a:effectLst/>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7163651" y="1787332"/>
            <a:ext cx="443832" cy="276999"/>
          </a:xfrm>
          <a:prstGeom prst="rect">
            <a:avLst/>
          </a:prstGeom>
        </p:spPr>
        <p:txBody>
          <a:bodyPr wrap="square">
            <a:spAutoFit/>
          </a:bodyPr>
          <a:lstStyle/>
          <a:p>
            <a:pPr algn="ctr"/>
            <a:r>
              <a:rPr lang="en-US" sz="1200" dirty="0" smtClean="0">
                <a:solidFill>
                  <a:srgbClr val="339933"/>
                </a:solidFill>
                <a:latin typeface="Arial Narrow" panose="020B0606020202030204" pitchFamily="34" charset="0"/>
              </a:rPr>
              <a:t>O</a:t>
            </a:r>
            <a:r>
              <a:rPr lang="en-US" sz="1200" baseline="-25000" dirty="0" smtClean="0">
                <a:solidFill>
                  <a:srgbClr val="339933"/>
                </a:solidFill>
                <a:latin typeface="Arial Narrow" panose="020B0606020202030204" pitchFamily="34" charset="0"/>
              </a:rPr>
              <a:t>2</a:t>
            </a:r>
            <a:endParaRPr lang="en-US" sz="1200" baseline="-25000" dirty="0">
              <a:solidFill>
                <a:srgbClr val="339933"/>
              </a:solidFill>
              <a:latin typeface="Arial Narrow" panose="020B0606020202030204" pitchFamily="34" charset="0"/>
            </a:endParaRPr>
          </a:p>
        </p:txBody>
      </p:sp>
      <p:sp>
        <p:nvSpPr>
          <p:cNvPr id="80" name="Rectangle 79"/>
          <p:cNvSpPr/>
          <p:nvPr/>
        </p:nvSpPr>
        <p:spPr>
          <a:xfrm>
            <a:off x="7167797" y="2373372"/>
            <a:ext cx="431083" cy="279653"/>
          </a:xfrm>
          <a:prstGeom prst="rect">
            <a:avLst/>
          </a:prstGeom>
        </p:spPr>
        <p:txBody>
          <a:bodyPr wrap="square">
            <a:spAutoFit/>
          </a:bodyPr>
          <a:lstStyle/>
          <a:p>
            <a:pPr algn="ctr"/>
            <a:r>
              <a:rPr lang="en-US" sz="1200" dirty="0" smtClean="0">
                <a:solidFill>
                  <a:srgbClr val="FF0000"/>
                </a:solidFill>
                <a:latin typeface="Arial Narrow" panose="020B0606020202030204" pitchFamily="34" charset="0"/>
              </a:rPr>
              <a:t>H</a:t>
            </a:r>
            <a:r>
              <a:rPr lang="en-US" sz="1200" baseline="-25000" dirty="0" smtClean="0">
                <a:solidFill>
                  <a:srgbClr val="FF0000"/>
                </a:solidFill>
                <a:latin typeface="Arial Narrow" panose="020B0606020202030204" pitchFamily="34" charset="0"/>
              </a:rPr>
              <a:t>2</a:t>
            </a:r>
            <a:endParaRPr lang="en-US" sz="1200" baseline="-25000" dirty="0">
              <a:solidFill>
                <a:srgbClr val="FF0000"/>
              </a:solidFill>
              <a:latin typeface="Arial Narrow" panose="020B0606020202030204" pitchFamily="34" charset="0"/>
            </a:endParaRPr>
          </a:p>
        </p:txBody>
      </p:sp>
      <p:cxnSp>
        <p:nvCxnSpPr>
          <p:cNvPr id="92" name="Straight Arrow Connector 91"/>
          <p:cNvCxnSpPr/>
          <p:nvPr/>
        </p:nvCxnSpPr>
        <p:spPr>
          <a:xfrm>
            <a:off x="7560847" y="2332958"/>
            <a:ext cx="0" cy="334052"/>
          </a:xfrm>
          <a:prstGeom prst="straightConnector1">
            <a:avLst/>
          </a:prstGeom>
          <a:ln w="381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a:off x="6389245" y="2815417"/>
            <a:ext cx="702678" cy="0"/>
          </a:xfrm>
          <a:prstGeom prst="straightConnector1">
            <a:avLst/>
          </a:prstGeom>
          <a:ln w="38100">
            <a:solidFill>
              <a:srgbClr val="7030A0"/>
            </a:solidFill>
            <a:tailEnd type="arrow"/>
          </a:ln>
          <a:effectLst/>
        </p:spPr>
        <p:style>
          <a:lnRef idx="2">
            <a:schemeClr val="accent1"/>
          </a:lnRef>
          <a:fillRef idx="0">
            <a:schemeClr val="accent1"/>
          </a:fillRef>
          <a:effectRef idx="1">
            <a:schemeClr val="accent1"/>
          </a:effectRef>
          <a:fontRef idx="minor">
            <a:schemeClr val="tx1"/>
          </a:fontRef>
        </p:style>
      </p:cxnSp>
      <p:sp>
        <p:nvSpPr>
          <p:cNvPr id="110" name="Rectangle 109"/>
          <p:cNvSpPr/>
          <p:nvPr/>
        </p:nvSpPr>
        <p:spPr>
          <a:xfrm>
            <a:off x="6918609" y="2892267"/>
            <a:ext cx="902355" cy="276999"/>
          </a:xfrm>
          <a:prstGeom prst="rect">
            <a:avLst/>
          </a:prstGeom>
        </p:spPr>
        <p:txBody>
          <a:bodyPr wrap="square">
            <a:spAutoFit/>
          </a:bodyPr>
          <a:lstStyle/>
          <a:p>
            <a:pPr algn="ctr"/>
            <a:r>
              <a:rPr lang="en-US" sz="1200" dirty="0" smtClean="0">
                <a:solidFill>
                  <a:schemeClr val="accent6">
                    <a:lumMod val="50000"/>
                  </a:schemeClr>
                </a:solidFill>
                <a:latin typeface="Arial Narrow" panose="020B0606020202030204" pitchFamily="34" charset="0"/>
              </a:rPr>
              <a:t>CH</a:t>
            </a:r>
            <a:r>
              <a:rPr lang="en-US" sz="1200" baseline="-25000" dirty="0" smtClean="0">
                <a:solidFill>
                  <a:schemeClr val="accent6">
                    <a:lumMod val="50000"/>
                  </a:schemeClr>
                </a:solidFill>
                <a:latin typeface="Arial Narrow" panose="020B0606020202030204" pitchFamily="34" charset="0"/>
              </a:rPr>
              <a:t>4</a:t>
            </a:r>
            <a:endParaRPr lang="en-US" sz="1200" baseline="-25000" dirty="0">
              <a:solidFill>
                <a:schemeClr val="accent6">
                  <a:lumMod val="50000"/>
                </a:schemeClr>
              </a:solidFill>
              <a:latin typeface="Arial Narrow" panose="020B0606020202030204" pitchFamily="34" charset="0"/>
            </a:endParaRPr>
          </a:p>
        </p:txBody>
      </p:sp>
      <p:cxnSp>
        <p:nvCxnSpPr>
          <p:cNvPr id="112" name="Straight Arrow Connector 111"/>
          <p:cNvCxnSpPr/>
          <p:nvPr/>
        </p:nvCxnSpPr>
        <p:spPr>
          <a:xfrm flipV="1">
            <a:off x="2928083" y="2546495"/>
            <a:ext cx="0" cy="263696"/>
          </a:xfrm>
          <a:prstGeom prst="straightConnector1">
            <a:avLst/>
          </a:prstGeom>
          <a:ln w="38100">
            <a:solidFill>
              <a:srgbClr val="92D050"/>
            </a:solidFill>
            <a:tailEnd type="arrow"/>
          </a:ln>
          <a:effectLst/>
        </p:spPr>
        <p:style>
          <a:lnRef idx="2">
            <a:schemeClr val="accent1"/>
          </a:lnRef>
          <a:fillRef idx="0">
            <a:schemeClr val="accent1"/>
          </a:fillRef>
          <a:effectRef idx="1">
            <a:schemeClr val="accent1"/>
          </a:effectRef>
          <a:fontRef idx="minor">
            <a:schemeClr val="tx1"/>
          </a:fontRef>
        </p:style>
      </p:cxnSp>
      <p:sp>
        <p:nvSpPr>
          <p:cNvPr id="115" name="Rectangle 114"/>
          <p:cNvSpPr/>
          <p:nvPr/>
        </p:nvSpPr>
        <p:spPr>
          <a:xfrm>
            <a:off x="2530887" y="2561127"/>
            <a:ext cx="443832" cy="276999"/>
          </a:xfrm>
          <a:prstGeom prst="rect">
            <a:avLst/>
          </a:prstGeom>
        </p:spPr>
        <p:txBody>
          <a:bodyPr wrap="square">
            <a:spAutoFit/>
          </a:bodyPr>
          <a:lstStyle/>
          <a:p>
            <a:pPr algn="ctr"/>
            <a:r>
              <a:rPr lang="en-US" sz="1200" dirty="0" smtClean="0">
                <a:solidFill>
                  <a:srgbClr val="339933"/>
                </a:solidFill>
                <a:latin typeface="Arial Narrow" panose="020B0606020202030204" pitchFamily="34" charset="0"/>
              </a:rPr>
              <a:t>O2</a:t>
            </a:r>
            <a:endParaRPr lang="en-US" sz="1200" dirty="0">
              <a:solidFill>
                <a:srgbClr val="339933"/>
              </a:solidFill>
              <a:latin typeface="Arial Narrow" panose="020B0606020202030204" pitchFamily="34" charset="0"/>
            </a:endParaRPr>
          </a:p>
        </p:txBody>
      </p:sp>
      <p:sp>
        <p:nvSpPr>
          <p:cNvPr id="116" name="Rectangle 115"/>
          <p:cNvSpPr/>
          <p:nvPr/>
        </p:nvSpPr>
        <p:spPr>
          <a:xfrm>
            <a:off x="4496382" y="2567333"/>
            <a:ext cx="886319" cy="461665"/>
          </a:xfrm>
          <a:prstGeom prst="rect">
            <a:avLst/>
          </a:prstGeom>
          <a:ln w="12700">
            <a:solidFill>
              <a:schemeClr val="tx1"/>
            </a:solidFill>
            <a:prstDash val="solid"/>
          </a:ln>
        </p:spPr>
        <p:txBody>
          <a:bodyPr wrap="square">
            <a:spAutoFit/>
          </a:bodyPr>
          <a:lstStyle/>
          <a:p>
            <a:pPr algn="ctr"/>
            <a:endParaRPr lang="en-US" sz="1200" dirty="0" smtClean="0">
              <a:solidFill>
                <a:schemeClr val="tx1"/>
              </a:solidFill>
              <a:latin typeface="Arial Narrow" panose="020B0606020202030204" pitchFamily="34" charset="0"/>
            </a:endParaRPr>
          </a:p>
          <a:p>
            <a:pPr algn="ctr"/>
            <a:endParaRPr lang="en-US" sz="1200" dirty="0" smtClean="0">
              <a:solidFill>
                <a:schemeClr val="tx1"/>
              </a:solidFill>
              <a:latin typeface="Arial Narrow" panose="020B0606020202030204" pitchFamily="34" charset="0"/>
            </a:endParaRPr>
          </a:p>
        </p:txBody>
      </p:sp>
      <p:sp>
        <p:nvSpPr>
          <p:cNvPr id="109" name="TextBox 108"/>
          <p:cNvSpPr txBox="1"/>
          <p:nvPr/>
        </p:nvSpPr>
        <p:spPr>
          <a:xfrm>
            <a:off x="4388016" y="2575639"/>
            <a:ext cx="1103187" cy="646331"/>
          </a:xfrm>
          <a:prstGeom prst="rect">
            <a:avLst/>
          </a:prstGeom>
          <a:noFill/>
        </p:spPr>
        <p:txBody>
          <a:bodyPr wrap="none" rtlCol="0">
            <a:spAutoFit/>
          </a:bodyPr>
          <a:lstStyle/>
          <a:p>
            <a:pPr algn="ctr"/>
            <a:r>
              <a:rPr lang="en-US" sz="1200" dirty="0">
                <a:latin typeface="Arial Narrow" panose="020B0606020202030204" pitchFamily="34" charset="0"/>
              </a:rPr>
              <a:t>H</a:t>
            </a:r>
            <a:r>
              <a:rPr lang="en-US" sz="1200" baseline="-25000" dirty="0">
                <a:latin typeface="Arial Narrow" panose="020B0606020202030204" pitchFamily="34" charset="0"/>
              </a:rPr>
              <a:t>2</a:t>
            </a:r>
            <a:r>
              <a:rPr lang="en-US" sz="1200" dirty="0">
                <a:latin typeface="Arial Narrow" panose="020B0606020202030204" pitchFamily="34" charset="0"/>
              </a:rPr>
              <a:t>O </a:t>
            </a:r>
            <a:r>
              <a:rPr lang="en-US" sz="1200" dirty="0" smtClean="0">
                <a:latin typeface="Arial Narrow" panose="020B0606020202030204" pitchFamily="34" charset="0"/>
              </a:rPr>
              <a:t>Processing</a:t>
            </a:r>
          </a:p>
          <a:p>
            <a:pPr algn="ctr"/>
            <a:r>
              <a:rPr lang="en-US" sz="1200" dirty="0" smtClean="0">
                <a:latin typeface="Arial Narrow" panose="020B0606020202030204" pitchFamily="34" charset="0"/>
              </a:rPr>
              <a:t>&amp; </a:t>
            </a:r>
            <a:r>
              <a:rPr lang="en-US" sz="1200" dirty="0">
                <a:latin typeface="Arial Narrow" panose="020B0606020202030204" pitchFamily="34" charset="0"/>
              </a:rPr>
              <a:t>Distr.</a:t>
            </a:r>
          </a:p>
          <a:p>
            <a:pPr algn="ctr"/>
            <a:endParaRPr lang="en-US" sz="1200" dirty="0"/>
          </a:p>
        </p:txBody>
      </p:sp>
      <p:sp>
        <p:nvSpPr>
          <p:cNvPr id="117" name="Rectangle 116"/>
          <p:cNvSpPr/>
          <p:nvPr/>
        </p:nvSpPr>
        <p:spPr>
          <a:xfrm>
            <a:off x="6445153" y="2545091"/>
            <a:ext cx="443832" cy="276999"/>
          </a:xfrm>
          <a:prstGeom prst="rect">
            <a:avLst/>
          </a:prstGeom>
        </p:spPr>
        <p:txBody>
          <a:bodyPr wrap="square">
            <a:spAutoFit/>
          </a:bodyPr>
          <a:lstStyle/>
          <a:p>
            <a:pPr algn="ctr"/>
            <a:r>
              <a:rPr lang="en-US" sz="1200" dirty="0" smtClean="0">
                <a:solidFill>
                  <a:srgbClr val="7030A0"/>
                </a:solidFill>
                <a:latin typeface="Arial Narrow" panose="020B0606020202030204" pitchFamily="34" charset="0"/>
              </a:rPr>
              <a:t>CO</a:t>
            </a:r>
            <a:r>
              <a:rPr lang="en-US" sz="1200" baseline="-25000" dirty="0" smtClean="0">
                <a:solidFill>
                  <a:srgbClr val="7030A0"/>
                </a:solidFill>
                <a:latin typeface="Arial Narrow" panose="020B0606020202030204" pitchFamily="34" charset="0"/>
              </a:rPr>
              <a:t>2</a:t>
            </a:r>
            <a:endParaRPr lang="en-US" sz="1200" baseline="-25000" dirty="0">
              <a:solidFill>
                <a:srgbClr val="7030A0"/>
              </a:solidFill>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715F03FC-06F2-4439-A699-B60085BB9C44}" type="slidenum">
              <a:rPr lang="en-US" smtClean="0"/>
              <a:t>27</a:t>
            </a:fld>
            <a:endParaRPr lang="en-US"/>
          </a:p>
        </p:txBody>
      </p:sp>
    </p:spTree>
    <p:extLst>
      <p:ext uri="{BB962C8B-B14F-4D97-AF65-F5344CB8AC3E}">
        <p14:creationId xmlns:p14="http://schemas.microsoft.com/office/powerpoint/2010/main" val="25229435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38688"/>
            <a:ext cx="9144000" cy="1169551"/>
          </a:xfrm>
          <a:prstGeom prst="rect">
            <a:avLst/>
          </a:prstGeom>
          <a:noFill/>
        </p:spPr>
        <p:txBody>
          <a:bodyPr wrap="square" rtlCol="0">
            <a:spAutoFit/>
          </a:bodyPr>
          <a:lstStyle/>
          <a:p>
            <a:r>
              <a:rPr lang="en-US" sz="1400" b="1" u="sng" dirty="0" smtClean="0">
                <a:latin typeface="Arial Narrow" panose="020B0606020202030204" pitchFamily="34" charset="0"/>
              </a:rPr>
              <a:t>OBJECTIVE</a:t>
            </a:r>
            <a:endParaRPr lang="en-US" sz="1400" b="1" dirty="0">
              <a:latin typeface="Arial Narrow" panose="020B0606020202030204" pitchFamily="34" charset="0"/>
            </a:endParaRPr>
          </a:p>
          <a:p>
            <a:pPr marL="284163" indent="-168275">
              <a:buFont typeface="Arial" panose="020B0604020202020204" pitchFamily="34" charset="0"/>
              <a:buChar char="•"/>
            </a:pPr>
            <a:r>
              <a:rPr lang="en-US" sz="1400" dirty="0">
                <a:latin typeface="Arial Narrow" panose="020B0606020202030204" pitchFamily="34" charset="0"/>
                <a:cs typeface="Arial" panose="020B0604020202020204" pitchFamily="34" charset="0"/>
              </a:rPr>
              <a:t>The Human Exploration Spacecraft Test-bed for Integration &amp; Advancement (HESTIA) was established in FY </a:t>
            </a:r>
            <a:r>
              <a:rPr lang="en-US" sz="1400" dirty="0" smtClean="0">
                <a:latin typeface="Arial Narrow" panose="020B0606020202030204" pitchFamily="34" charset="0"/>
                <a:cs typeface="Arial" panose="020B0604020202020204" pitchFamily="34" charset="0"/>
              </a:rPr>
              <a:t>‘15 </a:t>
            </a:r>
            <a:r>
              <a:rPr lang="en-US" sz="1400" dirty="0">
                <a:latin typeface="Arial Narrow" panose="020B0606020202030204" pitchFamily="34" charset="0"/>
                <a:cs typeface="Arial" panose="020B0604020202020204" pitchFamily="34" charset="0"/>
              </a:rPr>
              <a:t>to develop </a:t>
            </a:r>
            <a:r>
              <a:rPr lang="en-US" sz="1400" dirty="0" smtClean="0">
                <a:latin typeface="Arial Narrow" panose="020B0606020202030204" pitchFamily="34" charset="0"/>
              </a:rPr>
              <a:t>an </a:t>
            </a:r>
            <a:r>
              <a:rPr lang="en-US" sz="1400" dirty="0">
                <a:latin typeface="Arial Narrow" panose="020B0606020202030204" pitchFamily="34" charset="0"/>
              </a:rPr>
              <a:t>advanced </a:t>
            </a:r>
            <a:r>
              <a:rPr lang="en-US" sz="1400" dirty="0" smtClean="0">
                <a:latin typeface="Arial Narrow" panose="020B0606020202030204" pitchFamily="34" charset="0"/>
              </a:rPr>
              <a:t>Deep-space targeted human </a:t>
            </a:r>
            <a:r>
              <a:rPr lang="en-US" sz="1400" dirty="0">
                <a:latin typeface="Arial Narrow" panose="020B0606020202030204" pitchFamily="34" charset="0"/>
              </a:rPr>
              <a:t>spacecraft </a:t>
            </a:r>
            <a:r>
              <a:rPr lang="en-US" sz="1400" dirty="0" err="1">
                <a:latin typeface="Arial Narrow" panose="020B0606020202030204" pitchFamily="34" charset="0"/>
              </a:rPr>
              <a:t>testbed</a:t>
            </a:r>
            <a:r>
              <a:rPr lang="en-US" sz="1400" dirty="0">
                <a:latin typeface="Arial Narrow" panose="020B0606020202030204" pitchFamily="34" charset="0"/>
              </a:rPr>
              <a:t> </a:t>
            </a:r>
            <a:r>
              <a:rPr lang="en-US" sz="1400" dirty="0" smtClean="0">
                <a:latin typeface="Arial Narrow" panose="020B0606020202030204" pitchFamily="34" charset="0"/>
              </a:rPr>
              <a:t>with system integration between various space vehicle disciplines across the Center. </a:t>
            </a:r>
          </a:p>
          <a:p>
            <a:pPr marL="284163" indent="-168275">
              <a:buFont typeface="Arial" panose="020B0604020202020204" pitchFamily="34" charset="0"/>
              <a:buChar char="•"/>
            </a:pPr>
            <a:endParaRPr lang="en-US" sz="1400" b="1" dirty="0" smtClean="0">
              <a:latin typeface="Arial Narrow" panose="020B0606020202030204" pitchFamily="34" charset="0"/>
              <a:cs typeface="Arial" panose="020B0604020202020204" pitchFamily="34" charset="0"/>
            </a:endParaRPr>
          </a:p>
        </p:txBody>
      </p:sp>
      <p:sp>
        <p:nvSpPr>
          <p:cNvPr id="4" name="TextBox 3"/>
          <p:cNvSpPr txBox="1"/>
          <p:nvPr/>
        </p:nvSpPr>
        <p:spPr>
          <a:xfrm>
            <a:off x="1117972" y="266330"/>
            <a:ext cx="6748258" cy="461665"/>
          </a:xfrm>
          <a:prstGeom prst="rect">
            <a:avLst/>
          </a:prstGeom>
          <a:noFill/>
        </p:spPr>
        <p:txBody>
          <a:bodyPr wrap="none" rtlCol="0">
            <a:spAutoFit/>
          </a:bodyPr>
          <a:lstStyle/>
          <a:p>
            <a:pPr algn="ctr"/>
            <a:r>
              <a:rPr lang="en-US" sz="2400" b="1" dirty="0" smtClean="0">
                <a:latin typeface="Arial Narrow" panose="020B0606020202030204" pitchFamily="34" charset="0"/>
              </a:rPr>
              <a:t>HESTIA</a:t>
            </a:r>
            <a:r>
              <a:rPr lang="en-US" sz="2400" b="1" dirty="0">
                <a:latin typeface="Arial Narrow" panose="020B0606020202030204" pitchFamily="34" charset="0"/>
              </a:rPr>
              <a:t> </a:t>
            </a:r>
            <a:r>
              <a:rPr lang="en-US" sz="2400" b="1" dirty="0" smtClean="0">
                <a:latin typeface="Arial Narrow" panose="020B0606020202030204" pitchFamily="34" charset="0"/>
              </a:rPr>
              <a:t>Support </a:t>
            </a:r>
            <a:r>
              <a:rPr lang="en-US" sz="2400" b="1" dirty="0">
                <a:latin typeface="Arial Narrow" panose="020B0606020202030204" pitchFamily="34" charset="0"/>
              </a:rPr>
              <a:t>of Future NASA Deep-Space Missions</a:t>
            </a:r>
            <a:endParaRPr lang="en-US" sz="2400" dirty="0">
              <a:latin typeface="Arial Narrow" panose="020B0606020202030204" pitchFamily="34" charset="0"/>
            </a:endParaRPr>
          </a:p>
        </p:txBody>
      </p:sp>
      <p:grpSp>
        <p:nvGrpSpPr>
          <p:cNvPr id="144" name="Group 143"/>
          <p:cNvGrpSpPr/>
          <p:nvPr/>
        </p:nvGrpSpPr>
        <p:grpSpPr>
          <a:xfrm>
            <a:off x="1117972" y="1829090"/>
            <a:ext cx="7108544" cy="4779976"/>
            <a:chOff x="94425" y="1047035"/>
            <a:chExt cx="8574802" cy="5765927"/>
          </a:xfrm>
        </p:grpSpPr>
        <p:pic>
          <p:nvPicPr>
            <p:cNvPr id="76" name="Picture 75"/>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88865" y="2595661"/>
              <a:ext cx="1756821" cy="132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582086" y="3821304"/>
              <a:ext cx="2250852" cy="1440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3"/>
            <p:cNvPicPr>
              <a:picLocks noChangeAspect="1" noChangeArrowheads="1"/>
            </p:cNvPicPr>
            <p:nvPr/>
          </p:nvPicPr>
          <p:blipFill>
            <a:blip r:embed="rId4" cstate="print"/>
            <a:srcRect/>
            <a:stretch>
              <a:fillRect/>
            </a:stretch>
          </p:blipFill>
          <p:spPr bwMode="auto">
            <a:xfrm>
              <a:off x="1747662" y="5687143"/>
              <a:ext cx="698093" cy="917939"/>
            </a:xfrm>
            <a:prstGeom prst="rect">
              <a:avLst/>
            </a:prstGeom>
            <a:noFill/>
            <a:ln w="9525">
              <a:noFill/>
              <a:miter lim="800000"/>
              <a:headEnd/>
              <a:tailEnd/>
            </a:ln>
            <a:effectLst/>
          </p:spPr>
        </p:pic>
        <p:pic>
          <p:nvPicPr>
            <p:cNvPr id="79" name="Picture 3"/>
            <p:cNvPicPr>
              <a:picLocks noChangeAspect="1" noChangeArrowheads="1"/>
            </p:cNvPicPr>
            <p:nvPr/>
          </p:nvPicPr>
          <p:blipFill>
            <a:blip r:embed="rId5" cstate="print"/>
            <a:srcRect/>
            <a:stretch>
              <a:fillRect/>
            </a:stretch>
          </p:blipFill>
          <p:spPr bwMode="auto">
            <a:xfrm>
              <a:off x="882846" y="5687143"/>
              <a:ext cx="777416" cy="917938"/>
            </a:xfrm>
            <a:prstGeom prst="rect">
              <a:avLst/>
            </a:prstGeom>
            <a:noFill/>
            <a:ln w="9525">
              <a:solidFill>
                <a:schemeClr val="tx1"/>
              </a:solidFill>
              <a:miter lim="800000"/>
              <a:headEnd/>
              <a:tailEnd/>
            </a:ln>
          </p:spPr>
        </p:pic>
        <p:sp>
          <p:nvSpPr>
            <p:cNvPr id="80" name="Rectangle 79"/>
            <p:cNvSpPr/>
            <p:nvPr/>
          </p:nvSpPr>
          <p:spPr>
            <a:xfrm>
              <a:off x="1354882" y="4732212"/>
              <a:ext cx="716212" cy="253916"/>
            </a:xfrm>
            <a:prstGeom prst="rect">
              <a:avLst/>
            </a:prstGeom>
          </p:spPr>
          <p:txBody>
            <a:bodyPr wrap="square">
              <a:spAutoFit/>
            </a:bodyPr>
            <a:lstStyle/>
            <a:p>
              <a:pPr algn="ctr"/>
              <a:r>
                <a:rPr lang="en-US" sz="1050" dirty="0" smtClean="0">
                  <a:solidFill>
                    <a:schemeClr val="tx1"/>
                  </a:solidFill>
                  <a:latin typeface="Arial Narrow" panose="020B0606020202030204" pitchFamily="34" charset="0"/>
                </a:rPr>
                <a:t>ISRU</a:t>
              </a:r>
              <a:endParaRPr lang="en-US" sz="1050" dirty="0">
                <a:solidFill>
                  <a:schemeClr val="tx1"/>
                </a:solidFill>
                <a:latin typeface="Arial Narrow" panose="020B0606020202030204" pitchFamily="34" charset="0"/>
              </a:endParaRPr>
            </a:p>
          </p:txBody>
        </p:sp>
        <p:cxnSp>
          <p:nvCxnSpPr>
            <p:cNvPr id="81" name="Straight Arrow Connector 80"/>
            <p:cNvCxnSpPr/>
            <p:nvPr/>
          </p:nvCxnSpPr>
          <p:spPr>
            <a:xfrm flipV="1">
              <a:off x="2436105" y="6146112"/>
              <a:ext cx="673226" cy="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2" name="Rectangle 81"/>
            <p:cNvSpPr/>
            <p:nvPr/>
          </p:nvSpPr>
          <p:spPr>
            <a:xfrm>
              <a:off x="2320495" y="5828034"/>
              <a:ext cx="716212" cy="253916"/>
            </a:xfrm>
            <a:prstGeom prst="rect">
              <a:avLst/>
            </a:prstGeom>
          </p:spPr>
          <p:txBody>
            <a:bodyPr wrap="square">
              <a:spAutoFit/>
            </a:bodyPr>
            <a:lstStyle/>
            <a:p>
              <a:pPr algn="ctr"/>
              <a:r>
                <a:rPr lang="en-US" sz="1050" dirty="0" smtClean="0">
                  <a:solidFill>
                    <a:srgbClr val="0066FF"/>
                  </a:solidFill>
                  <a:latin typeface="Arial Narrow" panose="020B0606020202030204" pitchFamily="34" charset="0"/>
                </a:rPr>
                <a:t>H2O</a:t>
              </a:r>
              <a:endParaRPr lang="en-US" sz="1050" dirty="0">
                <a:solidFill>
                  <a:srgbClr val="0066FF"/>
                </a:solidFill>
                <a:latin typeface="Arial Narrow" panose="020B0606020202030204" pitchFamily="34" charset="0"/>
              </a:endParaRPr>
            </a:p>
          </p:txBody>
        </p:sp>
        <p:cxnSp>
          <p:nvCxnSpPr>
            <p:cNvPr id="83" name="Straight Arrow Connector 82"/>
            <p:cNvCxnSpPr>
              <a:endCxn id="79" idx="1"/>
            </p:cNvCxnSpPr>
            <p:nvPr/>
          </p:nvCxnSpPr>
          <p:spPr>
            <a:xfrm flipV="1">
              <a:off x="282524" y="6146112"/>
              <a:ext cx="600322" cy="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94425" y="5802581"/>
              <a:ext cx="716212" cy="253916"/>
            </a:xfrm>
            <a:prstGeom prst="rect">
              <a:avLst/>
            </a:prstGeom>
          </p:spPr>
          <p:txBody>
            <a:bodyPr wrap="square">
              <a:spAutoFit/>
            </a:bodyPr>
            <a:lstStyle/>
            <a:p>
              <a:pPr algn="ctr"/>
              <a:r>
                <a:rPr lang="en-US" sz="1050" dirty="0" smtClean="0">
                  <a:solidFill>
                    <a:schemeClr val="tx1"/>
                  </a:solidFill>
                  <a:latin typeface="Arial Narrow" panose="020B0606020202030204" pitchFamily="34" charset="0"/>
                </a:rPr>
                <a:t>Soil</a:t>
              </a:r>
              <a:endParaRPr lang="en-US" sz="1050" dirty="0">
                <a:solidFill>
                  <a:schemeClr val="tx1"/>
                </a:solidFill>
                <a:latin typeface="Arial Narrow" panose="020B0606020202030204" pitchFamily="34" charset="0"/>
              </a:endParaRPr>
            </a:p>
          </p:txBody>
        </p:sp>
        <p:pic>
          <p:nvPicPr>
            <p:cNvPr id="85" name="Picture 4" descr="http://www.cryomech.com/wp-content/uploads/2013/10/al3301.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6298894" y="1800000"/>
              <a:ext cx="644991" cy="1020580"/>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p:cNvSpPr/>
            <p:nvPr/>
          </p:nvSpPr>
          <p:spPr>
            <a:xfrm>
              <a:off x="6405223" y="1384501"/>
              <a:ext cx="1351675" cy="253916"/>
            </a:xfrm>
            <a:prstGeom prst="rect">
              <a:avLst/>
            </a:prstGeom>
          </p:spPr>
          <p:txBody>
            <a:bodyPr wrap="square">
              <a:spAutoFit/>
            </a:bodyPr>
            <a:lstStyle/>
            <a:p>
              <a:pPr algn="ctr"/>
              <a:r>
                <a:rPr lang="en-US" sz="1050" dirty="0" smtClean="0">
                  <a:solidFill>
                    <a:schemeClr val="tx1"/>
                  </a:solidFill>
                  <a:latin typeface="Arial Narrow" panose="020B0606020202030204" pitchFamily="34" charset="0"/>
                </a:rPr>
                <a:t>Cryo Fluid Management</a:t>
              </a:r>
              <a:endParaRPr lang="en-US" sz="1050" dirty="0">
                <a:solidFill>
                  <a:schemeClr val="tx1"/>
                </a:solidFill>
                <a:latin typeface="Arial Narrow" panose="020B0606020202030204" pitchFamily="34" charset="0"/>
              </a:endParaRPr>
            </a:p>
          </p:txBody>
        </p:sp>
        <p:cxnSp>
          <p:nvCxnSpPr>
            <p:cNvPr id="87" name="Straight Arrow Connector 86"/>
            <p:cNvCxnSpPr/>
            <p:nvPr/>
          </p:nvCxnSpPr>
          <p:spPr>
            <a:xfrm flipV="1">
              <a:off x="5697209" y="2395013"/>
              <a:ext cx="600322" cy="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8" name="Rectangle 87"/>
            <p:cNvSpPr/>
            <p:nvPr/>
          </p:nvSpPr>
          <p:spPr>
            <a:xfrm>
              <a:off x="5435843" y="2141099"/>
              <a:ext cx="971189" cy="253916"/>
            </a:xfrm>
            <a:prstGeom prst="rect">
              <a:avLst/>
            </a:prstGeom>
          </p:spPr>
          <p:txBody>
            <a:bodyPr wrap="square">
              <a:spAutoFit/>
            </a:bodyPr>
            <a:lstStyle/>
            <a:p>
              <a:pPr algn="ctr"/>
              <a:r>
                <a:rPr lang="en-US" sz="1050" dirty="0" smtClean="0">
                  <a:solidFill>
                    <a:srgbClr val="FF0000"/>
                  </a:solidFill>
                  <a:latin typeface="Arial Narrow" panose="020B0606020202030204" pitchFamily="34" charset="0"/>
                </a:rPr>
                <a:t>CH4</a:t>
              </a:r>
              <a:endParaRPr lang="en-US" sz="1050" dirty="0">
                <a:solidFill>
                  <a:srgbClr val="FF0000"/>
                </a:solidFill>
                <a:latin typeface="Arial Narrow" panose="020B0606020202030204" pitchFamily="34" charset="0"/>
              </a:endParaRPr>
            </a:p>
          </p:txBody>
        </p:sp>
        <p:pic>
          <p:nvPicPr>
            <p:cNvPr id="89" name="Picture 8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1792" y="5295782"/>
              <a:ext cx="644196" cy="1144295"/>
            </a:xfrm>
            <a:prstGeom prst="rect">
              <a:avLst/>
            </a:prstGeom>
          </p:spPr>
        </p:pic>
        <p:pic>
          <p:nvPicPr>
            <p:cNvPr id="90" name="Content Placeholder 3"/>
            <p:cNvPicPr>
              <a:picLocks noChangeAspect="1" noChangeArrowheads="1"/>
            </p:cNvPicPr>
            <p:nvPr/>
          </p:nvPicPr>
          <p:blipFill>
            <a:blip r:embed="rId8" cstate="print"/>
            <a:srcRect/>
            <a:stretch>
              <a:fillRect/>
            </a:stretch>
          </p:blipFill>
          <p:spPr bwMode="auto">
            <a:xfrm>
              <a:off x="7029368" y="5657294"/>
              <a:ext cx="1088201" cy="901752"/>
            </a:xfrm>
            <a:prstGeom prst="rect">
              <a:avLst/>
            </a:prstGeom>
            <a:noFill/>
            <a:ln w="9525">
              <a:noFill/>
              <a:miter lim="800000"/>
              <a:headEnd/>
              <a:tailEnd/>
            </a:ln>
          </p:spPr>
        </p:pic>
        <p:sp>
          <p:nvSpPr>
            <p:cNvPr id="91" name="Rectangle 90"/>
            <p:cNvSpPr/>
            <p:nvPr/>
          </p:nvSpPr>
          <p:spPr>
            <a:xfrm>
              <a:off x="6943885" y="5139203"/>
              <a:ext cx="1351675" cy="253916"/>
            </a:xfrm>
            <a:prstGeom prst="rect">
              <a:avLst/>
            </a:prstGeom>
          </p:spPr>
          <p:txBody>
            <a:bodyPr wrap="square">
              <a:spAutoFit/>
            </a:bodyPr>
            <a:lstStyle/>
            <a:p>
              <a:pPr algn="ctr"/>
              <a:r>
                <a:rPr lang="en-US" sz="1050" dirty="0" smtClean="0">
                  <a:solidFill>
                    <a:schemeClr val="tx1"/>
                  </a:solidFill>
                  <a:latin typeface="Arial Narrow" panose="020B0606020202030204" pitchFamily="34" charset="0"/>
                </a:rPr>
                <a:t>Solid Oxide Fuel Cells</a:t>
              </a:r>
              <a:endParaRPr lang="en-US" sz="1050" dirty="0">
                <a:solidFill>
                  <a:schemeClr val="tx1"/>
                </a:solidFill>
                <a:latin typeface="Arial Narrow" panose="020B0606020202030204" pitchFamily="34" charset="0"/>
              </a:endParaRPr>
            </a:p>
          </p:txBody>
        </p:sp>
        <p:cxnSp>
          <p:nvCxnSpPr>
            <p:cNvPr id="92" name="Straight Arrow Connector 91"/>
            <p:cNvCxnSpPr/>
            <p:nvPr/>
          </p:nvCxnSpPr>
          <p:spPr>
            <a:xfrm flipV="1">
              <a:off x="5807771" y="6008325"/>
              <a:ext cx="600322" cy="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3" name="Rectangle 92"/>
            <p:cNvSpPr/>
            <p:nvPr/>
          </p:nvSpPr>
          <p:spPr>
            <a:xfrm>
              <a:off x="5723158" y="5680351"/>
              <a:ext cx="716212" cy="253916"/>
            </a:xfrm>
            <a:prstGeom prst="rect">
              <a:avLst/>
            </a:prstGeom>
          </p:spPr>
          <p:txBody>
            <a:bodyPr wrap="square">
              <a:spAutoFit/>
            </a:bodyPr>
            <a:lstStyle/>
            <a:p>
              <a:pPr algn="ctr"/>
              <a:r>
                <a:rPr lang="en-US" sz="1050" dirty="0" smtClean="0">
                  <a:solidFill>
                    <a:srgbClr val="339933"/>
                  </a:solidFill>
                  <a:latin typeface="Arial Narrow" panose="020B0606020202030204" pitchFamily="34" charset="0"/>
                </a:rPr>
                <a:t>O2</a:t>
              </a:r>
              <a:endParaRPr lang="en-US" sz="1050" dirty="0">
                <a:solidFill>
                  <a:srgbClr val="339933"/>
                </a:solidFill>
                <a:latin typeface="Arial Narrow" panose="020B0606020202030204" pitchFamily="34" charset="0"/>
              </a:endParaRPr>
            </a:p>
          </p:txBody>
        </p:sp>
        <p:cxnSp>
          <p:nvCxnSpPr>
            <p:cNvPr id="94" name="Straight Arrow Connector 93"/>
            <p:cNvCxnSpPr/>
            <p:nvPr/>
          </p:nvCxnSpPr>
          <p:spPr>
            <a:xfrm flipV="1">
              <a:off x="7996001" y="5815157"/>
              <a:ext cx="673226" cy="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5" name="Rectangle 94"/>
            <p:cNvSpPr/>
            <p:nvPr/>
          </p:nvSpPr>
          <p:spPr>
            <a:xfrm>
              <a:off x="8043407" y="5504987"/>
              <a:ext cx="625820" cy="253916"/>
            </a:xfrm>
            <a:prstGeom prst="rect">
              <a:avLst/>
            </a:prstGeom>
          </p:spPr>
          <p:txBody>
            <a:bodyPr wrap="square">
              <a:spAutoFit/>
            </a:bodyPr>
            <a:lstStyle/>
            <a:p>
              <a:r>
                <a:rPr lang="en-US" sz="1050" dirty="0" smtClean="0">
                  <a:solidFill>
                    <a:srgbClr val="0066FF"/>
                  </a:solidFill>
                  <a:latin typeface="Arial Narrow" panose="020B0606020202030204" pitchFamily="34" charset="0"/>
                </a:rPr>
                <a:t>H20</a:t>
              </a:r>
              <a:endParaRPr lang="en-US" sz="1050" dirty="0">
                <a:solidFill>
                  <a:srgbClr val="0066FF"/>
                </a:solidFill>
                <a:latin typeface="Arial Narrow" panose="020B0606020202030204" pitchFamily="34" charset="0"/>
              </a:endParaRPr>
            </a:p>
          </p:txBody>
        </p:sp>
        <p:cxnSp>
          <p:nvCxnSpPr>
            <p:cNvPr id="96" name="Straight Arrow Connector 95"/>
            <p:cNvCxnSpPr/>
            <p:nvPr/>
          </p:nvCxnSpPr>
          <p:spPr>
            <a:xfrm flipV="1">
              <a:off x="5807771" y="6357340"/>
              <a:ext cx="600322" cy="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7" name="Rectangle 96"/>
            <p:cNvSpPr/>
            <p:nvPr/>
          </p:nvSpPr>
          <p:spPr>
            <a:xfrm>
              <a:off x="5723158" y="6029366"/>
              <a:ext cx="716212" cy="253916"/>
            </a:xfrm>
            <a:prstGeom prst="rect">
              <a:avLst/>
            </a:prstGeom>
          </p:spPr>
          <p:txBody>
            <a:bodyPr wrap="square">
              <a:spAutoFit/>
            </a:bodyPr>
            <a:lstStyle/>
            <a:p>
              <a:pPr algn="ctr"/>
              <a:r>
                <a:rPr lang="en-US" sz="1050" dirty="0" smtClean="0">
                  <a:solidFill>
                    <a:srgbClr val="FF0000"/>
                  </a:solidFill>
                  <a:latin typeface="Arial Narrow" panose="020B0606020202030204" pitchFamily="34" charset="0"/>
                </a:rPr>
                <a:t>CH4</a:t>
              </a:r>
              <a:endParaRPr lang="en-US" sz="1050" dirty="0">
                <a:solidFill>
                  <a:srgbClr val="FF0000"/>
                </a:solidFill>
                <a:latin typeface="Arial Narrow" panose="020B0606020202030204" pitchFamily="34" charset="0"/>
              </a:endParaRPr>
            </a:p>
          </p:txBody>
        </p:sp>
        <p:cxnSp>
          <p:nvCxnSpPr>
            <p:cNvPr id="98" name="Straight Arrow Connector 97"/>
            <p:cNvCxnSpPr/>
            <p:nvPr/>
          </p:nvCxnSpPr>
          <p:spPr>
            <a:xfrm flipV="1">
              <a:off x="7996001" y="6262131"/>
              <a:ext cx="673226" cy="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9" name="Rectangle 98"/>
            <p:cNvSpPr/>
            <p:nvPr/>
          </p:nvSpPr>
          <p:spPr>
            <a:xfrm>
              <a:off x="8043407" y="5951961"/>
              <a:ext cx="625820" cy="253916"/>
            </a:xfrm>
            <a:prstGeom prst="rect">
              <a:avLst/>
            </a:prstGeom>
          </p:spPr>
          <p:txBody>
            <a:bodyPr wrap="square">
              <a:spAutoFit/>
            </a:bodyPr>
            <a:lstStyle/>
            <a:p>
              <a:r>
                <a:rPr lang="en-US" sz="1050" dirty="0" smtClean="0">
                  <a:solidFill>
                    <a:schemeClr val="accent4">
                      <a:lumMod val="75000"/>
                    </a:schemeClr>
                  </a:solidFill>
                  <a:latin typeface="Arial Narrow" panose="020B0606020202030204" pitchFamily="34" charset="0"/>
                </a:rPr>
                <a:t>CO2</a:t>
              </a:r>
              <a:endParaRPr lang="en-US" sz="1050" dirty="0">
                <a:solidFill>
                  <a:schemeClr val="accent4">
                    <a:lumMod val="75000"/>
                  </a:schemeClr>
                </a:solidFill>
                <a:latin typeface="Arial Narrow" panose="020B0606020202030204" pitchFamily="34" charset="0"/>
              </a:endParaRPr>
            </a:p>
          </p:txBody>
        </p:sp>
        <p:cxnSp>
          <p:nvCxnSpPr>
            <p:cNvPr id="100" name="Straight Arrow Connector 99"/>
            <p:cNvCxnSpPr/>
            <p:nvPr/>
          </p:nvCxnSpPr>
          <p:spPr>
            <a:xfrm flipV="1">
              <a:off x="810637" y="1767885"/>
              <a:ext cx="600322" cy="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1" name="Rectangle 100"/>
            <p:cNvSpPr/>
            <p:nvPr/>
          </p:nvSpPr>
          <p:spPr>
            <a:xfrm>
              <a:off x="2489094" y="1525781"/>
              <a:ext cx="716212" cy="253916"/>
            </a:xfrm>
            <a:prstGeom prst="rect">
              <a:avLst/>
            </a:prstGeom>
          </p:spPr>
          <p:txBody>
            <a:bodyPr wrap="square">
              <a:spAutoFit/>
            </a:bodyPr>
            <a:lstStyle/>
            <a:p>
              <a:pPr algn="ctr"/>
              <a:r>
                <a:rPr lang="en-US" sz="1050" dirty="0" smtClean="0">
                  <a:solidFill>
                    <a:schemeClr val="accent4">
                      <a:lumMod val="75000"/>
                    </a:schemeClr>
                  </a:solidFill>
                  <a:latin typeface="Arial Narrow" panose="020B0606020202030204" pitchFamily="34" charset="0"/>
                </a:rPr>
                <a:t>CO2</a:t>
              </a:r>
              <a:endParaRPr lang="en-US" sz="1050" dirty="0">
                <a:solidFill>
                  <a:schemeClr val="accent4">
                    <a:lumMod val="75000"/>
                  </a:schemeClr>
                </a:solidFill>
                <a:latin typeface="Arial Narrow" panose="020B0606020202030204" pitchFamily="34" charset="0"/>
              </a:endParaRPr>
            </a:p>
          </p:txBody>
        </p:sp>
        <p:sp>
          <p:nvSpPr>
            <p:cNvPr id="102" name="Rectangle 101"/>
            <p:cNvSpPr/>
            <p:nvPr/>
          </p:nvSpPr>
          <p:spPr>
            <a:xfrm>
              <a:off x="662169" y="1841380"/>
              <a:ext cx="920144" cy="253916"/>
            </a:xfrm>
            <a:prstGeom prst="rect">
              <a:avLst/>
            </a:prstGeom>
          </p:spPr>
          <p:txBody>
            <a:bodyPr wrap="square">
              <a:spAutoFit/>
            </a:bodyPr>
            <a:lstStyle/>
            <a:p>
              <a:pPr algn="ctr"/>
              <a:r>
                <a:rPr lang="en-US" sz="1050" dirty="0" smtClean="0">
                  <a:solidFill>
                    <a:srgbClr val="0066FF"/>
                  </a:solidFill>
                  <a:latin typeface="Arial Narrow" panose="020B0606020202030204" pitchFamily="34" charset="0"/>
                </a:rPr>
                <a:t>H2O</a:t>
              </a:r>
              <a:endParaRPr lang="en-US" sz="1050" dirty="0">
                <a:solidFill>
                  <a:srgbClr val="0066FF"/>
                </a:solidFill>
                <a:latin typeface="Arial Narrow" panose="020B0606020202030204" pitchFamily="34" charset="0"/>
              </a:endParaRPr>
            </a:p>
          </p:txBody>
        </p:sp>
        <p:sp>
          <p:nvSpPr>
            <p:cNvPr id="103" name="Rectangle 102"/>
            <p:cNvSpPr/>
            <p:nvPr/>
          </p:nvSpPr>
          <p:spPr>
            <a:xfrm>
              <a:off x="4036014" y="1426771"/>
              <a:ext cx="920144" cy="253916"/>
            </a:xfrm>
            <a:prstGeom prst="rect">
              <a:avLst/>
            </a:prstGeom>
          </p:spPr>
          <p:txBody>
            <a:bodyPr wrap="square">
              <a:spAutoFit/>
            </a:bodyPr>
            <a:lstStyle/>
            <a:p>
              <a:pPr algn="ctr"/>
              <a:r>
                <a:rPr lang="en-US" sz="1050" dirty="0" smtClean="0">
                  <a:solidFill>
                    <a:srgbClr val="FF0000"/>
                  </a:solidFill>
                  <a:latin typeface="Arial Narrow" panose="020B0606020202030204" pitchFamily="34" charset="0"/>
                </a:rPr>
                <a:t>CH4</a:t>
              </a:r>
              <a:endParaRPr lang="en-US" sz="1050" dirty="0">
                <a:solidFill>
                  <a:srgbClr val="FF0000"/>
                </a:solidFill>
                <a:latin typeface="Arial Narrow" panose="020B0606020202030204" pitchFamily="34" charset="0"/>
              </a:endParaRPr>
            </a:p>
          </p:txBody>
        </p:sp>
        <p:cxnSp>
          <p:nvCxnSpPr>
            <p:cNvPr id="104" name="Straight Arrow Connector 103"/>
            <p:cNvCxnSpPr/>
            <p:nvPr/>
          </p:nvCxnSpPr>
          <p:spPr>
            <a:xfrm flipV="1">
              <a:off x="803389" y="2095296"/>
              <a:ext cx="600322" cy="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5" name="Rectangle 104"/>
            <p:cNvSpPr/>
            <p:nvPr/>
          </p:nvSpPr>
          <p:spPr>
            <a:xfrm>
              <a:off x="582685" y="1489742"/>
              <a:ext cx="920144" cy="253916"/>
            </a:xfrm>
            <a:prstGeom prst="rect">
              <a:avLst/>
            </a:prstGeom>
          </p:spPr>
          <p:txBody>
            <a:bodyPr wrap="square">
              <a:spAutoFit/>
            </a:bodyPr>
            <a:lstStyle/>
            <a:p>
              <a:pPr algn="ctr"/>
              <a:r>
                <a:rPr lang="en-US" sz="1050" dirty="0" smtClean="0">
                  <a:solidFill>
                    <a:srgbClr val="339933"/>
                  </a:solidFill>
                  <a:latin typeface="Arial Narrow" panose="020B0606020202030204" pitchFamily="34" charset="0"/>
                </a:rPr>
                <a:t>O2</a:t>
              </a:r>
              <a:endParaRPr lang="en-US" sz="1050" dirty="0">
                <a:solidFill>
                  <a:srgbClr val="339933"/>
                </a:solidFill>
                <a:latin typeface="Arial Narrow" panose="020B0606020202030204" pitchFamily="34" charset="0"/>
              </a:endParaRPr>
            </a:p>
          </p:txBody>
        </p:sp>
        <p:sp>
          <p:nvSpPr>
            <p:cNvPr id="106" name="Rectangle 105"/>
            <p:cNvSpPr/>
            <p:nvPr/>
          </p:nvSpPr>
          <p:spPr>
            <a:xfrm>
              <a:off x="4349406" y="3463705"/>
              <a:ext cx="716212" cy="253916"/>
            </a:xfrm>
            <a:prstGeom prst="rect">
              <a:avLst/>
            </a:prstGeom>
          </p:spPr>
          <p:txBody>
            <a:bodyPr wrap="square">
              <a:spAutoFit/>
            </a:bodyPr>
            <a:lstStyle/>
            <a:p>
              <a:pPr algn="ctr"/>
              <a:r>
                <a:rPr lang="en-US" sz="1050" dirty="0" err="1" smtClean="0">
                  <a:solidFill>
                    <a:schemeClr val="tx1"/>
                  </a:solidFill>
                  <a:latin typeface="Arial Narrow" panose="020B0606020202030204" pitchFamily="34" charset="0"/>
                </a:rPr>
                <a:t>iPAS</a:t>
              </a:r>
              <a:endParaRPr lang="en-US" sz="1050" dirty="0">
                <a:solidFill>
                  <a:schemeClr val="tx1"/>
                </a:solidFill>
                <a:latin typeface="Arial Narrow" panose="020B0606020202030204" pitchFamily="34" charset="0"/>
              </a:endParaRPr>
            </a:p>
          </p:txBody>
        </p:sp>
        <p:cxnSp>
          <p:nvCxnSpPr>
            <p:cNvPr id="107" name="Straight Arrow Connector 106"/>
            <p:cNvCxnSpPr/>
            <p:nvPr/>
          </p:nvCxnSpPr>
          <p:spPr>
            <a:xfrm flipV="1">
              <a:off x="5183115" y="3156559"/>
              <a:ext cx="767320" cy="703847"/>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flipH="1" flipV="1">
              <a:off x="2687223" y="3590663"/>
              <a:ext cx="925181" cy="224966"/>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flipH="1">
              <a:off x="2249214" y="4351138"/>
              <a:ext cx="1376826" cy="459288"/>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a:off x="5921192" y="4897677"/>
              <a:ext cx="617394" cy="27697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1" name="Rectangle 110"/>
            <p:cNvSpPr/>
            <p:nvPr/>
          </p:nvSpPr>
          <p:spPr>
            <a:xfrm>
              <a:off x="1354882" y="1621066"/>
              <a:ext cx="920144" cy="253916"/>
            </a:xfrm>
            <a:prstGeom prst="rect">
              <a:avLst/>
            </a:prstGeom>
          </p:spPr>
          <p:txBody>
            <a:bodyPr wrap="square">
              <a:spAutoFit/>
            </a:bodyPr>
            <a:lstStyle/>
            <a:p>
              <a:pPr algn="ctr"/>
              <a:r>
                <a:rPr lang="en-US" sz="1050" dirty="0" smtClean="0">
                  <a:solidFill>
                    <a:schemeClr val="tx1"/>
                  </a:solidFill>
                  <a:latin typeface="Arial Narrow" panose="020B0606020202030204" pitchFamily="34" charset="0"/>
                </a:rPr>
                <a:t>Humans</a:t>
              </a:r>
              <a:endParaRPr lang="en-US" sz="1050" dirty="0">
                <a:solidFill>
                  <a:schemeClr val="tx1"/>
                </a:solidFill>
                <a:latin typeface="Arial Narrow" panose="020B0606020202030204" pitchFamily="34" charset="0"/>
              </a:endParaRPr>
            </a:p>
          </p:txBody>
        </p:sp>
        <p:pic>
          <p:nvPicPr>
            <p:cNvPr id="112" name="Picture 5"/>
            <p:cNvPicPr>
              <a:picLocks noChangeAspect="1" noChangeArrowheads="1"/>
            </p:cNvPicPr>
            <p:nvPr/>
          </p:nvPicPr>
          <p:blipFill>
            <a:blip r:embed="rId9" cstate="print"/>
            <a:srcRect/>
            <a:stretch>
              <a:fillRect/>
            </a:stretch>
          </p:blipFill>
          <p:spPr bwMode="auto">
            <a:xfrm>
              <a:off x="1713581" y="5031144"/>
              <a:ext cx="770460" cy="605362"/>
            </a:xfrm>
            <a:prstGeom prst="rect">
              <a:avLst/>
            </a:prstGeom>
            <a:noFill/>
            <a:ln w="9525">
              <a:noFill/>
              <a:miter lim="800000"/>
              <a:headEnd/>
              <a:tailEnd/>
            </a:ln>
            <a:effectLst/>
          </p:spPr>
        </p:pic>
        <p:pic>
          <p:nvPicPr>
            <p:cNvPr id="113" name="Picture 1" descr="image0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8505" y="5015896"/>
              <a:ext cx="797504" cy="59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4" name="Straight Arrow Connector 113"/>
            <p:cNvCxnSpPr/>
            <p:nvPr/>
          </p:nvCxnSpPr>
          <p:spPr>
            <a:xfrm flipV="1">
              <a:off x="277269" y="5300029"/>
              <a:ext cx="600322" cy="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5" name="Rectangle 114"/>
            <p:cNvSpPr/>
            <p:nvPr/>
          </p:nvSpPr>
          <p:spPr>
            <a:xfrm>
              <a:off x="171632" y="4975890"/>
              <a:ext cx="716212" cy="253916"/>
            </a:xfrm>
            <a:prstGeom prst="rect">
              <a:avLst/>
            </a:prstGeom>
          </p:spPr>
          <p:txBody>
            <a:bodyPr wrap="square">
              <a:spAutoFit/>
            </a:bodyPr>
            <a:lstStyle/>
            <a:p>
              <a:pPr algn="ctr"/>
              <a:r>
                <a:rPr lang="en-US" sz="1050" dirty="0" smtClean="0">
                  <a:solidFill>
                    <a:schemeClr val="accent4">
                      <a:lumMod val="75000"/>
                    </a:schemeClr>
                  </a:solidFill>
                  <a:latin typeface="Arial Narrow" panose="020B0606020202030204" pitchFamily="34" charset="0"/>
                </a:rPr>
                <a:t>CO2</a:t>
              </a:r>
              <a:endParaRPr lang="en-US" sz="1050" dirty="0">
                <a:solidFill>
                  <a:schemeClr val="accent4">
                    <a:lumMod val="75000"/>
                  </a:schemeClr>
                </a:solidFill>
                <a:latin typeface="Arial Narrow" panose="020B0606020202030204" pitchFamily="34" charset="0"/>
              </a:endParaRPr>
            </a:p>
          </p:txBody>
        </p:sp>
        <p:cxnSp>
          <p:nvCxnSpPr>
            <p:cNvPr id="116" name="Straight Arrow Connector 115"/>
            <p:cNvCxnSpPr/>
            <p:nvPr/>
          </p:nvCxnSpPr>
          <p:spPr>
            <a:xfrm flipV="1">
              <a:off x="2471218" y="5139203"/>
              <a:ext cx="673226" cy="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7" name="Rectangle 116"/>
            <p:cNvSpPr/>
            <p:nvPr/>
          </p:nvSpPr>
          <p:spPr>
            <a:xfrm>
              <a:off x="2304773" y="4836662"/>
              <a:ext cx="920144" cy="253916"/>
            </a:xfrm>
            <a:prstGeom prst="rect">
              <a:avLst/>
            </a:prstGeom>
          </p:spPr>
          <p:txBody>
            <a:bodyPr wrap="square">
              <a:spAutoFit/>
            </a:bodyPr>
            <a:lstStyle/>
            <a:p>
              <a:pPr algn="ctr"/>
              <a:r>
                <a:rPr lang="en-US" sz="1050" dirty="0" smtClean="0">
                  <a:solidFill>
                    <a:srgbClr val="FF0000"/>
                  </a:solidFill>
                  <a:latin typeface="Arial Narrow" panose="020B0606020202030204" pitchFamily="34" charset="0"/>
                </a:rPr>
                <a:t>CH4</a:t>
              </a:r>
              <a:endParaRPr lang="en-US" sz="1050" dirty="0">
                <a:solidFill>
                  <a:srgbClr val="FF0000"/>
                </a:solidFill>
                <a:latin typeface="Arial Narrow" panose="020B0606020202030204" pitchFamily="34" charset="0"/>
              </a:endParaRPr>
            </a:p>
          </p:txBody>
        </p:sp>
        <p:cxnSp>
          <p:nvCxnSpPr>
            <p:cNvPr id="118" name="Straight Arrow Connector 117"/>
            <p:cNvCxnSpPr/>
            <p:nvPr/>
          </p:nvCxnSpPr>
          <p:spPr>
            <a:xfrm flipV="1">
              <a:off x="2471218" y="5566186"/>
              <a:ext cx="673226" cy="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9" name="Rectangle 118"/>
            <p:cNvSpPr/>
            <p:nvPr/>
          </p:nvSpPr>
          <p:spPr>
            <a:xfrm>
              <a:off x="2304773" y="5263645"/>
              <a:ext cx="920144" cy="253916"/>
            </a:xfrm>
            <a:prstGeom prst="rect">
              <a:avLst/>
            </a:prstGeom>
          </p:spPr>
          <p:txBody>
            <a:bodyPr wrap="square">
              <a:spAutoFit/>
            </a:bodyPr>
            <a:lstStyle/>
            <a:p>
              <a:pPr algn="ctr"/>
              <a:r>
                <a:rPr lang="en-US" sz="1050" dirty="0" smtClean="0">
                  <a:solidFill>
                    <a:srgbClr val="339933"/>
                  </a:solidFill>
                  <a:latin typeface="Arial Narrow" panose="020B0606020202030204" pitchFamily="34" charset="0"/>
                </a:rPr>
                <a:t>O2</a:t>
              </a:r>
              <a:endParaRPr lang="en-US" sz="1050" dirty="0">
                <a:solidFill>
                  <a:srgbClr val="339933"/>
                </a:solidFill>
                <a:latin typeface="Arial Narrow" panose="020B0606020202030204" pitchFamily="34" charset="0"/>
              </a:endParaRPr>
            </a:p>
          </p:txBody>
        </p:sp>
        <p:cxnSp>
          <p:nvCxnSpPr>
            <p:cNvPr id="120" name="Straight Arrow Connector 119"/>
            <p:cNvCxnSpPr/>
            <p:nvPr/>
          </p:nvCxnSpPr>
          <p:spPr>
            <a:xfrm flipH="1">
              <a:off x="7774744" y="6417193"/>
              <a:ext cx="1" cy="306074"/>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1" name="Rectangle 120"/>
            <p:cNvSpPr/>
            <p:nvPr/>
          </p:nvSpPr>
          <p:spPr>
            <a:xfrm>
              <a:off x="7013318" y="6559046"/>
              <a:ext cx="716212" cy="253916"/>
            </a:xfrm>
            <a:prstGeom prst="rect">
              <a:avLst/>
            </a:prstGeom>
          </p:spPr>
          <p:txBody>
            <a:bodyPr wrap="square">
              <a:spAutoFit/>
            </a:bodyPr>
            <a:lstStyle/>
            <a:p>
              <a:pPr algn="ctr"/>
              <a:r>
                <a:rPr lang="en-US" sz="1050" dirty="0" smtClean="0">
                  <a:solidFill>
                    <a:schemeClr val="tx1"/>
                  </a:solidFill>
                  <a:latin typeface="Arial Narrow" panose="020B0606020202030204" pitchFamily="34" charset="0"/>
                </a:rPr>
                <a:t>Energy</a:t>
              </a:r>
              <a:endParaRPr lang="en-US" sz="1050" dirty="0">
                <a:solidFill>
                  <a:schemeClr val="tx1"/>
                </a:solidFill>
                <a:latin typeface="Arial Narrow" panose="020B0606020202030204" pitchFamily="34" charset="0"/>
              </a:endParaRPr>
            </a:p>
          </p:txBody>
        </p:sp>
        <p:pic>
          <p:nvPicPr>
            <p:cNvPr id="122" name="Picture 2" descr="image00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80341" y="1802547"/>
              <a:ext cx="782166" cy="102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Rectangle 122"/>
            <p:cNvSpPr/>
            <p:nvPr/>
          </p:nvSpPr>
          <p:spPr>
            <a:xfrm>
              <a:off x="1782585" y="2103795"/>
              <a:ext cx="933258" cy="200055"/>
            </a:xfrm>
            <a:prstGeom prst="rect">
              <a:avLst/>
            </a:prstGeom>
          </p:spPr>
          <p:txBody>
            <a:bodyPr wrap="square">
              <a:spAutoFit/>
            </a:bodyPr>
            <a:lstStyle/>
            <a:p>
              <a:pPr algn="ctr"/>
              <a:r>
                <a:rPr lang="en-US" sz="700" dirty="0" smtClean="0">
                  <a:solidFill>
                    <a:schemeClr val="tx1"/>
                  </a:solidFill>
                  <a:latin typeface="Arial Narrow" panose="020B0606020202030204" pitchFamily="34" charset="0"/>
                </a:rPr>
                <a:t>Trace Contaminants</a:t>
              </a:r>
              <a:endParaRPr lang="en-US" sz="700" dirty="0">
                <a:solidFill>
                  <a:schemeClr val="tx1"/>
                </a:solidFill>
                <a:latin typeface="Arial Narrow" panose="020B0606020202030204" pitchFamily="34" charset="0"/>
              </a:endParaRPr>
            </a:p>
          </p:txBody>
        </p:sp>
        <p:cxnSp>
          <p:nvCxnSpPr>
            <p:cNvPr id="124" name="Straight Arrow Connector 123"/>
            <p:cNvCxnSpPr>
              <a:endCxn id="123" idx="0"/>
            </p:cNvCxnSpPr>
            <p:nvPr/>
          </p:nvCxnSpPr>
          <p:spPr>
            <a:xfrm>
              <a:off x="1988284" y="1865004"/>
              <a:ext cx="260930" cy="23879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5" name="Rectangular Callout 124"/>
            <p:cNvSpPr/>
            <p:nvPr/>
          </p:nvSpPr>
          <p:spPr>
            <a:xfrm>
              <a:off x="171632" y="1047035"/>
              <a:ext cx="4699471" cy="1392760"/>
            </a:xfrm>
            <a:prstGeom prst="wedgeRectCallout">
              <a:avLst>
                <a:gd name="adj1" fmla="val -14491"/>
                <a:gd name="adj2" fmla="val 67384"/>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Narrow" panose="020B0606020202030204" pitchFamily="34" charset="0"/>
              </a:endParaRPr>
            </a:p>
          </p:txBody>
        </p:sp>
        <p:cxnSp>
          <p:nvCxnSpPr>
            <p:cNvPr id="126" name="Straight Arrow Connector 125"/>
            <p:cNvCxnSpPr/>
            <p:nvPr/>
          </p:nvCxnSpPr>
          <p:spPr>
            <a:xfrm flipV="1">
              <a:off x="2249214" y="1666620"/>
              <a:ext cx="391645" cy="76795"/>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7" name="Rectangle 126"/>
            <p:cNvSpPr/>
            <p:nvPr/>
          </p:nvSpPr>
          <p:spPr>
            <a:xfrm>
              <a:off x="3234591" y="1687043"/>
              <a:ext cx="879165" cy="253916"/>
            </a:xfrm>
            <a:prstGeom prst="rect">
              <a:avLst/>
            </a:prstGeom>
          </p:spPr>
          <p:txBody>
            <a:bodyPr wrap="square">
              <a:spAutoFit/>
            </a:bodyPr>
            <a:lstStyle/>
            <a:p>
              <a:pPr algn="ctr"/>
              <a:r>
                <a:rPr lang="en-US" sz="1050" dirty="0" smtClean="0">
                  <a:solidFill>
                    <a:schemeClr val="tx1"/>
                  </a:solidFill>
                  <a:latin typeface="Arial Narrow" panose="020B0606020202030204" pitchFamily="34" charset="0"/>
                </a:rPr>
                <a:t>CO2 Red.</a:t>
              </a:r>
              <a:endParaRPr lang="en-US" sz="1050" dirty="0">
                <a:solidFill>
                  <a:schemeClr val="tx1"/>
                </a:solidFill>
                <a:latin typeface="Arial Narrow" panose="020B0606020202030204" pitchFamily="34" charset="0"/>
              </a:endParaRPr>
            </a:p>
          </p:txBody>
        </p:sp>
        <p:cxnSp>
          <p:nvCxnSpPr>
            <p:cNvPr id="128" name="Straight Arrow Connector 127"/>
            <p:cNvCxnSpPr/>
            <p:nvPr/>
          </p:nvCxnSpPr>
          <p:spPr>
            <a:xfrm>
              <a:off x="3022060" y="1612820"/>
              <a:ext cx="395080" cy="5962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9" name="Rectangle 128"/>
            <p:cNvSpPr/>
            <p:nvPr/>
          </p:nvSpPr>
          <p:spPr>
            <a:xfrm>
              <a:off x="2521367" y="2003767"/>
              <a:ext cx="879165" cy="253916"/>
            </a:xfrm>
            <a:prstGeom prst="rect">
              <a:avLst/>
            </a:prstGeom>
          </p:spPr>
          <p:txBody>
            <a:bodyPr wrap="square">
              <a:spAutoFit/>
            </a:bodyPr>
            <a:lstStyle/>
            <a:p>
              <a:pPr algn="ctr"/>
              <a:r>
                <a:rPr lang="en-US" sz="1050" dirty="0" smtClean="0">
                  <a:solidFill>
                    <a:schemeClr val="accent6">
                      <a:lumMod val="75000"/>
                    </a:schemeClr>
                  </a:solidFill>
                  <a:latin typeface="Arial Narrow" panose="020B0606020202030204" pitchFamily="34" charset="0"/>
                </a:rPr>
                <a:t>H2</a:t>
              </a:r>
              <a:endParaRPr lang="en-US" sz="1050" dirty="0">
                <a:solidFill>
                  <a:schemeClr val="accent6">
                    <a:lumMod val="75000"/>
                  </a:schemeClr>
                </a:solidFill>
                <a:latin typeface="Arial Narrow" panose="020B0606020202030204" pitchFamily="34" charset="0"/>
              </a:endParaRPr>
            </a:p>
          </p:txBody>
        </p:sp>
        <p:cxnSp>
          <p:nvCxnSpPr>
            <p:cNvPr id="130" name="Straight Arrow Connector 129"/>
            <p:cNvCxnSpPr/>
            <p:nvPr/>
          </p:nvCxnSpPr>
          <p:spPr>
            <a:xfrm flipV="1">
              <a:off x="3070168" y="1940959"/>
              <a:ext cx="395080" cy="154337"/>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flipV="1">
              <a:off x="3916216" y="1536699"/>
              <a:ext cx="395080" cy="154337"/>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p:nvPr/>
          </p:nvCxnSpPr>
          <p:spPr>
            <a:xfrm>
              <a:off x="3871076" y="1920605"/>
              <a:ext cx="440220" cy="174692"/>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3" name="Rectangle 132"/>
            <p:cNvSpPr/>
            <p:nvPr/>
          </p:nvSpPr>
          <p:spPr>
            <a:xfrm>
              <a:off x="4080489" y="1976837"/>
              <a:ext cx="920144" cy="253916"/>
            </a:xfrm>
            <a:prstGeom prst="rect">
              <a:avLst/>
            </a:prstGeom>
          </p:spPr>
          <p:txBody>
            <a:bodyPr wrap="square">
              <a:spAutoFit/>
            </a:bodyPr>
            <a:lstStyle/>
            <a:p>
              <a:pPr algn="ctr"/>
              <a:r>
                <a:rPr lang="en-US" sz="1050" dirty="0" smtClean="0">
                  <a:solidFill>
                    <a:srgbClr val="0066FF"/>
                  </a:solidFill>
                  <a:latin typeface="Arial Narrow" panose="020B0606020202030204" pitchFamily="34" charset="0"/>
                </a:rPr>
                <a:t>H2O</a:t>
              </a:r>
              <a:endParaRPr lang="en-US" sz="1050" dirty="0">
                <a:solidFill>
                  <a:srgbClr val="0066FF"/>
                </a:solidFill>
                <a:latin typeface="Arial Narrow" panose="020B0606020202030204" pitchFamily="34" charset="0"/>
              </a:endParaRPr>
            </a:p>
          </p:txBody>
        </p:sp>
        <p:sp>
          <p:nvSpPr>
            <p:cNvPr id="134" name="Rectangle 133"/>
            <p:cNvSpPr/>
            <p:nvPr/>
          </p:nvSpPr>
          <p:spPr>
            <a:xfrm>
              <a:off x="2061295" y="1130585"/>
              <a:ext cx="920144" cy="253916"/>
            </a:xfrm>
            <a:prstGeom prst="rect">
              <a:avLst/>
            </a:prstGeom>
          </p:spPr>
          <p:txBody>
            <a:bodyPr wrap="square">
              <a:spAutoFit/>
            </a:bodyPr>
            <a:lstStyle/>
            <a:p>
              <a:pPr algn="ctr"/>
              <a:r>
                <a:rPr lang="en-US" sz="1050" dirty="0" smtClean="0">
                  <a:solidFill>
                    <a:srgbClr val="0066FF"/>
                  </a:solidFill>
                  <a:latin typeface="Arial Narrow" panose="020B0606020202030204" pitchFamily="34" charset="0"/>
                </a:rPr>
                <a:t>H2O</a:t>
              </a:r>
              <a:endParaRPr lang="en-US" sz="1050" dirty="0">
                <a:solidFill>
                  <a:srgbClr val="0066FF"/>
                </a:solidFill>
                <a:latin typeface="Arial Narrow" panose="020B0606020202030204" pitchFamily="34" charset="0"/>
              </a:endParaRPr>
            </a:p>
          </p:txBody>
        </p:sp>
        <p:cxnSp>
          <p:nvCxnSpPr>
            <p:cNvPr id="135" name="Straight Arrow Connector 134"/>
            <p:cNvCxnSpPr/>
            <p:nvPr/>
          </p:nvCxnSpPr>
          <p:spPr>
            <a:xfrm flipV="1">
              <a:off x="1886025" y="1384501"/>
              <a:ext cx="493904" cy="24627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6" name="Rectangle 135"/>
            <p:cNvSpPr/>
            <p:nvPr/>
          </p:nvSpPr>
          <p:spPr>
            <a:xfrm>
              <a:off x="5427047" y="1776650"/>
              <a:ext cx="971189" cy="253916"/>
            </a:xfrm>
            <a:prstGeom prst="rect">
              <a:avLst/>
            </a:prstGeom>
          </p:spPr>
          <p:txBody>
            <a:bodyPr wrap="square">
              <a:spAutoFit/>
            </a:bodyPr>
            <a:lstStyle/>
            <a:p>
              <a:pPr algn="ctr"/>
              <a:r>
                <a:rPr lang="en-US" sz="1050" dirty="0" smtClean="0">
                  <a:solidFill>
                    <a:srgbClr val="339933"/>
                  </a:solidFill>
                  <a:latin typeface="Arial Narrow" panose="020B0606020202030204" pitchFamily="34" charset="0"/>
                </a:rPr>
                <a:t>O2</a:t>
              </a:r>
              <a:endParaRPr lang="en-US" sz="1050" dirty="0">
                <a:solidFill>
                  <a:srgbClr val="339933"/>
                </a:solidFill>
                <a:latin typeface="Arial Narrow" panose="020B0606020202030204" pitchFamily="34" charset="0"/>
              </a:endParaRPr>
            </a:p>
          </p:txBody>
        </p:sp>
        <p:cxnSp>
          <p:nvCxnSpPr>
            <p:cNvPr id="137" name="Straight Arrow Connector 136"/>
            <p:cNvCxnSpPr/>
            <p:nvPr/>
          </p:nvCxnSpPr>
          <p:spPr>
            <a:xfrm flipV="1">
              <a:off x="5697209" y="2030566"/>
              <a:ext cx="600322" cy="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p:nvPr/>
          </p:nvCxnSpPr>
          <p:spPr>
            <a:xfrm flipV="1">
              <a:off x="7696598" y="2420455"/>
              <a:ext cx="600322" cy="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9" name="Rectangle 138"/>
            <p:cNvSpPr/>
            <p:nvPr/>
          </p:nvSpPr>
          <p:spPr>
            <a:xfrm>
              <a:off x="7529238" y="2166541"/>
              <a:ext cx="971189" cy="253916"/>
            </a:xfrm>
            <a:prstGeom prst="rect">
              <a:avLst/>
            </a:prstGeom>
          </p:spPr>
          <p:txBody>
            <a:bodyPr wrap="square">
              <a:spAutoFit/>
            </a:bodyPr>
            <a:lstStyle/>
            <a:p>
              <a:pPr algn="ctr"/>
              <a:r>
                <a:rPr lang="en-US" sz="1050" dirty="0" smtClean="0">
                  <a:solidFill>
                    <a:srgbClr val="FF0000"/>
                  </a:solidFill>
                  <a:latin typeface="Arial Narrow" panose="020B0606020202030204" pitchFamily="34" charset="0"/>
                </a:rPr>
                <a:t>CH4</a:t>
              </a:r>
              <a:endParaRPr lang="en-US" sz="1050" dirty="0">
                <a:solidFill>
                  <a:srgbClr val="FF0000"/>
                </a:solidFill>
                <a:latin typeface="Arial Narrow" panose="020B0606020202030204" pitchFamily="34" charset="0"/>
              </a:endParaRPr>
            </a:p>
          </p:txBody>
        </p:sp>
        <p:sp>
          <p:nvSpPr>
            <p:cNvPr id="140" name="Rectangle 139"/>
            <p:cNvSpPr/>
            <p:nvPr/>
          </p:nvSpPr>
          <p:spPr>
            <a:xfrm>
              <a:off x="7520442" y="1802092"/>
              <a:ext cx="971189" cy="253916"/>
            </a:xfrm>
            <a:prstGeom prst="rect">
              <a:avLst/>
            </a:prstGeom>
          </p:spPr>
          <p:txBody>
            <a:bodyPr wrap="square">
              <a:spAutoFit/>
            </a:bodyPr>
            <a:lstStyle/>
            <a:p>
              <a:pPr algn="ctr"/>
              <a:r>
                <a:rPr lang="en-US" sz="1050" dirty="0" smtClean="0">
                  <a:solidFill>
                    <a:srgbClr val="339933"/>
                  </a:solidFill>
                  <a:latin typeface="Arial Narrow" panose="020B0606020202030204" pitchFamily="34" charset="0"/>
                </a:rPr>
                <a:t>O2</a:t>
              </a:r>
              <a:endParaRPr lang="en-US" sz="1050" dirty="0">
                <a:solidFill>
                  <a:srgbClr val="339933"/>
                </a:solidFill>
                <a:latin typeface="Arial Narrow" panose="020B0606020202030204" pitchFamily="34" charset="0"/>
              </a:endParaRPr>
            </a:p>
          </p:txBody>
        </p:sp>
        <p:cxnSp>
          <p:nvCxnSpPr>
            <p:cNvPr id="141" name="Straight Arrow Connector 140"/>
            <p:cNvCxnSpPr/>
            <p:nvPr/>
          </p:nvCxnSpPr>
          <p:spPr>
            <a:xfrm flipV="1">
              <a:off x="7696598" y="2056008"/>
              <a:ext cx="600322" cy="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2" name="Rectangle 141"/>
            <p:cNvSpPr/>
            <p:nvPr/>
          </p:nvSpPr>
          <p:spPr>
            <a:xfrm>
              <a:off x="5560039" y="2820580"/>
              <a:ext cx="933258" cy="200055"/>
            </a:xfrm>
            <a:prstGeom prst="rect">
              <a:avLst/>
            </a:prstGeom>
          </p:spPr>
          <p:txBody>
            <a:bodyPr wrap="square">
              <a:spAutoFit/>
            </a:bodyPr>
            <a:lstStyle/>
            <a:p>
              <a:pPr algn="ctr"/>
              <a:r>
                <a:rPr lang="en-US" sz="700" dirty="0" smtClean="0">
                  <a:solidFill>
                    <a:schemeClr val="tx1"/>
                  </a:solidFill>
                  <a:latin typeface="Arial Narrow" panose="020B0606020202030204" pitchFamily="34" charset="0"/>
                </a:rPr>
                <a:t>(Gas)</a:t>
              </a:r>
              <a:endParaRPr lang="en-US" sz="700" dirty="0">
                <a:solidFill>
                  <a:schemeClr val="tx1"/>
                </a:solidFill>
                <a:latin typeface="Arial Narrow" panose="020B0606020202030204" pitchFamily="34" charset="0"/>
              </a:endParaRPr>
            </a:p>
          </p:txBody>
        </p:sp>
        <p:sp>
          <p:nvSpPr>
            <p:cNvPr id="143" name="Rectangle 142"/>
            <p:cNvSpPr/>
            <p:nvPr/>
          </p:nvSpPr>
          <p:spPr>
            <a:xfrm>
              <a:off x="7619722" y="2795527"/>
              <a:ext cx="933258" cy="200055"/>
            </a:xfrm>
            <a:prstGeom prst="rect">
              <a:avLst/>
            </a:prstGeom>
          </p:spPr>
          <p:txBody>
            <a:bodyPr wrap="square">
              <a:spAutoFit/>
            </a:bodyPr>
            <a:lstStyle/>
            <a:p>
              <a:pPr algn="ctr"/>
              <a:r>
                <a:rPr lang="en-US" sz="700" dirty="0" smtClean="0">
                  <a:solidFill>
                    <a:schemeClr val="tx1"/>
                  </a:solidFill>
                  <a:latin typeface="Arial Narrow" panose="020B0606020202030204" pitchFamily="34" charset="0"/>
                </a:rPr>
                <a:t>(Liquid)</a:t>
              </a:r>
              <a:endParaRPr lang="en-US" sz="700" dirty="0">
                <a:solidFill>
                  <a:schemeClr val="tx1"/>
                </a:solidFill>
                <a:latin typeface="Arial Narrow" panose="020B0606020202030204" pitchFamily="34" charset="0"/>
              </a:endParaRPr>
            </a:p>
          </p:txBody>
        </p:sp>
      </p:grpSp>
      <p:sp>
        <p:nvSpPr>
          <p:cNvPr id="5" name="Slide Number Placeholder 4"/>
          <p:cNvSpPr>
            <a:spLocks noGrp="1"/>
          </p:cNvSpPr>
          <p:nvPr>
            <p:ph type="sldNum" sz="quarter" idx="12"/>
          </p:nvPr>
        </p:nvSpPr>
        <p:spPr/>
        <p:txBody>
          <a:bodyPr/>
          <a:lstStyle/>
          <a:p>
            <a:fld id="{715F03FC-06F2-4439-A699-B60085BB9C44}" type="slidenum">
              <a:rPr lang="en-US" smtClean="0"/>
              <a:t>28</a:t>
            </a:fld>
            <a:endParaRPr lang="en-US"/>
          </a:p>
        </p:txBody>
      </p:sp>
    </p:spTree>
    <p:extLst>
      <p:ext uri="{BB962C8B-B14F-4D97-AF65-F5344CB8AC3E}">
        <p14:creationId xmlns:p14="http://schemas.microsoft.com/office/powerpoint/2010/main" val="22889334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36220" y="674370"/>
            <a:ext cx="8671560" cy="5509260"/>
          </a:xfrm>
          <a:prstGeom prst="rect">
            <a:avLst/>
          </a:prstGeom>
        </p:spPr>
      </p:pic>
      <p:sp>
        <p:nvSpPr>
          <p:cNvPr id="3" name="Slide Number Placeholder 2"/>
          <p:cNvSpPr>
            <a:spLocks noGrp="1"/>
          </p:cNvSpPr>
          <p:nvPr>
            <p:ph type="sldNum" sz="quarter" idx="12"/>
          </p:nvPr>
        </p:nvSpPr>
        <p:spPr/>
        <p:txBody>
          <a:bodyPr/>
          <a:lstStyle/>
          <a:p>
            <a:fld id="{715F03FC-06F2-4439-A699-B60085BB9C44}" type="slidenum">
              <a:rPr lang="en-US" smtClean="0"/>
              <a:t>29</a:t>
            </a:fld>
            <a:endParaRPr lang="en-US"/>
          </a:p>
        </p:txBody>
      </p:sp>
    </p:spTree>
    <p:extLst>
      <p:ext uri="{BB962C8B-B14F-4D97-AF65-F5344CB8AC3E}">
        <p14:creationId xmlns:p14="http://schemas.microsoft.com/office/powerpoint/2010/main" val="2193043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020" y="1020932"/>
            <a:ext cx="9016612" cy="646331"/>
          </a:xfrm>
          <a:prstGeom prst="rect">
            <a:avLst/>
          </a:prstGeom>
          <a:noFill/>
        </p:spPr>
        <p:txBody>
          <a:bodyPr wrap="square" rtlCol="0">
            <a:spAutoFit/>
          </a:bodyPr>
          <a:lstStyle/>
          <a:p>
            <a:pPr marL="168275" indent="-168275"/>
            <a:r>
              <a:rPr lang="en-US" b="1" dirty="0" smtClean="0">
                <a:latin typeface="Arial Narrow" panose="020B0606020202030204" pitchFamily="34" charset="0"/>
                <a:cs typeface="Arial" panose="020B0604020202020204" pitchFamily="34" charset="0"/>
              </a:rPr>
              <a:t>NASA / JSC Building 7, 20-Foot Chamber Facility</a:t>
            </a:r>
            <a:r>
              <a:rPr lang="en-US" b="1" dirty="0">
                <a:latin typeface="Arial Narrow" panose="020B0606020202030204" pitchFamily="34" charset="0"/>
                <a:cs typeface="Arial" panose="020B0604020202020204" pitchFamily="34" charset="0"/>
              </a:rPr>
              <a:t> </a:t>
            </a:r>
            <a:r>
              <a:rPr lang="en-US" b="1" dirty="0" smtClean="0">
                <a:latin typeface="Arial Narrow" panose="020B0606020202030204" pitchFamily="34" charset="0"/>
                <a:cs typeface="Arial" panose="020B0604020202020204" pitchFamily="34" charset="0"/>
              </a:rPr>
              <a:t>serves as the HESTIA Habitat.  It has many u</a:t>
            </a:r>
            <a:r>
              <a:rPr lang="en-US" b="1" u="sng" dirty="0" smtClean="0">
                <a:latin typeface="Arial Narrow" panose="020B0606020202030204" pitchFamily="34" charset="0"/>
                <a:cs typeface="Arial" panose="020B0604020202020204" pitchFamily="34" charset="0"/>
              </a:rPr>
              <a:t>nique</a:t>
            </a:r>
            <a:r>
              <a:rPr lang="en-US" b="1" dirty="0" smtClean="0">
                <a:latin typeface="Arial Narrow" panose="020B0606020202030204" pitchFamily="34" charset="0"/>
                <a:cs typeface="Arial" panose="020B0604020202020204" pitchFamily="34" charset="0"/>
              </a:rPr>
              <a:t> capabilities unlike any other facility available to NASA.</a:t>
            </a:r>
            <a:endParaRPr lang="en-US" dirty="0">
              <a:latin typeface="Arial Narrow" panose="020B0606020202030204" pitchFamily="34" charset="0"/>
            </a:endParaRPr>
          </a:p>
        </p:txBody>
      </p:sp>
      <p:sp>
        <p:nvSpPr>
          <p:cNvPr id="4" name="TextBox 3"/>
          <p:cNvSpPr txBox="1"/>
          <p:nvPr/>
        </p:nvSpPr>
        <p:spPr>
          <a:xfrm>
            <a:off x="1117972" y="266330"/>
            <a:ext cx="6748258" cy="461665"/>
          </a:xfrm>
          <a:prstGeom prst="rect">
            <a:avLst/>
          </a:prstGeom>
          <a:noFill/>
        </p:spPr>
        <p:txBody>
          <a:bodyPr wrap="none" rtlCol="0">
            <a:spAutoFit/>
          </a:bodyPr>
          <a:lstStyle/>
          <a:p>
            <a:pPr algn="ctr"/>
            <a:r>
              <a:rPr lang="en-US" sz="2400" b="1" dirty="0" smtClean="0">
                <a:latin typeface="Arial Narrow" panose="020B0606020202030204" pitchFamily="34" charset="0"/>
              </a:rPr>
              <a:t>HESTIA</a:t>
            </a:r>
            <a:r>
              <a:rPr lang="en-US" sz="2400" b="1" dirty="0">
                <a:latin typeface="Arial Narrow" panose="020B0606020202030204" pitchFamily="34" charset="0"/>
              </a:rPr>
              <a:t> </a:t>
            </a:r>
            <a:r>
              <a:rPr lang="en-US" sz="2400" b="1" dirty="0" smtClean="0">
                <a:latin typeface="Arial Narrow" panose="020B0606020202030204" pitchFamily="34" charset="0"/>
              </a:rPr>
              <a:t>Support </a:t>
            </a:r>
            <a:r>
              <a:rPr lang="en-US" sz="2400" b="1" dirty="0">
                <a:latin typeface="Arial Narrow" panose="020B0606020202030204" pitchFamily="34" charset="0"/>
              </a:rPr>
              <a:t>of Future NASA Deep-Space Missions</a:t>
            </a:r>
            <a:endParaRPr lang="en-US" sz="2400" dirty="0">
              <a:latin typeface="Arial Narrow" panose="020B0606020202030204" pitchFamily="34" charset="0"/>
            </a:endParaRPr>
          </a:p>
        </p:txBody>
      </p:sp>
      <p:sp>
        <p:nvSpPr>
          <p:cNvPr id="5" name="TextBox 4"/>
          <p:cNvSpPr txBox="1"/>
          <p:nvPr/>
        </p:nvSpPr>
        <p:spPr>
          <a:xfrm>
            <a:off x="0" y="1588200"/>
            <a:ext cx="5877017" cy="954107"/>
          </a:xfrm>
          <a:prstGeom prst="rect">
            <a:avLst/>
          </a:prstGeom>
          <a:noFill/>
        </p:spPr>
        <p:txBody>
          <a:bodyPr wrap="square" rtlCol="0">
            <a:spAutoFit/>
          </a:bodyPr>
          <a:lstStyle/>
          <a:p>
            <a:pPr marL="284163" lvl="1" indent="-168275">
              <a:buFont typeface="Arial" panose="020B0604020202020204" pitchFamily="34" charset="0"/>
              <a:buChar char="•"/>
            </a:pPr>
            <a:r>
              <a:rPr lang="en-US" sz="1400" dirty="0" smtClean="0">
                <a:latin typeface="Arial Narrow" panose="020B0606020202030204" pitchFamily="34" charset="0"/>
                <a:cs typeface="Arial" panose="020B0604020202020204" pitchFamily="34" charset="0"/>
              </a:rPr>
              <a:t>This </a:t>
            </a:r>
            <a:r>
              <a:rPr lang="en-US" sz="1400" u="sng" dirty="0" smtClean="0">
                <a:latin typeface="Arial Narrow" panose="020B0606020202030204" pitchFamily="34" charset="0"/>
                <a:cs typeface="Arial" panose="020B0604020202020204" pitchFamily="34" charset="0"/>
              </a:rPr>
              <a:t>Human-rated facility</a:t>
            </a:r>
            <a:r>
              <a:rPr lang="en-US" sz="1400" dirty="0" smtClean="0">
                <a:latin typeface="Arial Narrow" panose="020B0606020202030204" pitchFamily="34" charset="0"/>
                <a:cs typeface="Arial" panose="020B0604020202020204" pitchFamily="34" charset="0"/>
              </a:rPr>
              <a:t> was used </a:t>
            </a:r>
            <a:r>
              <a:rPr lang="en-US" sz="1400" dirty="0" smtClean="0">
                <a:latin typeface="Arial Narrow" panose="020B0606020202030204" pitchFamily="34" charset="0"/>
              </a:rPr>
              <a:t>to </a:t>
            </a:r>
            <a:r>
              <a:rPr lang="en-US" sz="1400" dirty="0">
                <a:latin typeface="Arial Narrow" panose="020B0606020202030204" pitchFamily="34" charset="0"/>
              </a:rPr>
              <a:t>support Gemini, Apollo, and </a:t>
            </a:r>
            <a:r>
              <a:rPr lang="en-US" sz="1400" dirty="0" err="1">
                <a:latin typeface="Arial Narrow" panose="020B0606020202030204" pitchFamily="34" charset="0"/>
              </a:rPr>
              <a:t>SkyLab</a:t>
            </a:r>
            <a:r>
              <a:rPr lang="en-US" sz="1400" dirty="0">
                <a:latin typeface="Arial Narrow" panose="020B0606020202030204" pitchFamily="34" charset="0"/>
              </a:rPr>
              <a:t> </a:t>
            </a:r>
            <a:r>
              <a:rPr lang="en-US" sz="1400" dirty="0" smtClean="0">
                <a:latin typeface="Arial Narrow" panose="020B0606020202030204" pitchFamily="34" charset="0"/>
              </a:rPr>
              <a:t>Programs</a:t>
            </a:r>
            <a:r>
              <a:rPr lang="en-US" sz="1400" dirty="0">
                <a:latin typeface="Arial Narrow" panose="020B0606020202030204" pitchFamily="34" charset="0"/>
              </a:rPr>
              <a:t>.  More recently, </a:t>
            </a:r>
            <a:r>
              <a:rPr lang="en-US" sz="1400" dirty="0" smtClean="0">
                <a:latin typeface="Arial Narrow" panose="020B0606020202030204" pitchFamily="34" charset="0"/>
              </a:rPr>
              <a:t>it was used </a:t>
            </a:r>
            <a:r>
              <a:rPr lang="en-US" sz="1400" dirty="0">
                <a:latin typeface="Arial Narrow" panose="020B0606020202030204" pitchFamily="34" charset="0"/>
              </a:rPr>
              <a:t>to conduct 30-, 60-, and 90-day human ECLSS closed-loop testing in the 1990s to support the International Space Station </a:t>
            </a:r>
            <a:r>
              <a:rPr lang="en-US" sz="1400" dirty="0" smtClean="0">
                <a:latin typeface="Arial Narrow" panose="020B0606020202030204" pitchFamily="34" charset="0"/>
              </a:rPr>
              <a:t>(ISS) and </a:t>
            </a:r>
            <a:r>
              <a:rPr lang="en-US" sz="1400" dirty="0">
                <a:latin typeface="Arial Narrow" panose="020B0606020202030204" pitchFamily="34" charset="0"/>
              </a:rPr>
              <a:t>life support technology </a:t>
            </a:r>
            <a:r>
              <a:rPr lang="en-US" sz="1400" dirty="0" smtClean="0">
                <a:latin typeface="Arial Narrow" panose="020B0606020202030204" pitchFamily="34" charset="0"/>
              </a:rPr>
              <a:t>development.</a:t>
            </a:r>
          </a:p>
        </p:txBody>
      </p:sp>
      <p:sp>
        <p:nvSpPr>
          <p:cNvPr id="7" name="TextBox 6"/>
          <p:cNvSpPr txBox="1"/>
          <p:nvPr/>
        </p:nvSpPr>
        <p:spPr>
          <a:xfrm>
            <a:off x="5772563" y="6426504"/>
            <a:ext cx="3230891" cy="276999"/>
          </a:xfrm>
          <a:prstGeom prst="rect">
            <a:avLst/>
          </a:prstGeom>
          <a:noFill/>
        </p:spPr>
        <p:txBody>
          <a:bodyPr wrap="square" rtlCol="0">
            <a:spAutoFit/>
          </a:bodyPr>
          <a:lstStyle/>
          <a:p>
            <a:pPr marL="168275" indent="-168275" algn="ctr"/>
            <a:r>
              <a:rPr lang="en-US" sz="1200" b="1" dirty="0" smtClean="0">
                <a:latin typeface="Arial Narrow" panose="020B0606020202030204" pitchFamily="34" charset="0"/>
                <a:cs typeface="Arial" panose="020B0604020202020204" pitchFamily="34" charset="0"/>
              </a:rPr>
              <a:t>NASA / JSC Building 7, 20-Foot Chamber Facility</a:t>
            </a:r>
            <a:endParaRPr lang="en-US" sz="1200" dirty="0">
              <a:latin typeface="Arial Narrow" panose="020B0606020202030204" pitchFamily="34" charset="0"/>
            </a:endParaRPr>
          </a:p>
        </p:txBody>
      </p:sp>
      <p:pic>
        <p:nvPicPr>
          <p:cNvPr id="8" name="Picture 7"/>
          <p:cNvPicPr>
            <a:picLocks noChangeAspect="1"/>
          </p:cNvPicPr>
          <p:nvPr/>
        </p:nvPicPr>
        <p:blipFill>
          <a:blip r:embed="rId2"/>
          <a:stretch>
            <a:fillRect/>
          </a:stretch>
        </p:blipFill>
        <p:spPr>
          <a:xfrm>
            <a:off x="5852940" y="1667263"/>
            <a:ext cx="3223260" cy="4838700"/>
          </a:xfrm>
          <a:prstGeom prst="rect">
            <a:avLst/>
          </a:prstGeom>
        </p:spPr>
      </p:pic>
      <p:sp>
        <p:nvSpPr>
          <p:cNvPr id="6" name="Slide Number Placeholder 5"/>
          <p:cNvSpPr>
            <a:spLocks noGrp="1"/>
          </p:cNvSpPr>
          <p:nvPr>
            <p:ph type="sldNum" sz="quarter" idx="12"/>
          </p:nvPr>
        </p:nvSpPr>
        <p:spPr/>
        <p:txBody>
          <a:bodyPr/>
          <a:lstStyle/>
          <a:p>
            <a:fld id="{715F03FC-06F2-4439-A699-B60085BB9C44}" type="slidenum">
              <a:rPr lang="en-US" smtClean="0"/>
              <a:t>3</a:t>
            </a:fld>
            <a:endParaRPr lang="en-US"/>
          </a:p>
        </p:txBody>
      </p:sp>
    </p:spTree>
    <p:extLst>
      <p:ext uri="{BB962C8B-B14F-4D97-AF65-F5344CB8AC3E}">
        <p14:creationId xmlns:p14="http://schemas.microsoft.com/office/powerpoint/2010/main" val="877177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020" y="1020932"/>
            <a:ext cx="9016612" cy="646331"/>
          </a:xfrm>
          <a:prstGeom prst="rect">
            <a:avLst/>
          </a:prstGeom>
          <a:noFill/>
        </p:spPr>
        <p:txBody>
          <a:bodyPr wrap="square" rtlCol="0">
            <a:spAutoFit/>
          </a:bodyPr>
          <a:lstStyle/>
          <a:p>
            <a:pPr marL="168275" indent="-168275"/>
            <a:r>
              <a:rPr lang="en-US" b="1" dirty="0" smtClean="0">
                <a:latin typeface="Arial Narrow" panose="020B0606020202030204" pitchFamily="34" charset="0"/>
                <a:cs typeface="Arial" panose="020B0604020202020204" pitchFamily="34" charset="0"/>
              </a:rPr>
              <a:t>NASA / JSC Building 7, 20-Foot Chamber Facility</a:t>
            </a:r>
            <a:r>
              <a:rPr lang="en-US" b="1" dirty="0">
                <a:latin typeface="Arial Narrow" panose="020B0606020202030204" pitchFamily="34" charset="0"/>
                <a:cs typeface="Arial" panose="020B0604020202020204" pitchFamily="34" charset="0"/>
              </a:rPr>
              <a:t> </a:t>
            </a:r>
            <a:r>
              <a:rPr lang="en-US" b="1" dirty="0" smtClean="0">
                <a:latin typeface="Arial Narrow" panose="020B0606020202030204" pitchFamily="34" charset="0"/>
                <a:cs typeface="Arial" panose="020B0604020202020204" pitchFamily="34" charset="0"/>
              </a:rPr>
              <a:t>serves as the HESTIA Habitat.  It has many u</a:t>
            </a:r>
            <a:r>
              <a:rPr lang="en-US" b="1" u="sng" dirty="0" smtClean="0">
                <a:latin typeface="Arial Narrow" panose="020B0606020202030204" pitchFamily="34" charset="0"/>
                <a:cs typeface="Arial" panose="020B0604020202020204" pitchFamily="34" charset="0"/>
              </a:rPr>
              <a:t>nique</a:t>
            </a:r>
            <a:r>
              <a:rPr lang="en-US" b="1" dirty="0" smtClean="0">
                <a:latin typeface="Arial Narrow" panose="020B0606020202030204" pitchFamily="34" charset="0"/>
                <a:cs typeface="Arial" panose="020B0604020202020204" pitchFamily="34" charset="0"/>
              </a:rPr>
              <a:t> capabilities unlike any other facility available to NASA.</a:t>
            </a:r>
            <a:endParaRPr lang="en-US" dirty="0">
              <a:latin typeface="Arial Narrow" panose="020B0606020202030204" pitchFamily="34" charset="0"/>
            </a:endParaRPr>
          </a:p>
        </p:txBody>
      </p:sp>
      <p:sp>
        <p:nvSpPr>
          <p:cNvPr id="4" name="TextBox 3"/>
          <p:cNvSpPr txBox="1"/>
          <p:nvPr/>
        </p:nvSpPr>
        <p:spPr>
          <a:xfrm>
            <a:off x="1117972" y="266330"/>
            <a:ext cx="6748258" cy="461665"/>
          </a:xfrm>
          <a:prstGeom prst="rect">
            <a:avLst/>
          </a:prstGeom>
          <a:noFill/>
        </p:spPr>
        <p:txBody>
          <a:bodyPr wrap="none" rtlCol="0">
            <a:spAutoFit/>
          </a:bodyPr>
          <a:lstStyle/>
          <a:p>
            <a:pPr algn="ctr"/>
            <a:r>
              <a:rPr lang="en-US" sz="2400" b="1" dirty="0" smtClean="0">
                <a:latin typeface="Arial Narrow" panose="020B0606020202030204" pitchFamily="34" charset="0"/>
              </a:rPr>
              <a:t>HESTIA</a:t>
            </a:r>
            <a:r>
              <a:rPr lang="en-US" sz="2400" b="1" dirty="0">
                <a:latin typeface="Arial Narrow" panose="020B0606020202030204" pitchFamily="34" charset="0"/>
              </a:rPr>
              <a:t> </a:t>
            </a:r>
            <a:r>
              <a:rPr lang="en-US" sz="2400" b="1" dirty="0" smtClean="0">
                <a:latin typeface="Arial Narrow" panose="020B0606020202030204" pitchFamily="34" charset="0"/>
              </a:rPr>
              <a:t>Support </a:t>
            </a:r>
            <a:r>
              <a:rPr lang="en-US" sz="2400" b="1" dirty="0">
                <a:latin typeface="Arial Narrow" panose="020B0606020202030204" pitchFamily="34" charset="0"/>
              </a:rPr>
              <a:t>of Future NASA Deep-Space Missions</a:t>
            </a:r>
            <a:endParaRPr lang="en-US" sz="2400" dirty="0">
              <a:latin typeface="Arial Narrow" panose="020B0606020202030204" pitchFamily="34" charset="0"/>
            </a:endParaRPr>
          </a:p>
        </p:txBody>
      </p:sp>
      <p:sp>
        <p:nvSpPr>
          <p:cNvPr id="5" name="TextBox 4"/>
          <p:cNvSpPr txBox="1"/>
          <p:nvPr/>
        </p:nvSpPr>
        <p:spPr>
          <a:xfrm>
            <a:off x="0" y="1588200"/>
            <a:ext cx="5877017" cy="1600438"/>
          </a:xfrm>
          <a:prstGeom prst="rect">
            <a:avLst/>
          </a:prstGeom>
          <a:noFill/>
        </p:spPr>
        <p:txBody>
          <a:bodyPr wrap="square" rtlCol="0">
            <a:spAutoFit/>
          </a:bodyPr>
          <a:lstStyle/>
          <a:p>
            <a:pPr marL="284163" lvl="1" indent="-168275">
              <a:buFont typeface="Arial" panose="020B0604020202020204" pitchFamily="34" charset="0"/>
              <a:buChar char="•"/>
            </a:pPr>
            <a:r>
              <a:rPr lang="en-US" sz="1400" dirty="0" smtClean="0">
                <a:solidFill>
                  <a:schemeClr val="bg1">
                    <a:lumMod val="65000"/>
                  </a:schemeClr>
                </a:solidFill>
                <a:latin typeface="Arial Narrow" panose="020B0606020202030204" pitchFamily="34" charset="0"/>
                <a:cs typeface="Arial" panose="020B0604020202020204" pitchFamily="34" charset="0"/>
              </a:rPr>
              <a:t>This </a:t>
            </a:r>
            <a:r>
              <a:rPr lang="en-US" sz="1400" u="sng" dirty="0" smtClean="0">
                <a:solidFill>
                  <a:schemeClr val="bg1">
                    <a:lumMod val="65000"/>
                  </a:schemeClr>
                </a:solidFill>
                <a:latin typeface="Arial Narrow" panose="020B0606020202030204" pitchFamily="34" charset="0"/>
                <a:cs typeface="Arial" panose="020B0604020202020204" pitchFamily="34" charset="0"/>
              </a:rPr>
              <a:t>Human-rated facility</a:t>
            </a:r>
            <a:r>
              <a:rPr lang="en-US" sz="1400" dirty="0" smtClean="0">
                <a:solidFill>
                  <a:schemeClr val="bg1">
                    <a:lumMod val="65000"/>
                  </a:schemeClr>
                </a:solidFill>
                <a:latin typeface="Arial Narrow" panose="020B0606020202030204" pitchFamily="34" charset="0"/>
                <a:cs typeface="Arial" panose="020B0604020202020204" pitchFamily="34" charset="0"/>
              </a:rPr>
              <a:t> was used </a:t>
            </a:r>
            <a:r>
              <a:rPr lang="en-US" sz="1400" dirty="0" smtClean="0">
                <a:solidFill>
                  <a:schemeClr val="bg1">
                    <a:lumMod val="65000"/>
                  </a:schemeClr>
                </a:solidFill>
                <a:latin typeface="Arial Narrow" panose="020B0606020202030204" pitchFamily="34" charset="0"/>
              </a:rPr>
              <a:t>to </a:t>
            </a:r>
            <a:r>
              <a:rPr lang="en-US" sz="1400" dirty="0">
                <a:solidFill>
                  <a:schemeClr val="bg1">
                    <a:lumMod val="65000"/>
                  </a:schemeClr>
                </a:solidFill>
                <a:latin typeface="Arial Narrow" panose="020B0606020202030204" pitchFamily="34" charset="0"/>
              </a:rPr>
              <a:t>support Gemini, Apollo, and </a:t>
            </a:r>
            <a:r>
              <a:rPr lang="en-US" sz="1400" dirty="0" err="1">
                <a:solidFill>
                  <a:schemeClr val="bg1">
                    <a:lumMod val="65000"/>
                  </a:schemeClr>
                </a:solidFill>
                <a:latin typeface="Arial Narrow" panose="020B0606020202030204" pitchFamily="34" charset="0"/>
              </a:rPr>
              <a:t>SkyLab</a:t>
            </a:r>
            <a:r>
              <a:rPr lang="en-US" sz="1400" dirty="0">
                <a:solidFill>
                  <a:schemeClr val="bg1">
                    <a:lumMod val="65000"/>
                  </a:schemeClr>
                </a:solidFill>
                <a:latin typeface="Arial Narrow" panose="020B0606020202030204" pitchFamily="34" charset="0"/>
              </a:rPr>
              <a:t> </a:t>
            </a:r>
            <a:r>
              <a:rPr lang="en-US" sz="1400" dirty="0" smtClean="0">
                <a:solidFill>
                  <a:schemeClr val="bg1">
                    <a:lumMod val="65000"/>
                  </a:schemeClr>
                </a:solidFill>
                <a:latin typeface="Arial Narrow" panose="020B0606020202030204" pitchFamily="34" charset="0"/>
              </a:rPr>
              <a:t>Programs</a:t>
            </a:r>
            <a:r>
              <a:rPr lang="en-US" sz="1400" dirty="0">
                <a:solidFill>
                  <a:schemeClr val="bg1">
                    <a:lumMod val="65000"/>
                  </a:schemeClr>
                </a:solidFill>
                <a:latin typeface="Arial Narrow" panose="020B0606020202030204" pitchFamily="34" charset="0"/>
              </a:rPr>
              <a:t>.  More recently, </a:t>
            </a:r>
            <a:r>
              <a:rPr lang="en-US" sz="1400" dirty="0" smtClean="0">
                <a:solidFill>
                  <a:schemeClr val="bg1">
                    <a:lumMod val="65000"/>
                  </a:schemeClr>
                </a:solidFill>
                <a:latin typeface="Arial Narrow" panose="020B0606020202030204" pitchFamily="34" charset="0"/>
              </a:rPr>
              <a:t>it was used </a:t>
            </a:r>
            <a:r>
              <a:rPr lang="en-US" sz="1400" dirty="0">
                <a:solidFill>
                  <a:schemeClr val="bg1">
                    <a:lumMod val="65000"/>
                  </a:schemeClr>
                </a:solidFill>
                <a:latin typeface="Arial Narrow" panose="020B0606020202030204" pitchFamily="34" charset="0"/>
              </a:rPr>
              <a:t>to conduct 30-, 60-, and 90-day human ECLSS closed-loop testing in the 1990s to support the International Space Station </a:t>
            </a:r>
            <a:r>
              <a:rPr lang="en-US" sz="1400" dirty="0" smtClean="0">
                <a:solidFill>
                  <a:schemeClr val="bg1">
                    <a:lumMod val="65000"/>
                  </a:schemeClr>
                </a:solidFill>
                <a:latin typeface="Arial Narrow" panose="020B0606020202030204" pitchFamily="34" charset="0"/>
              </a:rPr>
              <a:t>(ISS) and </a:t>
            </a:r>
            <a:r>
              <a:rPr lang="en-US" sz="1400" dirty="0">
                <a:solidFill>
                  <a:schemeClr val="bg1">
                    <a:lumMod val="65000"/>
                  </a:schemeClr>
                </a:solidFill>
                <a:latin typeface="Arial Narrow" panose="020B0606020202030204" pitchFamily="34" charset="0"/>
              </a:rPr>
              <a:t>life support technology </a:t>
            </a:r>
            <a:r>
              <a:rPr lang="en-US" sz="1400" dirty="0" smtClean="0">
                <a:solidFill>
                  <a:schemeClr val="bg1">
                    <a:lumMod val="65000"/>
                  </a:schemeClr>
                </a:solidFill>
                <a:latin typeface="Arial Narrow" panose="020B0606020202030204" pitchFamily="34" charset="0"/>
              </a:rPr>
              <a:t>development.</a:t>
            </a:r>
          </a:p>
          <a:p>
            <a:pPr marL="284163" lvl="1" indent="-168275">
              <a:buFont typeface="Arial" panose="020B0604020202020204" pitchFamily="34" charset="0"/>
              <a:buChar char="•"/>
            </a:pPr>
            <a:r>
              <a:rPr lang="en-US" sz="1400" u="sng" dirty="0" smtClean="0">
                <a:latin typeface="Arial Narrow" panose="020B0606020202030204" pitchFamily="34" charset="0"/>
              </a:rPr>
              <a:t>Chamber geometry is consistent with habitability</a:t>
            </a:r>
            <a:r>
              <a:rPr lang="en-US" sz="1400" dirty="0" smtClean="0">
                <a:latin typeface="Arial Narrow" panose="020B0606020202030204" pitchFamily="34" charset="0"/>
              </a:rPr>
              <a:t> concepts for both translation and surface habitats (i.e., multi-storied cylindrical structure) driven by launch vehicle constraints.</a:t>
            </a:r>
          </a:p>
        </p:txBody>
      </p:sp>
      <p:pic>
        <p:nvPicPr>
          <p:cNvPr id="6" name="Picture 5"/>
          <p:cNvPicPr>
            <a:picLocks noChangeAspect="1"/>
          </p:cNvPicPr>
          <p:nvPr/>
        </p:nvPicPr>
        <p:blipFill>
          <a:blip r:embed="rId2"/>
          <a:stretch>
            <a:fillRect/>
          </a:stretch>
        </p:blipFill>
        <p:spPr>
          <a:xfrm>
            <a:off x="1697448" y="2949125"/>
            <a:ext cx="5763756" cy="3842504"/>
          </a:xfrm>
          <a:prstGeom prst="rect">
            <a:avLst/>
          </a:prstGeom>
        </p:spPr>
      </p:pic>
      <p:sp>
        <p:nvSpPr>
          <p:cNvPr id="7" name="Slide Number Placeholder 6"/>
          <p:cNvSpPr>
            <a:spLocks noGrp="1"/>
          </p:cNvSpPr>
          <p:nvPr>
            <p:ph type="sldNum" sz="quarter" idx="12"/>
          </p:nvPr>
        </p:nvSpPr>
        <p:spPr/>
        <p:txBody>
          <a:bodyPr/>
          <a:lstStyle/>
          <a:p>
            <a:fld id="{715F03FC-06F2-4439-A699-B60085BB9C44}" type="slidenum">
              <a:rPr lang="en-US" smtClean="0"/>
              <a:t>4</a:t>
            </a:fld>
            <a:endParaRPr lang="en-US"/>
          </a:p>
        </p:txBody>
      </p:sp>
    </p:spTree>
    <p:extLst>
      <p:ext uri="{BB962C8B-B14F-4D97-AF65-F5344CB8AC3E}">
        <p14:creationId xmlns:p14="http://schemas.microsoft.com/office/powerpoint/2010/main" val="839757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020" y="1020932"/>
            <a:ext cx="9016612" cy="646331"/>
          </a:xfrm>
          <a:prstGeom prst="rect">
            <a:avLst/>
          </a:prstGeom>
          <a:noFill/>
        </p:spPr>
        <p:txBody>
          <a:bodyPr wrap="square" rtlCol="0">
            <a:spAutoFit/>
          </a:bodyPr>
          <a:lstStyle/>
          <a:p>
            <a:pPr marL="168275" indent="-168275"/>
            <a:r>
              <a:rPr lang="en-US" b="1" dirty="0" smtClean="0">
                <a:latin typeface="Arial Narrow" panose="020B0606020202030204" pitchFamily="34" charset="0"/>
                <a:cs typeface="Arial" panose="020B0604020202020204" pitchFamily="34" charset="0"/>
              </a:rPr>
              <a:t>NASA / JSC Building 7, 20-Foot Chamber Facility</a:t>
            </a:r>
            <a:r>
              <a:rPr lang="en-US" b="1" dirty="0">
                <a:latin typeface="Arial Narrow" panose="020B0606020202030204" pitchFamily="34" charset="0"/>
                <a:cs typeface="Arial" panose="020B0604020202020204" pitchFamily="34" charset="0"/>
              </a:rPr>
              <a:t> </a:t>
            </a:r>
            <a:r>
              <a:rPr lang="en-US" b="1" dirty="0" smtClean="0">
                <a:latin typeface="Arial Narrow" panose="020B0606020202030204" pitchFamily="34" charset="0"/>
                <a:cs typeface="Arial" panose="020B0604020202020204" pitchFamily="34" charset="0"/>
              </a:rPr>
              <a:t>serves as the HESTIA Habitat.  It has many u</a:t>
            </a:r>
            <a:r>
              <a:rPr lang="en-US" b="1" u="sng" dirty="0" smtClean="0">
                <a:latin typeface="Arial Narrow" panose="020B0606020202030204" pitchFamily="34" charset="0"/>
                <a:cs typeface="Arial" panose="020B0604020202020204" pitchFamily="34" charset="0"/>
              </a:rPr>
              <a:t>nique</a:t>
            </a:r>
            <a:r>
              <a:rPr lang="en-US" b="1" dirty="0" smtClean="0">
                <a:latin typeface="Arial Narrow" panose="020B0606020202030204" pitchFamily="34" charset="0"/>
                <a:cs typeface="Arial" panose="020B0604020202020204" pitchFamily="34" charset="0"/>
              </a:rPr>
              <a:t> capabilities unlike any other facility available to NASA.</a:t>
            </a:r>
            <a:endParaRPr lang="en-US" dirty="0">
              <a:latin typeface="Arial Narrow" panose="020B0606020202030204" pitchFamily="34" charset="0"/>
            </a:endParaRPr>
          </a:p>
        </p:txBody>
      </p:sp>
      <p:sp>
        <p:nvSpPr>
          <p:cNvPr id="4" name="TextBox 3"/>
          <p:cNvSpPr txBox="1"/>
          <p:nvPr/>
        </p:nvSpPr>
        <p:spPr>
          <a:xfrm>
            <a:off x="1117972" y="266330"/>
            <a:ext cx="6748258" cy="461665"/>
          </a:xfrm>
          <a:prstGeom prst="rect">
            <a:avLst/>
          </a:prstGeom>
          <a:noFill/>
        </p:spPr>
        <p:txBody>
          <a:bodyPr wrap="none" rtlCol="0">
            <a:spAutoFit/>
          </a:bodyPr>
          <a:lstStyle/>
          <a:p>
            <a:pPr algn="ctr"/>
            <a:r>
              <a:rPr lang="en-US" sz="2400" b="1" dirty="0" smtClean="0">
                <a:latin typeface="Arial Narrow" panose="020B0606020202030204" pitchFamily="34" charset="0"/>
              </a:rPr>
              <a:t>HESTIA</a:t>
            </a:r>
            <a:r>
              <a:rPr lang="en-US" sz="2400" b="1" dirty="0">
                <a:latin typeface="Arial Narrow" panose="020B0606020202030204" pitchFamily="34" charset="0"/>
              </a:rPr>
              <a:t> </a:t>
            </a:r>
            <a:r>
              <a:rPr lang="en-US" sz="2400" b="1" dirty="0" smtClean="0">
                <a:latin typeface="Arial Narrow" panose="020B0606020202030204" pitchFamily="34" charset="0"/>
              </a:rPr>
              <a:t>Support </a:t>
            </a:r>
            <a:r>
              <a:rPr lang="en-US" sz="2400" b="1" dirty="0">
                <a:latin typeface="Arial Narrow" panose="020B0606020202030204" pitchFamily="34" charset="0"/>
              </a:rPr>
              <a:t>of Future NASA Deep-Space Missions</a:t>
            </a:r>
            <a:endParaRPr lang="en-US" sz="2400" dirty="0">
              <a:latin typeface="Arial Narrow" panose="020B0606020202030204" pitchFamily="34" charset="0"/>
            </a:endParaRPr>
          </a:p>
        </p:txBody>
      </p:sp>
      <p:sp>
        <p:nvSpPr>
          <p:cNvPr id="5" name="TextBox 4"/>
          <p:cNvSpPr txBox="1"/>
          <p:nvPr/>
        </p:nvSpPr>
        <p:spPr>
          <a:xfrm>
            <a:off x="0" y="1588200"/>
            <a:ext cx="5877017" cy="2246769"/>
          </a:xfrm>
          <a:prstGeom prst="rect">
            <a:avLst/>
          </a:prstGeom>
          <a:noFill/>
        </p:spPr>
        <p:txBody>
          <a:bodyPr wrap="square" rtlCol="0">
            <a:spAutoFit/>
          </a:bodyPr>
          <a:lstStyle/>
          <a:p>
            <a:pPr marL="284163" lvl="1" indent="-168275">
              <a:buFont typeface="Arial" panose="020B0604020202020204" pitchFamily="34" charset="0"/>
              <a:buChar char="•"/>
            </a:pPr>
            <a:r>
              <a:rPr lang="en-US" sz="1400" dirty="0" smtClean="0">
                <a:solidFill>
                  <a:schemeClr val="bg1">
                    <a:lumMod val="65000"/>
                  </a:schemeClr>
                </a:solidFill>
                <a:latin typeface="Arial Narrow" panose="020B0606020202030204" pitchFamily="34" charset="0"/>
                <a:cs typeface="Arial" panose="020B0604020202020204" pitchFamily="34" charset="0"/>
              </a:rPr>
              <a:t>This </a:t>
            </a:r>
            <a:r>
              <a:rPr lang="en-US" sz="1400" u="sng" dirty="0" smtClean="0">
                <a:solidFill>
                  <a:schemeClr val="bg1">
                    <a:lumMod val="65000"/>
                  </a:schemeClr>
                </a:solidFill>
                <a:latin typeface="Arial Narrow" panose="020B0606020202030204" pitchFamily="34" charset="0"/>
                <a:cs typeface="Arial" panose="020B0604020202020204" pitchFamily="34" charset="0"/>
              </a:rPr>
              <a:t>Human-rated facility</a:t>
            </a:r>
            <a:r>
              <a:rPr lang="en-US" sz="1400" dirty="0" smtClean="0">
                <a:solidFill>
                  <a:schemeClr val="bg1">
                    <a:lumMod val="65000"/>
                  </a:schemeClr>
                </a:solidFill>
                <a:latin typeface="Arial Narrow" panose="020B0606020202030204" pitchFamily="34" charset="0"/>
                <a:cs typeface="Arial" panose="020B0604020202020204" pitchFamily="34" charset="0"/>
              </a:rPr>
              <a:t> was used </a:t>
            </a:r>
            <a:r>
              <a:rPr lang="en-US" sz="1400" dirty="0" smtClean="0">
                <a:solidFill>
                  <a:schemeClr val="bg1">
                    <a:lumMod val="65000"/>
                  </a:schemeClr>
                </a:solidFill>
                <a:latin typeface="Arial Narrow" panose="020B0606020202030204" pitchFamily="34" charset="0"/>
              </a:rPr>
              <a:t>to </a:t>
            </a:r>
            <a:r>
              <a:rPr lang="en-US" sz="1400" dirty="0">
                <a:solidFill>
                  <a:schemeClr val="bg1">
                    <a:lumMod val="65000"/>
                  </a:schemeClr>
                </a:solidFill>
                <a:latin typeface="Arial Narrow" panose="020B0606020202030204" pitchFamily="34" charset="0"/>
              </a:rPr>
              <a:t>support Gemini, Apollo, and </a:t>
            </a:r>
            <a:r>
              <a:rPr lang="en-US" sz="1400" dirty="0" err="1">
                <a:solidFill>
                  <a:schemeClr val="bg1">
                    <a:lumMod val="65000"/>
                  </a:schemeClr>
                </a:solidFill>
                <a:latin typeface="Arial Narrow" panose="020B0606020202030204" pitchFamily="34" charset="0"/>
              </a:rPr>
              <a:t>SkyLab</a:t>
            </a:r>
            <a:r>
              <a:rPr lang="en-US" sz="1400" dirty="0">
                <a:solidFill>
                  <a:schemeClr val="bg1">
                    <a:lumMod val="65000"/>
                  </a:schemeClr>
                </a:solidFill>
                <a:latin typeface="Arial Narrow" panose="020B0606020202030204" pitchFamily="34" charset="0"/>
              </a:rPr>
              <a:t> </a:t>
            </a:r>
            <a:r>
              <a:rPr lang="en-US" sz="1400" dirty="0" smtClean="0">
                <a:solidFill>
                  <a:schemeClr val="bg1">
                    <a:lumMod val="65000"/>
                  </a:schemeClr>
                </a:solidFill>
                <a:latin typeface="Arial Narrow" panose="020B0606020202030204" pitchFamily="34" charset="0"/>
              </a:rPr>
              <a:t>Programs</a:t>
            </a:r>
            <a:r>
              <a:rPr lang="en-US" sz="1400" dirty="0">
                <a:solidFill>
                  <a:schemeClr val="bg1">
                    <a:lumMod val="65000"/>
                  </a:schemeClr>
                </a:solidFill>
                <a:latin typeface="Arial Narrow" panose="020B0606020202030204" pitchFamily="34" charset="0"/>
              </a:rPr>
              <a:t>.  More recently, </a:t>
            </a:r>
            <a:r>
              <a:rPr lang="en-US" sz="1400" dirty="0" smtClean="0">
                <a:solidFill>
                  <a:schemeClr val="bg1">
                    <a:lumMod val="65000"/>
                  </a:schemeClr>
                </a:solidFill>
                <a:latin typeface="Arial Narrow" panose="020B0606020202030204" pitchFamily="34" charset="0"/>
              </a:rPr>
              <a:t>it was used </a:t>
            </a:r>
            <a:r>
              <a:rPr lang="en-US" sz="1400" dirty="0">
                <a:solidFill>
                  <a:schemeClr val="bg1">
                    <a:lumMod val="65000"/>
                  </a:schemeClr>
                </a:solidFill>
                <a:latin typeface="Arial Narrow" panose="020B0606020202030204" pitchFamily="34" charset="0"/>
              </a:rPr>
              <a:t>to conduct 30-, 60-, and 90-day human ECLSS closed-loop testing in the 1990s to support the International Space Station </a:t>
            </a:r>
            <a:r>
              <a:rPr lang="en-US" sz="1400" dirty="0" smtClean="0">
                <a:solidFill>
                  <a:schemeClr val="bg1">
                    <a:lumMod val="65000"/>
                  </a:schemeClr>
                </a:solidFill>
                <a:latin typeface="Arial Narrow" panose="020B0606020202030204" pitchFamily="34" charset="0"/>
              </a:rPr>
              <a:t>(ISS) and </a:t>
            </a:r>
            <a:r>
              <a:rPr lang="en-US" sz="1400" dirty="0">
                <a:solidFill>
                  <a:schemeClr val="bg1">
                    <a:lumMod val="65000"/>
                  </a:schemeClr>
                </a:solidFill>
                <a:latin typeface="Arial Narrow" panose="020B0606020202030204" pitchFamily="34" charset="0"/>
              </a:rPr>
              <a:t>life support technology </a:t>
            </a:r>
            <a:r>
              <a:rPr lang="en-US" sz="1400" dirty="0" smtClean="0">
                <a:solidFill>
                  <a:schemeClr val="bg1">
                    <a:lumMod val="65000"/>
                  </a:schemeClr>
                </a:solidFill>
                <a:latin typeface="Arial Narrow" panose="020B0606020202030204" pitchFamily="34" charset="0"/>
              </a:rPr>
              <a:t>development.</a:t>
            </a:r>
          </a:p>
          <a:p>
            <a:pPr marL="284163" lvl="1" indent="-168275">
              <a:buFont typeface="Arial" panose="020B0604020202020204" pitchFamily="34" charset="0"/>
              <a:buChar char="•"/>
            </a:pPr>
            <a:r>
              <a:rPr lang="en-US" sz="1400" u="sng" dirty="0" smtClean="0">
                <a:solidFill>
                  <a:schemeClr val="bg1">
                    <a:lumMod val="65000"/>
                  </a:schemeClr>
                </a:solidFill>
                <a:latin typeface="Arial Narrow" panose="020B0606020202030204" pitchFamily="34" charset="0"/>
              </a:rPr>
              <a:t>Chamber geometry is consistent with habitability</a:t>
            </a:r>
            <a:r>
              <a:rPr lang="en-US" sz="1400" dirty="0" smtClean="0">
                <a:solidFill>
                  <a:schemeClr val="bg1">
                    <a:lumMod val="65000"/>
                  </a:schemeClr>
                </a:solidFill>
                <a:latin typeface="Arial Narrow" panose="020B0606020202030204" pitchFamily="34" charset="0"/>
              </a:rPr>
              <a:t> concepts for both translation and surface habitats (i.e., multi-storied cylindrical structure) driven by launch vehicle constraints.</a:t>
            </a:r>
          </a:p>
          <a:p>
            <a:pPr marL="284163" lvl="1" indent="-168275">
              <a:buFont typeface="Arial" panose="020B0604020202020204" pitchFamily="34" charset="0"/>
              <a:buChar char="•"/>
            </a:pPr>
            <a:r>
              <a:rPr lang="en-US" sz="1400" u="sng" dirty="0" smtClean="0">
                <a:latin typeface="Arial Narrow" panose="020B0606020202030204" pitchFamily="34" charset="0"/>
              </a:rPr>
              <a:t>Chamber </a:t>
            </a:r>
            <a:r>
              <a:rPr lang="en-US" sz="1400" u="sng" dirty="0">
                <a:latin typeface="Arial Narrow" panose="020B0606020202030204" pitchFamily="34" charset="0"/>
              </a:rPr>
              <a:t>can operate at reduced pressure and elevated oxygen environments </a:t>
            </a:r>
            <a:r>
              <a:rPr lang="en-US" sz="1400" dirty="0">
                <a:latin typeface="Arial Narrow" panose="020B0606020202030204" pitchFamily="34" charset="0"/>
              </a:rPr>
              <a:t>including those proposed for deep-space </a:t>
            </a:r>
            <a:r>
              <a:rPr lang="en-US" sz="1400" dirty="0" smtClean="0">
                <a:latin typeface="Arial Narrow" panose="020B0606020202030204" pitchFamily="34" charset="0"/>
              </a:rPr>
              <a:t>exploration by the Exploration Atmosphere Working Group </a:t>
            </a:r>
            <a:r>
              <a:rPr lang="en-US" sz="1400" dirty="0">
                <a:latin typeface="Arial Narrow" panose="020B0606020202030204" pitchFamily="34" charset="0"/>
              </a:rPr>
              <a:t>(i.e., 8.2 </a:t>
            </a:r>
            <a:r>
              <a:rPr lang="en-US" sz="1400" dirty="0" err="1">
                <a:latin typeface="Arial Narrow" panose="020B0606020202030204" pitchFamily="34" charset="0"/>
              </a:rPr>
              <a:t>psia</a:t>
            </a:r>
            <a:r>
              <a:rPr lang="en-US" sz="1400" dirty="0">
                <a:latin typeface="Arial Narrow" panose="020B0606020202030204" pitchFamily="34" charset="0"/>
              </a:rPr>
              <a:t> &amp; 34% O2</a:t>
            </a:r>
            <a:r>
              <a:rPr lang="en-US" sz="1400" dirty="0" smtClean="0">
                <a:latin typeface="Arial Narrow" panose="020B0606020202030204" pitchFamily="34" charset="0"/>
              </a:rPr>
              <a:t>).</a:t>
            </a:r>
          </a:p>
        </p:txBody>
      </p:sp>
      <p:sp>
        <p:nvSpPr>
          <p:cNvPr id="7" name="TextBox 6"/>
          <p:cNvSpPr txBox="1"/>
          <p:nvPr/>
        </p:nvSpPr>
        <p:spPr>
          <a:xfrm>
            <a:off x="5772563" y="6426504"/>
            <a:ext cx="3230891" cy="276999"/>
          </a:xfrm>
          <a:prstGeom prst="rect">
            <a:avLst/>
          </a:prstGeom>
          <a:noFill/>
        </p:spPr>
        <p:txBody>
          <a:bodyPr wrap="square" rtlCol="0">
            <a:spAutoFit/>
          </a:bodyPr>
          <a:lstStyle/>
          <a:p>
            <a:pPr marL="168275" indent="-168275" algn="ctr"/>
            <a:r>
              <a:rPr lang="en-US" sz="1200" b="1" dirty="0" smtClean="0">
                <a:latin typeface="Arial Narrow" panose="020B0606020202030204" pitchFamily="34" charset="0"/>
                <a:cs typeface="Arial" panose="020B0604020202020204" pitchFamily="34" charset="0"/>
              </a:rPr>
              <a:t>NASA / JSC Building 7, 20-Foot Chamber Facility</a:t>
            </a:r>
            <a:endParaRPr lang="en-US" sz="1200" dirty="0">
              <a:latin typeface="Arial Narrow" panose="020B0606020202030204" pitchFamily="34" charset="0"/>
            </a:endParaRPr>
          </a:p>
        </p:txBody>
      </p:sp>
      <p:pic>
        <p:nvPicPr>
          <p:cNvPr id="8" name="Picture 7"/>
          <p:cNvPicPr>
            <a:picLocks noChangeAspect="1"/>
          </p:cNvPicPr>
          <p:nvPr/>
        </p:nvPicPr>
        <p:blipFill>
          <a:blip r:embed="rId2"/>
          <a:stretch>
            <a:fillRect/>
          </a:stretch>
        </p:blipFill>
        <p:spPr>
          <a:xfrm>
            <a:off x="5852940" y="1667263"/>
            <a:ext cx="3223260" cy="4838700"/>
          </a:xfrm>
          <a:prstGeom prst="rect">
            <a:avLst/>
          </a:prstGeom>
        </p:spPr>
      </p:pic>
      <p:sp>
        <p:nvSpPr>
          <p:cNvPr id="6" name="Slide Number Placeholder 5"/>
          <p:cNvSpPr>
            <a:spLocks noGrp="1"/>
          </p:cNvSpPr>
          <p:nvPr>
            <p:ph type="sldNum" sz="quarter" idx="12"/>
          </p:nvPr>
        </p:nvSpPr>
        <p:spPr/>
        <p:txBody>
          <a:bodyPr/>
          <a:lstStyle/>
          <a:p>
            <a:fld id="{715F03FC-06F2-4439-A699-B60085BB9C44}" type="slidenum">
              <a:rPr lang="en-US" smtClean="0"/>
              <a:t>5</a:t>
            </a:fld>
            <a:endParaRPr lang="en-US"/>
          </a:p>
        </p:txBody>
      </p:sp>
    </p:spTree>
    <p:extLst>
      <p:ext uri="{BB962C8B-B14F-4D97-AF65-F5344CB8AC3E}">
        <p14:creationId xmlns:p14="http://schemas.microsoft.com/office/powerpoint/2010/main" val="1895638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020" y="1020932"/>
            <a:ext cx="9016612" cy="646331"/>
          </a:xfrm>
          <a:prstGeom prst="rect">
            <a:avLst/>
          </a:prstGeom>
          <a:noFill/>
        </p:spPr>
        <p:txBody>
          <a:bodyPr wrap="square" rtlCol="0">
            <a:spAutoFit/>
          </a:bodyPr>
          <a:lstStyle/>
          <a:p>
            <a:pPr marL="168275" indent="-168275"/>
            <a:r>
              <a:rPr lang="en-US" b="1" dirty="0" smtClean="0">
                <a:latin typeface="Arial Narrow" panose="020B0606020202030204" pitchFamily="34" charset="0"/>
                <a:cs typeface="Arial" panose="020B0604020202020204" pitchFamily="34" charset="0"/>
              </a:rPr>
              <a:t>NASA / JSC Building 7, 20-Foot Chamber Facility</a:t>
            </a:r>
            <a:r>
              <a:rPr lang="en-US" b="1" dirty="0">
                <a:latin typeface="Arial Narrow" panose="020B0606020202030204" pitchFamily="34" charset="0"/>
                <a:cs typeface="Arial" panose="020B0604020202020204" pitchFamily="34" charset="0"/>
              </a:rPr>
              <a:t> </a:t>
            </a:r>
            <a:r>
              <a:rPr lang="en-US" b="1" dirty="0" smtClean="0">
                <a:latin typeface="Arial Narrow" panose="020B0606020202030204" pitchFamily="34" charset="0"/>
                <a:cs typeface="Arial" panose="020B0604020202020204" pitchFamily="34" charset="0"/>
              </a:rPr>
              <a:t>serves as the HESTIA Habitat.  It has many u</a:t>
            </a:r>
            <a:r>
              <a:rPr lang="en-US" b="1" u="sng" dirty="0" smtClean="0">
                <a:latin typeface="Arial Narrow" panose="020B0606020202030204" pitchFamily="34" charset="0"/>
                <a:cs typeface="Arial" panose="020B0604020202020204" pitchFamily="34" charset="0"/>
              </a:rPr>
              <a:t>nique</a:t>
            </a:r>
            <a:r>
              <a:rPr lang="en-US" b="1" dirty="0" smtClean="0">
                <a:latin typeface="Arial Narrow" panose="020B0606020202030204" pitchFamily="34" charset="0"/>
                <a:cs typeface="Arial" panose="020B0604020202020204" pitchFamily="34" charset="0"/>
              </a:rPr>
              <a:t> capabilities unlike any other facility available to NASA.</a:t>
            </a:r>
            <a:endParaRPr lang="en-US" dirty="0">
              <a:latin typeface="Arial Narrow" panose="020B0606020202030204" pitchFamily="34" charset="0"/>
            </a:endParaRPr>
          </a:p>
        </p:txBody>
      </p:sp>
      <p:sp>
        <p:nvSpPr>
          <p:cNvPr id="4" name="TextBox 3"/>
          <p:cNvSpPr txBox="1"/>
          <p:nvPr/>
        </p:nvSpPr>
        <p:spPr>
          <a:xfrm>
            <a:off x="1117972" y="266330"/>
            <a:ext cx="6748258" cy="461665"/>
          </a:xfrm>
          <a:prstGeom prst="rect">
            <a:avLst/>
          </a:prstGeom>
          <a:noFill/>
        </p:spPr>
        <p:txBody>
          <a:bodyPr wrap="none" rtlCol="0">
            <a:spAutoFit/>
          </a:bodyPr>
          <a:lstStyle/>
          <a:p>
            <a:pPr algn="ctr"/>
            <a:r>
              <a:rPr lang="en-US" sz="2400" b="1" dirty="0" smtClean="0">
                <a:latin typeface="Arial Narrow" panose="020B0606020202030204" pitchFamily="34" charset="0"/>
              </a:rPr>
              <a:t>HESTIA</a:t>
            </a:r>
            <a:r>
              <a:rPr lang="en-US" sz="2400" b="1" dirty="0">
                <a:latin typeface="Arial Narrow" panose="020B0606020202030204" pitchFamily="34" charset="0"/>
              </a:rPr>
              <a:t> </a:t>
            </a:r>
            <a:r>
              <a:rPr lang="en-US" sz="2400" b="1" dirty="0" smtClean="0">
                <a:latin typeface="Arial Narrow" panose="020B0606020202030204" pitchFamily="34" charset="0"/>
              </a:rPr>
              <a:t>Support </a:t>
            </a:r>
            <a:r>
              <a:rPr lang="en-US" sz="2400" b="1" dirty="0">
                <a:latin typeface="Arial Narrow" panose="020B0606020202030204" pitchFamily="34" charset="0"/>
              </a:rPr>
              <a:t>of Future NASA Deep-Space Missions</a:t>
            </a:r>
            <a:endParaRPr lang="en-US" sz="2400" dirty="0">
              <a:latin typeface="Arial Narrow" panose="020B0606020202030204" pitchFamily="34" charset="0"/>
            </a:endParaRPr>
          </a:p>
        </p:txBody>
      </p:sp>
      <p:sp>
        <p:nvSpPr>
          <p:cNvPr id="5" name="TextBox 4"/>
          <p:cNvSpPr txBox="1"/>
          <p:nvPr/>
        </p:nvSpPr>
        <p:spPr>
          <a:xfrm>
            <a:off x="0" y="1588200"/>
            <a:ext cx="5877017" cy="2893100"/>
          </a:xfrm>
          <a:prstGeom prst="rect">
            <a:avLst/>
          </a:prstGeom>
          <a:noFill/>
        </p:spPr>
        <p:txBody>
          <a:bodyPr wrap="square" rtlCol="0">
            <a:spAutoFit/>
          </a:bodyPr>
          <a:lstStyle/>
          <a:p>
            <a:pPr marL="284163" lvl="1" indent="-168275">
              <a:buFont typeface="Arial" panose="020B0604020202020204" pitchFamily="34" charset="0"/>
              <a:buChar char="•"/>
            </a:pPr>
            <a:r>
              <a:rPr lang="en-US" sz="1400" dirty="0" smtClean="0">
                <a:solidFill>
                  <a:schemeClr val="bg1">
                    <a:lumMod val="65000"/>
                  </a:schemeClr>
                </a:solidFill>
                <a:latin typeface="Arial Narrow" panose="020B0606020202030204" pitchFamily="34" charset="0"/>
                <a:cs typeface="Arial" panose="020B0604020202020204" pitchFamily="34" charset="0"/>
              </a:rPr>
              <a:t>This </a:t>
            </a:r>
            <a:r>
              <a:rPr lang="en-US" sz="1400" u="sng" dirty="0" smtClean="0">
                <a:solidFill>
                  <a:schemeClr val="bg1">
                    <a:lumMod val="65000"/>
                  </a:schemeClr>
                </a:solidFill>
                <a:latin typeface="Arial Narrow" panose="020B0606020202030204" pitchFamily="34" charset="0"/>
                <a:cs typeface="Arial" panose="020B0604020202020204" pitchFamily="34" charset="0"/>
              </a:rPr>
              <a:t>Human-rated facility</a:t>
            </a:r>
            <a:r>
              <a:rPr lang="en-US" sz="1400" dirty="0" smtClean="0">
                <a:solidFill>
                  <a:schemeClr val="bg1">
                    <a:lumMod val="65000"/>
                  </a:schemeClr>
                </a:solidFill>
                <a:latin typeface="Arial Narrow" panose="020B0606020202030204" pitchFamily="34" charset="0"/>
                <a:cs typeface="Arial" panose="020B0604020202020204" pitchFamily="34" charset="0"/>
              </a:rPr>
              <a:t> was used </a:t>
            </a:r>
            <a:r>
              <a:rPr lang="en-US" sz="1400" dirty="0" smtClean="0">
                <a:solidFill>
                  <a:schemeClr val="bg1">
                    <a:lumMod val="65000"/>
                  </a:schemeClr>
                </a:solidFill>
                <a:latin typeface="Arial Narrow" panose="020B0606020202030204" pitchFamily="34" charset="0"/>
              </a:rPr>
              <a:t>to </a:t>
            </a:r>
            <a:r>
              <a:rPr lang="en-US" sz="1400" dirty="0">
                <a:solidFill>
                  <a:schemeClr val="bg1">
                    <a:lumMod val="65000"/>
                  </a:schemeClr>
                </a:solidFill>
                <a:latin typeface="Arial Narrow" panose="020B0606020202030204" pitchFamily="34" charset="0"/>
              </a:rPr>
              <a:t>support Gemini, Apollo, and </a:t>
            </a:r>
            <a:r>
              <a:rPr lang="en-US" sz="1400" dirty="0" err="1">
                <a:solidFill>
                  <a:schemeClr val="bg1">
                    <a:lumMod val="65000"/>
                  </a:schemeClr>
                </a:solidFill>
                <a:latin typeface="Arial Narrow" panose="020B0606020202030204" pitchFamily="34" charset="0"/>
              </a:rPr>
              <a:t>SkyLab</a:t>
            </a:r>
            <a:r>
              <a:rPr lang="en-US" sz="1400" dirty="0">
                <a:solidFill>
                  <a:schemeClr val="bg1">
                    <a:lumMod val="65000"/>
                  </a:schemeClr>
                </a:solidFill>
                <a:latin typeface="Arial Narrow" panose="020B0606020202030204" pitchFamily="34" charset="0"/>
              </a:rPr>
              <a:t> </a:t>
            </a:r>
            <a:r>
              <a:rPr lang="en-US" sz="1400" dirty="0" smtClean="0">
                <a:solidFill>
                  <a:schemeClr val="bg1">
                    <a:lumMod val="65000"/>
                  </a:schemeClr>
                </a:solidFill>
                <a:latin typeface="Arial Narrow" panose="020B0606020202030204" pitchFamily="34" charset="0"/>
              </a:rPr>
              <a:t>Programs</a:t>
            </a:r>
            <a:r>
              <a:rPr lang="en-US" sz="1400" dirty="0">
                <a:solidFill>
                  <a:schemeClr val="bg1">
                    <a:lumMod val="65000"/>
                  </a:schemeClr>
                </a:solidFill>
                <a:latin typeface="Arial Narrow" panose="020B0606020202030204" pitchFamily="34" charset="0"/>
              </a:rPr>
              <a:t>.  More recently, </a:t>
            </a:r>
            <a:r>
              <a:rPr lang="en-US" sz="1400" dirty="0" smtClean="0">
                <a:solidFill>
                  <a:schemeClr val="bg1">
                    <a:lumMod val="65000"/>
                  </a:schemeClr>
                </a:solidFill>
                <a:latin typeface="Arial Narrow" panose="020B0606020202030204" pitchFamily="34" charset="0"/>
              </a:rPr>
              <a:t>it was used </a:t>
            </a:r>
            <a:r>
              <a:rPr lang="en-US" sz="1400" dirty="0">
                <a:solidFill>
                  <a:schemeClr val="bg1">
                    <a:lumMod val="65000"/>
                  </a:schemeClr>
                </a:solidFill>
                <a:latin typeface="Arial Narrow" panose="020B0606020202030204" pitchFamily="34" charset="0"/>
              </a:rPr>
              <a:t>to conduct 30-, 60-, and 90-day human ECLSS closed-loop testing in the 1990s to support the International Space Station </a:t>
            </a:r>
            <a:r>
              <a:rPr lang="en-US" sz="1400" dirty="0" smtClean="0">
                <a:solidFill>
                  <a:schemeClr val="bg1">
                    <a:lumMod val="65000"/>
                  </a:schemeClr>
                </a:solidFill>
                <a:latin typeface="Arial Narrow" panose="020B0606020202030204" pitchFamily="34" charset="0"/>
              </a:rPr>
              <a:t>(ISS) and </a:t>
            </a:r>
            <a:r>
              <a:rPr lang="en-US" sz="1400" dirty="0">
                <a:solidFill>
                  <a:schemeClr val="bg1">
                    <a:lumMod val="65000"/>
                  </a:schemeClr>
                </a:solidFill>
                <a:latin typeface="Arial Narrow" panose="020B0606020202030204" pitchFamily="34" charset="0"/>
              </a:rPr>
              <a:t>life support technology </a:t>
            </a:r>
            <a:r>
              <a:rPr lang="en-US" sz="1400" dirty="0" smtClean="0">
                <a:solidFill>
                  <a:schemeClr val="bg1">
                    <a:lumMod val="65000"/>
                  </a:schemeClr>
                </a:solidFill>
                <a:latin typeface="Arial Narrow" panose="020B0606020202030204" pitchFamily="34" charset="0"/>
              </a:rPr>
              <a:t>development.</a:t>
            </a:r>
          </a:p>
          <a:p>
            <a:pPr marL="284163" lvl="1" indent="-168275">
              <a:buFont typeface="Arial" panose="020B0604020202020204" pitchFamily="34" charset="0"/>
              <a:buChar char="•"/>
            </a:pPr>
            <a:r>
              <a:rPr lang="en-US" sz="1400" u="sng" dirty="0" smtClean="0">
                <a:solidFill>
                  <a:schemeClr val="bg1">
                    <a:lumMod val="65000"/>
                  </a:schemeClr>
                </a:solidFill>
                <a:latin typeface="Arial Narrow" panose="020B0606020202030204" pitchFamily="34" charset="0"/>
              </a:rPr>
              <a:t>Chamber geometry is consistent with habitability</a:t>
            </a:r>
            <a:r>
              <a:rPr lang="en-US" sz="1400" dirty="0" smtClean="0">
                <a:solidFill>
                  <a:schemeClr val="bg1">
                    <a:lumMod val="65000"/>
                  </a:schemeClr>
                </a:solidFill>
                <a:latin typeface="Arial Narrow" panose="020B0606020202030204" pitchFamily="34" charset="0"/>
              </a:rPr>
              <a:t> concepts for both translation and surface habitats (i.e., multi-storied cylindrical structure) driven by launch vehicle constraints.</a:t>
            </a:r>
          </a:p>
          <a:p>
            <a:pPr marL="284163" lvl="1" indent="-168275">
              <a:buFont typeface="Arial" panose="020B0604020202020204" pitchFamily="34" charset="0"/>
              <a:buChar char="•"/>
            </a:pPr>
            <a:r>
              <a:rPr lang="en-US" sz="1400" u="sng" dirty="0" smtClean="0">
                <a:solidFill>
                  <a:schemeClr val="bg1">
                    <a:lumMod val="65000"/>
                  </a:schemeClr>
                </a:solidFill>
                <a:latin typeface="Arial Narrow" panose="020B0606020202030204" pitchFamily="34" charset="0"/>
              </a:rPr>
              <a:t>Chamber </a:t>
            </a:r>
            <a:r>
              <a:rPr lang="en-US" sz="1400" u="sng" dirty="0">
                <a:solidFill>
                  <a:schemeClr val="bg1">
                    <a:lumMod val="65000"/>
                  </a:schemeClr>
                </a:solidFill>
                <a:latin typeface="Arial Narrow" panose="020B0606020202030204" pitchFamily="34" charset="0"/>
              </a:rPr>
              <a:t>can operate at reduced pressure and elevated oxygen environments </a:t>
            </a:r>
            <a:r>
              <a:rPr lang="en-US" sz="1400" dirty="0">
                <a:solidFill>
                  <a:schemeClr val="bg1">
                    <a:lumMod val="65000"/>
                  </a:schemeClr>
                </a:solidFill>
                <a:latin typeface="Arial Narrow" panose="020B0606020202030204" pitchFamily="34" charset="0"/>
              </a:rPr>
              <a:t>including those proposed for deep-space </a:t>
            </a:r>
            <a:r>
              <a:rPr lang="en-US" sz="1400" dirty="0" smtClean="0">
                <a:solidFill>
                  <a:schemeClr val="bg1">
                    <a:lumMod val="65000"/>
                  </a:schemeClr>
                </a:solidFill>
                <a:latin typeface="Arial Narrow" panose="020B0606020202030204" pitchFamily="34" charset="0"/>
              </a:rPr>
              <a:t>exploration by the Exploration Atmosphere Working Group </a:t>
            </a:r>
            <a:r>
              <a:rPr lang="en-US" sz="1400" dirty="0">
                <a:solidFill>
                  <a:schemeClr val="bg1">
                    <a:lumMod val="65000"/>
                  </a:schemeClr>
                </a:solidFill>
                <a:latin typeface="Arial Narrow" panose="020B0606020202030204" pitchFamily="34" charset="0"/>
              </a:rPr>
              <a:t>(i.e., 8.2 </a:t>
            </a:r>
            <a:r>
              <a:rPr lang="en-US" sz="1400" dirty="0" err="1">
                <a:solidFill>
                  <a:schemeClr val="bg1">
                    <a:lumMod val="65000"/>
                  </a:schemeClr>
                </a:solidFill>
                <a:latin typeface="Arial Narrow" panose="020B0606020202030204" pitchFamily="34" charset="0"/>
              </a:rPr>
              <a:t>psia</a:t>
            </a:r>
            <a:r>
              <a:rPr lang="en-US" sz="1400" dirty="0">
                <a:solidFill>
                  <a:schemeClr val="bg1">
                    <a:lumMod val="65000"/>
                  </a:schemeClr>
                </a:solidFill>
                <a:latin typeface="Arial Narrow" panose="020B0606020202030204" pitchFamily="34" charset="0"/>
              </a:rPr>
              <a:t> &amp; 34% O2</a:t>
            </a:r>
            <a:r>
              <a:rPr lang="en-US" sz="1400" dirty="0" smtClean="0">
                <a:solidFill>
                  <a:schemeClr val="bg1">
                    <a:lumMod val="65000"/>
                  </a:schemeClr>
                </a:solidFill>
                <a:latin typeface="Arial Narrow" panose="020B0606020202030204" pitchFamily="34" charset="0"/>
              </a:rPr>
              <a:t>).</a:t>
            </a:r>
          </a:p>
          <a:p>
            <a:pPr marL="284163" lvl="1" indent="-168275">
              <a:buFont typeface="Arial" panose="020B0604020202020204" pitchFamily="34" charset="0"/>
              <a:buChar char="•"/>
            </a:pPr>
            <a:r>
              <a:rPr lang="en-US" sz="1400" u="sng" dirty="0" smtClean="0">
                <a:latin typeface="Arial Narrow" panose="020B0606020202030204" pitchFamily="34" charset="0"/>
              </a:rPr>
              <a:t>Facility </a:t>
            </a:r>
            <a:r>
              <a:rPr lang="en-US" sz="1400" u="sng" dirty="0">
                <a:latin typeface="Arial Narrow" panose="020B0606020202030204" pitchFamily="34" charset="0"/>
              </a:rPr>
              <a:t>resources </a:t>
            </a:r>
            <a:r>
              <a:rPr lang="en-US" sz="1400" u="sng" dirty="0" smtClean="0">
                <a:latin typeface="Arial Narrow" panose="020B0606020202030204" pitchFamily="34" charset="0"/>
              </a:rPr>
              <a:t>are available </a:t>
            </a:r>
            <a:r>
              <a:rPr lang="en-US" sz="1400" dirty="0">
                <a:latin typeface="Arial Narrow" panose="020B0606020202030204" pitchFamily="34" charset="0"/>
              </a:rPr>
              <a:t>to support a wide range of </a:t>
            </a:r>
            <a:r>
              <a:rPr lang="en-US" sz="1400" dirty="0" smtClean="0">
                <a:latin typeface="Arial Narrow" panose="020B0606020202030204" pitchFamily="34" charset="0"/>
              </a:rPr>
              <a:t>research activities including data acquisition / monitoring / control, </a:t>
            </a:r>
            <a:r>
              <a:rPr lang="en-US" sz="1400" dirty="0">
                <a:latin typeface="Arial Narrow" panose="020B0606020202030204" pitchFamily="34" charset="0"/>
              </a:rPr>
              <a:t>power, </a:t>
            </a:r>
            <a:r>
              <a:rPr lang="en-US" sz="1400" dirty="0" smtClean="0">
                <a:latin typeface="Arial Narrow" panose="020B0606020202030204" pitchFamily="34" charset="0"/>
              </a:rPr>
              <a:t>fluids, pressure &amp; atmospheric control, </a:t>
            </a:r>
            <a:r>
              <a:rPr lang="en-US" sz="1400" dirty="0">
                <a:latin typeface="Arial Narrow" panose="020B0606020202030204" pitchFamily="34" charset="0"/>
              </a:rPr>
              <a:t>and other key </a:t>
            </a:r>
            <a:r>
              <a:rPr lang="en-US" sz="1400" dirty="0" smtClean="0">
                <a:latin typeface="Arial Narrow" panose="020B0606020202030204" pitchFamily="34" charset="0"/>
              </a:rPr>
              <a:t>resources.</a:t>
            </a:r>
          </a:p>
        </p:txBody>
      </p:sp>
      <p:sp>
        <p:nvSpPr>
          <p:cNvPr id="7" name="TextBox 6"/>
          <p:cNvSpPr txBox="1"/>
          <p:nvPr/>
        </p:nvSpPr>
        <p:spPr>
          <a:xfrm>
            <a:off x="5772563" y="6426504"/>
            <a:ext cx="3230891" cy="276999"/>
          </a:xfrm>
          <a:prstGeom prst="rect">
            <a:avLst/>
          </a:prstGeom>
          <a:noFill/>
        </p:spPr>
        <p:txBody>
          <a:bodyPr wrap="square" rtlCol="0">
            <a:spAutoFit/>
          </a:bodyPr>
          <a:lstStyle/>
          <a:p>
            <a:pPr marL="168275" indent="-168275" algn="ctr"/>
            <a:r>
              <a:rPr lang="en-US" sz="1200" b="1" dirty="0" smtClean="0">
                <a:latin typeface="Arial Narrow" panose="020B0606020202030204" pitchFamily="34" charset="0"/>
                <a:cs typeface="Arial" panose="020B0604020202020204" pitchFamily="34" charset="0"/>
              </a:rPr>
              <a:t>NASA / JSC Building 7, 20-Foot Chamber Facility</a:t>
            </a:r>
            <a:endParaRPr lang="en-US" sz="1200" dirty="0">
              <a:latin typeface="Arial Narrow" panose="020B0606020202030204" pitchFamily="34" charset="0"/>
            </a:endParaRPr>
          </a:p>
        </p:txBody>
      </p:sp>
      <p:pic>
        <p:nvPicPr>
          <p:cNvPr id="8" name="Picture 7"/>
          <p:cNvPicPr>
            <a:picLocks noChangeAspect="1"/>
          </p:cNvPicPr>
          <p:nvPr/>
        </p:nvPicPr>
        <p:blipFill>
          <a:blip r:embed="rId2"/>
          <a:stretch>
            <a:fillRect/>
          </a:stretch>
        </p:blipFill>
        <p:spPr>
          <a:xfrm>
            <a:off x="5852940" y="1667263"/>
            <a:ext cx="3223260" cy="4838700"/>
          </a:xfrm>
          <a:prstGeom prst="rect">
            <a:avLst/>
          </a:prstGeom>
        </p:spPr>
      </p:pic>
      <p:sp>
        <p:nvSpPr>
          <p:cNvPr id="6" name="Slide Number Placeholder 5"/>
          <p:cNvSpPr>
            <a:spLocks noGrp="1"/>
          </p:cNvSpPr>
          <p:nvPr>
            <p:ph type="sldNum" sz="quarter" idx="12"/>
          </p:nvPr>
        </p:nvSpPr>
        <p:spPr/>
        <p:txBody>
          <a:bodyPr/>
          <a:lstStyle/>
          <a:p>
            <a:fld id="{715F03FC-06F2-4439-A699-B60085BB9C44}" type="slidenum">
              <a:rPr lang="en-US" smtClean="0"/>
              <a:t>6</a:t>
            </a:fld>
            <a:endParaRPr lang="en-US"/>
          </a:p>
        </p:txBody>
      </p:sp>
    </p:spTree>
    <p:extLst>
      <p:ext uri="{BB962C8B-B14F-4D97-AF65-F5344CB8AC3E}">
        <p14:creationId xmlns:p14="http://schemas.microsoft.com/office/powerpoint/2010/main" val="342560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020" y="1020932"/>
            <a:ext cx="9016612" cy="646331"/>
          </a:xfrm>
          <a:prstGeom prst="rect">
            <a:avLst/>
          </a:prstGeom>
          <a:noFill/>
        </p:spPr>
        <p:txBody>
          <a:bodyPr wrap="square" rtlCol="0">
            <a:spAutoFit/>
          </a:bodyPr>
          <a:lstStyle/>
          <a:p>
            <a:pPr marL="168275" indent="-168275"/>
            <a:r>
              <a:rPr lang="en-US" b="1" dirty="0" smtClean="0">
                <a:latin typeface="Arial Narrow" panose="020B0606020202030204" pitchFamily="34" charset="0"/>
                <a:cs typeface="Arial" panose="020B0604020202020204" pitchFamily="34" charset="0"/>
              </a:rPr>
              <a:t>NASA / JSC Building 7, 20-Foot Chamber Facility</a:t>
            </a:r>
            <a:r>
              <a:rPr lang="en-US" b="1" dirty="0">
                <a:latin typeface="Arial Narrow" panose="020B0606020202030204" pitchFamily="34" charset="0"/>
                <a:cs typeface="Arial" panose="020B0604020202020204" pitchFamily="34" charset="0"/>
              </a:rPr>
              <a:t> </a:t>
            </a:r>
            <a:r>
              <a:rPr lang="en-US" b="1" dirty="0" smtClean="0">
                <a:latin typeface="Arial Narrow" panose="020B0606020202030204" pitchFamily="34" charset="0"/>
                <a:cs typeface="Arial" panose="020B0604020202020204" pitchFamily="34" charset="0"/>
              </a:rPr>
              <a:t>serves as the HESTIA Habitat.  It has many u</a:t>
            </a:r>
            <a:r>
              <a:rPr lang="en-US" b="1" u="sng" dirty="0" smtClean="0">
                <a:latin typeface="Arial Narrow" panose="020B0606020202030204" pitchFamily="34" charset="0"/>
                <a:cs typeface="Arial" panose="020B0604020202020204" pitchFamily="34" charset="0"/>
              </a:rPr>
              <a:t>nique</a:t>
            </a:r>
            <a:r>
              <a:rPr lang="en-US" b="1" dirty="0" smtClean="0">
                <a:latin typeface="Arial Narrow" panose="020B0606020202030204" pitchFamily="34" charset="0"/>
                <a:cs typeface="Arial" panose="020B0604020202020204" pitchFamily="34" charset="0"/>
              </a:rPr>
              <a:t> capabilities unlike any other facility available to NASA.</a:t>
            </a:r>
            <a:endParaRPr lang="en-US" dirty="0">
              <a:latin typeface="Arial Narrow" panose="020B0606020202030204" pitchFamily="34" charset="0"/>
            </a:endParaRPr>
          </a:p>
        </p:txBody>
      </p:sp>
      <p:sp>
        <p:nvSpPr>
          <p:cNvPr id="4" name="TextBox 3"/>
          <p:cNvSpPr txBox="1"/>
          <p:nvPr/>
        </p:nvSpPr>
        <p:spPr>
          <a:xfrm>
            <a:off x="1117972" y="266330"/>
            <a:ext cx="6748258" cy="461665"/>
          </a:xfrm>
          <a:prstGeom prst="rect">
            <a:avLst/>
          </a:prstGeom>
          <a:noFill/>
        </p:spPr>
        <p:txBody>
          <a:bodyPr wrap="none" rtlCol="0">
            <a:spAutoFit/>
          </a:bodyPr>
          <a:lstStyle/>
          <a:p>
            <a:pPr algn="ctr"/>
            <a:r>
              <a:rPr lang="en-US" sz="2400" b="1" dirty="0" smtClean="0">
                <a:latin typeface="Arial Narrow" panose="020B0606020202030204" pitchFamily="34" charset="0"/>
              </a:rPr>
              <a:t>HESTIA</a:t>
            </a:r>
            <a:r>
              <a:rPr lang="en-US" sz="2400" b="1" dirty="0">
                <a:latin typeface="Arial Narrow" panose="020B0606020202030204" pitchFamily="34" charset="0"/>
              </a:rPr>
              <a:t> </a:t>
            </a:r>
            <a:r>
              <a:rPr lang="en-US" sz="2400" b="1" dirty="0" smtClean="0">
                <a:latin typeface="Arial Narrow" panose="020B0606020202030204" pitchFamily="34" charset="0"/>
              </a:rPr>
              <a:t>Support </a:t>
            </a:r>
            <a:r>
              <a:rPr lang="en-US" sz="2400" b="1" dirty="0">
                <a:latin typeface="Arial Narrow" panose="020B0606020202030204" pitchFamily="34" charset="0"/>
              </a:rPr>
              <a:t>of Future NASA Deep-Space Missions</a:t>
            </a:r>
            <a:endParaRPr lang="en-US" sz="2400" dirty="0">
              <a:latin typeface="Arial Narrow" panose="020B0606020202030204" pitchFamily="34" charset="0"/>
            </a:endParaRPr>
          </a:p>
        </p:txBody>
      </p:sp>
      <p:sp>
        <p:nvSpPr>
          <p:cNvPr id="5" name="TextBox 4"/>
          <p:cNvSpPr txBox="1"/>
          <p:nvPr/>
        </p:nvSpPr>
        <p:spPr>
          <a:xfrm>
            <a:off x="0" y="1588200"/>
            <a:ext cx="5877017" cy="3539430"/>
          </a:xfrm>
          <a:prstGeom prst="rect">
            <a:avLst/>
          </a:prstGeom>
          <a:noFill/>
        </p:spPr>
        <p:txBody>
          <a:bodyPr wrap="square" rtlCol="0">
            <a:spAutoFit/>
          </a:bodyPr>
          <a:lstStyle/>
          <a:p>
            <a:pPr marL="284163" lvl="1" indent="-168275">
              <a:buFont typeface="Arial" panose="020B0604020202020204" pitchFamily="34" charset="0"/>
              <a:buChar char="•"/>
            </a:pPr>
            <a:r>
              <a:rPr lang="en-US" sz="1400" dirty="0" smtClean="0">
                <a:solidFill>
                  <a:schemeClr val="bg1">
                    <a:lumMod val="65000"/>
                  </a:schemeClr>
                </a:solidFill>
                <a:latin typeface="Arial Narrow" panose="020B0606020202030204" pitchFamily="34" charset="0"/>
                <a:cs typeface="Arial" panose="020B0604020202020204" pitchFamily="34" charset="0"/>
              </a:rPr>
              <a:t>This </a:t>
            </a:r>
            <a:r>
              <a:rPr lang="en-US" sz="1400" u="sng" dirty="0" smtClean="0">
                <a:solidFill>
                  <a:schemeClr val="bg1">
                    <a:lumMod val="65000"/>
                  </a:schemeClr>
                </a:solidFill>
                <a:latin typeface="Arial Narrow" panose="020B0606020202030204" pitchFamily="34" charset="0"/>
                <a:cs typeface="Arial" panose="020B0604020202020204" pitchFamily="34" charset="0"/>
              </a:rPr>
              <a:t>Human-rated facility</a:t>
            </a:r>
            <a:r>
              <a:rPr lang="en-US" sz="1400" dirty="0" smtClean="0">
                <a:solidFill>
                  <a:schemeClr val="bg1">
                    <a:lumMod val="65000"/>
                  </a:schemeClr>
                </a:solidFill>
                <a:latin typeface="Arial Narrow" panose="020B0606020202030204" pitchFamily="34" charset="0"/>
                <a:cs typeface="Arial" panose="020B0604020202020204" pitchFamily="34" charset="0"/>
              </a:rPr>
              <a:t> was used </a:t>
            </a:r>
            <a:r>
              <a:rPr lang="en-US" sz="1400" dirty="0" smtClean="0">
                <a:solidFill>
                  <a:schemeClr val="bg1">
                    <a:lumMod val="65000"/>
                  </a:schemeClr>
                </a:solidFill>
                <a:latin typeface="Arial Narrow" panose="020B0606020202030204" pitchFamily="34" charset="0"/>
              </a:rPr>
              <a:t>to </a:t>
            </a:r>
            <a:r>
              <a:rPr lang="en-US" sz="1400" dirty="0">
                <a:solidFill>
                  <a:schemeClr val="bg1">
                    <a:lumMod val="65000"/>
                  </a:schemeClr>
                </a:solidFill>
                <a:latin typeface="Arial Narrow" panose="020B0606020202030204" pitchFamily="34" charset="0"/>
              </a:rPr>
              <a:t>support Gemini, Apollo, and </a:t>
            </a:r>
            <a:r>
              <a:rPr lang="en-US" sz="1400" dirty="0" err="1">
                <a:solidFill>
                  <a:schemeClr val="bg1">
                    <a:lumMod val="65000"/>
                  </a:schemeClr>
                </a:solidFill>
                <a:latin typeface="Arial Narrow" panose="020B0606020202030204" pitchFamily="34" charset="0"/>
              </a:rPr>
              <a:t>SkyLab</a:t>
            </a:r>
            <a:r>
              <a:rPr lang="en-US" sz="1400" dirty="0">
                <a:solidFill>
                  <a:schemeClr val="bg1">
                    <a:lumMod val="65000"/>
                  </a:schemeClr>
                </a:solidFill>
                <a:latin typeface="Arial Narrow" panose="020B0606020202030204" pitchFamily="34" charset="0"/>
              </a:rPr>
              <a:t> </a:t>
            </a:r>
            <a:r>
              <a:rPr lang="en-US" sz="1400" dirty="0" smtClean="0">
                <a:solidFill>
                  <a:schemeClr val="bg1">
                    <a:lumMod val="65000"/>
                  </a:schemeClr>
                </a:solidFill>
                <a:latin typeface="Arial Narrow" panose="020B0606020202030204" pitchFamily="34" charset="0"/>
              </a:rPr>
              <a:t>Programs</a:t>
            </a:r>
            <a:r>
              <a:rPr lang="en-US" sz="1400" dirty="0">
                <a:solidFill>
                  <a:schemeClr val="bg1">
                    <a:lumMod val="65000"/>
                  </a:schemeClr>
                </a:solidFill>
                <a:latin typeface="Arial Narrow" panose="020B0606020202030204" pitchFamily="34" charset="0"/>
              </a:rPr>
              <a:t>.  More recently, </a:t>
            </a:r>
            <a:r>
              <a:rPr lang="en-US" sz="1400" dirty="0" smtClean="0">
                <a:solidFill>
                  <a:schemeClr val="bg1">
                    <a:lumMod val="65000"/>
                  </a:schemeClr>
                </a:solidFill>
                <a:latin typeface="Arial Narrow" panose="020B0606020202030204" pitchFamily="34" charset="0"/>
              </a:rPr>
              <a:t>it was used </a:t>
            </a:r>
            <a:r>
              <a:rPr lang="en-US" sz="1400" dirty="0">
                <a:solidFill>
                  <a:schemeClr val="bg1">
                    <a:lumMod val="65000"/>
                  </a:schemeClr>
                </a:solidFill>
                <a:latin typeface="Arial Narrow" panose="020B0606020202030204" pitchFamily="34" charset="0"/>
              </a:rPr>
              <a:t>to conduct 30-, 60-, and 90-day human ECLSS closed-loop testing in the 1990s to support the International Space Station </a:t>
            </a:r>
            <a:r>
              <a:rPr lang="en-US" sz="1400" dirty="0" smtClean="0">
                <a:solidFill>
                  <a:schemeClr val="bg1">
                    <a:lumMod val="65000"/>
                  </a:schemeClr>
                </a:solidFill>
                <a:latin typeface="Arial Narrow" panose="020B0606020202030204" pitchFamily="34" charset="0"/>
              </a:rPr>
              <a:t>(ISS) and </a:t>
            </a:r>
            <a:r>
              <a:rPr lang="en-US" sz="1400" dirty="0">
                <a:solidFill>
                  <a:schemeClr val="bg1">
                    <a:lumMod val="65000"/>
                  </a:schemeClr>
                </a:solidFill>
                <a:latin typeface="Arial Narrow" panose="020B0606020202030204" pitchFamily="34" charset="0"/>
              </a:rPr>
              <a:t>life support technology </a:t>
            </a:r>
            <a:r>
              <a:rPr lang="en-US" sz="1400" dirty="0" smtClean="0">
                <a:solidFill>
                  <a:schemeClr val="bg1">
                    <a:lumMod val="65000"/>
                  </a:schemeClr>
                </a:solidFill>
                <a:latin typeface="Arial Narrow" panose="020B0606020202030204" pitchFamily="34" charset="0"/>
              </a:rPr>
              <a:t>development.</a:t>
            </a:r>
          </a:p>
          <a:p>
            <a:pPr marL="284163" lvl="1" indent="-168275">
              <a:buFont typeface="Arial" panose="020B0604020202020204" pitchFamily="34" charset="0"/>
              <a:buChar char="•"/>
            </a:pPr>
            <a:r>
              <a:rPr lang="en-US" sz="1400" u="sng" dirty="0" smtClean="0">
                <a:solidFill>
                  <a:schemeClr val="bg1">
                    <a:lumMod val="65000"/>
                  </a:schemeClr>
                </a:solidFill>
                <a:latin typeface="Arial Narrow" panose="020B0606020202030204" pitchFamily="34" charset="0"/>
              </a:rPr>
              <a:t>Chamber geometry is consistent with habitability</a:t>
            </a:r>
            <a:r>
              <a:rPr lang="en-US" sz="1400" dirty="0" smtClean="0">
                <a:solidFill>
                  <a:schemeClr val="bg1">
                    <a:lumMod val="65000"/>
                  </a:schemeClr>
                </a:solidFill>
                <a:latin typeface="Arial Narrow" panose="020B0606020202030204" pitchFamily="34" charset="0"/>
              </a:rPr>
              <a:t> concepts for both translation and surface habitats (i.e., multi-storied cylindrical structure) driven by launch vehicle constraints.</a:t>
            </a:r>
          </a:p>
          <a:p>
            <a:pPr marL="284163" lvl="1" indent="-168275">
              <a:buFont typeface="Arial" panose="020B0604020202020204" pitchFamily="34" charset="0"/>
              <a:buChar char="•"/>
            </a:pPr>
            <a:r>
              <a:rPr lang="en-US" sz="1400" u="sng" dirty="0" smtClean="0">
                <a:solidFill>
                  <a:schemeClr val="bg1">
                    <a:lumMod val="65000"/>
                  </a:schemeClr>
                </a:solidFill>
                <a:latin typeface="Arial Narrow" panose="020B0606020202030204" pitchFamily="34" charset="0"/>
              </a:rPr>
              <a:t>Chamber </a:t>
            </a:r>
            <a:r>
              <a:rPr lang="en-US" sz="1400" u="sng" dirty="0">
                <a:solidFill>
                  <a:schemeClr val="bg1">
                    <a:lumMod val="65000"/>
                  </a:schemeClr>
                </a:solidFill>
                <a:latin typeface="Arial Narrow" panose="020B0606020202030204" pitchFamily="34" charset="0"/>
              </a:rPr>
              <a:t>can operate at reduced pressure and elevated oxygen environments </a:t>
            </a:r>
            <a:r>
              <a:rPr lang="en-US" sz="1400" dirty="0">
                <a:solidFill>
                  <a:schemeClr val="bg1">
                    <a:lumMod val="65000"/>
                  </a:schemeClr>
                </a:solidFill>
                <a:latin typeface="Arial Narrow" panose="020B0606020202030204" pitchFamily="34" charset="0"/>
              </a:rPr>
              <a:t>including those proposed for deep-space </a:t>
            </a:r>
            <a:r>
              <a:rPr lang="en-US" sz="1400" dirty="0" smtClean="0">
                <a:solidFill>
                  <a:schemeClr val="bg1">
                    <a:lumMod val="65000"/>
                  </a:schemeClr>
                </a:solidFill>
                <a:latin typeface="Arial Narrow" panose="020B0606020202030204" pitchFamily="34" charset="0"/>
              </a:rPr>
              <a:t>exploration by the Exploration Atmosphere Working Group </a:t>
            </a:r>
            <a:r>
              <a:rPr lang="en-US" sz="1400" dirty="0">
                <a:solidFill>
                  <a:schemeClr val="bg1">
                    <a:lumMod val="65000"/>
                  </a:schemeClr>
                </a:solidFill>
                <a:latin typeface="Arial Narrow" panose="020B0606020202030204" pitchFamily="34" charset="0"/>
              </a:rPr>
              <a:t>(i.e., 8.2 </a:t>
            </a:r>
            <a:r>
              <a:rPr lang="en-US" sz="1400" dirty="0" err="1">
                <a:solidFill>
                  <a:schemeClr val="bg1">
                    <a:lumMod val="65000"/>
                  </a:schemeClr>
                </a:solidFill>
                <a:latin typeface="Arial Narrow" panose="020B0606020202030204" pitchFamily="34" charset="0"/>
              </a:rPr>
              <a:t>psia</a:t>
            </a:r>
            <a:r>
              <a:rPr lang="en-US" sz="1400" dirty="0">
                <a:solidFill>
                  <a:schemeClr val="bg1">
                    <a:lumMod val="65000"/>
                  </a:schemeClr>
                </a:solidFill>
                <a:latin typeface="Arial Narrow" panose="020B0606020202030204" pitchFamily="34" charset="0"/>
              </a:rPr>
              <a:t> &amp; 34% O2</a:t>
            </a:r>
            <a:r>
              <a:rPr lang="en-US" sz="1400" dirty="0" smtClean="0">
                <a:solidFill>
                  <a:schemeClr val="bg1">
                    <a:lumMod val="65000"/>
                  </a:schemeClr>
                </a:solidFill>
                <a:latin typeface="Arial Narrow" panose="020B0606020202030204" pitchFamily="34" charset="0"/>
              </a:rPr>
              <a:t>).</a:t>
            </a:r>
          </a:p>
          <a:p>
            <a:pPr marL="284163" lvl="1" indent="-168275">
              <a:buFont typeface="Arial" panose="020B0604020202020204" pitchFamily="34" charset="0"/>
              <a:buChar char="•"/>
            </a:pPr>
            <a:r>
              <a:rPr lang="en-US" sz="1400" u="sng" dirty="0" smtClean="0">
                <a:solidFill>
                  <a:schemeClr val="bg1">
                    <a:lumMod val="65000"/>
                  </a:schemeClr>
                </a:solidFill>
                <a:latin typeface="Arial Narrow" panose="020B0606020202030204" pitchFamily="34" charset="0"/>
              </a:rPr>
              <a:t>Facility </a:t>
            </a:r>
            <a:r>
              <a:rPr lang="en-US" sz="1400" u="sng" dirty="0">
                <a:solidFill>
                  <a:schemeClr val="bg1">
                    <a:lumMod val="65000"/>
                  </a:schemeClr>
                </a:solidFill>
                <a:latin typeface="Arial Narrow" panose="020B0606020202030204" pitchFamily="34" charset="0"/>
              </a:rPr>
              <a:t>resources </a:t>
            </a:r>
            <a:r>
              <a:rPr lang="en-US" sz="1400" u="sng" dirty="0" smtClean="0">
                <a:solidFill>
                  <a:schemeClr val="bg1">
                    <a:lumMod val="65000"/>
                  </a:schemeClr>
                </a:solidFill>
                <a:latin typeface="Arial Narrow" panose="020B0606020202030204" pitchFamily="34" charset="0"/>
              </a:rPr>
              <a:t>are available </a:t>
            </a:r>
            <a:r>
              <a:rPr lang="en-US" sz="1400" dirty="0">
                <a:solidFill>
                  <a:schemeClr val="bg1">
                    <a:lumMod val="65000"/>
                  </a:schemeClr>
                </a:solidFill>
                <a:latin typeface="Arial Narrow" panose="020B0606020202030204" pitchFamily="34" charset="0"/>
              </a:rPr>
              <a:t>to support a wide range of </a:t>
            </a:r>
            <a:r>
              <a:rPr lang="en-US" sz="1400" dirty="0" smtClean="0">
                <a:solidFill>
                  <a:schemeClr val="bg1">
                    <a:lumMod val="65000"/>
                  </a:schemeClr>
                </a:solidFill>
                <a:latin typeface="Arial Narrow" panose="020B0606020202030204" pitchFamily="34" charset="0"/>
              </a:rPr>
              <a:t>research activities including data acquisition / monitoring / control, </a:t>
            </a:r>
            <a:r>
              <a:rPr lang="en-US" sz="1400" dirty="0">
                <a:solidFill>
                  <a:schemeClr val="bg1">
                    <a:lumMod val="65000"/>
                  </a:schemeClr>
                </a:solidFill>
                <a:latin typeface="Arial Narrow" panose="020B0606020202030204" pitchFamily="34" charset="0"/>
              </a:rPr>
              <a:t>power, </a:t>
            </a:r>
            <a:r>
              <a:rPr lang="en-US" sz="1400" dirty="0" smtClean="0">
                <a:solidFill>
                  <a:schemeClr val="bg1">
                    <a:lumMod val="65000"/>
                  </a:schemeClr>
                </a:solidFill>
                <a:latin typeface="Arial Narrow" panose="020B0606020202030204" pitchFamily="34" charset="0"/>
              </a:rPr>
              <a:t>fluids, pressure &amp; atmospheric control, </a:t>
            </a:r>
            <a:r>
              <a:rPr lang="en-US" sz="1400" dirty="0">
                <a:solidFill>
                  <a:schemeClr val="bg1">
                    <a:lumMod val="65000"/>
                  </a:schemeClr>
                </a:solidFill>
                <a:latin typeface="Arial Narrow" panose="020B0606020202030204" pitchFamily="34" charset="0"/>
              </a:rPr>
              <a:t>and other key </a:t>
            </a:r>
            <a:r>
              <a:rPr lang="en-US" sz="1400" dirty="0" smtClean="0">
                <a:solidFill>
                  <a:schemeClr val="bg1">
                    <a:lumMod val="65000"/>
                  </a:schemeClr>
                </a:solidFill>
                <a:latin typeface="Arial Narrow" panose="020B0606020202030204" pitchFamily="34" charset="0"/>
              </a:rPr>
              <a:t>resources.</a:t>
            </a:r>
          </a:p>
          <a:p>
            <a:pPr marL="284163" lvl="1" indent="-168275">
              <a:buFont typeface="Arial" panose="020B0604020202020204" pitchFamily="34" charset="0"/>
              <a:buChar char="•"/>
            </a:pPr>
            <a:r>
              <a:rPr lang="en-US" sz="1400" u="sng" dirty="0" smtClean="0">
                <a:latin typeface="Arial Narrow" panose="020B0606020202030204" pitchFamily="34" charset="0"/>
              </a:rPr>
              <a:t>Man- and Transfer-Locks</a:t>
            </a:r>
            <a:r>
              <a:rPr lang="en-US" sz="1400" dirty="0" smtClean="0">
                <a:latin typeface="Arial Narrow" panose="020B0606020202030204" pitchFamily="34" charset="0"/>
              </a:rPr>
              <a:t> allows the transfer of personnel and / or material into / out of the chamber without affecting the internal environment.  </a:t>
            </a:r>
            <a:r>
              <a:rPr lang="en-US" sz="1400" u="sng" dirty="0" smtClean="0">
                <a:latin typeface="Arial Narrow" panose="020B0606020202030204" pitchFamily="34" charset="0"/>
              </a:rPr>
              <a:t>These are mandatory for long-duration human testing of closed-loop ECLSS and other hardware</a:t>
            </a:r>
            <a:r>
              <a:rPr lang="en-US" sz="1400" dirty="0" smtClean="0">
                <a:latin typeface="Arial Narrow" panose="020B0606020202030204" pitchFamily="34" charset="0"/>
              </a:rPr>
              <a:t>.</a:t>
            </a:r>
          </a:p>
        </p:txBody>
      </p:sp>
      <p:sp>
        <p:nvSpPr>
          <p:cNvPr id="7" name="TextBox 6"/>
          <p:cNvSpPr txBox="1"/>
          <p:nvPr/>
        </p:nvSpPr>
        <p:spPr>
          <a:xfrm>
            <a:off x="5335480" y="3694492"/>
            <a:ext cx="3881037" cy="261610"/>
          </a:xfrm>
          <a:prstGeom prst="rect">
            <a:avLst/>
          </a:prstGeom>
          <a:noFill/>
        </p:spPr>
        <p:txBody>
          <a:bodyPr wrap="square" rtlCol="0">
            <a:spAutoFit/>
          </a:bodyPr>
          <a:lstStyle/>
          <a:p>
            <a:pPr marL="168275" indent="-168275" algn="ctr"/>
            <a:r>
              <a:rPr lang="en-US" sz="1100" b="1" dirty="0" smtClean="0">
                <a:latin typeface="Arial Narrow" panose="020B0606020202030204" pitchFamily="34" charset="0"/>
                <a:cs typeface="Arial" panose="020B0604020202020204" pitchFamily="34" charset="0"/>
              </a:rPr>
              <a:t>NASA / JSC Building 7, 20-Foot Chamber Facility – Man-Lock</a:t>
            </a:r>
            <a:endParaRPr lang="en-US" sz="1100" dirty="0">
              <a:latin typeface="Arial Narrow" panose="020B0606020202030204" pitchFamily="34" charset="0"/>
            </a:endParaRPr>
          </a:p>
        </p:txBody>
      </p:sp>
      <p:pic>
        <p:nvPicPr>
          <p:cNvPr id="6" name="Picture 5"/>
          <p:cNvPicPr>
            <a:picLocks noChangeAspect="1"/>
          </p:cNvPicPr>
          <p:nvPr/>
        </p:nvPicPr>
        <p:blipFill>
          <a:blip r:embed="rId2"/>
          <a:stretch>
            <a:fillRect/>
          </a:stretch>
        </p:blipFill>
        <p:spPr>
          <a:xfrm>
            <a:off x="5845949" y="1667263"/>
            <a:ext cx="3084118" cy="2050522"/>
          </a:xfrm>
          <a:prstGeom prst="rect">
            <a:avLst/>
          </a:prstGeom>
        </p:spPr>
      </p:pic>
      <p:pic>
        <p:nvPicPr>
          <p:cNvPr id="9" name="Picture 8"/>
          <p:cNvPicPr>
            <a:picLocks noChangeAspect="1"/>
          </p:cNvPicPr>
          <p:nvPr/>
        </p:nvPicPr>
        <p:blipFill>
          <a:blip r:embed="rId3"/>
          <a:stretch>
            <a:fillRect/>
          </a:stretch>
        </p:blipFill>
        <p:spPr>
          <a:xfrm>
            <a:off x="5845949" y="4048828"/>
            <a:ext cx="3084118" cy="2056077"/>
          </a:xfrm>
          <a:prstGeom prst="rect">
            <a:avLst/>
          </a:prstGeom>
        </p:spPr>
      </p:pic>
      <p:sp>
        <p:nvSpPr>
          <p:cNvPr id="13" name="TextBox 12"/>
          <p:cNvSpPr txBox="1"/>
          <p:nvPr/>
        </p:nvSpPr>
        <p:spPr>
          <a:xfrm>
            <a:off x="5377728" y="6093526"/>
            <a:ext cx="3766272" cy="261610"/>
          </a:xfrm>
          <a:prstGeom prst="rect">
            <a:avLst/>
          </a:prstGeom>
          <a:noFill/>
        </p:spPr>
        <p:txBody>
          <a:bodyPr wrap="square" rtlCol="0">
            <a:spAutoFit/>
          </a:bodyPr>
          <a:lstStyle/>
          <a:p>
            <a:pPr marL="168275" indent="-168275" algn="ctr"/>
            <a:r>
              <a:rPr lang="en-US" sz="1100" b="1" dirty="0" smtClean="0">
                <a:latin typeface="Arial Narrow" panose="020B0606020202030204" pitchFamily="34" charset="0"/>
                <a:cs typeface="Arial" panose="020B0604020202020204" pitchFamily="34" charset="0"/>
              </a:rPr>
              <a:t>NASA / JSC Building 7, 20-Foot Chamber Facility – Transfer -Lock</a:t>
            </a:r>
            <a:endParaRPr lang="en-US" sz="1100" dirty="0">
              <a:latin typeface="Arial Narrow" panose="020B0606020202030204" pitchFamily="34" charset="0"/>
            </a:endParaRPr>
          </a:p>
        </p:txBody>
      </p:sp>
      <p:cxnSp>
        <p:nvCxnSpPr>
          <p:cNvPr id="14" name="Straight Arrow Connector 13"/>
          <p:cNvCxnSpPr/>
          <p:nvPr/>
        </p:nvCxnSpPr>
        <p:spPr>
          <a:xfrm flipH="1" flipV="1">
            <a:off x="7258758" y="5475313"/>
            <a:ext cx="384916" cy="328520"/>
          </a:xfrm>
          <a:prstGeom prst="straightConnector1">
            <a:avLst/>
          </a:prstGeom>
          <a:ln w="28575">
            <a:solidFill>
              <a:schemeClr val="bg1"/>
            </a:solidFill>
            <a:tailEnd type="stealt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92368" y="5739190"/>
            <a:ext cx="3766272" cy="261610"/>
          </a:xfrm>
          <a:prstGeom prst="rect">
            <a:avLst/>
          </a:prstGeom>
          <a:noFill/>
        </p:spPr>
        <p:txBody>
          <a:bodyPr wrap="square" rtlCol="0">
            <a:spAutoFit/>
          </a:bodyPr>
          <a:lstStyle/>
          <a:p>
            <a:pPr marL="168275" indent="-168275" algn="ctr"/>
            <a:r>
              <a:rPr lang="en-US" sz="1100" dirty="0" smtClean="0">
                <a:solidFill>
                  <a:schemeClr val="bg1"/>
                </a:solidFill>
                <a:latin typeface="Arial Narrow" panose="020B0606020202030204" pitchFamily="34" charset="0"/>
                <a:cs typeface="Arial" panose="020B0604020202020204" pitchFamily="34" charset="0"/>
              </a:rPr>
              <a:t>Transfer -Lock</a:t>
            </a:r>
            <a:endParaRPr lang="en-US" sz="1100" dirty="0">
              <a:solidFill>
                <a:schemeClr val="bg1"/>
              </a:solidFill>
              <a:latin typeface="Arial Narrow" panose="020B0606020202030204" pitchFamily="34" charset="0"/>
            </a:endParaRPr>
          </a:p>
        </p:txBody>
      </p:sp>
      <p:pic>
        <p:nvPicPr>
          <p:cNvPr id="21" name="Picture 20"/>
          <p:cNvPicPr>
            <a:picLocks noChangeAspect="1"/>
          </p:cNvPicPr>
          <p:nvPr/>
        </p:nvPicPr>
        <p:blipFill rotWithShape="1">
          <a:blip r:embed="rId4"/>
          <a:srcRect l="16863" t="15993" r="18946" b="16210"/>
          <a:stretch/>
        </p:blipFill>
        <p:spPr>
          <a:xfrm>
            <a:off x="2049848" y="5078094"/>
            <a:ext cx="1777319" cy="1451477"/>
          </a:xfrm>
          <a:prstGeom prst="rect">
            <a:avLst/>
          </a:prstGeom>
        </p:spPr>
      </p:pic>
      <p:sp>
        <p:nvSpPr>
          <p:cNvPr id="22" name="TextBox 21"/>
          <p:cNvSpPr txBox="1"/>
          <p:nvPr/>
        </p:nvSpPr>
        <p:spPr>
          <a:xfrm>
            <a:off x="1117972" y="6398766"/>
            <a:ext cx="3766272" cy="261610"/>
          </a:xfrm>
          <a:prstGeom prst="rect">
            <a:avLst/>
          </a:prstGeom>
          <a:noFill/>
        </p:spPr>
        <p:txBody>
          <a:bodyPr wrap="square" rtlCol="0">
            <a:spAutoFit/>
          </a:bodyPr>
          <a:lstStyle/>
          <a:p>
            <a:pPr marL="168275" indent="-168275" algn="ctr"/>
            <a:r>
              <a:rPr lang="en-US" sz="1100" b="1" dirty="0" smtClean="0">
                <a:latin typeface="Arial Narrow" panose="020B0606020202030204" pitchFamily="34" charset="0"/>
                <a:cs typeface="Arial" panose="020B0604020202020204" pitchFamily="34" charset="0"/>
              </a:rPr>
              <a:t>NASA / JSC Building 7, 20-Foot Chamber Facility – Transfer -Lock</a:t>
            </a:r>
            <a:endParaRPr lang="en-US" sz="1100" dirty="0">
              <a:latin typeface="Arial Narrow" panose="020B0606020202030204" pitchFamily="34" charset="0"/>
            </a:endParaRPr>
          </a:p>
        </p:txBody>
      </p:sp>
      <p:sp>
        <p:nvSpPr>
          <p:cNvPr id="8" name="Slide Number Placeholder 7"/>
          <p:cNvSpPr>
            <a:spLocks noGrp="1"/>
          </p:cNvSpPr>
          <p:nvPr>
            <p:ph type="sldNum" sz="quarter" idx="12"/>
          </p:nvPr>
        </p:nvSpPr>
        <p:spPr/>
        <p:txBody>
          <a:bodyPr/>
          <a:lstStyle/>
          <a:p>
            <a:fld id="{715F03FC-06F2-4439-A699-B60085BB9C44}" type="slidenum">
              <a:rPr lang="en-US" smtClean="0"/>
              <a:t>7</a:t>
            </a:fld>
            <a:endParaRPr lang="en-US"/>
          </a:p>
        </p:txBody>
      </p:sp>
    </p:spTree>
    <p:extLst>
      <p:ext uri="{BB962C8B-B14F-4D97-AF65-F5344CB8AC3E}">
        <p14:creationId xmlns:p14="http://schemas.microsoft.com/office/powerpoint/2010/main" val="1839482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100" y="19050"/>
            <a:ext cx="9220200" cy="6819900"/>
          </a:xfrm>
          <a:prstGeom prst="rect">
            <a:avLst/>
          </a:prstGeom>
        </p:spPr>
      </p:pic>
      <p:sp>
        <p:nvSpPr>
          <p:cNvPr id="2" name="Slide Number Placeholder 1"/>
          <p:cNvSpPr>
            <a:spLocks noGrp="1"/>
          </p:cNvSpPr>
          <p:nvPr>
            <p:ph type="sldNum" sz="quarter" idx="12"/>
          </p:nvPr>
        </p:nvSpPr>
        <p:spPr/>
        <p:txBody>
          <a:bodyPr/>
          <a:lstStyle/>
          <a:p>
            <a:fld id="{715F03FC-06F2-4439-A699-B60085BB9C44}" type="slidenum">
              <a:rPr lang="en-US" smtClean="0"/>
              <a:t>8</a:t>
            </a:fld>
            <a:endParaRPr lang="en-US"/>
          </a:p>
        </p:txBody>
      </p:sp>
      <p:sp>
        <p:nvSpPr>
          <p:cNvPr id="4" name="TextBox 3"/>
          <p:cNvSpPr txBox="1"/>
          <p:nvPr/>
        </p:nvSpPr>
        <p:spPr>
          <a:xfrm>
            <a:off x="1117972" y="266330"/>
            <a:ext cx="6748258" cy="461665"/>
          </a:xfrm>
          <a:prstGeom prst="rect">
            <a:avLst/>
          </a:prstGeom>
          <a:noFill/>
        </p:spPr>
        <p:txBody>
          <a:bodyPr wrap="none" rtlCol="0">
            <a:spAutoFit/>
          </a:bodyPr>
          <a:lstStyle/>
          <a:p>
            <a:pPr algn="ctr"/>
            <a:r>
              <a:rPr lang="en-US" sz="2400" b="1" dirty="0" smtClean="0">
                <a:latin typeface="Arial Narrow" panose="020B0606020202030204" pitchFamily="34" charset="0"/>
              </a:rPr>
              <a:t>HESTIA</a:t>
            </a:r>
            <a:r>
              <a:rPr lang="en-US" sz="2400" b="1" dirty="0">
                <a:latin typeface="Arial Narrow" panose="020B0606020202030204" pitchFamily="34" charset="0"/>
              </a:rPr>
              <a:t> </a:t>
            </a:r>
            <a:r>
              <a:rPr lang="en-US" sz="2400" b="1" dirty="0" smtClean="0">
                <a:latin typeface="Arial Narrow" panose="020B0606020202030204" pitchFamily="34" charset="0"/>
              </a:rPr>
              <a:t>Support </a:t>
            </a:r>
            <a:r>
              <a:rPr lang="en-US" sz="2400" b="1" dirty="0">
                <a:latin typeface="Arial Narrow" panose="020B0606020202030204" pitchFamily="34" charset="0"/>
              </a:rPr>
              <a:t>of Future NASA Deep-Space Missions</a:t>
            </a:r>
            <a:endParaRPr lang="en-US" sz="2400" dirty="0">
              <a:latin typeface="Arial Narrow" panose="020B0606020202030204" pitchFamily="34" charset="0"/>
            </a:endParaRPr>
          </a:p>
        </p:txBody>
      </p:sp>
    </p:spTree>
    <p:extLst>
      <p:ext uri="{BB962C8B-B14F-4D97-AF65-F5344CB8AC3E}">
        <p14:creationId xmlns:p14="http://schemas.microsoft.com/office/powerpoint/2010/main" val="4254843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5F03FC-06F2-4439-A699-B60085BB9C44}" type="slidenum">
              <a:rPr lang="en-US" smtClean="0"/>
              <a:t>9</a:t>
            </a:fld>
            <a:endParaRPr lang="en-US"/>
          </a:p>
        </p:txBody>
      </p:sp>
      <p:sp>
        <p:nvSpPr>
          <p:cNvPr id="3" name="TextBox 2"/>
          <p:cNvSpPr txBox="1"/>
          <p:nvPr/>
        </p:nvSpPr>
        <p:spPr>
          <a:xfrm>
            <a:off x="71020" y="1020932"/>
            <a:ext cx="9016612" cy="646331"/>
          </a:xfrm>
          <a:prstGeom prst="rect">
            <a:avLst/>
          </a:prstGeom>
          <a:noFill/>
        </p:spPr>
        <p:txBody>
          <a:bodyPr wrap="square" rtlCol="0">
            <a:spAutoFit/>
          </a:bodyPr>
          <a:lstStyle/>
          <a:p>
            <a:pPr marL="168275" indent="-168275"/>
            <a:r>
              <a:rPr lang="en-US" b="1" dirty="0" smtClean="0">
                <a:latin typeface="Arial Narrow" panose="020B0606020202030204" pitchFamily="34" charset="0"/>
                <a:cs typeface="Arial" panose="020B0604020202020204" pitchFamily="34" charset="0"/>
              </a:rPr>
              <a:t>NASA / JSC Building 7, 20-Foot Chamber Facility</a:t>
            </a:r>
            <a:r>
              <a:rPr lang="en-US" b="1" dirty="0">
                <a:latin typeface="Arial Narrow" panose="020B0606020202030204" pitchFamily="34" charset="0"/>
                <a:cs typeface="Arial" panose="020B0604020202020204" pitchFamily="34" charset="0"/>
              </a:rPr>
              <a:t> </a:t>
            </a:r>
            <a:r>
              <a:rPr lang="en-US" b="1" dirty="0" smtClean="0">
                <a:latin typeface="Arial Narrow" panose="020B0606020202030204" pitchFamily="34" charset="0"/>
                <a:cs typeface="Arial" panose="020B0604020202020204" pitchFamily="34" charset="0"/>
              </a:rPr>
              <a:t>serves as the HESTIA Habitat.  It has many u</a:t>
            </a:r>
            <a:r>
              <a:rPr lang="en-US" b="1" u="sng" dirty="0" smtClean="0">
                <a:latin typeface="Arial Narrow" panose="020B0606020202030204" pitchFamily="34" charset="0"/>
                <a:cs typeface="Arial" panose="020B0604020202020204" pitchFamily="34" charset="0"/>
              </a:rPr>
              <a:t>nique</a:t>
            </a:r>
            <a:r>
              <a:rPr lang="en-US" b="1" dirty="0" smtClean="0">
                <a:latin typeface="Arial Narrow" panose="020B0606020202030204" pitchFamily="34" charset="0"/>
                <a:cs typeface="Arial" panose="020B0604020202020204" pitchFamily="34" charset="0"/>
              </a:rPr>
              <a:t> capabilities unlike any other facility available to NASA.</a:t>
            </a:r>
            <a:endParaRPr lang="en-US" dirty="0">
              <a:latin typeface="Arial Narrow" panose="020B0606020202030204" pitchFamily="34" charset="0"/>
            </a:endParaRPr>
          </a:p>
        </p:txBody>
      </p:sp>
      <p:sp>
        <p:nvSpPr>
          <p:cNvPr id="4" name="TextBox 3"/>
          <p:cNvSpPr txBox="1"/>
          <p:nvPr/>
        </p:nvSpPr>
        <p:spPr>
          <a:xfrm>
            <a:off x="1117972" y="266330"/>
            <a:ext cx="6748258" cy="461665"/>
          </a:xfrm>
          <a:prstGeom prst="rect">
            <a:avLst/>
          </a:prstGeom>
          <a:noFill/>
        </p:spPr>
        <p:txBody>
          <a:bodyPr wrap="none" rtlCol="0">
            <a:spAutoFit/>
          </a:bodyPr>
          <a:lstStyle/>
          <a:p>
            <a:pPr algn="ctr"/>
            <a:r>
              <a:rPr lang="en-US" sz="2400" b="1" dirty="0" smtClean="0">
                <a:latin typeface="Arial Narrow" panose="020B0606020202030204" pitchFamily="34" charset="0"/>
              </a:rPr>
              <a:t>HESTIA</a:t>
            </a:r>
            <a:r>
              <a:rPr lang="en-US" sz="2400" b="1" dirty="0">
                <a:latin typeface="Arial Narrow" panose="020B0606020202030204" pitchFamily="34" charset="0"/>
              </a:rPr>
              <a:t> </a:t>
            </a:r>
            <a:r>
              <a:rPr lang="en-US" sz="2400" b="1" dirty="0" smtClean="0">
                <a:latin typeface="Arial Narrow" panose="020B0606020202030204" pitchFamily="34" charset="0"/>
              </a:rPr>
              <a:t>Support </a:t>
            </a:r>
            <a:r>
              <a:rPr lang="en-US" sz="2400" b="1" dirty="0">
                <a:latin typeface="Arial Narrow" panose="020B0606020202030204" pitchFamily="34" charset="0"/>
              </a:rPr>
              <a:t>of Future NASA Deep-Space Missions</a:t>
            </a:r>
            <a:endParaRPr lang="en-US" sz="2400" dirty="0">
              <a:latin typeface="Arial Narrow" panose="020B0606020202030204" pitchFamily="34" charset="0"/>
            </a:endParaRPr>
          </a:p>
        </p:txBody>
      </p:sp>
      <p:sp>
        <p:nvSpPr>
          <p:cNvPr id="5" name="TextBox 4"/>
          <p:cNvSpPr txBox="1"/>
          <p:nvPr/>
        </p:nvSpPr>
        <p:spPr>
          <a:xfrm>
            <a:off x="0" y="1588200"/>
            <a:ext cx="5877017" cy="3754874"/>
          </a:xfrm>
          <a:prstGeom prst="rect">
            <a:avLst/>
          </a:prstGeom>
          <a:noFill/>
        </p:spPr>
        <p:txBody>
          <a:bodyPr wrap="square" rtlCol="0">
            <a:spAutoFit/>
          </a:bodyPr>
          <a:lstStyle/>
          <a:p>
            <a:pPr marL="284163" lvl="1" indent="-168275">
              <a:buFont typeface="Arial" panose="020B0604020202020204" pitchFamily="34" charset="0"/>
              <a:buChar char="•"/>
            </a:pPr>
            <a:r>
              <a:rPr lang="en-US" sz="1400" dirty="0" smtClean="0">
                <a:solidFill>
                  <a:schemeClr val="bg1">
                    <a:lumMod val="65000"/>
                  </a:schemeClr>
                </a:solidFill>
                <a:latin typeface="Arial Narrow" panose="020B0606020202030204" pitchFamily="34" charset="0"/>
                <a:cs typeface="Arial" panose="020B0604020202020204" pitchFamily="34" charset="0"/>
              </a:rPr>
              <a:t>This </a:t>
            </a:r>
            <a:r>
              <a:rPr lang="en-US" sz="1400" u="sng" dirty="0" smtClean="0">
                <a:solidFill>
                  <a:schemeClr val="bg1">
                    <a:lumMod val="65000"/>
                  </a:schemeClr>
                </a:solidFill>
                <a:latin typeface="Arial Narrow" panose="020B0606020202030204" pitchFamily="34" charset="0"/>
                <a:cs typeface="Arial" panose="020B0604020202020204" pitchFamily="34" charset="0"/>
              </a:rPr>
              <a:t>Human-rated facility</a:t>
            </a:r>
            <a:r>
              <a:rPr lang="en-US" sz="1400" dirty="0" smtClean="0">
                <a:solidFill>
                  <a:schemeClr val="bg1">
                    <a:lumMod val="65000"/>
                  </a:schemeClr>
                </a:solidFill>
                <a:latin typeface="Arial Narrow" panose="020B0606020202030204" pitchFamily="34" charset="0"/>
                <a:cs typeface="Arial" panose="020B0604020202020204" pitchFamily="34" charset="0"/>
              </a:rPr>
              <a:t> was used </a:t>
            </a:r>
            <a:r>
              <a:rPr lang="en-US" sz="1400" dirty="0" smtClean="0">
                <a:solidFill>
                  <a:schemeClr val="bg1">
                    <a:lumMod val="65000"/>
                  </a:schemeClr>
                </a:solidFill>
                <a:latin typeface="Arial Narrow" panose="020B0606020202030204" pitchFamily="34" charset="0"/>
              </a:rPr>
              <a:t>to </a:t>
            </a:r>
            <a:r>
              <a:rPr lang="en-US" sz="1400" dirty="0">
                <a:solidFill>
                  <a:schemeClr val="bg1">
                    <a:lumMod val="65000"/>
                  </a:schemeClr>
                </a:solidFill>
                <a:latin typeface="Arial Narrow" panose="020B0606020202030204" pitchFamily="34" charset="0"/>
              </a:rPr>
              <a:t>support Gemini, Apollo, and </a:t>
            </a:r>
            <a:r>
              <a:rPr lang="en-US" sz="1400" dirty="0" err="1">
                <a:solidFill>
                  <a:schemeClr val="bg1">
                    <a:lumMod val="65000"/>
                  </a:schemeClr>
                </a:solidFill>
                <a:latin typeface="Arial Narrow" panose="020B0606020202030204" pitchFamily="34" charset="0"/>
              </a:rPr>
              <a:t>SkyLab</a:t>
            </a:r>
            <a:r>
              <a:rPr lang="en-US" sz="1400" dirty="0">
                <a:solidFill>
                  <a:schemeClr val="bg1">
                    <a:lumMod val="65000"/>
                  </a:schemeClr>
                </a:solidFill>
                <a:latin typeface="Arial Narrow" panose="020B0606020202030204" pitchFamily="34" charset="0"/>
              </a:rPr>
              <a:t> </a:t>
            </a:r>
            <a:r>
              <a:rPr lang="en-US" sz="1400" dirty="0" smtClean="0">
                <a:solidFill>
                  <a:schemeClr val="bg1">
                    <a:lumMod val="65000"/>
                  </a:schemeClr>
                </a:solidFill>
                <a:latin typeface="Arial Narrow" panose="020B0606020202030204" pitchFamily="34" charset="0"/>
              </a:rPr>
              <a:t>Programs</a:t>
            </a:r>
            <a:r>
              <a:rPr lang="en-US" sz="1400" dirty="0">
                <a:solidFill>
                  <a:schemeClr val="bg1">
                    <a:lumMod val="65000"/>
                  </a:schemeClr>
                </a:solidFill>
                <a:latin typeface="Arial Narrow" panose="020B0606020202030204" pitchFamily="34" charset="0"/>
              </a:rPr>
              <a:t>.  More recently, </a:t>
            </a:r>
            <a:r>
              <a:rPr lang="en-US" sz="1400" dirty="0" smtClean="0">
                <a:solidFill>
                  <a:schemeClr val="bg1">
                    <a:lumMod val="65000"/>
                  </a:schemeClr>
                </a:solidFill>
                <a:latin typeface="Arial Narrow" panose="020B0606020202030204" pitchFamily="34" charset="0"/>
              </a:rPr>
              <a:t>it was used </a:t>
            </a:r>
            <a:r>
              <a:rPr lang="en-US" sz="1400" dirty="0">
                <a:solidFill>
                  <a:schemeClr val="bg1">
                    <a:lumMod val="65000"/>
                  </a:schemeClr>
                </a:solidFill>
                <a:latin typeface="Arial Narrow" panose="020B0606020202030204" pitchFamily="34" charset="0"/>
              </a:rPr>
              <a:t>to conduct 30-, 60-, and 90-day human ECLSS closed-loop testing in the 1990s to support the International Space Station </a:t>
            </a:r>
            <a:r>
              <a:rPr lang="en-US" sz="1400" dirty="0" smtClean="0">
                <a:solidFill>
                  <a:schemeClr val="bg1">
                    <a:lumMod val="65000"/>
                  </a:schemeClr>
                </a:solidFill>
                <a:latin typeface="Arial Narrow" panose="020B0606020202030204" pitchFamily="34" charset="0"/>
              </a:rPr>
              <a:t>(ISS) and </a:t>
            </a:r>
            <a:r>
              <a:rPr lang="en-US" sz="1400" dirty="0">
                <a:solidFill>
                  <a:schemeClr val="bg1">
                    <a:lumMod val="65000"/>
                  </a:schemeClr>
                </a:solidFill>
                <a:latin typeface="Arial Narrow" panose="020B0606020202030204" pitchFamily="34" charset="0"/>
              </a:rPr>
              <a:t>life support technology </a:t>
            </a:r>
            <a:r>
              <a:rPr lang="en-US" sz="1400" dirty="0" smtClean="0">
                <a:solidFill>
                  <a:schemeClr val="bg1">
                    <a:lumMod val="65000"/>
                  </a:schemeClr>
                </a:solidFill>
                <a:latin typeface="Arial Narrow" panose="020B0606020202030204" pitchFamily="34" charset="0"/>
              </a:rPr>
              <a:t>development.</a:t>
            </a:r>
          </a:p>
          <a:p>
            <a:pPr marL="284163" lvl="1" indent="-168275">
              <a:buFont typeface="Arial" panose="020B0604020202020204" pitchFamily="34" charset="0"/>
              <a:buChar char="•"/>
            </a:pPr>
            <a:r>
              <a:rPr lang="en-US" sz="1400" u="sng" dirty="0" smtClean="0">
                <a:solidFill>
                  <a:schemeClr val="bg1">
                    <a:lumMod val="65000"/>
                  </a:schemeClr>
                </a:solidFill>
                <a:latin typeface="Arial Narrow" panose="020B0606020202030204" pitchFamily="34" charset="0"/>
              </a:rPr>
              <a:t>Chamber geometry is consistent with habitability</a:t>
            </a:r>
            <a:r>
              <a:rPr lang="en-US" sz="1400" dirty="0" smtClean="0">
                <a:solidFill>
                  <a:schemeClr val="bg1">
                    <a:lumMod val="65000"/>
                  </a:schemeClr>
                </a:solidFill>
                <a:latin typeface="Arial Narrow" panose="020B0606020202030204" pitchFamily="34" charset="0"/>
              </a:rPr>
              <a:t> concepts for both translation and surface habitats (i.e., multi-storied cylindrical structure) driven by launch vehicle constraints.</a:t>
            </a:r>
          </a:p>
          <a:p>
            <a:pPr marL="284163" lvl="1" indent="-168275">
              <a:buFont typeface="Arial" panose="020B0604020202020204" pitchFamily="34" charset="0"/>
              <a:buChar char="•"/>
            </a:pPr>
            <a:r>
              <a:rPr lang="en-US" sz="1400" u="sng" dirty="0" smtClean="0">
                <a:solidFill>
                  <a:schemeClr val="bg1">
                    <a:lumMod val="65000"/>
                  </a:schemeClr>
                </a:solidFill>
                <a:latin typeface="Arial Narrow" panose="020B0606020202030204" pitchFamily="34" charset="0"/>
              </a:rPr>
              <a:t>Chamber </a:t>
            </a:r>
            <a:r>
              <a:rPr lang="en-US" sz="1400" u="sng" dirty="0">
                <a:solidFill>
                  <a:schemeClr val="bg1">
                    <a:lumMod val="65000"/>
                  </a:schemeClr>
                </a:solidFill>
                <a:latin typeface="Arial Narrow" panose="020B0606020202030204" pitchFamily="34" charset="0"/>
              </a:rPr>
              <a:t>can operate at reduced pressure and elevated oxygen environments </a:t>
            </a:r>
            <a:r>
              <a:rPr lang="en-US" sz="1400" dirty="0">
                <a:solidFill>
                  <a:schemeClr val="bg1">
                    <a:lumMod val="65000"/>
                  </a:schemeClr>
                </a:solidFill>
                <a:latin typeface="Arial Narrow" panose="020B0606020202030204" pitchFamily="34" charset="0"/>
              </a:rPr>
              <a:t>including those proposed for deep-space </a:t>
            </a:r>
            <a:r>
              <a:rPr lang="en-US" sz="1400" dirty="0" smtClean="0">
                <a:solidFill>
                  <a:schemeClr val="bg1">
                    <a:lumMod val="65000"/>
                  </a:schemeClr>
                </a:solidFill>
                <a:latin typeface="Arial Narrow" panose="020B0606020202030204" pitchFamily="34" charset="0"/>
              </a:rPr>
              <a:t>exploration by the Exploration Atmosphere Working Group </a:t>
            </a:r>
            <a:r>
              <a:rPr lang="en-US" sz="1400" dirty="0">
                <a:solidFill>
                  <a:schemeClr val="bg1">
                    <a:lumMod val="65000"/>
                  </a:schemeClr>
                </a:solidFill>
                <a:latin typeface="Arial Narrow" panose="020B0606020202030204" pitchFamily="34" charset="0"/>
              </a:rPr>
              <a:t>(i.e., 8.2 </a:t>
            </a:r>
            <a:r>
              <a:rPr lang="en-US" sz="1400" dirty="0" err="1">
                <a:solidFill>
                  <a:schemeClr val="bg1">
                    <a:lumMod val="65000"/>
                  </a:schemeClr>
                </a:solidFill>
                <a:latin typeface="Arial Narrow" panose="020B0606020202030204" pitchFamily="34" charset="0"/>
              </a:rPr>
              <a:t>psia</a:t>
            </a:r>
            <a:r>
              <a:rPr lang="en-US" sz="1400" dirty="0">
                <a:solidFill>
                  <a:schemeClr val="bg1">
                    <a:lumMod val="65000"/>
                  </a:schemeClr>
                </a:solidFill>
                <a:latin typeface="Arial Narrow" panose="020B0606020202030204" pitchFamily="34" charset="0"/>
              </a:rPr>
              <a:t> &amp; 34% O2</a:t>
            </a:r>
            <a:r>
              <a:rPr lang="en-US" sz="1400" dirty="0" smtClean="0">
                <a:solidFill>
                  <a:schemeClr val="bg1">
                    <a:lumMod val="65000"/>
                  </a:schemeClr>
                </a:solidFill>
                <a:latin typeface="Arial Narrow" panose="020B0606020202030204" pitchFamily="34" charset="0"/>
              </a:rPr>
              <a:t>).</a:t>
            </a:r>
          </a:p>
          <a:p>
            <a:pPr marL="284163" lvl="1" indent="-168275">
              <a:buFont typeface="Arial" panose="020B0604020202020204" pitchFamily="34" charset="0"/>
              <a:buChar char="•"/>
            </a:pPr>
            <a:r>
              <a:rPr lang="en-US" sz="1400" u="sng" dirty="0" smtClean="0">
                <a:solidFill>
                  <a:schemeClr val="bg1">
                    <a:lumMod val="65000"/>
                  </a:schemeClr>
                </a:solidFill>
                <a:latin typeface="Arial Narrow" panose="020B0606020202030204" pitchFamily="34" charset="0"/>
              </a:rPr>
              <a:t>Facility </a:t>
            </a:r>
            <a:r>
              <a:rPr lang="en-US" sz="1400" u="sng" dirty="0">
                <a:solidFill>
                  <a:schemeClr val="bg1">
                    <a:lumMod val="65000"/>
                  </a:schemeClr>
                </a:solidFill>
                <a:latin typeface="Arial Narrow" panose="020B0606020202030204" pitchFamily="34" charset="0"/>
              </a:rPr>
              <a:t>resources </a:t>
            </a:r>
            <a:r>
              <a:rPr lang="en-US" sz="1400" u="sng" dirty="0" smtClean="0">
                <a:solidFill>
                  <a:schemeClr val="bg1">
                    <a:lumMod val="65000"/>
                  </a:schemeClr>
                </a:solidFill>
                <a:latin typeface="Arial Narrow" panose="020B0606020202030204" pitchFamily="34" charset="0"/>
              </a:rPr>
              <a:t>are available </a:t>
            </a:r>
            <a:r>
              <a:rPr lang="en-US" sz="1400" dirty="0">
                <a:solidFill>
                  <a:schemeClr val="bg1">
                    <a:lumMod val="65000"/>
                  </a:schemeClr>
                </a:solidFill>
                <a:latin typeface="Arial Narrow" panose="020B0606020202030204" pitchFamily="34" charset="0"/>
              </a:rPr>
              <a:t>to support a wide range of </a:t>
            </a:r>
            <a:r>
              <a:rPr lang="en-US" sz="1400" dirty="0" smtClean="0">
                <a:solidFill>
                  <a:schemeClr val="bg1">
                    <a:lumMod val="65000"/>
                  </a:schemeClr>
                </a:solidFill>
                <a:latin typeface="Arial Narrow" panose="020B0606020202030204" pitchFamily="34" charset="0"/>
              </a:rPr>
              <a:t>research activities including data acquisition / monitoring / control, </a:t>
            </a:r>
            <a:r>
              <a:rPr lang="en-US" sz="1400" dirty="0">
                <a:solidFill>
                  <a:schemeClr val="bg1">
                    <a:lumMod val="65000"/>
                  </a:schemeClr>
                </a:solidFill>
                <a:latin typeface="Arial Narrow" panose="020B0606020202030204" pitchFamily="34" charset="0"/>
              </a:rPr>
              <a:t>power, </a:t>
            </a:r>
            <a:r>
              <a:rPr lang="en-US" sz="1400" dirty="0" smtClean="0">
                <a:solidFill>
                  <a:schemeClr val="bg1">
                    <a:lumMod val="65000"/>
                  </a:schemeClr>
                </a:solidFill>
                <a:latin typeface="Arial Narrow" panose="020B0606020202030204" pitchFamily="34" charset="0"/>
              </a:rPr>
              <a:t>fluids, pressure &amp; atmospheric control, </a:t>
            </a:r>
            <a:r>
              <a:rPr lang="en-US" sz="1400" dirty="0">
                <a:solidFill>
                  <a:schemeClr val="bg1">
                    <a:lumMod val="65000"/>
                  </a:schemeClr>
                </a:solidFill>
                <a:latin typeface="Arial Narrow" panose="020B0606020202030204" pitchFamily="34" charset="0"/>
              </a:rPr>
              <a:t>and other key </a:t>
            </a:r>
            <a:r>
              <a:rPr lang="en-US" sz="1400" dirty="0" smtClean="0">
                <a:solidFill>
                  <a:schemeClr val="bg1">
                    <a:lumMod val="65000"/>
                  </a:schemeClr>
                </a:solidFill>
                <a:latin typeface="Arial Narrow" panose="020B0606020202030204" pitchFamily="34" charset="0"/>
              </a:rPr>
              <a:t>resources.</a:t>
            </a:r>
          </a:p>
          <a:p>
            <a:pPr marL="284163" lvl="1" indent="-168275">
              <a:buFont typeface="Arial" panose="020B0604020202020204" pitchFamily="34" charset="0"/>
              <a:buChar char="•"/>
            </a:pPr>
            <a:r>
              <a:rPr lang="en-US" sz="1400" u="sng" dirty="0">
                <a:solidFill>
                  <a:schemeClr val="bg1">
                    <a:lumMod val="65000"/>
                  </a:schemeClr>
                </a:solidFill>
                <a:latin typeface="Arial Narrow" panose="020B0606020202030204" pitchFamily="34" charset="0"/>
              </a:rPr>
              <a:t>Man- and Transfer-Locks</a:t>
            </a:r>
            <a:r>
              <a:rPr lang="en-US" sz="1400" dirty="0">
                <a:solidFill>
                  <a:schemeClr val="bg1">
                    <a:lumMod val="65000"/>
                  </a:schemeClr>
                </a:solidFill>
                <a:latin typeface="Arial Narrow" panose="020B0606020202030204" pitchFamily="34" charset="0"/>
              </a:rPr>
              <a:t> allows the transfer of personnel and / or material into / out of the chamber without affecting the internal environment.  </a:t>
            </a:r>
            <a:r>
              <a:rPr lang="en-US" sz="1400" u="sng" dirty="0">
                <a:solidFill>
                  <a:schemeClr val="bg1">
                    <a:lumMod val="65000"/>
                  </a:schemeClr>
                </a:solidFill>
                <a:latin typeface="Arial Narrow" panose="020B0606020202030204" pitchFamily="34" charset="0"/>
              </a:rPr>
              <a:t>These are mandatory for long-duration human testing of closed-loop ECLSS and other hardware</a:t>
            </a:r>
            <a:r>
              <a:rPr lang="en-US" sz="1400" dirty="0">
                <a:solidFill>
                  <a:schemeClr val="bg1">
                    <a:lumMod val="65000"/>
                  </a:schemeClr>
                </a:solidFill>
                <a:latin typeface="Arial Narrow" panose="020B0606020202030204" pitchFamily="34" charset="0"/>
              </a:rPr>
              <a:t>.</a:t>
            </a:r>
          </a:p>
          <a:p>
            <a:pPr marL="284163" lvl="1" indent="-168275">
              <a:buFont typeface="Arial" panose="020B0604020202020204" pitchFamily="34" charset="0"/>
              <a:buChar char="•"/>
            </a:pPr>
            <a:r>
              <a:rPr lang="en-US" sz="1400" u="sng" dirty="0" smtClean="0">
                <a:latin typeface="Arial Narrow" panose="020B0606020202030204" pitchFamily="34" charset="0"/>
              </a:rPr>
              <a:t>External 2</a:t>
            </a:r>
            <a:r>
              <a:rPr lang="en-US" sz="1400" u="sng" baseline="30000" dirty="0" smtClean="0">
                <a:latin typeface="Arial Narrow" panose="020B0606020202030204" pitchFamily="34" charset="0"/>
              </a:rPr>
              <a:t>nd</a:t>
            </a:r>
            <a:r>
              <a:rPr lang="en-US" sz="1400" u="sng" dirty="0" smtClean="0">
                <a:latin typeface="Arial Narrow" panose="020B0606020202030204" pitchFamily="34" charset="0"/>
              </a:rPr>
              <a:t> Floor platform</a:t>
            </a:r>
            <a:r>
              <a:rPr lang="en-US" sz="1400" dirty="0" smtClean="0">
                <a:latin typeface="Arial Narrow" panose="020B0606020202030204" pitchFamily="34" charset="0"/>
              </a:rPr>
              <a:t> allows flexibility for test and support hardware.</a:t>
            </a:r>
          </a:p>
        </p:txBody>
      </p:sp>
      <p:sp>
        <p:nvSpPr>
          <p:cNvPr id="7" name="TextBox 6"/>
          <p:cNvSpPr txBox="1"/>
          <p:nvPr/>
        </p:nvSpPr>
        <p:spPr>
          <a:xfrm>
            <a:off x="5753406" y="3986436"/>
            <a:ext cx="3380315" cy="463083"/>
          </a:xfrm>
          <a:prstGeom prst="rect">
            <a:avLst/>
          </a:prstGeom>
          <a:noFill/>
        </p:spPr>
        <p:txBody>
          <a:bodyPr wrap="square" rtlCol="0">
            <a:spAutoFit/>
          </a:bodyPr>
          <a:lstStyle/>
          <a:p>
            <a:pPr marL="168275" indent="-168275" algn="ctr"/>
            <a:r>
              <a:rPr lang="en-US" sz="1200" b="1" dirty="0" smtClean="0">
                <a:latin typeface="Arial Narrow" panose="020B0606020202030204" pitchFamily="34" charset="0"/>
                <a:cs typeface="Arial" panose="020B0604020202020204" pitchFamily="34" charset="0"/>
              </a:rPr>
              <a:t>NASA / JSC Building 7, 20-Foot Chamber Facility – 2</a:t>
            </a:r>
            <a:r>
              <a:rPr lang="en-US" sz="1200" b="1" baseline="30000" dirty="0" smtClean="0">
                <a:latin typeface="Arial Narrow" panose="020B0606020202030204" pitchFamily="34" charset="0"/>
                <a:cs typeface="Arial" panose="020B0604020202020204" pitchFamily="34" charset="0"/>
              </a:rPr>
              <a:t>nd</a:t>
            </a:r>
            <a:r>
              <a:rPr lang="en-US" sz="1200" b="1" dirty="0" smtClean="0">
                <a:latin typeface="Arial Narrow" panose="020B0606020202030204" pitchFamily="34" charset="0"/>
                <a:cs typeface="Arial" panose="020B0604020202020204" pitchFamily="34" charset="0"/>
              </a:rPr>
              <a:t> Floor Platform</a:t>
            </a:r>
            <a:endParaRPr lang="en-US" sz="1200" dirty="0">
              <a:latin typeface="Arial Narrow" panose="020B0606020202030204" pitchFamily="34" charset="0"/>
            </a:endParaRPr>
          </a:p>
        </p:txBody>
      </p:sp>
      <p:pic>
        <p:nvPicPr>
          <p:cNvPr id="6" name="Picture 5"/>
          <p:cNvPicPr>
            <a:picLocks noChangeAspect="1"/>
          </p:cNvPicPr>
          <p:nvPr/>
        </p:nvPicPr>
        <p:blipFill>
          <a:blip r:embed="rId2"/>
          <a:stretch>
            <a:fillRect/>
          </a:stretch>
        </p:blipFill>
        <p:spPr>
          <a:xfrm>
            <a:off x="5527162" y="4439094"/>
            <a:ext cx="3613903" cy="2418906"/>
          </a:xfrm>
          <a:prstGeom prst="rect">
            <a:avLst/>
          </a:prstGeom>
        </p:spPr>
      </p:pic>
      <p:pic>
        <p:nvPicPr>
          <p:cNvPr id="8" name="Picture 7"/>
          <p:cNvPicPr>
            <a:picLocks noChangeAspect="1"/>
          </p:cNvPicPr>
          <p:nvPr/>
        </p:nvPicPr>
        <p:blipFill>
          <a:blip r:embed="rId3"/>
          <a:stretch>
            <a:fillRect/>
          </a:stretch>
        </p:blipFill>
        <p:spPr>
          <a:xfrm>
            <a:off x="5658116" y="1588154"/>
            <a:ext cx="3351993" cy="2479366"/>
          </a:xfrm>
          <a:prstGeom prst="rect">
            <a:avLst/>
          </a:prstGeom>
          <a:solidFill>
            <a:schemeClr val="bg1"/>
          </a:solidFill>
        </p:spPr>
      </p:pic>
    </p:spTree>
    <p:extLst>
      <p:ext uri="{BB962C8B-B14F-4D97-AF65-F5344CB8AC3E}">
        <p14:creationId xmlns:p14="http://schemas.microsoft.com/office/powerpoint/2010/main" val="2366890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OC xmlns="33910e25-07ad-4bd0-afe3-a5298f6b1c5f">
      <UserInfo>
        <DisplayName/>
        <AccountId xsi:nil="true"/>
        <AccountType/>
      </UserInfo>
    </POC>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FB0A381C0D9F47BBA729788C75F0ED" ma:contentTypeVersion="1" ma:contentTypeDescription="Create a new document." ma:contentTypeScope="" ma:versionID="e03405895122cd969272317329037d30">
  <xsd:schema xmlns:xsd="http://www.w3.org/2001/XMLSchema" xmlns:xs="http://www.w3.org/2001/XMLSchema" xmlns:p="http://schemas.microsoft.com/office/2006/metadata/properties" xmlns:ns2="33910e25-07ad-4bd0-afe3-a5298f6b1c5f" targetNamespace="http://schemas.microsoft.com/office/2006/metadata/properties" ma:root="true" ma:fieldsID="58ae8961610ed6ee8a7d75dc0fd3aa95" ns2:_="">
    <xsd:import namespace="33910e25-07ad-4bd0-afe3-a5298f6b1c5f"/>
    <xsd:element name="properties">
      <xsd:complexType>
        <xsd:sequence>
          <xsd:element name="documentManagement">
            <xsd:complexType>
              <xsd:all>
                <xsd:element ref="ns2:PO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910e25-07ad-4bd0-afe3-a5298f6b1c5f" elementFormDefault="qualified">
    <xsd:import namespace="http://schemas.microsoft.com/office/2006/documentManagement/types"/>
    <xsd:import namespace="http://schemas.microsoft.com/office/infopath/2007/PartnerControls"/>
    <xsd:element name="POC" ma:index="8" nillable="true" ma:displayName="POC" ma:list="UserInfo" ma:SharePointGroup="0" ma:internalName="POC"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E19E95-28CC-4C64-AE59-DC68B8270E6F}">
  <ds:schemaRefs>
    <ds:schemaRef ds:uri="http://schemas.microsoft.com/sharepoint/v3/contenttype/forms"/>
  </ds:schemaRefs>
</ds:datastoreItem>
</file>

<file path=customXml/itemProps2.xml><?xml version="1.0" encoding="utf-8"?>
<ds:datastoreItem xmlns:ds="http://schemas.openxmlformats.org/officeDocument/2006/customXml" ds:itemID="{B665E17D-648E-4D79-9194-AD95C4504B71}">
  <ds:schemaRefs>
    <ds:schemaRef ds:uri="http://schemas.openxmlformats.org/package/2006/metadata/core-properties"/>
    <ds:schemaRef ds:uri="33910e25-07ad-4bd0-afe3-a5298f6b1c5f"/>
    <ds:schemaRef ds:uri="http://purl.org/dc/dcmitype/"/>
    <ds:schemaRef ds:uri="http://purl.org/dc/elements/1.1/"/>
    <ds:schemaRef ds:uri="http://schemas.microsoft.com/office/2006/documentManagement/types"/>
    <ds:schemaRef ds:uri="http://purl.org/dc/term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8B65984-904B-4D50-80C8-41E9EC1C48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910e25-07ad-4bd0-afe3-a5298f6b1c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26196</TotalTime>
  <Words>3419</Words>
  <Application>Microsoft Office PowerPoint</Application>
  <PresentationFormat>On-screen Show (4:3)</PresentationFormat>
  <Paragraphs>352</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Narrow</vt:lpstr>
      <vt:lpstr>Calibri</vt:lpstr>
      <vt:lpstr>Gill Sans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Key Facility Features</vt:lpstr>
      <vt:lpstr>Various Facility Features</vt:lpstr>
      <vt:lpstr>Exterior Photos</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jdmitche</dc:creator>
  <cp:lastModifiedBy>Marmolejo, Jose A. (JSC-EC411)</cp:lastModifiedBy>
  <cp:revision>620</cp:revision>
  <cp:lastPrinted>2015-09-28T18:33:11Z</cp:lastPrinted>
  <dcterms:created xsi:type="dcterms:W3CDTF">2014-10-01T16:08:16Z</dcterms:created>
  <dcterms:modified xsi:type="dcterms:W3CDTF">2017-04-14T21:00:28Z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0x01010018FB0A381C0D9F47BBA729788C75F0ED</vt:lpwstr>
  </property>
</Properties>
</file>