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5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802"/>
    <a:srgbClr val="EC4A02"/>
    <a:srgbClr val="E62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EE2B8-D39D-4CC5-A367-E49FB6A82FFB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4EAA7-762E-47E4-962A-64C86D300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7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September 10,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113"/>
            <a:ext cx="609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594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8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39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30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80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16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30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17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123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7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283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30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56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2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4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7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9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2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8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6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1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10,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NASA IV&amp;V Facility  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1113"/>
            <a:ext cx="609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399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NASA IV&amp;V Facility  On-Orbit Anomaly Research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64629-B470-4375-A20A-6AD156677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1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.pukansky@nasa.gov" TargetMode="External"/><Relationship Id="rId2" Type="http://schemas.openxmlformats.org/officeDocument/2006/relationships/hyperlink" Target="mailto:stephen.m.husty@nasa.gov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oorosh.mirfakhraie@nasa.gov" TargetMode="External"/><Relationship Id="rId4" Type="http://schemas.openxmlformats.org/officeDocument/2006/relationships/hyperlink" Target="mailto:joseph.d.painter@nasa.gov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 txBox="1">
            <a:spLocks/>
          </p:cNvSpPr>
          <p:nvPr/>
        </p:nvSpPr>
        <p:spPr>
          <a:xfrm>
            <a:off x="304800" y="838200"/>
            <a:ext cx="8458200" cy="5638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Lessons Learned</a:t>
            </a:r>
          </a:p>
          <a:p>
            <a:r>
              <a:rPr lang="en-US" b="1" dirty="0" smtClean="0"/>
              <a:t>From</a:t>
            </a:r>
          </a:p>
          <a:p>
            <a:r>
              <a:rPr lang="en-US" b="1" dirty="0" smtClean="0"/>
              <a:t>On-Orbit  Anomaly Research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On-Orbit Anomaly Research</a:t>
            </a:r>
          </a:p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NASA IV&amp;V Facility</a:t>
            </a:r>
          </a:p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Fairmont, WV, USA</a:t>
            </a:r>
          </a:p>
          <a:p>
            <a:endParaRPr lang="en-US" sz="2400" dirty="0"/>
          </a:p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2013 Annual Workshop on Independent Verification &amp; Validation of Software</a:t>
            </a:r>
          </a:p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Fairmont, WV, USA</a:t>
            </a:r>
          </a:p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September 10-12, 2013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6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fault management feature B: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Do not process re-enable command if mislabeled for inactive device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To protect against occurrence of lower-level software error: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Not possible to re-enable an inactive device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Device 2 active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Disable command mislabeled for (inactive) device 1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disabled device 2 anyway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Re-enable command also mislabeled for (inactive) device 1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rejected re-enable command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Active device 2 staying disabled; no science data collected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Project’s Solution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Manually commanded (active) device 2 to be re-enabled and resume operations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7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Anomaly due to flaw in command script used by ground software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not at fault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fault management averted a more-serious anomaly by processing mislabeled disable command: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Active device 2 could have been damaged if not disabled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7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fault management could not stop anomaly at end of blackout period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Instead, designed to protect against another software error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software or mission operators in better position to have caught the flaw in command script.  However,</a:t>
            </a:r>
          </a:p>
          <a:p>
            <a:pPr lvl="2">
              <a:buFont typeface="Calibri" pitchFamily="34" charset="0"/>
              <a:buChar char="̶"/>
            </a:pPr>
            <a:r>
              <a:rPr lang="en-US" dirty="0"/>
              <a:t>n</a:t>
            </a:r>
            <a:r>
              <a:rPr lang="en-US" dirty="0" smtClean="0"/>
              <a:t>o ground software fault management provision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/>
              <a:t>m</a:t>
            </a:r>
            <a:r>
              <a:rPr lang="en-US" dirty="0" smtClean="0"/>
              <a:t>ission operators not alert enough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If ground software in scope for IV&amp;V analysis, insist on ground software to detect and protect against faults in “pseudo-software,” e.g., command scripts</a:t>
            </a:r>
          </a:p>
          <a:p>
            <a:pPr lvl="2"/>
            <a:r>
              <a:rPr lang="en-US" dirty="0" smtClean="0"/>
              <a:t>IV&amp;V not usually around for software operation</a:t>
            </a:r>
          </a:p>
          <a:p>
            <a:pPr lvl="2"/>
            <a:r>
              <a:rPr lang="en-US" dirty="0" smtClean="0"/>
              <a:t>Mission operators not reliable enough due to various factors (training, alertness, performance consistency, etc.)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5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 </a:t>
            </a:r>
            <a:r>
              <a:rPr lang="en-US" sz="2400" dirty="0" smtClean="0"/>
              <a:t>(Cont’d)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smtClean="0"/>
              <a:t>If ground software out of scope for IV&amp;V analysis, identify and report potential sources of error in ground software interfacing with FSW</a:t>
            </a:r>
          </a:p>
          <a:p>
            <a:pPr lvl="2"/>
            <a:r>
              <a:rPr lang="en-US" dirty="0" smtClean="0"/>
              <a:t>Result of interface analysis of FSW</a:t>
            </a:r>
          </a:p>
          <a:p>
            <a:pPr lvl="2"/>
            <a:r>
              <a:rPr lang="en-US" dirty="0" smtClean="0"/>
              <a:t>Caveats:</a:t>
            </a:r>
          </a:p>
          <a:p>
            <a:pPr lvl="3"/>
            <a:r>
              <a:rPr lang="en-US" dirty="0" smtClean="0"/>
              <a:t>Not rigorous conventional IV&amp;V issues</a:t>
            </a:r>
          </a:p>
          <a:p>
            <a:pPr lvl="3"/>
            <a:r>
              <a:rPr lang="en-US" dirty="0" smtClean="0"/>
              <a:t>IV&amp;V not able to track issues to resolution (not around for software operation)</a:t>
            </a:r>
          </a:p>
          <a:p>
            <a:pPr lvl="3"/>
            <a:r>
              <a:rPr lang="en-US" dirty="0" smtClean="0"/>
              <a:t>New concept in IV&amp;V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3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 smtClean="0"/>
              <a:t>Software and Hardware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Anomaly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Antenna on spacecraft commanded to re-orient by rotating in delta-angle increments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Fault protection maximum limit for delta-angle tripped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Antenna rotation suspended in mid-maneuver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Antenna on spacecraft re-oriented through nominal 14-deg. </a:t>
            </a:r>
            <a:r>
              <a:rPr lang="en-US" dirty="0"/>
              <a:t>i</a:t>
            </a:r>
            <a:r>
              <a:rPr lang="en-US" dirty="0" smtClean="0"/>
              <a:t>ncrements of rotation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capable of commanding increments of rotation larger than 14 deg.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Fault protection imposing limit of 14-deg. increments on FSW for mechanical stability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counter keeping track of 14-deg. increments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Electro-mechanical switch sending signal to increment or decrement counter: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Increment by 1 for “forward” rotation signal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Decrement by 1 for “backward” rotation signal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Switch sending signal at end of 14-deg. rotations when forward or backward contact made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19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2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Introduction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On-Orbit Anomaly Research (OOAR)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Presentation </a:t>
            </a:r>
            <a:r>
              <a:rPr lang="en-US" dirty="0" smtClean="0"/>
              <a:t>Objective </a:t>
            </a:r>
            <a:r>
              <a:rPr lang="en-US" dirty="0" smtClean="0"/>
              <a:t>and </a:t>
            </a:r>
            <a:r>
              <a:rPr lang="en-US" dirty="0" smtClean="0"/>
              <a:t>Organization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Anomalies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Pseudo-Software – Command Scripts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Software and Hardware Interface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Storage and Fragmentation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Communication Protocols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Sharing of Resources – CPU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OOAR Contact Information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5400" y="3291840"/>
            <a:ext cx="5410200" cy="365760"/>
          </a:xfrm>
          <a:prstGeom prst="rect">
            <a:avLst/>
          </a:prstGeom>
          <a:solidFill>
            <a:schemeClr val="accent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95400" y="3703320"/>
            <a:ext cx="4876800" cy="36576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8448" y="4114800"/>
            <a:ext cx="4724400" cy="36576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95400" y="4507992"/>
            <a:ext cx="3810000" cy="36576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95400" y="4892040"/>
            <a:ext cx="3962400" cy="36576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2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Antenna structure “wiggled” at end of one 14-deg. rotation after coming to a halt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Back and forth motion due to structure’s elasticity and its momentum exchange with attached linkage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Switch correctly sent “forward” signal first, incrementing FSW counter by 1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Switch incorrectly sent “backward” signal next, decrementing FSW counter by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8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Net effect: No change in counter’s value at end of 14-deg. rotation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FSW, monitoring counter, assuming latest command to rotate by 14 deg. having failed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compensating by commanding a 28-deg. rotation next time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Fault protection max. limit of 14-deg. rotation tripped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Antenna rotation maneuver suspended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9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Project’s Solution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Remove max. limit of 14-deg. rotations from fault protection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Removing fault protection inhibit of 14-deg.: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/>
              <a:t>N</a:t>
            </a:r>
            <a:r>
              <a:rPr lang="en-US" dirty="0" smtClean="0"/>
              <a:t>ot addressing root cause of anomaly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Removing a legitimate fault protection feature and making antenna vulnerable to other faults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Phenomenon causing anomaly well understood and known as “switch bounce”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Possible solutions to switch bounce: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Take multiple samples of contact state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Introduce time delay in taking switch output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Software and Hardware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Have a deep understanding of </a:t>
            </a:r>
            <a:r>
              <a:rPr lang="en-US" dirty="0"/>
              <a:t>characteristics </a:t>
            </a:r>
            <a:r>
              <a:rPr lang="en-US" dirty="0" smtClean="0"/>
              <a:t> of hardware interfacing with software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Apply this understanding to software analysis of requirements, design, and tests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868680"/>
            <a:ext cx="6934200" cy="612648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1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 smtClean="0"/>
              <a:t>Data Storage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Anomaly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“Write” operations to store data on a spacecraft’s data storage device failed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buffers filled up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Fault protection limits tripped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8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storage and deletion lead to inevitable fragmentation of unused memory on data storage devices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Level of fragmentation worsens with 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increasing number of write and delete operations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memory space on the device filling up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Problem exacerbated by inherent limits on the minimum size of data unit allowed to be stored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Renders some of the smaller-size unused fragmented memory unusable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4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Operating System typically issuing write and delete commands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Storage device’s controller performing write and delete operations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Operating System only aware of the overall amount of memory used, but not fragmented or unusable memory space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7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87% of memory capacity of Solid-State Recorder (SSR) used prior to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Operating System compared size of a data file to be stored against free memory in remaining 13% of memory capacity of SSR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file size smaller than free space on SSR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Operating System issued a write command to SSR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SSR’s controller </a:t>
            </a:r>
            <a:r>
              <a:rPr lang="en-US" dirty="0" smtClean="0"/>
              <a:t>scanned entire memory space on SSR and could not find large enough free fragmented memory to store requested data in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Write command failed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Some of subsequent commands to write other data also failed due to shortage of usable fragmented memory space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 each case, SSR’s controller scanned memory space for each write request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29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8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On-Orbit Anomaly </a:t>
            </a:r>
            <a:r>
              <a:rPr lang="en-US" b="1" dirty="0" smtClean="0"/>
              <a:t>Research (OOAR)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rimary </a:t>
            </a:r>
            <a:r>
              <a:rPr lang="en-US" dirty="0" smtClean="0"/>
              <a:t>goals: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Study NASA post-launch anomalies and provide recommendations to improve IV&amp;V processes, methods, and procedures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Brief IV&amp;V analysts on new and emerging technologies, as applied to space mission software, and on how to identify potential software issues related to them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Excessive time taken to repeatedly scan memory space for free memory made data waiting to be written back up in buffers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Project’s Solution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Through flight rules, SSR not allowed to get more than 90% full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6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Adverse effects of data fragmentation in space missions: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Loss of full capacity of data storage device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Further loss of storage capacity with increasing number of write and delete operations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Loss of data due to write operation failures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Latency issues in data handling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Other potentially more-serious problems affecting spacecraft’s health and safety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7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storage at a premium in space missions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Currently, no practical solution to avoiding loss of full capacity of data storage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Practical solution to limiting or impeding further fragmentation of free space: </a:t>
            </a:r>
            <a:r>
              <a:rPr lang="en-US" b="1" dirty="0" smtClean="0"/>
              <a:t>Set an upper limit on level of memory to be utilized on data storage device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Upper-limit memory solution adopted by project in response to anomaly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2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  <a:r>
              <a:rPr lang="en-US" dirty="0" smtClean="0"/>
              <a:t> </a:t>
            </a:r>
            <a:r>
              <a:rPr lang="en-US" sz="2400" dirty="0" smtClean="0"/>
              <a:t>(Cont’d)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Project’s solution relying on flight rules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Disadvantages of enforcing upper memory limit through flight rules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Limit enforcement not precise – Requires continuous vigilance by mission operators in monitoring the memory usage level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Limit enforcement not reliable – Depends on alertness, training, and consistency of flight operators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Flight rules not subjected to IV&amp;V – IV&amp;V not usually engaged during software operation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Advantages of enforcing upper memory limit through software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Limit monitoring and enforcement more precise and reliable  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Software development receiving IV&amp;V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Data Storage and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Inevitability of data fragmentation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Need to contain and manage data fragmentation by enforcing upper memory usage limit below full capacity of storage device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Verify effectiveness of enforcing memory usage limit through software stress tests under realistic operational conditions: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Accumulated number of write and delete operations undergone prior to start of test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Size of data involved in write/delete operations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868680"/>
            <a:ext cx="6781800" cy="612648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7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 smtClean="0"/>
              <a:t>Communication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Anomaly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Downlink of a spacecraft’s housekeeping and science data resulted in generation of multiple error messages by FSW on several occasions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1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Downlink of data utilized CFDP (CCSDS File Delivery Protocol), requiring handshake between spacecraft and ground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requesting downlink of a data file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Upon receipt of data, ground sending an acknowledgement message to spacecraft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Upon receipt of ground acknowledgement message, </a:t>
            </a:r>
          </a:p>
          <a:p>
            <a:pPr lvl="2">
              <a:buFont typeface="Calibri" pitchFamily="34" charset="0"/>
              <a:buChar char="̶"/>
            </a:pPr>
            <a:r>
              <a:rPr lang="en-US" dirty="0"/>
              <a:t>s</a:t>
            </a:r>
            <a:r>
              <a:rPr lang="en-US" dirty="0" smtClean="0"/>
              <a:t>pacecraft marking downlinked data for deletion when its memory space needed</a:t>
            </a:r>
            <a:endParaRPr lang="en-US" dirty="0"/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spacecraft sending acknowledgement message to ground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Downlink transaction considered complete upon receipt of spacecraft acknowledgement message by ground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Off-nominal case: Ground not receiving a final spacecraft acknowledgement message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Ground re-sending own initial acknowledgement message to elicit spacecraft’s final acknowledgement message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Re-sending message up to four times at regular intervals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Presentation </a:t>
            </a:r>
            <a:r>
              <a:rPr lang="en-US" b="1" dirty="0" smtClean="0"/>
              <a:t>Objective </a:t>
            </a:r>
            <a:r>
              <a:rPr lang="en-US" b="1" dirty="0" smtClean="0"/>
              <a:t>and </a:t>
            </a:r>
            <a:r>
              <a:rPr lang="en-US" b="1" dirty="0" smtClean="0"/>
              <a:t>Organization</a:t>
            </a:r>
            <a:endParaRPr lang="en-US" b="1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Present IV&amp;V lessons learned from selected on-orbit anomalies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Anomalies representative of some of common “themes” observed in post-launch software problems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Five themes represented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8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If still no response from spacecraft, 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declare initial downlink a failure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/>
              <a:t>r</a:t>
            </a:r>
            <a:r>
              <a:rPr lang="en-US" dirty="0" smtClean="0"/>
              <a:t>epeat downlink request all over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Caveat: Lack of response from spacecraft not necessarily indicative of data downlink failure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6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requested downlink of data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ata downlinked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acknowledged downlink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Spacecraft received ground’s acknowledgement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Spacecraft marked downlinked file for deletion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No acknowledgement received from spacecraft after repeated re-sending of ground’s initial acknowledgement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declared downlink a failure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Ground re-initiated downlink request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file requested for downlink already deleted on board spacecraft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Error message issued by FSW for ground requesting downlink of a missing date file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Project’s Solution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Despite handshake fault, initial downlink found to be successful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Downlinked data recovered from ground system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For future downlinks, interval between re-sending ground’s acknowledgement (in response to off-nominal case) shortened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In turn shortening time between initial and second downlink requests in off-nominal case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Reducing likelihood of requested downlinked file having been deleted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5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Root cause of anomaly, i.e., reason for failure of receiving final acknowledgement from spacecraft, neither identified nor addressed in solution by project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Many components in various segments and elements playing a role in downlink process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Spacecraft and Ground segments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Software and Hardware elements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Human operators in MOC’s, SOC’s, ground stations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0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Multiple sources of potential errors may lead to downlink anomalies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8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Recognition of need for explicit elaborate requirements addressing every aspect of nominal and off-nominal data downlink</a:t>
            </a:r>
          </a:p>
          <a:p>
            <a:pPr lvl="2"/>
            <a:r>
              <a:rPr lang="en-US" dirty="0" smtClean="0"/>
              <a:t>Reference by project to downlink protocol standards as substitute to customized requirements not acceptable</a:t>
            </a:r>
          </a:p>
          <a:p>
            <a:pPr lvl="3"/>
            <a:r>
              <a:rPr lang="en-US" dirty="0" smtClean="0"/>
              <a:t>Standards may be incomplete and evolving</a:t>
            </a:r>
          </a:p>
          <a:p>
            <a:pPr lvl="3"/>
            <a:r>
              <a:rPr lang="en-US" dirty="0" smtClean="0"/>
              <a:t>Standards may not address peculiarities of a given mission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5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Communication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 </a:t>
            </a:r>
            <a:r>
              <a:rPr lang="en-US" sz="2400" dirty="0" smtClean="0"/>
              <a:t>(Cont’d)</a:t>
            </a:r>
          </a:p>
          <a:p>
            <a:pPr marL="914400" lvl="1" indent="-514350">
              <a:buFont typeface="+mj-lt"/>
              <a:buAutoNum type="arabicPeriod" startAt="2"/>
            </a:pPr>
            <a:r>
              <a:rPr lang="en-US" dirty="0" smtClean="0"/>
              <a:t>Expecting comprehensive set of tests to thoroughly verify data downlink requirements</a:t>
            </a:r>
          </a:p>
          <a:p>
            <a:pPr lvl="2"/>
            <a:r>
              <a:rPr lang="en-US" dirty="0" smtClean="0"/>
              <a:t>Burden on test scenarios to compensate for incomplete or missing requirements addressing both nominal and off-nominal conditions</a:t>
            </a:r>
          </a:p>
          <a:p>
            <a:pPr lvl="2"/>
            <a:r>
              <a:rPr lang="en-US" dirty="0" smtClean="0"/>
              <a:t>Injecting errors originating from numerous components of downlink process in tests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868680"/>
            <a:ext cx="5486400" cy="612648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 smtClean="0"/>
              <a:t>Sharing Resources – CPU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Anomaly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Command processing failed on a number of occasions </a:t>
            </a:r>
            <a:r>
              <a:rPr lang="en-US" dirty="0"/>
              <a:t>on board a spacecraft in </a:t>
            </a:r>
            <a:r>
              <a:rPr lang="en-US" dirty="0" smtClean="0"/>
              <a:t>software processing instruments’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5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Command processing and data compression both performed on the same computing processor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compression a particularly computation-intensive operation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Command processing, especially driven by a command script with a heavy load of commanding activities, also intensive in computing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49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Presentation </a:t>
            </a:r>
            <a:r>
              <a:rPr lang="en-US" b="1" dirty="0" smtClean="0"/>
              <a:t>Objective </a:t>
            </a:r>
            <a:r>
              <a:rPr lang="en-US" b="1" dirty="0" smtClean="0"/>
              <a:t>and </a:t>
            </a:r>
            <a:r>
              <a:rPr lang="en-US" b="1" dirty="0" smtClean="0"/>
              <a:t>Organization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Five common anomaly themes represented: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Pseudo-Software – Command Scripts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Software and Hardware Interface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Data Storage and Fragmentation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Communication Protocols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Sharing of Resources – CPU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76400" y="2743200"/>
            <a:ext cx="4648200" cy="36576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76400" y="3182112"/>
            <a:ext cx="4191000" cy="36576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676400" y="3611880"/>
            <a:ext cx="4114800" cy="36576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76400" y="4069080"/>
            <a:ext cx="3276600" cy="36576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676400" y="4507992"/>
            <a:ext cx="3429000" cy="36576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2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Cause of Anomaly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Command processing failed while running simultaneously with data compression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Both tasks sharing same CPU resources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compression CPU-intensive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Data compression given higher priority for CPU resources by FSW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1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Project’s Solution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Twofold solution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FSW modified to allocate more CPU resources to command processing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When command script carrying a </a:t>
            </a:r>
            <a:r>
              <a:rPr lang="en-US" dirty="0"/>
              <a:t>especially </a:t>
            </a:r>
            <a:r>
              <a:rPr lang="en-US" dirty="0" smtClean="0"/>
              <a:t>heavy load of commanding activities, flight rules modified to disable data compression while command script executing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Observations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Sharing resources or commands may both lead to software faults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Anomaly an example of two competing CPU-intensive tasks sharing limited CPU resources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Missing performance requirements calling for adequate computing resources for simultaneously running tasks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Inadequate performance testing of software under typical operational conditions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5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Look for missing, incomplete, or incorrect performance requirements</a:t>
            </a:r>
          </a:p>
          <a:p>
            <a:pPr lvl="2"/>
            <a:r>
              <a:rPr lang="en-US" dirty="0" smtClean="0"/>
              <a:t>Performance requirements addressing both nominal and short-lived peak performance conditions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Rigorously verify implementation of performance requirements through test analysis</a:t>
            </a:r>
          </a:p>
          <a:p>
            <a:pPr lvl="2"/>
            <a:r>
              <a:rPr lang="en-US" dirty="0" smtClean="0"/>
              <a:t>Expect comprehensive testing of software under nominal and off-nominal operational conditions to properly verify performance requirements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9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Sharing Resources – CPU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IV&amp;V Lessons </a:t>
            </a:r>
            <a:r>
              <a:rPr lang="en-US" sz="2400" dirty="0" smtClean="0"/>
              <a:t>(Cont’d)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en-US" dirty="0" smtClean="0"/>
              <a:t>Determine restrictions on software operations due to performance considerations to be enforced through flight rules</a:t>
            </a:r>
          </a:p>
          <a:p>
            <a:pPr lvl="2"/>
            <a:r>
              <a:rPr lang="en-US" dirty="0" smtClean="0"/>
              <a:t>Even with adequate performance requirements and testing, may have to observe operational limits through flight rules</a:t>
            </a:r>
          </a:p>
          <a:p>
            <a:pPr lvl="2"/>
            <a:r>
              <a:rPr lang="en-US" dirty="0" smtClean="0"/>
              <a:t>Consult performance requirements, ICD’s, and test results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868680"/>
            <a:ext cx="5181600" cy="609600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OOAR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Steve Husty – Lead</a:t>
            </a:r>
          </a:p>
          <a:p>
            <a:pPr marL="400050" lvl="1" indent="0">
              <a:buNone/>
            </a:pPr>
            <a:r>
              <a:rPr lang="en-US" dirty="0" smtClean="0">
                <a:hlinkClick r:id="rId2"/>
              </a:rPr>
              <a:t>stephen.husty@nasa.gov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Steve Pukansky</a:t>
            </a:r>
          </a:p>
          <a:p>
            <a:pPr marL="400050" lvl="1" indent="0">
              <a:buNone/>
            </a:pPr>
            <a:r>
              <a:rPr lang="en-US" dirty="0" smtClean="0">
                <a:hlinkClick r:id="rId3"/>
              </a:rPr>
              <a:t>stephen.m.pukansky@nasa.gov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Dan Painter</a:t>
            </a:r>
          </a:p>
          <a:p>
            <a:pPr marL="400050" lvl="1" indent="0">
              <a:buNone/>
            </a:pPr>
            <a:r>
              <a:rPr lang="en-US" dirty="0" smtClean="0">
                <a:hlinkClick r:id="rId4"/>
              </a:rPr>
              <a:t>joseph.d.painter@nasa.gov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Koorosh Mirfakhraie</a:t>
            </a:r>
          </a:p>
          <a:p>
            <a:pPr marL="400050" lvl="1" indent="0">
              <a:buNone/>
            </a:pPr>
            <a:r>
              <a:rPr lang="en-US" dirty="0" smtClean="0">
                <a:hlinkClick r:id="rId5"/>
              </a:rPr>
              <a:t>koorosh.mirfakhraie@nasa.gov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0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Presentation </a:t>
            </a:r>
            <a:r>
              <a:rPr lang="en-US" b="1" dirty="0" smtClean="0"/>
              <a:t>Objective </a:t>
            </a:r>
            <a:r>
              <a:rPr lang="en-US" b="1" dirty="0" smtClean="0"/>
              <a:t>and </a:t>
            </a:r>
            <a:r>
              <a:rPr lang="en-US" b="1" dirty="0" smtClean="0"/>
              <a:t>Organization</a:t>
            </a:r>
            <a:r>
              <a:rPr lang="en-US" dirty="0" smtClean="0"/>
              <a:t> </a:t>
            </a:r>
            <a:r>
              <a:rPr lang="en-US" sz="2400" dirty="0" smtClean="0"/>
              <a:t>(Cont’d)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Topics covered: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Anomaly Description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Background Information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Cause of Anomaly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Project’s Solution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Observations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IV&amp;V Lessons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7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Anomaly:</a:t>
            </a:r>
            <a:br>
              <a:rPr lang="en-US" dirty="0" smtClean="0"/>
            </a:br>
            <a:r>
              <a:rPr lang="en-US" dirty="0" smtClean="0"/>
              <a:t>Pseudo-Software – Command Scripts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Anomaly Description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Measurement device on science instrument disabled </a:t>
            </a:r>
            <a:r>
              <a:rPr lang="en-US" dirty="0"/>
              <a:t>at start of </a:t>
            </a:r>
            <a:r>
              <a:rPr lang="en-US" dirty="0" smtClean="0"/>
              <a:t>blackout period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Command to re-enable device at end of blackout period failed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Failure leading to loss of science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0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Two measurement devices 1 and 2 on science instrument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Only one device active at any given time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Blackout period imposed on active device to protect against damage from environment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Active device commanded by ground software to be disabled at start of blackout period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Active device commanded by ground software to be re-enabled at end of blackout period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Anomaly:</a:t>
            </a:r>
            <a:br>
              <a:rPr lang="en-US" dirty="0"/>
            </a:br>
            <a:r>
              <a:rPr lang="en-US" dirty="0"/>
              <a:t>Pseudo-Software – Command 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Background Information </a:t>
            </a:r>
            <a:r>
              <a:rPr lang="en-US" sz="2400" dirty="0" smtClean="0"/>
              <a:t>(Cont’d)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Disable and enable commands part of a command script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Flaw in command script: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Commands labeled for device 1 only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FSW fault management feature A: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Process disable command for any active device even if command labeled incorrectly</a:t>
            </a:r>
          </a:p>
          <a:p>
            <a:pPr lvl="2">
              <a:buFont typeface="Calibri" pitchFamily="34" charset="0"/>
              <a:buChar char="̶"/>
            </a:pPr>
            <a:r>
              <a:rPr lang="en-US" dirty="0" smtClean="0"/>
              <a:t>To protect active device during blackout period</a:t>
            </a:r>
          </a:p>
          <a:p>
            <a:pPr lvl="2">
              <a:buFont typeface="Calibri" pitchFamily="34" charset="0"/>
              <a:buChar char="̶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September 10,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NASA IV&amp;V Facility </a:t>
            </a:r>
          </a:p>
          <a:p>
            <a:r>
              <a:rPr lang="en-US" dirty="0" smtClean="0"/>
              <a:t>On-Orbit Anomaly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74896-5C89-4513-BF6A-087B9615A877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838200"/>
            <a:ext cx="7696200" cy="6096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3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2953</Words>
  <Application>Microsoft Office PowerPoint</Application>
  <PresentationFormat>On-screen Show (4:3)</PresentationFormat>
  <Paragraphs>552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Office Theme</vt:lpstr>
      <vt:lpstr>Custom Design</vt:lpstr>
      <vt:lpstr>PowerPoint Presentation</vt:lpstr>
      <vt:lpstr>Agenda</vt:lpstr>
      <vt:lpstr>Introduction</vt:lpstr>
      <vt:lpstr>Introduction</vt:lpstr>
      <vt:lpstr>Introduction</vt:lpstr>
      <vt:lpstr>Introduction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Pseudo-Software – Command Scripts</vt:lpstr>
      <vt:lpstr>Anomaly: Software and Hardware Interface</vt:lpstr>
      <vt:lpstr>Anomaly: Software and Hardware Interface</vt:lpstr>
      <vt:lpstr>Anomaly: Software and Hardware Interface</vt:lpstr>
      <vt:lpstr>Anomaly: Software and Hardware Interface</vt:lpstr>
      <vt:lpstr>Anomaly: Software and Hardware Interface</vt:lpstr>
      <vt:lpstr>Anomaly: Software and Hardware Interface</vt:lpstr>
      <vt:lpstr>Anomaly: Software and Hardware Interface</vt:lpstr>
      <vt:lpstr>Anomaly: Software and Hardware Interface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Data Storage and Fragmentation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Communication Protocols</vt:lpstr>
      <vt:lpstr>Anomaly: Sharing Resources – CPU </vt:lpstr>
      <vt:lpstr>Anomaly: Sharing Resources – CPU </vt:lpstr>
      <vt:lpstr>Anomaly: Sharing Resources – CPU </vt:lpstr>
      <vt:lpstr>Anomaly: Sharing Resources – CPU </vt:lpstr>
      <vt:lpstr>Anomaly: Sharing Resources – CPU </vt:lpstr>
      <vt:lpstr>Anomaly: Sharing Resources – CPU </vt:lpstr>
      <vt:lpstr>Anomaly: Sharing Resources – CPU </vt:lpstr>
      <vt:lpstr>OOAR Contact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</dc:creator>
  <cp:lastModifiedBy>K</cp:lastModifiedBy>
  <cp:revision>142</cp:revision>
  <dcterms:created xsi:type="dcterms:W3CDTF">2013-09-01T03:53:54Z</dcterms:created>
  <dcterms:modified xsi:type="dcterms:W3CDTF">2013-09-02T17:13:53Z</dcterms:modified>
</cp:coreProperties>
</file>