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942" r:id="rId2"/>
    <p:sldId id="940" r:id="rId3"/>
    <p:sldId id="773" r:id="rId4"/>
    <p:sldId id="945" r:id="rId5"/>
    <p:sldId id="913" r:id="rId6"/>
    <p:sldId id="794" r:id="rId7"/>
    <p:sldId id="936" r:id="rId8"/>
    <p:sldId id="949" r:id="rId9"/>
    <p:sldId id="933" r:id="rId10"/>
    <p:sldId id="948" r:id="rId11"/>
    <p:sldId id="784" r:id="rId12"/>
    <p:sldId id="873" r:id="rId13"/>
    <p:sldId id="941" r:id="rId14"/>
    <p:sldId id="922" r:id="rId15"/>
    <p:sldId id="923" r:id="rId16"/>
    <p:sldId id="924" r:id="rId17"/>
    <p:sldId id="926" r:id="rId18"/>
    <p:sldId id="925" r:id="rId19"/>
    <p:sldId id="928" r:id="rId20"/>
    <p:sldId id="927" r:id="rId21"/>
    <p:sldId id="929" r:id="rId22"/>
    <p:sldId id="930" r:id="rId23"/>
    <p:sldId id="931" r:id="rId24"/>
    <p:sldId id="789" r:id="rId25"/>
    <p:sldId id="790" r:id="rId26"/>
    <p:sldId id="932" r:id="rId27"/>
    <p:sldId id="904" r:id="rId28"/>
    <p:sldId id="885" r:id="rId29"/>
    <p:sldId id="908" r:id="rId30"/>
    <p:sldId id="915" r:id="rId31"/>
    <p:sldId id="905" r:id="rId3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521415D9-36F7-43E2-AB2F-B90AF26B5E84}">
      <p14:sectionLst xmlns:p14="http://schemas.microsoft.com/office/powerpoint/2010/main">
        <p14:section name="Default Section" id="{6A4D239F-E26B-D140-96D7-E5F933D21E0C}">
          <p14:sldIdLst>
            <p14:sldId id="942"/>
            <p14:sldId id="940"/>
            <p14:sldId id="773"/>
            <p14:sldId id="945"/>
            <p14:sldId id="913"/>
            <p14:sldId id="794"/>
            <p14:sldId id="936"/>
            <p14:sldId id="949"/>
            <p14:sldId id="933"/>
            <p14:sldId id="948"/>
            <p14:sldId id="784"/>
            <p14:sldId id="873"/>
            <p14:sldId id="941"/>
            <p14:sldId id="922"/>
            <p14:sldId id="923"/>
            <p14:sldId id="924"/>
            <p14:sldId id="926"/>
            <p14:sldId id="925"/>
            <p14:sldId id="928"/>
            <p14:sldId id="927"/>
            <p14:sldId id="929"/>
            <p14:sldId id="930"/>
            <p14:sldId id="931"/>
            <p14:sldId id="789"/>
            <p14:sldId id="790"/>
            <p14:sldId id="932"/>
            <p14:sldId id="904"/>
            <p14:sldId id="885"/>
            <p14:sldId id="908"/>
            <p14:sldId id="915"/>
            <p14:sldId id="90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5E60"/>
    <a:srgbClr val="0080FF"/>
    <a:srgbClr val="FFFBBD"/>
    <a:srgbClr val="FFFF00"/>
    <a:srgbClr val="3A608E"/>
    <a:srgbClr val="3333FF"/>
    <a:srgbClr val="F0C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00" autoAdjust="0"/>
    <p:restoredTop sz="65505" autoAdjust="0"/>
  </p:normalViewPr>
  <p:slideViewPr>
    <p:cSldViewPr>
      <p:cViewPr varScale="1">
        <p:scale>
          <a:sx n="74" d="100"/>
          <a:sy n="74" d="100"/>
        </p:scale>
        <p:origin x="-1496" y="-96"/>
      </p:cViewPr>
      <p:guideLst>
        <p:guide orient="horz" pos="809"/>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les%20McKenna\Dropbox\Research\Bailey%20Lab\NASA%20astronauts\Telomere%20Length%20Data\NASA_73836-PreA_H10-16-14_D11-6-14_1_Interphase%2016%20b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15445100612423"/>
          <c:y val="0.0265763629048534"/>
          <c:w val="0.947462160979878"/>
          <c:h val="0.832354694818327"/>
        </c:manualLayout>
      </c:layout>
      <c:barChart>
        <c:barDir val="col"/>
        <c:grouping val="clustered"/>
        <c:varyColors val="0"/>
        <c:ser>
          <c:idx val="0"/>
          <c:order val="0"/>
          <c:spPr>
            <a:solidFill>
              <a:schemeClr val="accent3">
                <a:lumMod val="50000"/>
              </a:schemeClr>
            </a:solidFill>
          </c:spPr>
          <c:invertIfNegative val="0"/>
          <c:cat>
            <c:strRef>
              <c:f>Compression!$Q$6:$Q$63</c:f>
              <c:strCache>
                <c:ptCount val="58"/>
                <c:pt idx="0">
                  <c:v>0-1000</c:v>
                </c:pt>
                <c:pt idx="1">
                  <c:v>1001-2000</c:v>
                </c:pt>
                <c:pt idx="2">
                  <c:v>2001-3000</c:v>
                </c:pt>
                <c:pt idx="3">
                  <c:v>3001-4000</c:v>
                </c:pt>
                <c:pt idx="4">
                  <c:v>4001-5000</c:v>
                </c:pt>
                <c:pt idx="5">
                  <c:v>5001-6000</c:v>
                </c:pt>
                <c:pt idx="6">
                  <c:v>6001-7000</c:v>
                </c:pt>
                <c:pt idx="7">
                  <c:v>7001-8000</c:v>
                </c:pt>
                <c:pt idx="8">
                  <c:v>8001-9000</c:v>
                </c:pt>
                <c:pt idx="9">
                  <c:v>9001-10000</c:v>
                </c:pt>
                <c:pt idx="10">
                  <c:v>10001-11000</c:v>
                </c:pt>
                <c:pt idx="11">
                  <c:v>11001-12000</c:v>
                </c:pt>
                <c:pt idx="12">
                  <c:v>12001-13000</c:v>
                </c:pt>
                <c:pt idx="13">
                  <c:v>13001-14000</c:v>
                </c:pt>
                <c:pt idx="14">
                  <c:v>14001-15000</c:v>
                </c:pt>
                <c:pt idx="15">
                  <c:v>15001-16000</c:v>
                </c:pt>
                <c:pt idx="16">
                  <c:v>16001-17000</c:v>
                </c:pt>
                <c:pt idx="17">
                  <c:v>17001-18000</c:v>
                </c:pt>
                <c:pt idx="18">
                  <c:v>18001-19000</c:v>
                </c:pt>
                <c:pt idx="19">
                  <c:v>19001-20000</c:v>
                </c:pt>
                <c:pt idx="20">
                  <c:v>20001-21000</c:v>
                </c:pt>
                <c:pt idx="21">
                  <c:v>21001-22000</c:v>
                </c:pt>
                <c:pt idx="22">
                  <c:v>22001-23000</c:v>
                </c:pt>
                <c:pt idx="23">
                  <c:v>23001-24000</c:v>
                </c:pt>
                <c:pt idx="24">
                  <c:v>24001-25000</c:v>
                </c:pt>
                <c:pt idx="25">
                  <c:v>25001-26000</c:v>
                </c:pt>
                <c:pt idx="26">
                  <c:v>26001-27000</c:v>
                </c:pt>
                <c:pt idx="27">
                  <c:v>27001-28000</c:v>
                </c:pt>
                <c:pt idx="28">
                  <c:v>28001-29000</c:v>
                </c:pt>
                <c:pt idx="29">
                  <c:v>29001-30000</c:v>
                </c:pt>
                <c:pt idx="30">
                  <c:v>30001-31000</c:v>
                </c:pt>
                <c:pt idx="31">
                  <c:v>31001-32000</c:v>
                </c:pt>
                <c:pt idx="32">
                  <c:v>32001-33000</c:v>
                </c:pt>
                <c:pt idx="33">
                  <c:v>33001-34000</c:v>
                </c:pt>
                <c:pt idx="34">
                  <c:v>34001-35000</c:v>
                </c:pt>
                <c:pt idx="35">
                  <c:v>35001-36000</c:v>
                </c:pt>
                <c:pt idx="36">
                  <c:v>36001-37000</c:v>
                </c:pt>
                <c:pt idx="37">
                  <c:v>37001-38000</c:v>
                </c:pt>
                <c:pt idx="38">
                  <c:v>38001-39000</c:v>
                </c:pt>
                <c:pt idx="39">
                  <c:v>39001-40000</c:v>
                </c:pt>
                <c:pt idx="40">
                  <c:v>40001-41000</c:v>
                </c:pt>
                <c:pt idx="41">
                  <c:v>41001-42000</c:v>
                </c:pt>
                <c:pt idx="42">
                  <c:v>42001-43000</c:v>
                </c:pt>
                <c:pt idx="43">
                  <c:v>43001-44000</c:v>
                </c:pt>
                <c:pt idx="44">
                  <c:v>44001-45000</c:v>
                </c:pt>
                <c:pt idx="45">
                  <c:v>45001-46000</c:v>
                </c:pt>
                <c:pt idx="46">
                  <c:v>46001-47000</c:v>
                </c:pt>
                <c:pt idx="47">
                  <c:v>47001-48000</c:v>
                </c:pt>
                <c:pt idx="48">
                  <c:v>48001-49000</c:v>
                </c:pt>
                <c:pt idx="49">
                  <c:v>49001-50000</c:v>
                </c:pt>
                <c:pt idx="50">
                  <c:v>50001-51000</c:v>
                </c:pt>
                <c:pt idx="51">
                  <c:v>51001-52000</c:v>
                </c:pt>
                <c:pt idx="52">
                  <c:v>52001-53000</c:v>
                </c:pt>
                <c:pt idx="53">
                  <c:v>53001-54000</c:v>
                </c:pt>
                <c:pt idx="54">
                  <c:v>54001-55000</c:v>
                </c:pt>
                <c:pt idx="55">
                  <c:v>55001-56000</c:v>
                </c:pt>
                <c:pt idx="56">
                  <c:v>56001-57000</c:v>
                </c:pt>
                <c:pt idx="57">
                  <c:v>&gt;57001</c:v>
                </c:pt>
              </c:strCache>
            </c:strRef>
          </c:cat>
          <c:val>
            <c:numRef>
              <c:f>Compression!$R$6:$R$63</c:f>
              <c:numCache>
                <c:formatCode>General</c:formatCode>
                <c:ptCount val="58"/>
                <c:pt idx="0">
                  <c:v>5.0</c:v>
                </c:pt>
                <c:pt idx="1">
                  <c:v>8.0</c:v>
                </c:pt>
                <c:pt idx="2">
                  <c:v>27.0</c:v>
                </c:pt>
                <c:pt idx="3">
                  <c:v>35.0</c:v>
                </c:pt>
                <c:pt idx="4">
                  <c:v>58.0</c:v>
                </c:pt>
                <c:pt idx="5">
                  <c:v>68.0</c:v>
                </c:pt>
                <c:pt idx="6">
                  <c:v>88.0</c:v>
                </c:pt>
                <c:pt idx="7">
                  <c:v>56.0</c:v>
                </c:pt>
                <c:pt idx="8">
                  <c:v>72.0</c:v>
                </c:pt>
                <c:pt idx="9">
                  <c:v>51.0</c:v>
                </c:pt>
                <c:pt idx="10">
                  <c:v>33.0</c:v>
                </c:pt>
                <c:pt idx="11">
                  <c:v>29.0</c:v>
                </c:pt>
                <c:pt idx="12">
                  <c:v>24.0</c:v>
                </c:pt>
                <c:pt idx="13">
                  <c:v>19.0</c:v>
                </c:pt>
                <c:pt idx="14">
                  <c:v>10.0</c:v>
                </c:pt>
                <c:pt idx="15">
                  <c:v>10.0</c:v>
                </c:pt>
                <c:pt idx="16">
                  <c:v>8.0</c:v>
                </c:pt>
                <c:pt idx="17">
                  <c:v>7.0</c:v>
                </c:pt>
                <c:pt idx="18">
                  <c:v>3.0</c:v>
                </c:pt>
                <c:pt idx="19">
                  <c:v>1.0</c:v>
                </c:pt>
                <c:pt idx="20">
                  <c:v>0.0</c:v>
                </c:pt>
                <c:pt idx="21">
                  <c:v>3.0</c:v>
                </c:pt>
                <c:pt idx="22">
                  <c:v>2.0</c:v>
                </c:pt>
                <c:pt idx="23">
                  <c:v>1.0</c:v>
                </c:pt>
                <c:pt idx="24">
                  <c:v>0.0</c:v>
                </c:pt>
                <c:pt idx="25">
                  <c:v>0.0</c:v>
                </c:pt>
                <c:pt idx="26">
                  <c:v>1.0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numCache>
            </c:numRef>
          </c:val>
        </c:ser>
        <c:dLbls>
          <c:showLegendKey val="0"/>
          <c:showVal val="0"/>
          <c:showCatName val="0"/>
          <c:showSerName val="0"/>
          <c:showPercent val="0"/>
          <c:showBubbleSize val="0"/>
        </c:dLbls>
        <c:gapWidth val="150"/>
        <c:axId val="-2137518280"/>
        <c:axId val="2143108056"/>
      </c:barChart>
      <c:catAx>
        <c:axId val="-2137518280"/>
        <c:scaling>
          <c:orientation val="minMax"/>
        </c:scaling>
        <c:delete val="1"/>
        <c:axPos val="b"/>
        <c:numFmt formatCode="General" sourceLinked="0"/>
        <c:majorTickMark val="none"/>
        <c:minorTickMark val="none"/>
        <c:tickLblPos val="none"/>
        <c:crossAx val="2143108056"/>
        <c:crosses val="autoZero"/>
        <c:auto val="1"/>
        <c:lblAlgn val="ctr"/>
        <c:lblOffset val="100"/>
        <c:noMultiLvlLbl val="0"/>
      </c:catAx>
      <c:valAx>
        <c:axId val="2143108056"/>
        <c:scaling>
          <c:orientation val="minMax"/>
        </c:scaling>
        <c:delete val="0"/>
        <c:axPos val="l"/>
        <c:majorGridlines/>
        <c:numFmt formatCode="General" sourceLinked="1"/>
        <c:majorTickMark val="out"/>
        <c:minorTickMark val="none"/>
        <c:tickLblPos val="nextTo"/>
        <c:txPr>
          <a:bodyPr/>
          <a:lstStyle/>
          <a:p>
            <a:pPr>
              <a:defRPr sz="800" b="0" i="0"/>
            </a:pPr>
            <a:endParaRPr lang="en-US"/>
          </a:p>
        </c:txPr>
        <c:crossAx val="-21375182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D7DDA-3EC6-4106-BCCF-1D6A42B620C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E88D8FA-61D4-4C94-BF57-8BA3735DC6C3}">
      <dgm:prSet phldrT="[Text]"/>
      <dgm:spPr/>
      <dgm:t>
        <a:bodyPr/>
        <a:lstStyle/>
        <a:p>
          <a:r>
            <a:rPr lang="en-US" dirty="0" smtClean="0">
              <a:latin typeface="Arial Narrow" panose="020B0606020202030204" pitchFamily="34" charset="0"/>
            </a:rPr>
            <a:t>Swab stool sample</a:t>
          </a:r>
          <a:endParaRPr lang="en-US" dirty="0">
            <a:latin typeface="Arial Narrow" panose="020B0606020202030204" pitchFamily="34" charset="0"/>
          </a:endParaRPr>
        </a:p>
      </dgm:t>
    </dgm:pt>
    <dgm:pt modelId="{C3E43770-334C-4DC8-B90E-00AFE8203E7D}" type="parTrans" cxnId="{3D19E082-05CB-4A4B-8450-11B2A1151211}">
      <dgm:prSet/>
      <dgm:spPr/>
      <dgm:t>
        <a:bodyPr/>
        <a:lstStyle/>
        <a:p>
          <a:endParaRPr lang="en-US">
            <a:latin typeface="Arial Narrow" panose="020B0606020202030204" pitchFamily="34" charset="0"/>
          </a:endParaRPr>
        </a:p>
      </dgm:t>
    </dgm:pt>
    <dgm:pt modelId="{EABFC5B7-5FA0-4DB7-A702-69264FEBFD37}" type="sibTrans" cxnId="{3D19E082-05CB-4A4B-8450-11B2A1151211}">
      <dgm:prSet/>
      <dgm:spPr/>
      <dgm:t>
        <a:bodyPr/>
        <a:lstStyle/>
        <a:p>
          <a:endParaRPr lang="en-US">
            <a:latin typeface="Arial Narrow" panose="020B0606020202030204" pitchFamily="34" charset="0"/>
          </a:endParaRPr>
        </a:p>
      </dgm:t>
    </dgm:pt>
    <dgm:pt modelId="{AFBC06FB-3AC6-48C5-BA36-CF2CD266B4B9}">
      <dgm:prSet phldrT="[Text]"/>
      <dgm:spPr/>
      <dgm:t>
        <a:bodyPr/>
        <a:lstStyle/>
        <a:p>
          <a:r>
            <a:rPr lang="en-US" dirty="0" smtClean="0">
              <a:latin typeface="Arial Narrow" panose="020B0606020202030204" pitchFamily="34" charset="0"/>
            </a:rPr>
            <a:t>Extract DNA</a:t>
          </a:r>
          <a:endParaRPr lang="en-US" dirty="0">
            <a:latin typeface="Arial Narrow" panose="020B0606020202030204" pitchFamily="34" charset="0"/>
          </a:endParaRPr>
        </a:p>
      </dgm:t>
    </dgm:pt>
    <dgm:pt modelId="{D973412F-4BDD-47DD-BBC2-2121191C76B8}" type="parTrans" cxnId="{8AE861A9-72BF-4DDB-89B4-91C335D0A81D}">
      <dgm:prSet/>
      <dgm:spPr/>
      <dgm:t>
        <a:bodyPr/>
        <a:lstStyle/>
        <a:p>
          <a:endParaRPr lang="en-US">
            <a:latin typeface="Arial Narrow" panose="020B0606020202030204" pitchFamily="34" charset="0"/>
          </a:endParaRPr>
        </a:p>
      </dgm:t>
    </dgm:pt>
    <dgm:pt modelId="{3AED7287-C1FE-4D84-B530-9FD8C2B3AF47}" type="sibTrans" cxnId="{8AE861A9-72BF-4DDB-89B4-91C335D0A81D}">
      <dgm:prSet/>
      <dgm:spPr/>
      <dgm:t>
        <a:bodyPr/>
        <a:lstStyle/>
        <a:p>
          <a:endParaRPr lang="en-US">
            <a:latin typeface="Arial Narrow" panose="020B0606020202030204" pitchFamily="34" charset="0"/>
          </a:endParaRPr>
        </a:p>
      </dgm:t>
    </dgm:pt>
    <dgm:pt modelId="{4713291D-4B5C-40BB-814E-0C3C3C35364E}">
      <dgm:prSet phldrT="[Text]"/>
      <dgm:spPr/>
      <dgm:t>
        <a:bodyPr/>
        <a:lstStyle/>
        <a:p>
          <a:r>
            <a:rPr lang="en-US" dirty="0" smtClean="0">
              <a:latin typeface="Arial Narrow" panose="020B0606020202030204" pitchFamily="34" charset="0"/>
            </a:rPr>
            <a:t>Make copies of bacterial gene</a:t>
          </a:r>
          <a:endParaRPr lang="en-US" dirty="0">
            <a:latin typeface="Arial Narrow" panose="020B0606020202030204" pitchFamily="34" charset="0"/>
          </a:endParaRPr>
        </a:p>
      </dgm:t>
    </dgm:pt>
    <dgm:pt modelId="{3B1AAA70-B5D2-4892-99A1-91FE5A1AC830}" type="parTrans" cxnId="{F604B6BD-E53C-4565-9FDD-3940D2D3AE89}">
      <dgm:prSet/>
      <dgm:spPr/>
      <dgm:t>
        <a:bodyPr/>
        <a:lstStyle/>
        <a:p>
          <a:endParaRPr lang="en-US">
            <a:latin typeface="Arial Narrow" panose="020B0606020202030204" pitchFamily="34" charset="0"/>
          </a:endParaRPr>
        </a:p>
      </dgm:t>
    </dgm:pt>
    <dgm:pt modelId="{B093D46E-3128-4A9B-B929-F095B0BE3631}" type="sibTrans" cxnId="{F604B6BD-E53C-4565-9FDD-3940D2D3AE89}">
      <dgm:prSet/>
      <dgm:spPr/>
      <dgm:t>
        <a:bodyPr/>
        <a:lstStyle/>
        <a:p>
          <a:endParaRPr lang="en-US">
            <a:latin typeface="Arial Narrow" panose="020B0606020202030204" pitchFamily="34" charset="0"/>
          </a:endParaRPr>
        </a:p>
      </dgm:t>
    </dgm:pt>
    <dgm:pt modelId="{B178BF7F-8EDF-4FEF-870E-D35E72897A96}">
      <dgm:prSet phldrT="[Text]"/>
      <dgm:spPr/>
      <dgm:t>
        <a:bodyPr/>
        <a:lstStyle/>
        <a:p>
          <a:r>
            <a:rPr lang="en-US" dirty="0" smtClean="0">
              <a:latin typeface="Arial Narrow" panose="020B0606020202030204" pitchFamily="34" charset="0"/>
            </a:rPr>
            <a:t>Sequence the copies</a:t>
          </a:r>
          <a:endParaRPr lang="en-US" dirty="0">
            <a:latin typeface="Arial Narrow" panose="020B0606020202030204" pitchFamily="34" charset="0"/>
          </a:endParaRPr>
        </a:p>
      </dgm:t>
    </dgm:pt>
    <dgm:pt modelId="{F1B6E204-7C1D-43C4-A257-AD343EE247AD}" type="parTrans" cxnId="{443138F6-6CBB-475C-9EB1-4DA12E44FFBA}">
      <dgm:prSet/>
      <dgm:spPr/>
      <dgm:t>
        <a:bodyPr/>
        <a:lstStyle/>
        <a:p>
          <a:endParaRPr lang="en-US">
            <a:latin typeface="Arial Narrow" panose="020B0606020202030204" pitchFamily="34" charset="0"/>
          </a:endParaRPr>
        </a:p>
      </dgm:t>
    </dgm:pt>
    <dgm:pt modelId="{23D9458D-A2FF-4C30-8E80-2EC0CAB83225}" type="sibTrans" cxnId="{443138F6-6CBB-475C-9EB1-4DA12E44FFBA}">
      <dgm:prSet/>
      <dgm:spPr/>
      <dgm:t>
        <a:bodyPr/>
        <a:lstStyle/>
        <a:p>
          <a:endParaRPr lang="en-US">
            <a:latin typeface="Arial Narrow" panose="020B0606020202030204" pitchFamily="34" charset="0"/>
          </a:endParaRPr>
        </a:p>
      </dgm:t>
    </dgm:pt>
    <dgm:pt modelId="{AD1D67AB-6186-4FC3-98BC-92FEBCF3F0D6}">
      <dgm:prSet phldrT="[Text]"/>
      <dgm:spPr/>
      <dgm:t>
        <a:bodyPr/>
        <a:lstStyle/>
        <a:p>
          <a:r>
            <a:rPr lang="en-US" dirty="0" smtClean="0">
              <a:latin typeface="Arial Narrow" panose="020B0606020202030204" pitchFamily="34" charset="0"/>
            </a:rPr>
            <a:t>Identify the bacteria from the sequence</a:t>
          </a:r>
          <a:endParaRPr lang="en-US" dirty="0">
            <a:latin typeface="Arial Narrow" panose="020B0606020202030204" pitchFamily="34" charset="0"/>
          </a:endParaRPr>
        </a:p>
      </dgm:t>
    </dgm:pt>
    <dgm:pt modelId="{CF50A22C-1DB4-46B7-8F2F-9C59AF2BF1FB}" type="parTrans" cxnId="{E42C7BDC-1C0F-4158-ADCC-25F2BBB0DE75}">
      <dgm:prSet/>
      <dgm:spPr/>
      <dgm:t>
        <a:bodyPr/>
        <a:lstStyle/>
        <a:p>
          <a:endParaRPr lang="en-US">
            <a:latin typeface="Arial Narrow" panose="020B0606020202030204" pitchFamily="34" charset="0"/>
          </a:endParaRPr>
        </a:p>
      </dgm:t>
    </dgm:pt>
    <dgm:pt modelId="{FBD3B2C9-306B-4D9B-A4D6-ED5EBE7810AC}" type="sibTrans" cxnId="{E42C7BDC-1C0F-4158-ADCC-25F2BBB0DE75}">
      <dgm:prSet/>
      <dgm:spPr/>
      <dgm:t>
        <a:bodyPr/>
        <a:lstStyle/>
        <a:p>
          <a:endParaRPr lang="en-US">
            <a:latin typeface="Arial Narrow" panose="020B0606020202030204" pitchFamily="34" charset="0"/>
          </a:endParaRPr>
        </a:p>
      </dgm:t>
    </dgm:pt>
    <dgm:pt modelId="{5A28564C-5B1B-40EB-B4B0-454971C1B6BD}" type="pres">
      <dgm:prSet presAssocID="{CF6D7DDA-3EC6-4106-BCCF-1D6A42B620CE}" presName="Name0" presStyleCnt="0">
        <dgm:presLayoutVars>
          <dgm:dir/>
          <dgm:resizeHandles val="exact"/>
        </dgm:presLayoutVars>
      </dgm:prSet>
      <dgm:spPr/>
      <dgm:t>
        <a:bodyPr/>
        <a:lstStyle/>
        <a:p>
          <a:endParaRPr lang="en-US"/>
        </a:p>
      </dgm:t>
    </dgm:pt>
    <dgm:pt modelId="{AF577220-A094-45C7-BC63-76677E6D473D}" type="pres">
      <dgm:prSet presAssocID="{3E88D8FA-61D4-4C94-BF57-8BA3735DC6C3}" presName="node" presStyleLbl="node1" presStyleIdx="0" presStyleCnt="5">
        <dgm:presLayoutVars>
          <dgm:bulletEnabled val="1"/>
        </dgm:presLayoutVars>
      </dgm:prSet>
      <dgm:spPr/>
      <dgm:t>
        <a:bodyPr/>
        <a:lstStyle/>
        <a:p>
          <a:endParaRPr lang="en-US"/>
        </a:p>
      </dgm:t>
    </dgm:pt>
    <dgm:pt modelId="{8863BF14-AAAD-4A26-837C-A90AA32A0E88}" type="pres">
      <dgm:prSet presAssocID="{EABFC5B7-5FA0-4DB7-A702-69264FEBFD37}" presName="sibTrans" presStyleLbl="sibTrans2D1" presStyleIdx="0" presStyleCnt="4"/>
      <dgm:spPr/>
      <dgm:t>
        <a:bodyPr/>
        <a:lstStyle/>
        <a:p>
          <a:endParaRPr lang="en-US"/>
        </a:p>
      </dgm:t>
    </dgm:pt>
    <dgm:pt modelId="{6993CB7C-9383-415F-91DD-1349D751B67C}" type="pres">
      <dgm:prSet presAssocID="{EABFC5B7-5FA0-4DB7-A702-69264FEBFD37}" presName="connectorText" presStyleLbl="sibTrans2D1" presStyleIdx="0" presStyleCnt="4"/>
      <dgm:spPr/>
      <dgm:t>
        <a:bodyPr/>
        <a:lstStyle/>
        <a:p>
          <a:endParaRPr lang="en-US"/>
        </a:p>
      </dgm:t>
    </dgm:pt>
    <dgm:pt modelId="{12E0EFB3-7A40-4675-BF99-B5750703FE73}" type="pres">
      <dgm:prSet presAssocID="{AFBC06FB-3AC6-48C5-BA36-CF2CD266B4B9}" presName="node" presStyleLbl="node1" presStyleIdx="1" presStyleCnt="5">
        <dgm:presLayoutVars>
          <dgm:bulletEnabled val="1"/>
        </dgm:presLayoutVars>
      </dgm:prSet>
      <dgm:spPr/>
      <dgm:t>
        <a:bodyPr/>
        <a:lstStyle/>
        <a:p>
          <a:endParaRPr lang="en-US"/>
        </a:p>
      </dgm:t>
    </dgm:pt>
    <dgm:pt modelId="{639AEE45-D466-4515-A984-C939DF0F9FC3}" type="pres">
      <dgm:prSet presAssocID="{3AED7287-C1FE-4D84-B530-9FD8C2B3AF47}" presName="sibTrans" presStyleLbl="sibTrans2D1" presStyleIdx="1" presStyleCnt="4"/>
      <dgm:spPr/>
      <dgm:t>
        <a:bodyPr/>
        <a:lstStyle/>
        <a:p>
          <a:endParaRPr lang="en-US"/>
        </a:p>
      </dgm:t>
    </dgm:pt>
    <dgm:pt modelId="{87010D60-B8C5-4220-B380-93B266436FB4}" type="pres">
      <dgm:prSet presAssocID="{3AED7287-C1FE-4D84-B530-9FD8C2B3AF47}" presName="connectorText" presStyleLbl="sibTrans2D1" presStyleIdx="1" presStyleCnt="4"/>
      <dgm:spPr/>
      <dgm:t>
        <a:bodyPr/>
        <a:lstStyle/>
        <a:p>
          <a:endParaRPr lang="en-US"/>
        </a:p>
      </dgm:t>
    </dgm:pt>
    <dgm:pt modelId="{1F1B5B64-3117-40E4-985F-90138CF6E70D}" type="pres">
      <dgm:prSet presAssocID="{4713291D-4B5C-40BB-814E-0C3C3C35364E}" presName="node" presStyleLbl="node1" presStyleIdx="2" presStyleCnt="5">
        <dgm:presLayoutVars>
          <dgm:bulletEnabled val="1"/>
        </dgm:presLayoutVars>
      </dgm:prSet>
      <dgm:spPr/>
      <dgm:t>
        <a:bodyPr/>
        <a:lstStyle/>
        <a:p>
          <a:endParaRPr lang="en-US"/>
        </a:p>
      </dgm:t>
    </dgm:pt>
    <dgm:pt modelId="{3DAC54FA-479A-4B4F-A6F0-5C813B5F528A}" type="pres">
      <dgm:prSet presAssocID="{B093D46E-3128-4A9B-B929-F095B0BE3631}" presName="sibTrans" presStyleLbl="sibTrans2D1" presStyleIdx="2" presStyleCnt="4"/>
      <dgm:spPr/>
      <dgm:t>
        <a:bodyPr/>
        <a:lstStyle/>
        <a:p>
          <a:endParaRPr lang="en-US"/>
        </a:p>
      </dgm:t>
    </dgm:pt>
    <dgm:pt modelId="{DD32F0F0-C358-49E2-83E5-8F9B38981D44}" type="pres">
      <dgm:prSet presAssocID="{B093D46E-3128-4A9B-B929-F095B0BE3631}" presName="connectorText" presStyleLbl="sibTrans2D1" presStyleIdx="2" presStyleCnt="4"/>
      <dgm:spPr/>
      <dgm:t>
        <a:bodyPr/>
        <a:lstStyle/>
        <a:p>
          <a:endParaRPr lang="en-US"/>
        </a:p>
      </dgm:t>
    </dgm:pt>
    <dgm:pt modelId="{B99A663F-A79C-4D18-8601-5E73F3523489}" type="pres">
      <dgm:prSet presAssocID="{B178BF7F-8EDF-4FEF-870E-D35E72897A96}" presName="node" presStyleLbl="node1" presStyleIdx="3" presStyleCnt="5">
        <dgm:presLayoutVars>
          <dgm:bulletEnabled val="1"/>
        </dgm:presLayoutVars>
      </dgm:prSet>
      <dgm:spPr/>
      <dgm:t>
        <a:bodyPr/>
        <a:lstStyle/>
        <a:p>
          <a:endParaRPr lang="en-US"/>
        </a:p>
      </dgm:t>
    </dgm:pt>
    <dgm:pt modelId="{CF6B2958-0870-40B1-873C-68517D6B5DEC}" type="pres">
      <dgm:prSet presAssocID="{23D9458D-A2FF-4C30-8E80-2EC0CAB83225}" presName="sibTrans" presStyleLbl="sibTrans2D1" presStyleIdx="3" presStyleCnt="4"/>
      <dgm:spPr/>
      <dgm:t>
        <a:bodyPr/>
        <a:lstStyle/>
        <a:p>
          <a:endParaRPr lang="en-US"/>
        </a:p>
      </dgm:t>
    </dgm:pt>
    <dgm:pt modelId="{90C523DA-9C01-4211-A1E6-27C6F26FDCCB}" type="pres">
      <dgm:prSet presAssocID="{23D9458D-A2FF-4C30-8E80-2EC0CAB83225}" presName="connectorText" presStyleLbl="sibTrans2D1" presStyleIdx="3" presStyleCnt="4"/>
      <dgm:spPr/>
      <dgm:t>
        <a:bodyPr/>
        <a:lstStyle/>
        <a:p>
          <a:endParaRPr lang="en-US"/>
        </a:p>
      </dgm:t>
    </dgm:pt>
    <dgm:pt modelId="{1972E3F2-BB12-416A-8A60-1C6D50F641EB}" type="pres">
      <dgm:prSet presAssocID="{AD1D67AB-6186-4FC3-98BC-92FEBCF3F0D6}" presName="node" presStyleLbl="node1" presStyleIdx="4" presStyleCnt="5">
        <dgm:presLayoutVars>
          <dgm:bulletEnabled val="1"/>
        </dgm:presLayoutVars>
      </dgm:prSet>
      <dgm:spPr/>
      <dgm:t>
        <a:bodyPr/>
        <a:lstStyle/>
        <a:p>
          <a:endParaRPr lang="en-US"/>
        </a:p>
      </dgm:t>
    </dgm:pt>
  </dgm:ptLst>
  <dgm:cxnLst>
    <dgm:cxn modelId="{443138F6-6CBB-475C-9EB1-4DA12E44FFBA}" srcId="{CF6D7DDA-3EC6-4106-BCCF-1D6A42B620CE}" destId="{B178BF7F-8EDF-4FEF-870E-D35E72897A96}" srcOrd="3" destOrd="0" parTransId="{F1B6E204-7C1D-43C4-A257-AD343EE247AD}" sibTransId="{23D9458D-A2FF-4C30-8E80-2EC0CAB83225}"/>
    <dgm:cxn modelId="{3B75DCE7-F025-804F-ADA0-0A694F0F2D75}" type="presOf" srcId="{23D9458D-A2FF-4C30-8E80-2EC0CAB83225}" destId="{CF6B2958-0870-40B1-873C-68517D6B5DEC}" srcOrd="0" destOrd="0" presId="urn:microsoft.com/office/officeart/2005/8/layout/process1"/>
    <dgm:cxn modelId="{3A003BC5-C6B0-A84D-AAD1-D6FB91E08545}" type="presOf" srcId="{23D9458D-A2FF-4C30-8E80-2EC0CAB83225}" destId="{90C523DA-9C01-4211-A1E6-27C6F26FDCCB}" srcOrd="1" destOrd="0" presId="urn:microsoft.com/office/officeart/2005/8/layout/process1"/>
    <dgm:cxn modelId="{E42C7BDC-1C0F-4158-ADCC-25F2BBB0DE75}" srcId="{CF6D7DDA-3EC6-4106-BCCF-1D6A42B620CE}" destId="{AD1D67AB-6186-4FC3-98BC-92FEBCF3F0D6}" srcOrd="4" destOrd="0" parTransId="{CF50A22C-1DB4-46B7-8F2F-9C59AF2BF1FB}" sibTransId="{FBD3B2C9-306B-4D9B-A4D6-ED5EBE7810AC}"/>
    <dgm:cxn modelId="{05FE8748-081A-EB42-A2B5-54EF4E991366}" type="presOf" srcId="{3AED7287-C1FE-4D84-B530-9FD8C2B3AF47}" destId="{87010D60-B8C5-4220-B380-93B266436FB4}" srcOrd="1" destOrd="0" presId="urn:microsoft.com/office/officeart/2005/8/layout/process1"/>
    <dgm:cxn modelId="{05977E28-7BB5-A448-88BD-F93C74DCDBD7}" type="presOf" srcId="{CF6D7DDA-3EC6-4106-BCCF-1D6A42B620CE}" destId="{5A28564C-5B1B-40EB-B4B0-454971C1B6BD}" srcOrd="0" destOrd="0" presId="urn:microsoft.com/office/officeart/2005/8/layout/process1"/>
    <dgm:cxn modelId="{D11FCB1D-FC52-6C45-8808-80E9E2D5D7EE}" type="presOf" srcId="{B093D46E-3128-4A9B-B929-F095B0BE3631}" destId="{DD32F0F0-C358-49E2-83E5-8F9B38981D44}" srcOrd="1" destOrd="0" presId="urn:microsoft.com/office/officeart/2005/8/layout/process1"/>
    <dgm:cxn modelId="{71091263-EB52-F24B-800A-5CC342B44849}" type="presOf" srcId="{AD1D67AB-6186-4FC3-98BC-92FEBCF3F0D6}" destId="{1972E3F2-BB12-416A-8A60-1C6D50F641EB}" srcOrd="0" destOrd="0" presId="urn:microsoft.com/office/officeart/2005/8/layout/process1"/>
    <dgm:cxn modelId="{8AE861A9-72BF-4DDB-89B4-91C335D0A81D}" srcId="{CF6D7DDA-3EC6-4106-BCCF-1D6A42B620CE}" destId="{AFBC06FB-3AC6-48C5-BA36-CF2CD266B4B9}" srcOrd="1" destOrd="0" parTransId="{D973412F-4BDD-47DD-BBC2-2121191C76B8}" sibTransId="{3AED7287-C1FE-4D84-B530-9FD8C2B3AF47}"/>
    <dgm:cxn modelId="{34A94C23-3502-BA4C-A388-8D74C52A05E4}" type="presOf" srcId="{B178BF7F-8EDF-4FEF-870E-D35E72897A96}" destId="{B99A663F-A79C-4D18-8601-5E73F3523489}" srcOrd="0" destOrd="0" presId="urn:microsoft.com/office/officeart/2005/8/layout/process1"/>
    <dgm:cxn modelId="{126AFCF2-5CD9-7D43-9DE7-FFC9AC5CF8B2}" type="presOf" srcId="{3AED7287-C1FE-4D84-B530-9FD8C2B3AF47}" destId="{639AEE45-D466-4515-A984-C939DF0F9FC3}" srcOrd="0" destOrd="0" presId="urn:microsoft.com/office/officeart/2005/8/layout/process1"/>
    <dgm:cxn modelId="{645AF04F-1B77-F04E-B714-92FD48D9B09E}" type="presOf" srcId="{EABFC5B7-5FA0-4DB7-A702-69264FEBFD37}" destId="{6993CB7C-9383-415F-91DD-1349D751B67C}" srcOrd="1" destOrd="0" presId="urn:microsoft.com/office/officeart/2005/8/layout/process1"/>
    <dgm:cxn modelId="{1634F80B-AD2B-6442-90F5-99F0421A0C06}" type="presOf" srcId="{EABFC5B7-5FA0-4DB7-A702-69264FEBFD37}" destId="{8863BF14-AAAD-4A26-837C-A90AA32A0E88}" srcOrd="0" destOrd="0" presId="urn:microsoft.com/office/officeart/2005/8/layout/process1"/>
    <dgm:cxn modelId="{F604B6BD-E53C-4565-9FDD-3940D2D3AE89}" srcId="{CF6D7DDA-3EC6-4106-BCCF-1D6A42B620CE}" destId="{4713291D-4B5C-40BB-814E-0C3C3C35364E}" srcOrd="2" destOrd="0" parTransId="{3B1AAA70-B5D2-4892-99A1-91FE5A1AC830}" sibTransId="{B093D46E-3128-4A9B-B929-F095B0BE3631}"/>
    <dgm:cxn modelId="{3D19E082-05CB-4A4B-8450-11B2A1151211}" srcId="{CF6D7DDA-3EC6-4106-BCCF-1D6A42B620CE}" destId="{3E88D8FA-61D4-4C94-BF57-8BA3735DC6C3}" srcOrd="0" destOrd="0" parTransId="{C3E43770-334C-4DC8-B90E-00AFE8203E7D}" sibTransId="{EABFC5B7-5FA0-4DB7-A702-69264FEBFD37}"/>
    <dgm:cxn modelId="{E3F380E0-DCE3-DA47-819C-666029C80AF3}" type="presOf" srcId="{AFBC06FB-3AC6-48C5-BA36-CF2CD266B4B9}" destId="{12E0EFB3-7A40-4675-BF99-B5750703FE73}" srcOrd="0" destOrd="0" presId="urn:microsoft.com/office/officeart/2005/8/layout/process1"/>
    <dgm:cxn modelId="{39BC15CC-9B63-3741-B59B-21862CD6C7C9}" type="presOf" srcId="{B093D46E-3128-4A9B-B929-F095B0BE3631}" destId="{3DAC54FA-479A-4B4F-A6F0-5C813B5F528A}" srcOrd="0" destOrd="0" presId="urn:microsoft.com/office/officeart/2005/8/layout/process1"/>
    <dgm:cxn modelId="{21D35185-61CE-964C-B036-608FCE88F8DB}" type="presOf" srcId="{4713291D-4B5C-40BB-814E-0C3C3C35364E}" destId="{1F1B5B64-3117-40E4-985F-90138CF6E70D}" srcOrd="0" destOrd="0" presId="urn:microsoft.com/office/officeart/2005/8/layout/process1"/>
    <dgm:cxn modelId="{6FB3D579-99C8-384F-BA0F-3603CDF4BDF2}" type="presOf" srcId="{3E88D8FA-61D4-4C94-BF57-8BA3735DC6C3}" destId="{AF577220-A094-45C7-BC63-76677E6D473D}" srcOrd="0" destOrd="0" presId="urn:microsoft.com/office/officeart/2005/8/layout/process1"/>
    <dgm:cxn modelId="{DAB48938-4913-C040-94FA-A1C787FB90A8}" type="presParOf" srcId="{5A28564C-5B1B-40EB-B4B0-454971C1B6BD}" destId="{AF577220-A094-45C7-BC63-76677E6D473D}" srcOrd="0" destOrd="0" presId="urn:microsoft.com/office/officeart/2005/8/layout/process1"/>
    <dgm:cxn modelId="{2B75C59A-B785-184B-B784-48CA27CD2570}" type="presParOf" srcId="{5A28564C-5B1B-40EB-B4B0-454971C1B6BD}" destId="{8863BF14-AAAD-4A26-837C-A90AA32A0E88}" srcOrd="1" destOrd="0" presId="urn:microsoft.com/office/officeart/2005/8/layout/process1"/>
    <dgm:cxn modelId="{D2828316-A9F1-F447-8455-3FEB72BAEC73}" type="presParOf" srcId="{8863BF14-AAAD-4A26-837C-A90AA32A0E88}" destId="{6993CB7C-9383-415F-91DD-1349D751B67C}" srcOrd="0" destOrd="0" presId="urn:microsoft.com/office/officeart/2005/8/layout/process1"/>
    <dgm:cxn modelId="{23E57153-65F3-0641-B5C5-9E065C169EA8}" type="presParOf" srcId="{5A28564C-5B1B-40EB-B4B0-454971C1B6BD}" destId="{12E0EFB3-7A40-4675-BF99-B5750703FE73}" srcOrd="2" destOrd="0" presId="urn:microsoft.com/office/officeart/2005/8/layout/process1"/>
    <dgm:cxn modelId="{73FDE93E-F2F7-7E4F-9EFE-34C792AEB783}" type="presParOf" srcId="{5A28564C-5B1B-40EB-B4B0-454971C1B6BD}" destId="{639AEE45-D466-4515-A984-C939DF0F9FC3}" srcOrd="3" destOrd="0" presId="urn:microsoft.com/office/officeart/2005/8/layout/process1"/>
    <dgm:cxn modelId="{31B9B41E-10CF-0F44-B6BC-41383D63B50C}" type="presParOf" srcId="{639AEE45-D466-4515-A984-C939DF0F9FC3}" destId="{87010D60-B8C5-4220-B380-93B266436FB4}" srcOrd="0" destOrd="0" presId="urn:microsoft.com/office/officeart/2005/8/layout/process1"/>
    <dgm:cxn modelId="{C793E73D-CE45-E641-A906-51262E403DF0}" type="presParOf" srcId="{5A28564C-5B1B-40EB-B4B0-454971C1B6BD}" destId="{1F1B5B64-3117-40E4-985F-90138CF6E70D}" srcOrd="4" destOrd="0" presId="urn:microsoft.com/office/officeart/2005/8/layout/process1"/>
    <dgm:cxn modelId="{51E3B390-A233-304F-9A0F-BD738849C0E5}" type="presParOf" srcId="{5A28564C-5B1B-40EB-B4B0-454971C1B6BD}" destId="{3DAC54FA-479A-4B4F-A6F0-5C813B5F528A}" srcOrd="5" destOrd="0" presId="urn:microsoft.com/office/officeart/2005/8/layout/process1"/>
    <dgm:cxn modelId="{41FD6F03-B8FF-6A42-9ECD-0FC1E1D15E79}" type="presParOf" srcId="{3DAC54FA-479A-4B4F-A6F0-5C813B5F528A}" destId="{DD32F0F0-C358-49E2-83E5-8F9B38981D44}" srcOrd="0" destOrd="0" presId="urn:microsoft.com/office/officeart/2005/8/layout/process1"/>
    <dgm:cxn modelId="{8A38B170-7FA1-EC47-804C-777A7562259A}" type="presParOf" srcId="{5A28564C-5B1B-40EB-B4B0-454971C1B6BD}" destId="{B99A663F-A79C-4D18-8601-5E73F3523489}" srcOrd="6" destOrd="0" presId="urn:microsoft.com/office/officeart/2005/8/layout/process1"/>
    <dgm:cxn modelId="{679C2530-E654-9341-BDAC-F889010B861F}" type="presParOf" srcId="{5A28564C-5B1B-40EB-B4B0-454971C1B6BD}" destId="{CF6B2958-0870-40B1-873C-68517D6B5DEC}" srcOrd="7" destOrd="0" presId="urn:microsoft.com/office/officeart/2005/8/layout/process1"/>
    <dgm:cxn modelId="{D69F4F62-A11B-B14F-B959-5AF65B97BD11}" type="presParOf" srcId="{CF6B2958-0870-40B1-873C-68517D6B5DEC}" destId="{90C523DA-9C01-4211-A1E6-27C6F26FDCCB}" srcOrd="0" destOrd="0" presId="urn:microsoft.com/office/officeart/2005/8/layout/process1"/>
    <dgm:cxn modelId="{32D277EC-FB4B-9640-B452-F4AD88A57307}" type="presParOf" srcId="{5A28564C-5B1B-40EB-B4B0-454971C1B6BD}" destId="{1972E3F2-BB12-416A-8A60-1C6D50F641EB}"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956DDAD4-BA88-43A0-8451-E7692A68F7B3}" type="datetimeFigureOut">
              <a:rPr lang="en-US" smtClean="0"/>
              <a:pPr/>
              <a:t>4/22/15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D8BA0D6-4ACB-4BC3-8C21-EB9B648E34C8}" type="slidenum">
              <a:rPr lang="en-US" smtClean="0"/>
              <a:pPr/>
              <a:t>‹#›</a:t>
            </a:fld>
            <a:endParaRPr lang="en-US"/>
          </a:p>
        </p:txBody>
      </p:sp>
    </p:spTree>
    <p:extLst>
      <p:ext uri="{BB962C8B-B14F-4D97-AF65-F5344CB8AC3E}">
        <p14:creationId xmlns:p14="http://schemas.microsoft.com/office/powerpoint/2010/main" val="3300337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77" tIns="46589" rIns="93177" bIns="46589" rtlCol="0"/>
          <a:lstStyle>
            <a:lvl1pPr algn="r">
              <a:defRPr sz="1200">
                <a:latin typeface="Arial" charset="0"/>
              </a:defRPr>
            </a:lvl1pPr>
          </a:lstStyle>
          <a:p>
            <a:pPr>
              <a:defRPr/>
            </a:pPr>
            <a:fld id="{037149C1-2A78-4397-ADC3-D493897E298C}" type="datetimeFigureOut">
              <a:rPr lang="en-US"/>
              <a:pPr>
                <a:defRPr/>
              </a:pPr>
              <a:t>4/22/15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77" tIns="46589" rIns="93177" bIns="46589" rtlCol="0" anchor="b"/>
          <a:lstStyle>
            <a:lvl1pPr algn="r">
              <a:defRPr sz="1200">
                <a:latin typeface="Arial" charset="0"/>
              </a:defRPr>
            </a:lvl1pPr>
          </a:lstStyle>
          <a:p>
            <a:pPr>
              <a:defRPr/>
            </a:pPr>
            <a:fld id="{96D0D204-2A1F-476F-B00B-6FC4762102B1}" type="slidenum">
              <a:rPr lang="en-US"/>
              <a:pPr>
                <a:defRPr/>
              </a:pPr>
              <a:t>‹#›</a:t>
            </a:fld>
            <a:endParaRPr lang="en-US" dirty="0"/>
          </a:p>
        </p:txBody>
      </p:sp>
    </p:spTree>
    <p:extLst>
      <p:ext uri="{BB962C8B-B14F-4D97-AF65-F5344CB8AC3E}">
        <p14:creationId xmlns:p14="http://schemas.microsoft.com/office/powerpoint/2010/main" val="25370236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if an </a:t>
            </a:r>
            <a:r>
              <a:rPr lang="en-US" dirty="0" err="1" smtClean="0"/>
              <a:t>omics</a:t>
            </a:r>
            <a:r>
              <a:rPr lang="en-US" baseline="0" dirty="0" smtClean="0"/>
              <a:t> study of one person can be worthwhile,</a:t>
            </a:r>
          </a:p>
          <a:p>
            <a:endParaRPr lang="en-US" baseline="0" dirty="0" smtClean="0"/>
          </a:p>
          <a:p>
            <a:r>
              <a:rPr lang="en-US" baseline="0" dirty="0" smtClean="0"/>
              <a:t>So can a study of the Kelly twins</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10</a:t>
            </a:fld>
            <a:endParaRPr lang="en-US" dirty="0"/>
          </a:p>
        </p:txBody>
      </p:sp>
    </p:spTree>
    <p:extLst>
      <p:ext uri="{BB962C8B-B14F-4D97-AF65-F5344CB8AC3E}">
        <p14:creationId xmlns:p14="http://schemas.microsoft.com/office/powerpoint/2010/main" val="375006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HRP and NSBRI worked together to</a:t>
            </a:r>
            <a:r>
              <a:rPr lang="en-US" baseline="0" dirty="0" smtClean="0"/>
              <a:t> issue a joint solicitation.</a:t>
            </a:r>
          </a:p>
          <a:p>
            <a:r>
              <a:rPr lang="en-US" baseline="0" dirty="0" smtClean="0"/>
              <a:t>This is a PILOT DEMONSTRATION project.</a:t>
            </a:r>
          </a:p>
          <a:p>
            <a:r>
              <a:rPr lang="en-US" baseline="0" dirty="0" smtClean="0"/>
              <a:t>We hope to obtain some tantalizing results that will then be followed up with using more conventional studies.</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11</a:t>
            </a:fld>
            <a:endParaRPr lang="en-US" dirty="0"/>
          </a:p>
        </p:txBody>
      </p:sp>
    </p:spTree>
    <p:extLst>
      <p:ext uri="{BB962C8B-B14F-4D97-AF65-F5344CB8AC3E}">
        <p14:creationId xmlns:p14="http://schemas.microsoft.com/office/powerpoint/2010/main" val="399872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proposals received </a:t>
            </a:r>
          </a:p>
          <a:p>
            <a:r>
              <a:rPr lang="en-US" dirty="0" smtClean="0"/>
              <a:t>10 selected</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12</a:t>
            </a:fld>
            <a:endParaRPr lang="en-US" dirty="0"/>
          </a:p>
        </p:txBody>
      </p:sp>
    </p:spTree>
    <p:extLst>
      <p:ext uri="{BB962C8B-B14F-4D97-AF65-F5344CB8AC3E}">
        <p14:creationId xmlns:p14="http://schemas.microsoft.com/office/powerpoint/2010/main" val="206772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this web page for much more information on the Twins Study including links to media coverage</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13</a:t>
            </a:fld>
            <a:endParaRPr lang="en-US" dirty="0"/>
          </a:p>
        </p:txBody>
      </p:sp>
    </p:spTree>
    <p:extLst>
      <p:ext uri="{BB962C8B-B14F-4D97-AF65-F5344CB8AC3E}">
        <p14:creationId xmlns:p14="http://schemas.microsoft.com/office/powerpoint/2010/main" val="116691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charts are ordered DNA-&gt;RNA-&gt;</a:t>
            </a:r>
            <a:r>
              <a:rPr lang="en-US" dirty="0" err="1" smtClean="0"/>
              <a:t>Protein+Metabolites</a:t>
            </a:r>
            <a:r>
              <a:rPr lang="en-US" dirty="0" smtClean="0"/>
              <a:t>-&gt;</a:t>
            </a:r>
            <a:r>
              <a:rPr lang="en-US" baseline="0" dirty="0" smtClean="0"/>
              <a:t> Immunology -&gt; Physiology -&gt; Cognition -&gt; </a:t>
            </a:r>
            <a:r>
              <a:rPr lang="en-US" baseline="0" dirty="0" err="1" smtClean="0"/>
              <a:t>Microbiome</a:t>
            </a:r>
            <a:r>
              <a:rPr lang="en-US" baseline="0" dirty="0" smtClean="0"/>
              <a:t> -&gt; Integration</a:t>
            </a:r>
          </a:p>
          <a:p>
            <a:endParaRPr lang="en-US" baseline="0" dirty="0" smtClean="0"/>
          </a:p>
          <a:p>
            <a:r>
              <a:rPr lang="en-US" baseline="0" dirty="0" smtClean="0"/>
              <a:t>Telomeres = the end of our chromosomes (DNA)</a:t>
            </a:r>
          </a:p>
          <a:p>
            <a:endParaRPr lang="en-US" baseline="0" dirty="0" smtClean="0"/>
          </a:p>
          <a:p>
            <a:r>
              <a:rPr lang="en-US" baseline="0" dirty="0" smtClean="0"/>
              <a:t>Telomeres shorten with age and under stress</a:t>
            </a:r>
          </a:p>
          <a:p>
            <a:endParaRPr lang="en-US" baseline="0" dirty="0" smtClean="0"/>
          </a:p>
          <a:p>
            <a:r>
              <a:rPr lang="en-US" baseline="0" dirty="0" smtClean="0"/>
              <a:t>Will Scott’s telomere’s shorten faster than Mark’s?</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14</a:t>
            </a:fld>
            <a:endParaRPr lang="en-US" dirty="0"/>
          </a:p>
        </p:txBody>
      </p:sp>
    </p:spTree>
    <p:extLst>
      <p:ext uri="{BB962C8B-B14F-4D97-AF65-F5344CB8AC3E}">
        <p14:creationId xmlns:p14="http://schemas.microsoft.com/office/powerpoint/2010/main" val="295352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specific aims of many of the proposals overlapped a lot. For example, many proposals want to the look at DNA methylation. </a:t>
            </a:r>
          </a:p>
          <a:p>
            <a:r>
              <a:rPr lang="en-US" baseline="0" dirty="0" smtClean="0"/>
              <a:t>For simplicity, these one pagers focus on the most salient features of each investigation and the ‘unique’ aspect that it brings to the Twins Study.</a:t>
            </a:r>
          </a:p>
          <a:p>
            <a:endParaRPr lang="en-US" baseline="0" dirty="0" smtClean="0"/>
          </a:p>
          <a:p>
            <a:r>
              <a:rPr lang="en-US" baseline="0" dirty="0" smtClean="0"/>
              <a:t>The </a:t>
            </a:r>
            <a:r>
              <a:rPr lang="en-US" baseline="0" dirty="0" err="1" smtClean="0"/>
              <a:t>epigenome</a:t>
            </a:r>
            <a:r>
              <a:rPr lang="en-US" baseline="0" dirty="0" smtClean="0"/>
              <a:t> is controlled chemical modifications to a) the part of DNA that does not encode the sequence and b) the proteins that pack DNA.</a:t>
            </a:r>
          </a:p>
          <a:p>
            <a:endParaRPr lang="en-US" baseline="0" dirty="0" smtClean="0"/>
          </a:p>
          <a:p>
            <a:r>
              <a:rPr lang="en-US" baseline="0" dirty="0" smtClean="0"/>
              <a:t>Changes in the </a:t>
            </a:r>
            <a:r>
              <a:rPr lang="en-US" baseline="0" dirty="0" err="1" smtClean="0"/>
              <a:t>epigenome</a:t>
            </a:r>
            <a:r>
              <a:rPr lang="en-US" baseline="0" dirty="0" smtClean="0"/>
              <a:t> change how much genes are “on” (making RNA) or “off”.</a:t>
            </a:r>
          </a:p>
          <a:p>
            <a:endParaRPr lang="en-US" baseline="0" dirty="0" smtClean="0"/>
          </a:p>
          <a:p>
            <a:r>
              <a:rPr lang="en-US" baseline="0" dirty="0" smtClean="0"/>
              <a:t>Will the ‘control levers’ that turn genes on and off be set differently in Scott and Mark?</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15</a:t>
            </a:fld>
            <a:endParaRPr lang="en-US" dirty="0"/>
          </a:p>
        </p:txBody>
      </p:sp>
    </p:spTree>
    <p:extLst>
      <p:ext uri="{BB962C8B-B14F-4D97-AF65-F5344CB8AC3E}">
        <p14:creationId xmlns:p14="http://schemas.microsoft.com/office/powerpoint/2010/main" val="343410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genes</a:t>
            </a:r>
            <a:r>
              <a:rPr lang="en-US" baseline="0" dirty="0" smtClean="0"/>
              <a:t> make RNA.</a:t>
            </a:r>
          </a:p>
          <a:p>
            <a:endParaRPr lang="en-US" baseline="0" dirty="0" smtClean="0"/>
          </a:p>
          <a:p>
            <a:r>
              <a:rPr lang="en-US" baseline="0" dirty="0" smtClean="0"/>
              <a:t>This study will look the actual levels of RNA made</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16</a:t>
            </a:fld>
            <a:endParaRPr lang="en-US" dirty="0"/>
          </a:p>
        </p:txBody>
      </p:sp>
    </p:spTree>
    <p:extLst>
      <p:ext uri="{BB962C8B-B14F-4D97-AF65-F5344CB8AC3E}">
        <p14:creationId xmlns:p14="http://schemas.microsoft.com/office/powerpoint/2010/main" val="2278556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RNA is used to make proteins.</a:t>
            </a:r>
          </a:p>
          <a:p>
            <a:r>
              <a:rPr lang="en-US" dirty="0" smtClean="0"/>
              <a:t>The proteins conduct most of</a:t>
            </a:r>
            <a:r>
              <a:rPr lang="en-US" baseline="0" dirty="0" smtClean="0"/>
              <a:t> the chemistry in our body.</a:t>
            </a:r>
          </a:p>
          <a:p>
            <a:endParaRPr lang="en-US" baseline="0" dirty="0" smtClean="0"/>
          </a:p>
          <a:p>
            <a:r>
              <a:rPr lang="en-US" baseline="0" dirty="0" smtClean="0"/>
              <a:t>Will the proteins produced in Scott and Mark differ? Will their metabolites differ?</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17</a:t>
            </a:fld>
            <a:endParaRPr lang="en-US" dirty="0"/>
          </a:p>
        </p:txBody>
      </p:sp>
    </p:spTree>
    <p:extLst>
      <p:ext uri="{BB962C8B-B14F-4D97-AF65-F5344CB8AC3E}">
        <p14:creationId xmlns:p14="http://schemas.microsoft.com/office/powerpoint/2010/main" val="396056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neatest ideas.</a:t>
            </a:r>
          </a:p>
          <a:p>
            <a:r>
              <a:rPr lang="en-US" dirty="0" smtClean="0"/>
              <a:t>We see changes in the immune system.</a:t>
            </a:r>
          </a:p>
          <a:p>
            <a:r>
              <a:rPr lang="en-US" dirty="0" smtClean="0"/>
              <a:t>Some</a:t>
            </a:r>
            <a:r>
              <a:rPr lang="en-US" baseline="0" dirty="0" smtClean="0"/>
              <a:t> call it dysfunction. We really don’t know that.</a:t>
            </a:r>
          </a:p>
          <a:p>
            <a:r>
              <a:rPr lang="en-US" baseline="0" dirty="0" smtClean="0"/>
              <a:t>Both SK and MK received their annual flu shoots last fall.</a:t>
            </a:r>
          </a:p>
          <a:p>
            <a:r>
              <a:rPr lang="en-US" baseline="0" dirty="0" smtClean="0"/>
              <a:t>They will receive the same formulation in the fall of 2015 (ISS supply logistics do not enable us to send up the 2015-2016 formulation in time)</a:t>
            </a:r>
          </a:p>
          <a:p>
            <a:r>
              <a:rPr lang="en-US" baseline="0" dirty="0" smtClean="0"/>
              <a:t>After SK is back on Earth, both SK and MK will receive the seasonal vaccine in the fall of 2016.</a:t>
            </a:r>
          </a:p>
          <a:p>
            <a:r>
              <a:rPr lang="en-US" baseline="0" dirty="0" smtClean="0"/>
              <a:t>This study will compare SK’s response to the vaccine in flight to his response on Earth and to MK’s responses.</a:t>
            </a:r>
          </a:p>
          <a:p>
            <a:r>
              <a:rPr lang="en-US" baseline="0" dirty="0" smtClean="0"/>
              <a:t>Clever, safe challenge to the immune system.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18</a:t>
            </a:fld>
            <a:endParaRPr lang="en-US" dirty="0"/>
          </a:p>
        </p:txBody>
      </p:sp>
    </p:spTree>
    <p:extLst>
      <p:ext uri="{BB962C8B-B14F-4D97-AF65-F5344CB8AC3E}">
        <p14:creationId xmlns:p14="http://schemas.microsoft.com/office/powerpoint/2010/main" val="136980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Physiology</a:t>
            </a:r>
            <a:r>
              <a:rPr lang="en-US" baseline="0" dirty="0" smtClean="0"/>
              <a:t> #1</a:t>
            </a:r>
          </a:p>
          <a:p>
            <a:endParaRPr lang="en-US" baseline="0" dirty="0" smtClean="0"/>
          </a:p>
          <a:p>
            <a:r>
              <a:rPr lang="en-US" baseline="0" dirty="0" smtClean="0"/>
              <a:t>Do we see ‘macroscopic’ changes in blood vessels and do those changes correlate with changes at the molecular level (the </a:t>
            </a:r>
            <a:r>
              <a:rPr lang="en-US" baseline="0" dirty="0" err="1" smtClean="0"/>
              <a:t>omics</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 Scott and Mark have the same kind of changes?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19</a:t>
            </a:fld>
            <a:endParaRPr lang="en-US" dirty="0"/>
          </a:p>
        </p:txBody>
      </p:sp>
    </p:spTree>
    <p:extLst>
      <p:ext uri="{BB962C8B-B14F-4D97-AF65-F5344CB8AC3E}">
        <p14:creationId xmlns:p14="http://schemas.microsoft.com/office/powerpoint/2010/main" val="208484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Cover</a:t>
            </a:r>
            <a:r>
              <a:rPr lang="en-US" baseline="0" dirty="0" smtClean="0"/>
              <a:t> of Time magazine at the end of 2014. Twins Study is featured.</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a:t>
            </a:fld>
            <a:endParaRPr lang="en-US" dirty="0"/>
          </a:p>
        </p:txBody>
      </p:sp>
    </p:spTree>
    <p:extLst>
      <p:ext uri="{BB962C8B-B14F-4D97-AF65-F5344CB8AC3E}">
        <p14:creationId xmlns:p14="http://schemas.microsoft.com/office/powerpoint/2010/main" val="653071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Physiology #2</a:t>
            </a:r>
          </a:p>
          <a:p>
            <a:r>
              <a:rPr lang="en-US" dirty="0" smtClean="0"/>
              <a:t>Tied to VIIP</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 we see ‘macroscopic’ changes in VIIP symptoms and indicators and do those changes correlate with changes at the molecular level (the </a:t>
            </a:r>
            <a:r>
              <a:rPr lang="en-US" baseline="0" dirty="0" err="1" smtClean="0"/>
              <a:t>omics</a:t>
            </a:r>
            <a:r>
              <a:rPr lang="en-US" baseline="0" dirty="0" smtClean="0"/>
              <a: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 Scott and Mark have the same kind of changes?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20</a:t>
            </a:fld>
            <a:endParaRPr lang="en-US" dirty="0"/>
          </a:p>
        </p:txBody>
      </p:sp>
    </p:spTree>
    <p:extLst>
      <p:ext uri="{BB962C8B-B14F-4D97-AF65-F5344CB8AC3E}">
        <p14:creationId xmlns:p14="http://schemas.microsoft.com/office/powerpoint/2010/main" val="179428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 we see  changes in cognition and do those changes correlate with changes at the molecular level (the </a:t>
            </a:r>
            <a:r>
              <a:rPr lang="en-US" baseline="0" dirty="0" err="1" smtClean="0"/>
              <a:t>omics</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 Scott and Mark have the same kind of changes?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21</a:t>
            </a:fld>
            <a:endParaRPr lang="en-US" dirty="0"/>
          </a:p>
        </p:txBody>
      </p:sp>
    </p:spTree>
    <p:extLst>
      <p:ext uri="{BB962C8B-B14F-4D97-AF65-F5344CB8AC3E}">
        <p14:creationId xmlns:p14="http://schemas.microsoft.com/office/powerpoint/2010/main" val="1367570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the others,</a:t>
            </a:r>
            <a:r>
              <a:rPr lang="en-US" baseline="0" dirty="0" smtClean="0"/>
              <a:t> this in a sense is a study of non-human cells.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 Scott and Mark have the same kind of changes in the bacteria present in their gut?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22</a:t>
            </a:fld>
            <a:endParaRPr lang="en-US" dirty="0"/>
          </a:p>
        </p:txBody>
      </p:sp>
    </p:spTree>
    <p:extLst>
      <p:ext uri="{BB962C8B-B14F-4D97-AF65-F5344CB8AC3E}">
        <p14:creationId xmlns:p14="http://schemas.microsoft.com/office/powerpoint/2010/main" val="995231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Snyder pulls all this together.</a:t>
            </a:r>
          </a:p>
          <a:p>
            <a:endParaRPr lang="en-US" dirty="0" smtClean="0"/>
          </a:p>
          <a:p>
            <a:r>
              <a:rPr lang="en-US" dirty="0" smtClean="0"/>
              <a:t>All investigators will share ‘all’ of their data with one another, primarily through Mike Snyder’s computational</a:t>
            </a:r>
            <a:r>
              <a:rPr lang="en-US" baseline="0" dirty="0" smtClean="0"/>
              <a:t> platform.</a:t>
            </a:r>
          </a:p>
          <a:p>
            <a:r>
              <a:rPr lang="en-US" baseline="0" dirty="0" smtClean="0"/>
              <a:t>They will publish the initial paper(s) together.</a:t>
            </a:r>
          </a:p>
          <a:p>
            <a:r>
              <a:rPr lang="en-US" baseline="0" dirty="0" smtClean="0"/>
              <a:t>More detailed, specialized papers may be published by subsets of the 10 investigators, including just individual investigators</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23</a:t>
            </a:fld>
            <a:endParaRPr lang="en-US" dirty="0"/>
          </a:p>
        </p:txBody>
      </p:sp>
    </p:spTree>
    <p:extLst>
      <p:ext uri="{BB962C8B-B14F-4D97-AF65-F5344CB8AC3E}">
        <p14:creationId xmlns:p14="http://schemas.microsoft.com/office/powerpoint/2010/main" val="1528698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24</a:t>
            </a:fld>
            <a:endParaRPr lang="en-US" dirty="0"/>
          </a:p>
        </p:txBody>
      </p:sp>
    </p:spTree>
    <p:extLst>
      <p:ext uri="{BB962C8B-B14F-4D97-AF65-F5344CB8AC3E}">
        <p14:creationId xmlns:p14="http://schemas.microsoft.com/office/powerpoint/2010/main" val="3311016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sample</a:t>
            </a:r>
            <a:r>
              <a:rPr lang="en-US" baseline="0" dirty="0" smtClean="0"/>
              <a:t> types for the molecular work</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25</a:t>
            </a:fld>
            <a:endParaRPr lang="en-US" dirty="0"/>
          </a:p>
        </p:txBody>
      </p:sp>
    </p:spTree>
    <p:extLst>
      <p:ext uri="{BB962C8B-B14F-4D97-AF65-F5344CB8AC3E}">
        <p14:creationId xmlns:p14="http://schemas.microsoft.com/office/powerpoint/2010/main" val="10785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Blue data points are major sample/data collections for SK: circle=ground; triangle=flight</a:t>
            </a:r>
          </a:p>
          <a:p>
            <a:r>
              <a:rPr lang="en-US" baseline="0" dirty="0" smtClean="0"/>
              <a:t>Green points are MK.</a:t>
            </a:r>
          </a:p>
          <a:p>
            <a:endParaRPr lang="en-US" baseline="0" dirty="0" smtClean="0"/>
          </a:p>
          <a:p>
            <a:r>
              <a:rPr lang="en-US" baseline="0" dirty="0" smtClean="0"/>
              <a:t>Other collections take place. This is just an overview.</a:t>
            </a:r>
          </a:p>
          <a:p>
            <a:endParaRPr lang="en-US" baseline="0" dirty="0" smtClean="0"/>
          </a:p>
          <a:p>
            <a:r>
              <a:rPr lang="en-US" baseline="0" dirty="0" smtClean="0"/>
              <a:t>Big wave of sample analysis will occur in the fall of 2016. Many of the </a:t>
            </a:r>
            <a:r>
              <a:rPr lang="en-US" baseline="0" dirty="0" err="1" smtClean="0"/>
              <a:t>omics</a:t>
            </a:r>
            <a:r>
              <a:rPr lang="en-US" baseline="0" dirty="0" smtClean="0"/>
              <a:t> analyses are sensitive to the batch of reagents used, the condition of the equipment, etc. </a:t>
            </a:r>
          </a:p>
          <a:p>
            <a:r>
              <a:rPr lang="en-US" baseline="0" dirty="0" smtClean="0"/>
              <a:t>To minimize batch effects, a lot of analysis will be done after all the samples are in hand.</a:t>
            </a:r>
          </a:p>
          <a:p>
            <a:endParaRPr lang="en-US" baseline="0" dirty="0" smtClean="0"/>
          </a:p>
          <a:p>
            <a:r>
              <a:rPr lang="en-US" baseline="0" dirty="0" smtClean="0"/>
              <a:t>A few of the investigations will collected samples for longer: telomeres will take samples more than a year after return to Earth. But most will be done Fall 2016.</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26</a:t>
            </a:fld>
            <a:endParaRPr lang="en-US" dirty="0"/>
          </a:p>
        </p:txBody>
      </p:sp>
    </p:spTree>
    <p:extLst>
      <p:ext uri="{BB962C8B-B14F-4D97-AF65-F5344CB8AC3E}">
        <p14:creationId xmlns:p14="http://schemas.microsoft.com/office/powerpoint/2010/main" val="3114551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twins study drove NASA to address genetic research policies sooner that it would have.</a:t>
            </a:r>
          </a:p>
          <a:p>
            <a:endParaRPr lang="en-US" dirty="0" smtClean="0"/>
          </a:p>
          <a:p>
            <a:r>
              <a:rPr lang="en-US" dirty="0" smtClean="0"/>
              <a:t>The picture is a</a:t>
            </a:r>
            <a:r>
              <a:rPr lang="en-US" baseline="0" dirty="0" smtClean="0"/>
              <a:t> ticker tape parade for some astronauts. I forget which.</a:t>
            </a:r>
          </a:p>
          <a:p>
            <a:r>
              <a:rPr lang="en-US" baseline="0" dirty="0" smtClean="0"/>
              <a:t>The point is that astronauts are highly visible figures (as well as employees) and therefore have different levels of risk in genetics research than most subjects in most studies.</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27</a:t>
            </a:fld>
            <a:endParaRPr lang="en-US" dirty="0"/>
          </a:p>
        </p:txBody>
      </p:sp>
    </p:spTree>
    <p:extLst>
      <p:ext uri="{BB962C8B-B14F-4D97-AF65-F5344CB8AC3E}">
        <p14:creationId xmlns:p14="http://schemas.microsoft.com/office/powerpoint/2010/main" val="4238197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28</a:t>
            </a:fld>
            <a:endParaRPr lang="en-US" dirty="0"/>
          </a:p>
        </p:txBody>
      </p:sp>
    </p:spTree>
    <p:extLst>
      <p:ext uri="{BB962C8B-B14F-4D97-AF65-F5344CB8AC3E}">
        <p14:creationId xmlns:p14="http://schemas.microsoft.com/office/powerpoint/2010/main" val="389119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a:t>
            </a:r>
            <a:r>
              <a:rPr lang="en-US" dirty="0" err="1" smtClean="0"/>
              <a:t>Pis</a:t>
            </a:r>
            <a:r>
              <a:rPr lang="en-US" dirty="0" smtClean="0"/>
              <a:t> in the Twins Study are shown in this group shot.</a:t>
            </a:r>
          </a:p>
          <a:p>
            <a:endParaRPr lang="en-US" dirty="0" smtClean="0"/>
          </a:p>
          <a:p>
            <a:r>
              <a:rPr lang="en-US" dirty="0" smtClean="0"/>
              <a:t>Charles</a:t>
            </a:r>
            <a:r>
              <a:rPr lang="en-US" baseline="0" dirty="0" smtClean="0"/>
              <a:t> and Barratt decided to do the Twins Study</a:t>
            </a:r>
          </a:p>
          <a:p>
            <a:r>
              <a:rPr lang="en-US" baseline="0" dirty="0" smtClean="0"/>
              <a:t>Scott helped by writing the technical part of the solicitation, advising on selection, and now helps run the study. Sutton blessed Scott’s participation.</a:t>
            </a:r>
          </a:p>
          <a:p>
            <a:r>
              <a:rPr lang="en-US" baseline="0" dirty="0" err="1" smtClean="0"/>
              <a:t>Shelhamer</a:t>
            </a:r>
            <a:r>
              <a:rPr lang="en-US" baseline="0" dirty="0" smtClean="0"/>
              <a:t> and </a:t>
            </a:r>
            <a:r>
              <a:rPr lang="en-US" baseline="0" dirty="0" err="1" smtClean="0"/>
              <a:t>Paloski</a:t>
            </a:r>
            <a:r>
              <a:rPr lang="en-US" baseline="0" dirty="0" smtClean="0"/>
              <a:t> continued the Charles/Barratt work.</a:t>
            </a:r>
          </a:p>
          <a:p>
            <a:r>
              <a:rPr lang="en-US" baseline="0" dirty="0" smtClean="0"/>
              <a:t>I am like a mission scientist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29</a:t>
            </a:fld>
            <a:endParaRPr lang="en-US" dirty="0"/>
          </a:p>
        </p:txBody>
      </p:sp>
    </p:spTree>
    <p:extLst>
      <p:ext uri="{BB962C8B-B14F-4D97-AF65-F5344CB8AC3E}">
        <p14:creationId xmlns:p14="http://schemas.microsoft.com/office/powerpoint/2010/main" val="235385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Shortly after SK was</a:t>
            </a:r>
            <a:r>
              <a:rPr lang="en-US" baseline="0" dirty="0" smtClean="0"/>
              <a:t> selected for the 1YM, he was being briefed on the research that would probably be done on the 1YM.</a:t>
            </a:r>
          </a:p>
          <a:p>
            <a:r>
              <a:rPr lang="en-US" baseline="0" dirty="0" smtClean="0"/>
              <a:t>SK asked if any of the research would involve his twin brother, Mark.</a:t>
            </a:r>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3</a:t>
            </a:fld>
            <a:endParaRPr lang="en-US" dirty="0"/>
          </a:p>
        </p:txBody>
      </p:sp>
    </p:spTree>
    <p:extLst>
      <p:ext uri="{BB962C8B-B14F-4D97-AF65-F5344CB8AC3E}">
        <p14:creationId xmlns:p14="http://schemas.microsoft.com/office/powerpoint/2010/main" val="423907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our research subjects</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30</a:t>
            </a:fld>
            <a:endParaRPr lang="en-US" dirty="0"/>
          </a:p>
        </p:txBody>
      </p:sp>
    </p:spTree>
    <p:extLst>
      <p:ext uri="{BB962C8B-B14F-4D97-AF65-F5344CB8AC3E}">
        <p14:creationId xmlns:p14="http://schemas.microsoft.com/office/powerpoint/2010/main" val="51111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reaction: no, it is too late for new experiments.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4</a:t>
            </a:fld>
            <a:endParaRPr lang="en-US" dirty="0"/>
          </a:p>
        </p:txBody>
      </p:sp>
    </p:spTree>
    <p:extLst>
      <p:ext uri="{BB962C8B-B14F-4D97-AF65-F5344CB8AC3E}">
        <p14:creationId xmlns:p14="http://schemas.microsoft.com/office/powerpoint/2010/main" val="244978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reaction:</a:t>
            </a:r>
            <a:r>
              <a:rPr lang="en-US" baseline="0" dirty="0" smtClean="0"/>
              <a:t> just one twin pair would be a stunt</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5</a:t>
            </a:fld>
            <a:endParaRPr lang="en-US" dirty="0"/>
          </a:p>
        </p:txBody>
      </p:sp>
    </p:spTree>
    <p:extLst>
      <p:ext uri="{BB962C8B-B14F-4D97-AF65-F5344CB8AC3E}">
        <p14:creationId xmlns:p14="http://schemas.microsoft.com/office/powerpoint/2010/main" val="120330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Reaction #3: This </a:t>
            </a:r>
            <a:r>
              <a:rPr lang="en-US" baseline="0" dirty="0" err="1" smtClean="0"/>
              <a:t>omics</a:t>
            </a:r>
            <a:r>
              <a:rPr lang="en-US" baseline="0" dirty="0" smtClean="0"/>
              <a:t> study of just one individual over time was very informative. </a:t>
            </a:r>
          </a:p>
          <a:p>
            <a:endParaRPr lang="en-US" baseline="0" dirty="0" smtClean="0"/>
          </a:p>
          <a:p>
            <a:r>
              <a:rPr lang="en-US" baseline="0" dirty="0" smtClean="0"/>
              <a:t>So a study of the twins would not be a stunt.</a:t>
            </a:r>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6</a:t>
            </a:fld>
            <a:endParaRPr lang="en-US" dirty="0"/>
          </a:p>
        </p:txBody>
      </p:sp>
    </p:spTree>
    <p:extLst>
      <p:ext uri="{BB962C8B-B14F-4D97-AF65-F5344CB8AC3E}">
        <p14:creationId xmlns:p14="http://schemas.microsoft.com/office/powerpoint/2010/main" val="181915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r>
              <a:rPr lang="en-US" dirty="0" smtClean="0"/>
              <a:t>Start with a cell and DNA</a:t>
            </a:r>
          </a:p>
          <a:p>
            <a:endParaRPr lang="en-US" dirty="0" smtClean="0"/>
          </a:p>
          <a:p>
            <a:r>
              <a:rPr lang="en-US" dirty="0" smtClean="0"/>
              <a:t>Here is the the central</a:t>
            </a:r>
            <a:r>
              <a:rPr lang="en-US" baseline="0" dirty="0" smtClean="0"/>
              <a:t> dogma from high school biology; DNA is used to make RNA (transcription), RNA is used to make protein (translation), protein does most everything in a cell</a:t>
            </a:r>
          </a:p>
          <a:p>
            <a:endParaRPr lang="en-US" baseline="0" dirty="0" smtClean="0"/>
          </a:p>
          <a:p>
            <a:r>
              <a:rPr lang="en-US" baseline="0" dirty="0" smtClean="0"/>
              <a:t>Here are how the ‘</a:t>
            </a:r>
            <a:r>
              <a:rPr lang="en-US" baseline="0" dirty="0" err="1" smtClean="0"/>
              <a:t>omes</a:t>
            </a:r>
            <a:r>
              <a:rPr lang="en-US" baseline="0" dirty="0" smtClean="0"/>
              <a:t>’ are related to the central dogma.</a:t>
            </a:r>
          </a:p>
          <a:p>
            <a:endParaRPr lang="en-US" baseline="0" dirty="0" smtClean="0"/>
          </a:p>
          <a:p>
            <a:r>
              <a:rPr lang="en-US" baseline="0" dirty="0" smtClean="0"/>
              <a:t>The collection of ‘</a:t>
            </a:r>
            <a:r>
              <a:rPr lang="en-US" baseline="0" dirty="0" err="1" smtClean="0"/>
              <a:t>omes</a:t>
            </a:r>
            <a:r>
              <a:rPr lang="en-US" baseline="0" dirty="0" smtClean="0"/>
              <a:t>’ is </a:t>
            </a:r>
            <a:r>
              <a:rPr lang="en-US" baseline="0" dirty="0" err="1" smtClean="0"/>
              <a:t>omics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7</a:t>
            </a:fld>
            <a:endParaRPr lang="en-US" dirty="0"/>
          </a:p>
        </p:txBody>
      </p:sp>
    </p:spTree>
    <p:extLst>
      <p:ext uri="{BB962C8B-B14F-4D97-AF65-F5344CB8AC3E}">
        <p14:creationId xmlns:p14="http://schemas.microsoft.com/office/powerpoint/2010/main" val="370177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Omics is the study of the molecules</a:t>
            </a:r>
            <a:r>
              <a:rPr lang="en-US" baseline="0" dirty="0" smtClean="0"/>
              <a:t> in cells or tissues</a:t>
            </a:r>
          </a:p>
          <a:p>
            <a:endParaRPr lang="en-US" baseline="0" dirty="0" smtClean="0"/>
          </a:p>
          <a:p>
            <a:r>
              <a:rPr lang="en-US" baseline="0" dirty="0" smtClean="0"/>
              <a:t>Cells and tissues are our building blocks.</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8</a:t>
            </a:fld>
            <a:endParaRPr lang="en-US" dirty="0"/>
          </a:p>
        </p:txBody>
      </p:sp>
    </p:spTree>
    <p:extLst>
      <p:ext uri="{BB962C8B-B14F-4D97-AF65-F5344CB8AC3E}">
        <p14:creationId xmlns:p14="http://schemas.microsoft.com/office/powerpoint/2010/main" val="190763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set of comparisons can be comparing each  subject to himself over time.</a:t>
            </a:r>
          </a:p>
          <a:p>
            <a:r>
              <a:rPr lang="en-US" baseline="0" dirty="0" smtClean="0"/>
              <a:t>SK may show a response in some </a:t>
            </a:r>
            <a:r>
              <a:rPr lang="en-US" baseline="0" dirty="0" err="1" smtClean="0"/>
              <a:t>omics</a:t>
            </a:r>
            <a:r>
              <a:rPr lang="en-US" baseline="0" dirty="0" smtClean="0"/>
              <a:t> parameter when he is in flight and the value may head back to Earth normal values upon his return.</a:t>
            </a:r>
          </a:p>
          <a:p>
            <a:r>
              <a:rPr lang="en-US" baseline="0" dirty="0" smtClean="0"/>
              <a:t>MK will live a ‘free range’ life on Earth, unconstrained by SK’s diet, sleep, exercise, etc. He provides a measure of natural variation.</a:t>
            </a:r>
          </a:p>
          <a:p>
            <a:r>
              <a:rPr lang="en-US" baseline="0" dirty="0" smtClean="0"/>
              <a:t>The changes we see in SK can be compared to the variation seen in MK to give us an idea about significance.</a:t>
            </a:r>
            <a:endParaRPr lang="en-US" dirty="0"/>
          </a:p>
        </p:txBody>
      </p:sp>
      <p:sp>
        <p:nvSpPr>
          <p:cNvPr id="4" name="Slide Number Placeholder 3"/>
          <p:cNvSpPr>
            <a:spLocks noGrp="1"/>
          </p:cNvSpPr>
          <p:nvPr>
            <p:ph type="sldNum" sz="quarter" idx="10"/>
          </p:nvPr>
        </p:nvSpPr>
        <p:spPr/>
        <p:txBody>
          <a:bodyPr/>
          <a:lstStyle/>
          <a:p>
            <a:pPr>
              <a:defRPr/>
            </a:pPr>
            <a:fld id="{96D0D204-2A1F-476F-B00B-6FC4762102B1}" type="slidenum">
              <a:rPr lang="en-US" smtClean="0"/>
              <a:pPr>
                <a:defRPr/>
              </a:pPr>
              <a:t>9</a:t>
            </a:fld>
            <a:endParaRPr lang="en-US" dirty="0"/>
          </a:p>
        </p:txBody>
      </p:sp>
    </p:spTree>
    <p:extLst>
      <p:ext uri="{BB962C8B-B14F-4D97-AF65-F5344CB8AC3E}">
        <p14:creationId xmlns:p14="http://schemas.microsoft.com/office/powerpoint/2010/main" val="3402544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6" descr="A-New-Space-Enterprise.jpg"/>
          <p:cNvPicPr>
            <a:picLocks noChangeAspect="1"/>
          </p:cNvPicPr>
          <p:nvPr/>
        </p:nvPicPr>
        <p:blipFill>
          <a:blip r:embed="rId2"/>
          <a:srcRect/>
          <a:stretch>
            <a:fillRect/>
          </a:stretch>
        </p:blipFill>
        <p:spPr bwMode="auto">
          <a:xfrm>
            <a:off x="-7315" y="0"/>
            <a:ext cx="9144000" cy="6858000"/>
          </a:xfrm>
          <a:prstGeom prst="rect">
            <a:avLst/>
          </a:prstGeom>
          <a:noFill/>
          <a:ln w="9525">
            <a:noFill/>
            <a:miter lim="800000"/>
            <a:headEnd/>
            <a:tailEnd/>
          </a:ln>
        </p:spPr>
      </p:pic>
      <p:sp>
        <p:nvSpPr>
          <p:cNvPr id="4" name="Text Box 253"/>
          <p:cNvSpPr txBox="1">
            <a:spLocks noChangeArrowheads="1"/>
          </p:cNvSpPr>
          <p:nvPr/>
        </p:nvSpPr>
        <p:spPr bwMode="auto">
          <a:xfrm>
            <a:off x="466725" y="409575"/>
            <a:ext cx="3343275" cy="246063"/>
          </a:xfrm>
          <a:prstGeom prst="rect">
            <a:avLst/>
          </a:prstGeom>
          <a:noFill/>
          <a:ln w="9525">
            <a:noFill/>
            <a:miter lim="800000"/>
            <a:headEnd/>
            <a:tailEnd/>
          </a:ln>
        </p:spPr>
        <p:txBody>
          <a:bodyPr>
            <a:spAutoFit/>
          </a:bodyPr>
          <a:lstStyle/>
          <a:p>
            <a:pPr fontAlgn="auto">
              <a:spcBef>
                <a:spcPct val="50000"/>
              </a:spcBef>
              <a:spcAft>
                <a:spcPts val="0"/>
              </a:spcAft>
              <a:defRPr/>
            </a:pPr>
            <a:r>
              <a:rPr lang="en-US" sz="1000" dirty="0">
                <a:solidFill>
                  <a:schemeClr val="bg1"/>
                </a:solidFill>
                <a:latin typeface="Helvetica" pitchFamily="-65" charset="0"/>
                <a:ea typeface="+mn-ea"/>
              </a:rPr>
              <a:t>National Aeronautics and Space Administration</a:t>
            </a:r>
          </a:p>
        </p:txBody>
      </p:sp>
      <p:pic>
        <p:nvPicPr>
          <p:cNvPr id="5" name="Picture 130" descr="NASA-insignia-RGB.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20050" y="214313"/>
            <a:ext cx="752475" cy="623887"/>
          </a:xfrm>
          <a:prstGeom prst="rect">
            <a:avLst/>
          </a:prstGeom>
          <a:noFill/>
          <a:ln w="9525">
            <a:noFill/>
            <a:miter lim="800000"/>
            <a:headEnd/>
            <a:tailEnd/>
          </a:ln>
        </p:spPr>
      </p:pic>
      <p:sp>
        <p:nvSpPr>
          <p:cNvPr id="2" name="Title 1"/>
          <p:cNvSpPr>
            <a:spLocks noGrp="1"/>
          </p:cNvSpPr>
          <p:nvPr>
            <p:ph type="ctrTitle"/>
          </p:nvPr>
        </p:nvSpPr>
        <p:spPr>
          <a:xfrm>
            <a:off x="466726" y="1143000"/>
            <a:ext cx="7991474" cy="1295400"/>
          </a:xfrm>
          <a:ln>
            <a:noFill/>
          </a:ln>
        </p:spPr>
        <p:txBody>
          <a:bodyPr anchor="t">
            <a:normAutofit/>
          </a:bodyPr>
          <a:lstStyle>
            <a:lvl1pPr algn="l">
              <a:defRPr sz="3600">
                <a:solidFill>
                  <a:srgbClr val="FFFFFF"/>
                </a:solidFill>
                <a:latin typeface="Arial"/>
                <a:cs typeface="Arial"/>
              </a:defRPr>
            </a:lvl1pPr>
          </a:lstStyle>
          <a:p>
            <a:r>
              <a:rPr lang="en-US" smtClean="0"/>
              <a:t>Click to edit Master title style</a:t>
            </a:r>
            <a:endParaRPr lang="en-US" dirty="0"/>
          </a:p>
        </p:txBody>
      </p:sp>
      <p:pic>
        <p:nvPicPr>
          <p:cNvPr id="9" name="Picture 8" descr="Cell_Fusion.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0627" y="2365312"/>
            <a:ext cx="1130828" cy="1117599"/>
          </a:xfrm>
          <a:prstGeom prst="rect">
            <a:avLst/>
          </a:prstGeom>
          <a:ln>
            <a:noFill/>
          </a:ln>
        </p:spPr>
      </p:pic>
      <p:pic>
        <p:nvPicPr>
          <p:cNvPr id="919556" name="Picture 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699655" y="4709212"/>
            <a:ext cx="1130828" cy="1066593"/>
          </a:xfrm>
          <a:prstGeom prst="rect">
            <a:avLst/>
          </a:prstGeom>
          <a:noFill/>
          <a:ln w="9525">
            <a:noFill/>
            <a:miter lim="800000"/>
            <a:headEnd/>
            <a:tailEnd/>
          </a:ln>
          <a:effectLst/>
        </p:spPr>
      </p:pic>
      <p:pic>
        <p:nvPicPr>
          <p:cNvPr id="919557" name="Picture 5"/>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527748" y="2365312"/>
            <a:ext cx="1117599" cy="1117599"/>
          </a:xfrm>
          <a:prstGeom prst="rect">
            <a:avLst/>
          </a:prstGeom>
          <a:noFill/>
          <a:ln w="9525">
            <a:noFill/>
            <a:miter lim="800000"/>
            <a:headEnd/>
            <a:tailEnd/>
          </a:ln>
          <a:effectLst/>
        </p:spPr>
      </p:pic>
      <p:pic>
        <p:nvPicPr>
          <p:cNvPr id="919558" name="Picture 6"/>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347971" y="2365312"/>
            <a:ext cx="1117599" cy="1117599"/>
          </a:xfrm>
          <a:prstGeom prst="rect">
            <a:avLst/>
          </a:prstGeom>
          <a:noFill/>
          <a:ln w="9525">
            <a:noFill/>
            <a:miter lim="800000"/>
            <a:headEnd/>
            <a:tailEnd/>
          </a:ln>
          <a:effectLst/>
        </p:spPr>
      </p:pic>
      <p:pic>
        <p:nvPicPr>
          <p:cNvPr id="919559" name="Picture 7"/>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502145" y="3508251"/>
            <a:ext cx="1168805" cy="1168805"/>
          </a:xfrm>
          <a:prstGeom prst="rect">
            <a:avLst/>
          </a:prstGeom>
          <a:noFill/>
          <a:ln w="9525">
            <a:noFill/>
            <a:miter lim="800000"/>
            <a:headEnd/>
            <a:tailEnd/>
          </a:ln>
          <a:effectLst/>
        </p:spPr>
      </p:pic>
      <p:pic>
        <p:nvPicPr>
          <p:cNvPr id="919560" name="Picture 8"/>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699655" y="3508251"/>
            <a:ext cx="1152773" cy="1152773"/>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New-Space-Enterprise_Text-Banne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w="9525">
            <a:noFill/>
            <a:miter lim="800000"/>
            <a:headEnd/>
            <a:tailEnd/>
          </a:ln>
        </p:spPr>
      </p:pic>
      <p:sp>
        <p:nvSpPr>
          <p:cNvPr id="2" name="Title 1"/>
          <p:cNvSpPr>
            <a:spLocks noGrp="1"/>
          </p:cNvSpPr>
          <p:nvPr>
            <p:ph type="title"/>
          </p:nvPr>
        </p:nvSpPr>
        <p:spPr>
          <a:xfrm>
            <a:off x="361503" y="152400"/>
            <a:ext cx="7563485" cy="685800"/>
          </a:xfrm>
        </p:spPr>
        <p:txBody>
          <a:bodyPr>
            <a:normAutofit/>
          </a:bodyPr>
          <a:lstStyle>
            <a:lvl1pPr algn="l">
              <a:defRPr sz="2400" b="1">
                <a:solidFill>
                  <a:srgbClr val="FFFFFF"/>
                </a:solidFill>
                <a:latin typeface="+mj-lt"/>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1503" y="1079202"/>
            <a:ext cx="8463516" cy="5398278"/>
          </a:xfrm>
        </p:spPr>
        <p:txBody>
          <a:bodyPr>
            <a:normAutofit/>
          </a:bodyPr>
          <a:lstStyle>
            <a:lvl1pPr marL="228600" indent="-228600">
              <a:defRPr sz="2400" b="0">
                <a:latin typeface="+mj-lt"/>
                <a:cs typeface="Arial"/>
              </a:defRPr>
            </a:lvl1pPr>
            <a:lvl2pPr marL="509588" indent="-285750">
              <a:buSzPct val="75000"/>
              <a:buFont typeface="Lucida Grande"/>
              <a:buChar char="‑"/>
              <a:defRPr sz="2200" b="0">
                <a:latin typeface="+mj-lt"/>
                <a:cs typeface="Arial"/>
              </a:defRPr>
            </a:lvl2pPr>
            <a:lvl3pPr marL="687388" indent="-230188">
              <a:defRPr sz="2000" b="0">
                <a:latin typeface="+mj-lt"/>
                <a:cs typeface="Arial"/>
              </a:defRPr>
            </a:lvl3pPr>
            <a:lvl4pPr marL="915988" indent="-228600">
              <a:defRPr sz="1800" b="0">
                <a:latin typeface="+mj-lt"/>
                <a:cs typeface="Arial"/>
              </a:defRPr>
            </a:lvl4pPr>
            <a:lvl5pPr marL="1144588" indent="-228600">
              <a:defRPr sz="1800" b="0">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457200" y="6445581"/>
            <a:ext cx="2133600" cy="365125"/>
          </a:xfrm>
        </p:spPr>
        <p:txBody>
          <a:bodyPr/>
          <a:lstStyle>
            <a:lvl1pPr>
              <a:defRPr/>
            </a:lvl1pPr>
          </a:lstStyle>
          <a:p>
            <a:pPr>
              <a:defRPr/>
            </a:pPr>
            <a:r>
              <a:rPr lang="en-US" smtClean="0"/>
              <a:t>23 April 2015</a:t>
            </a:r>
            <a:endParaRPr lang="en-US" dirty="0"/>
          </a:p>
        </p:txBody>
      </p:sp>
      <p:sp>
        <p:nvSpPr>
          <p:cNvPr id="7" name="Footer Placeholder 4"/>
          <p:cNvSpPr>
            <a:spLocks noGrp="1"/>
          </p:cNvSpPr>
          <p:nvPr>
            <p:ph type="ftr" sz="quarter" idx="11"/>
          </p:nvPr>
        </p:nvSpPr>
        <p:spPr>
          <a:xfrm>
            <a:off x="3124200" y="6445581"/>
            <a:ext cx="2895600" cy="36512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6553200" y="6445581"/>
            <a:ext cx="2133600" cy="365125"/>
          </a:xfrm>
        </p:spPr>
        <p:txBody>
          <a:bodyPr/>
          <a:lstStyle>
            <a:lvl1pPr>
              <a:defRPr/>
            </a:lvl1pPr>
          </a:lstStyle>
          <a:p>
            <a:pPr>
              <a:defRPr/>
            </a:pPr>
            <a:fld id="{285287DF-F7DD-45EF-AA70-A5EE34ACEB4B}" type="slidenum">
              <a:rPr lang="en-US"/>
              <a:pPr>
                <a:defRPr/>
              </a:pPr>
              <a:t>‹#›</a:t>
            </a:fld>
            <a:endParaRPr lang="en-US" dirty="0"/>
          </a:p>
        </p:txBody>
      </p:sp>
      <p:pic>
        <p:nvPicPr>
          <p:cNvPr id="9" name="Picture 2" descr="G:\OLMSA\MEATBAL.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23 April 2015</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807323B-EA32-4170-B7C8-8D87C6FC55F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US" smtClean="0"/>
              <a:t>23 April 2015</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F0A4692-CDA8-5A44-8AF3-FB7A526469FB}" type="slidenum">
              <a:rPr lang="en-US"/>
              <a:pPr/>
              <a:t>‹#›</a:t>
            </a:fld>
            <a:endParaRPr lang="en-US"/>
          </a:p>
        </p:txBody>
      </p:sp>
    </p:spTree>
    <p:extLst>
      <p:ext uri="{BB962C8B-B14F-4D97-AF65-F5344CB8AC3E}">
        <p14:creationId xmlns:p14="http://schemas.microsoft.com/office/powerpoint/2010/main" val="375744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23 April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3CD87-B513-4521-86CA-A6CE1F00367B}" type="slidenum">
              <a:rPr lang="en-US" smtClean="0"/>
              <a:pPr/>
              <a:t>‹#›</a:t>
            </a:fld>
            <a:endParaRPr lang="en-US"/>
          </a:p>
        </p:txBody>
      </p:sp>
    </p:spTree>
    <p:extLst>
      <p:ext uri="{BB962C8B-B14F-4D97-AF65-F5344CB8AC3E}">
        <p14:creationId xmlns:p14="http://schemas.microsoft.com/office/powerpoint/2010/main" val="542354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488113"/>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cs typeface="Arial" charset="0"/>
              </a:defRPr>
            </a:lvl1pPr>
          </a:lstStyle>
          <a:p>
            <a:pPr>
              <a:defRPr/>
            </a:pPr>
            <a:r>
              <a:rPr lang="en-US" smtClean="0"/>
              <a:t>23 April 2015</a:t>
            </a:r>
            <a:endParaRPr lang="en-US" dirty="0"/>
          </a:p>
        </p:txBody>
      </p:sp>
      <p:sp>
        <p:nvSpPr>
          <p:cNvPr id="5" name="Footer Placeholder 4"/>
          <p:cNvSpPr>
            <a:spLocks noGrp="1"/>
          </p:cNvSpPr>
          <p:nvPr>
            <p:ph type="ftr" sz="quarter" idx="3"/>
          </p:nvPr>
        </p:nvSpPr>
        <p:spPr>
          <a:xfrm>
            <a:off x="3124200" y="6488113"/>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Arial"/>
                <a:ea typeface="+mn-ea"/>
                <a:cs typeface="Arial"/>
              </a:defRPr>
            </a:lvl1pPr>
          </a:lstStyle>
          <a:p>
            <a:pPr>
              <a:defRPr/>
            </a:pPr>
            <a:endParaRPr lang="en-US" dirty="0"/>
          </a:p>
        </p:txBody>
      </p:sp>
      <p:sp>
        <p:nvSpPr>
          <p:cNvPr id="6" name="Slide Number Placeholder 5"/>
          <p:cNvSpPr>
            <a:spLocks noGrp="1"/>
          </p:cNvSpPr>
          <p:nvPr>
            <p:ph type="sldNum" sz="quarter" idx="4"/>
          </p:nvPr>
        </p:nvSpPr>
        <p:spPr>
          <a:xfrm>
            <a:off x="6553200" y="64881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Arial" charset="0"/>
                <a:cs typeface="Arial" charset="0"/>
              </a:defRPr>
            </a:lvl1pPr>
          </a:lstStyle>
          <a:p>
            <a:pPr>
              <a:defRPr/>
            </a:pPr>
            <a:fld id="{81CBBEF5-D289-4627-AB4B-906665D4C8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799" r:id="rId3"/>
    <p:sldLayoutId id="2147483823" r:id="rId4"/>
    <p:sldLayoutId id="2147483824" r:id="rId5"/>
  </p:sldLayoutIdLst>
  <p:timing>
    <p:tnLst>
      <p:par>
        <p:cTn xmlns:p14="http://schemas.microsoft.com/office/powerpoint/2010/main" id="1" dur="indefinite" restart="never" nodeType="tmRoot"/>
      </p:par>
    </p:tnLst>
  </p:timing>
  <p:hf hdr="0" ftr="0"/>
  <p:txStyles>
    <p:titleStyle>
      <a:lvl1pPr algn="ctr" defTabSz="457200" rtl="0" eaLnBrk="0" fontAlgn="base" hangingPunct="0">
        <a:spcBef>
          <a:spcPct val="0"/>
        </a:spcBef>
        <a:spcAft>
          <a:spcPct val="0"/>
        </a:spcAft>
        <a:defRPr sz="2400" kern="1200">
          <a:solidFill>
            <a:schemeClr val="tx1"/>
          </a:solidFill>
          <a:latin typeface="+mj-lt"/>
          <a:ea typeface="ヒラギノ角ゴ Pro W3" pitchFamily="-65" charset="-128"/>
          <a:cs typeface="ヒラギノ角ゴ Pro W3" pitchFamily="-65"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20000"/>
        </a:spcBef>
        <a:spcAft>
          <a:spcPct val="0"/>
        </a:spcAft>
        <a:buFont typeface="Arial" pitchFamily="34" charset="0"/>
        <a:buChar char="–"/>
        <a:defRPr sz="1800" kern="1200">
          <a:solidFill>
            <a:schemeClr val="tx1"/>
          </a:solidFill>
          <a:latin typeface="+mn-lt"/>
          <a:ea typeface="ヒラギノ角ゴ Pro W3"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ヒラギノ角ゴ Pro W3"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ヒラギノ角ゴ Pro W3"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emf"/><Relationship Id="rId8" Type="http://schemas.openxmlformats.org/officeDocument/2006/relationships/chart" Target="../charts/chart1.xml"/><Relationship Id="rId9" Type="http://schemas.openxmlformats.org/officeDocument/2006/relationships/image" Target="../media/image29.tiff"/><Relationship Id="rId10"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3.jpeg"/><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png"/><Relationship Id="rId10" Type="http://schemas.openxmlformats.org/officeDocument/2006/relationships/image" Target="../media/image38.jpeg"/><Relationship Id="rId11"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png"/><Relationship Id="rId9"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43.jpe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55.jpeg"/><Relationship Id="rId12" Type="http://schemas.openxmlformats.org/officeDocument/2006/relationships/image" Target="../media/image56.jpeg"/><Relationship Id="rId13" Type="http://schemas.openxmlformats.org/officeDocument/2006/relationships/image" Target="../media/image57.jpeg"/><Relationship Id="rId14" Type="http://schemas.openxmlformats.org/officeDocument/2006/relationships/image" Target="../media/image58.jpeg"/><Relationship Id="rId1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jpeg"/><Relationship Id="rId8" Type="http://schemas.openxmlformats.org/officeDocument/2006/relationships/image" Target="../media/image52.jpeg"/><Relationship Id="rId9" Type="http://schemas.openxmlformats.org/officeDocument/2006/relationships/image" Target="../media/image53.jpeg"/><Relationship Id="rId10" Type="http://schemas.openxmlformats.org/officeDocument/2006/relationships/image" Target="../media/image5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1" Type="http://schemas.openxmlformats.org/officeDocument/2006/relationships/image" Target="../media/image65.jpeg"/><Relationship Id="rId12"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9.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60.png"/><Relationship Id="rId7" Type="http://schemas.openxmlformats.org/officeDocument/2006/relationships/image" Target="../media/image61.jpeg"/><Relationship Id="rId8" Type="http://schemas.openxmlformats.org/officeDocument/2006/relationships/image" Target="../media/image62.jpeg"/><Relationship Id="rId9" Type="http://schemas.openxmlformats.org/officeDocument/2006/relationships/image" Target="../media/image63.png"/><Relationship Id="rId10"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66.jpeg"/><Relationship Id="rId6" Type="http://schemas.openxmlformats.org/officeDocument/2006/relationships/image" Target="../media/image67.jpeg"/><Relationship Id="rId7" Type="http://schemas.openxmlformats.org/officeDocument/2006/relationships/image" Target="../media/image68.png"/><Relationship Id="rId8"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microsoft.com/office/2007/relationships/diagramDrawing" Target="../diagrams/drawing1.xml"/><Relationship Id="rId12"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69.jpeg"/><Relationship Id="rId6" Type="http://schemas.openxmlformats.org/officeDocument/2006/relationships/image" Target="../media/image70.png"/><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72.jpeg"/><Relationship Id="rId7" Type="http://schemas.openxmlformats.org/officeDocument/2006/relationships/image" Target="../media/image73.emf"/><Relationship Id="rId8" Type="http://schemas.openxmlformats.org/officeDocument/2006/relationships/image" Target="../media/image74.jpeg"/><Relationship Id="rId9"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83.jpeg"/><Relationship Id="rId12" Type="http://schemas.openxmlformats.org/officeDocument/2006/relationships/image" Target="../media/image84.png"/><Relationship Id="rId13" Type="http://schemas.openxmlformats.org/officeDocument/2006/relationships/image" Target="../media/image85.png"/><Relationship Id="rId14" Type="http://schemas.openxmlformats.org/officeDocument/2006/relationships/image" Target="../media/image86.png"/><Relationship Id="rId15" Type="http://schemas.openxmlformats.org/officeDocument/2006/relationships/image" Target="../media/image87.jpeg"/><Relationship Id="rId16" Type="http://schemas.openxmlformats.org/officeDocument/2006/relationships/image" Target="../media/image88.jpeg"/><Relationship Id="rId17" Type="http://schemas.openxmlformats.org/officeDocument/2006/relationships/image" Target="../media/image89.jpeg"/><Relationship Id="rId18" Type="http://schemas.openxmlformats.org/officeDocument/2006/relationships/image" Target="../media/image90.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jpeg"/><Relationship Id="rId6" Type="http://schemas.openxmlformats.org/officeDocument/2006/relationships/image" Target="../media/image78.png"/><Relationship Id="rId7" Type="http://schemas.openxmlformats.org/officeDocument/2006/relationships/image" Target="../media/image79.png"/><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png"/></Relationships>
</file>

<file path=ppt/slides/_rels/slide25.xml.rels><?xml version="1.0" encoding="UTF-8" standalone="yes"?>
<Relationships xmlns="http://schemas.openxmlformats.org/package/2006/relationships"><Relationship Id="rId11" Type="http://schemas.openxmlformats.org/officeDocument/2006/relationships/image" Target="../media/image99.jpeg"/><Relationship Id="rId12" Type="http://schemas.openxmlformats.org/officeDocument/2006/relationships/image" Target="../media/image100.gif"/><Relationship Id="rId13" Type="http://schemas.openxmlformats.org/officeDocument/2006/relationships/image" Target="../media/image101.jpg"/><Relationship Id="rId14" Type="http://schemas.openxmlformats.org/officeDocument/2006/relationships/image" Target="../media/image102.jpeg"/><Relationship Id="rId15" Type="http://schemas.openxmlformats.org/officeDocument/2006/relationships/image" Target="../media/image103.jpe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1.jpeg"/><Relationship Id="rId4" Type="http://schemas.openxmlformats.org/officeDocument/2006/relationships/image" Target="../media/image92.jpeg"/><Relationship Id="rId5" Type="http://schemas.openxmlformats.org/officeDocument/2006/relationships/image" Target="../media/image93.jpeg"/><Relationship Id="rId6" Type="http://schemas.openxmlformats.org/officeDocument/2006/relationships/image" Target="../media/image94.gif"/><Relationship Id="rId7" Type="http://schemas.openxmlformats.org/officeDocument/2006/relationships/image" Target="../media/image95.jpeg"/><Relationship Id="rId8" Type="http://schemas.openxmlformats.org/officeDocument/2006/relationships/image" Target="../media/image96.jpeg"/><Relationship Id="rId9" Type="http://schemas.openxmlformats.org/officeDocument/2006/relationships/image" Target="../media/image97.jpeg"/><Relationship Id="rId10" Type="http://schemas.openxmlformats.org/officeDocument/2006/relationships/image" Target="../media/image9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5.jpeg"/></Relationships>
</file>

<file path=ppt/slides/_rels/slide29.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image" Target="../media/image107.jpeg"/><Relationship Id="rId5" Type="http://schemas.openxmlformats.org/officeDocument/2006/relationships/image" Target="../media/image108.jpeg"/><Relationship Id="rId6" Type="http://schemas.openxmlformats.org/officeDocument/2006/relationships/image" Target="../media/image109.jpeg"/><Relationship Id="rId7" Type="http://schemas.openxmlformats.org/officeDocument/2006/relationships/image" Target="../media/image110.jpeg"/><Relationship Id="rId8" Type="http://schemas.openxmlformats.org/officeDocument/2006/relationships/image" Target="../media/image111.png"/><Relationship Id="rId9" Type="http://schemas.openxmlformats.org/officeDocument/2006/relationships/image" Target="../media/image112.jpeg"/><Relationship Id="rId10" Type="http://schemas.openxmlformats.org/officeDocument/2006/relationships/image" Target="../media/image113.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235621" y="1094021"/>
            <a:ext cx="7991475" cy="1179279"/>
          </a:xfrm>
        </p:spPr>
        <p:txBody>
          <a:bodyPr>
            <a:normAutofit/>
          </a:bodyPr>
          <a:lstStyle/>
          <a:p>
            <a:r>
              <a:rPr lang="en-US" dirty="0" smtClean="0"/>
              <a:t>Human Research Program</a:t>
            </a:r>
            <a:endParaRPr lang="en-US" dirty="0"/>
          </a:p>
        </p:txBody>
      </p:sp>
      <p:sp>
        <p:nvSpPr>
          <p:cNvPr id="4" name="TextBox 4"/>
          <p:cNvSpPr txBox="1">
            <a:spLocks noChangeArrowheads="1"/>
          </p:cNvSpPr>
          <p:nvPr/>
        </p:nvSpPr>
        <p:spPr bwMode="auto">
          <a:xfrm>
            <a:off x="5553979" y="5773281"/>
            <a:ext cx="3470275" cy="1015663"/>
          </a:xfrm>
          <a:prstGeom prst="rect">
            <a:avLst/>
          </a:prstGeom>
          <a:noFill/>
          <a:ln w="9525">
            <a:noFill/>
            <a:miter lim="800000"/>
            <a:headEnd/>
            <a:tailEnd/>
          </a:ln>
        </p:spPr>
        <p:txBody>
          <a:bodyPr>
            <a:spAutoFit/>
          </a:bodyPr>
          <a:lstStyle/>
          <a:p>
            <a:r>
              <a:rPr lang="en-US" sz="2000" b="1" dirty="0" smtClean="0">
                <a:solidFill>
                  <a:schemeClr val="bg1"/>
                </a:solidFill>
              </a:rPr>
              <a:t>Craig E. Kundrot, Ph.D.</a:t>
            </a:r>
          </a:p>
          <a:p>
            <a:r>
              <a:rPr lang="en-US" sz="2000" b="1" dirty="0" smtClean="0">
                <a:solidFill>
                  <a:schemeClr val="bg1"/>
                </a:solidFill>
                <a:latin typeface="Calibri" pitchFamily="34" charset="0"/>
              </a:rPr>
              <a:t>Deputy Chief Scientist, HRP</a:t>
            </a:r>
          </a:p>
          <a:p>
            <a:r>
              <a:rPr lang="en-US" sz="2000" b="1" dirty="0" smtClean="0">
                <a:solidFill>
                  <a:schemeClr val="bg1"/>
                </a:solidFill>
                <a:latin typeface="Calibri" pitchFamily="34" charset="0"/>
              </a:rPr>
              <a:t>SA2/NASA JSC</a:t>
            </a:r>
            <a:endParaRPr lang="en-US" sz="2000" b="1" dirty="0">
              <a:solidFill>
                <a:schemeClr val="bg1"/>
              </a:solidFill>
              <a:latin typeface="Calibri" pitchFamily="34" charset="0"/>
            </a:endParaRPr>
          </a:p>
        </p:txBody>
      </p:sp>
      <p:sp>
        <p:nvSpPr>
          <p:cNvPr id="5" name="Rectangle 1"/>
          <p:cNvSpPr>
            <a:spLocks noChangeArrowheads="1"/>
          </p:cNvSpPr>
          <p:nvPr/>
        </p:nvSpPr>
        <p:spPr bwMode="auto">
          <a:xfrm>
            <a:off x="234950" y="2027188"/>
            <a:ext cx="4818063" cy="2308324"/>
          </a:xfrm>
          <a:prstGeom prst="rect">
            <a:avLst/>
          </a:prstGeom>
          <a:noFill/>
          <a:ln w="9525">
            <a:solidFill>
              <a:schemeClr val="bg1"/>
            </a:solidFill>
            <a:miter lim="800000"/>
            <a:headEnd/>
            <a:tailEnd/>
          </a:ln>
        </p:spPr>
        <p:txBody>
          <a:bodyPr anchor="ctr">
            <a:spAutoFit/>
          </a:bodyPr>
          <a:lstStyle/>
          <a:p>
            <a:pPr algn="ctr" defTabSz="914400">
              <a:tabLst>
                <a:tab pos="228600" algn="l"/>
                <a:tab pos="457200" algn="l"/>
                <a:tab pos="2971800" algn="ctr"/>
              </a:tabLst>
            </a:pPr>
            <a:r>
              <a:rPr lang="en-US" sz="2400" i="1" dirty="0" smtClean="0">
                <a:solidFill>
                  <a:schemeClr val="bg1"/>
                </a:solidFill>
              </a:rPr>
              <a:t>The Twins Study:</a:t>
            </a:r>
          </a:p>
          <a:p>
            <a:pPr algn="ctr" defTabSz="914400">
              <a:tabLst>
                <a:tab pos="228600" algn="l"/>
                <a:tab pos="457200" algn="l"/>
                <a:tab pos="2971800" algn="ctr"/>
              </a:tabLst>
            </a:pPr>
            <a:r>
              <a:rPr lang="en-US" sz="2400" i="1" dirty="0" smtClean="0">
                <a:solidFill>
                  <a:schemeClr val="bg1"/>
                </a:solidFill>
              </a:rPr>
              <a:t>NASA’s </a:t>
            </a:r>
            <a:r>
              <a:rPr lang="en-US" sz="2400" i="1" dirty="0">
                <a:solidFill>
                  <a:schemeClr val="bg1"/>
                </a:solidFill>
              </a:rPr>
              <a:t>First </a:t>
            </a:r>
            <a:endParaRPr lang="en-US" sz="2400" i="1" dirty="0" smtClean="0">
              <a:solidFill>
                <a:schemeClr val="bg1"/>
              </a:solidFill>
            </a:endParaRPr>
          </a:p>
          <a:p>
            <a:pPr algn="ctr" defTabSz="914400">
              <a:tabLst>
                <a:tab pos="228600" algn="l"/>
                <a:tab pos="457200" algn="l"/>
                <a:tab pos="2971800" algn="ctr"/>
              </a:tabLst>
            </a:pPr>
            <a:r>
              <a:rPr lang="en-US" sz="2400" i="1" dirty="0" smtClean="0">
                <a:solidFill>
                  <a:schemeClr val="bg1"/>
                </a:solidFill>
              </a:rPr>
              <a:t>Integrated </a:t>
            </a:r>
            <a:r>
              <a:rPr lang="en-US" sz="2400" i="1" dirty="0">
                <a:solidFill>
                  <a:schemeClr val="bg1"/>
                </a:solidFill>
              </a:rPr>
              <a:t>Omics Study </a:t>
            </a:r>
            <a:endParaRPr lang="en-US" sz="2400" i="1" dirty="0" smtClean="0">
              <a:solidFill>
                <a:schemeClr val="bg1"/>
              </a:solidFill>
            </a:endParaRPr>
          </a:p>
          <a:p>
            <a:pPr algn="ctr" defTabSz="914400">
              <a:tabLst>
                <a:tab pos="228600" algn="l"/>
                <a:tab pos="457200" algn="l"/>
                <a:tab pos="2971800" algn="ctr"/>
              </a:tabLst>
            </a:pPr>
            <a:endParaRPr lang="en-US" sz="2400" dirty="0" smtClean="0">
              <a:solidFill>
                <a:schemeClr val="bg1"/>
              </a:solidFill>
            </a:endParaRPr>
          </a:p>
          <a:p>
            <a:pPr algn="ctr" defTabSz="914400">
              <a:tabLst>
                <a:tab pos="228600" algn="l"/>
                <a:tab pos="457200" algn="l"/>
                <a:tab pos="2971800" algn="ctr"/>
              </a:tabLst>
            </a:pPr>
            <a:r>
              <a:rPr lang="en-US" sz="2400" b="1" dirty="0" smtClean="0">
                <a:solidFill>
                  <a:schemeClr val="bg1"/>
                </a:solidFill>
              </a:rPr>
              <a:t>NED</a:t>
            </a:r>
          </a:p>
          <a:p>
            <a:pPr algn="ctr" defTabSz="914400">
              <a:tabLst>
                <a:tab pos="228600" algn="l"/>
                <a:tab pos="457200" algn="l"/>
                <a:tab pos="2971800" algn="ctr"/>
              </a:tabLst>
            </a:pPr>
            <a:r>
              <a:rPr lang="en-US" sz="2400" b="1" dirty="0">
                <a:solidFill>
                  <a:schemeClr val="bg1"/>
                </a:solidFill>
              </a:rPr>
              <a:t>2</a:t>
            </a:r>
            <a:r>
              <a:rPr lang="en-US" sz="2400" b="1" dirty="0" smtClean="0">
                <a:solidFill>
                  <a:schemeClr val="bg1"/>
                </a:solidFill>
              </a:rPr>
              <a:t>3 April 2015</a:t>
            </a:r>
            <a:endParaRPr lang="en-US" sz="2400" dirty="0">
              <a:solidFill>
                <a:schemeClr val="bg1"/>
              </a:solidFill>
            </a:endParaRPr>
          </a:p>
        </p:txBody>
      </p:sp>
    </p:spTree>
    <p:extLst>
      <p:ext uri="{BB962C8B-B14F-4D97-AF65-F5344CB8AC3E}">
        <p14:creationId xmlns:p14="http://schemas.microsoft.com/office/powerpoint/2010/main" val="25564003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3b: A Chance in a Lifetime Opportunity?</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6" name="Picture 5"/>
          <p:cNvPicPr>
            <a:picLocks noChangeAspect="1"/>
          </p:cNvPicPr>
          <p:nvPr/>
        </p:nvPicPr>
        <p:blipFill>
          <a:blip r:embed="rId3"/>
          <a:stretch>
            <a:fillRect/>
          </a:stretch>
        </p:blipFill>
        <p:spPr>
          <a:xfrm>
            <a:off x="533400" y="990600"/>
            <a:ext cx="8128000" cy="5422900"/>
          </a:xfrm>
          <a:prstGeom prst="rect">
            <a:avLst/>
          </a:prstGeom>
        </p:spPr>
      </p:pic>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10</a:t>
            </a:fld>
            <a:endParaRPr lang="en-US" dirty="0"/>
          </a:p>
        </p:txBody>
      </p:sp>
    </p:spTree>
    <p:extLst>
      <p:ext uri="{BB962C8B-B14F-4D97-AF65-F5344CB8AC3E}">
        <p14:creationId xmlns:p14="http://schemas.microsoft.com/office/powerpoint/2010/main" val="22508813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2672" y="1458423"/>
            <a:ext cx="3110958" cy="3960709"/>
          </a:xfrm>
          <a:prstGeom prst="rect">
            <a:avLst/>
          </a:prstGeom>
          <a:noFill/>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4282523" y="1884505"/>
            <a:ext cx="4533890" cy="3539431"/>
          </a:xfrm>
          <a:prstGeom prst="rect">
            <a:avLst/>
          </a:prstGeom>
          <a:solidFill>
            <a:srgbClr val="FFFBBD"/>
          </a:solidFill>
          <a:ln>
            <a:solidFill>
              <a:schemeClr val="tx1"/>
            </a:solidFill>
          </a:ln>
          <a:effectLst>
            <a:outerShdw blurRad="50800" dist="38100" dir="2700000" algn="tl" rotWithShape="0">
              <a:srgbClr val="000000">
                <a:alpha val="43000"/>
              </a:srgbClr>
            </a:outerShdw>
          </a:effectLst>
        </p:spPr>
        <p:txBody>
          <a:bodyPr wrap="square" rtlCol="0">
            <a:spAutoFit/>
          </a:bodyPr>
          <a:lstStyle/>
          <a:p>
            <a:pPr>
              <a:tabLst>
                <a:tab pos="227013" algn="ctr"/>
                <a:tab pos="455613" algn="l"/>
                <a:tab pos="682625" algn="l"/>
                <a:tab pos="917575" algn="l"/>
              </a:tabLst>
            </a:pPr>
            <a:r>
              <a:rPr lang="en-US" sz="1400" dirty="0" smtClean="0"/>
              <a:t>“To </a:t>
            </a:r>
            <a:r>
              <a:rPr lang="en-US" sz="1400" dirty="0"/>
              <a:t>capitalize on this unique opportunity, </a:t>
            </a:r>
            <a:endParaRPr lang="en-US" sz="1400" dirty="0" smtClean="0"/>
          </a:p>
          <a:p>
            <a:pPr>
              <a:tabLst>
                <a:tab pos="227013" algn="ctr"/>
                <a:tab pos="455613" algn="l"/>
                <a:tab pos="682625" algn="l"/>
                <a:tab pos="917575" algn="l"/>
              </a:tabLst>
            </a:pPr>
            <a:endParaRPr lang="en-US" sz="1400" dirty="0" smtClean="0"/>
          </a:p>
          <a:p>
            <a:pPr marL="227013" lvl="1" indent="-227013">
              <a:tabLst>
                <a:tab pos="227013" algn="l"/>
                <a:tab pos="455613" algn="l"/>
                <a:tab pos="682625" algn="l"/>
                <a:tab pos="917575" algn="l"/>
              </a:tabLst>
            </a:pPr>
            <a:r>
              <a:rPr lang="en-US" sz="1400" dirty="0" smtClean="0"/>
              <a:t>	NASA’s </a:t>
            </a:r>
            <a:r>
              <a:rPr lang="en-US" sz="1400" dirty="0"/>
              <a:t>Human Research Program (HRP) and </a:t>
            </a:r>
            <a:r>
              <a:rPr lang="en-US" sz="1400" dirty="0" smtClean="0"/>
              <a:t>the National Space Biomedical Research Institute (NSBRI) are initiating </a:t>
            </a:r>
          </a:p>
          <a:p>
            <a:pPr marL="0" lvl="1">
              <a:tabLst>
                <a:tab pos="227013" algn="ctr"/>
                <a:tab pos="455613" algn="l"/>
                <a:tab pos="682625" algn="l"/>
                <a:tab pos="917575" algn="l"/>
              </a:tabLst>
            </a:pPr>
            <a:endParaRPr lang="en-US" sz="1400" dirty="0" smtClean="0"/>
          </a:p>
          <a:p>
            <a:pPr marL="227013" lvl="1" indent="-227013">
              <a:tabLst>
                <a:tab pos="227013" algn="l"/>
                <a:tab pos="455613" algn="l"/>
                <a:tab pos="682625" algn="l"/>
                <a:tab pos="917575" algn="l"/>
              </a:tabLst>
            </a:pPr>
            <a:r>
              <a:rPr lang="en-US" sz="1400" dirty="0" smtClean="0"/>
              <a:t>	a </a:t>
            </a:r>
            <a:r>
              <a:rPr lang="en-US" sz="1400" i="1" u="sng" dirty="0">
                <a:solidFill>
                  <a:schemeClr val="tx2"/>
                </a:solidFill>
              </a:rPr>
              <a:t>pilot demonstration project focused on the use of integrated human -</a:t>
            </a:r>
            <a:r>
              <a:rPr lang="en-US" sz="1400" i="1" u="sng" dirty="0" err="1">
                <a:solidFill>
                  <a:schemeClr val="tx2"/>
                </a:solidFill>
              </a:rPr>
              <a:t>omic</a:t>
            </a:r>
            <a:r>
              <a:rPr lang="en-US" sz="1400" i="1" u="sng" dirty="0">
                <a:solidFill>
                  <a:schemeClr val="tx2"/>
                </a:solidFill>
              </a:rPr>
              <a:t> analyses</a:t>
            </a:r>
            <a:r>
              <a:rPr lang="en-US" sz="1400" dirty="0">
                <a:solidFill>
                  <a:schemeClr val="tx2"/>
                </a:solidFill>
              </a:rPr>
              <a:t> </a:t>
            </a:r>
            <a:r>
              <a:rPr lang="en-US" sz="1400" dirty="0"/>
              <a:t>to  </a:t>
            </a:r>
          </a:p>
          <a:p>
            <a:pPr marL="0" lvl="1">
              <a:tabLst>
                <a:tab pos="227013" algn="ctr"/>
                <a:tab pos="455613" algn="l"/>
                <a:tab pos="682625" algn="l"/>
                <a:tab pos="917575" algn="l"/>
              </a:tabLst>
            </a:pPr>
            <a:endParaRPr lang="en-US" sz="1400" dirty="0" smtClean="0"/>
          </a:p>
          <a:p>
            <a:pPr marL="455613" lvl="2">
              <a:tabLst>
                <a:tab pos="227013" algn="ctr"/>
                <a:tab pos="455613" algn="l"/>
                <a:tab pos="682625" algn="l"/>
                <a:tab pos="917575" algn="l"/>
              </a:tabLst>
            </a:pPr>
            <a:r>
              <a:rPr lang="en-US" sz="1400" dirty="0" smtClean="0"/>
              <a:t>better </a:t>
            </a:r>
            <a:r>
              <a:rPr lang="en-US" sz="1400" dirty="0"/>
              <a:t>understand the </a:t>
            </a:r>
            <a:r>
              <a:rPr lang="en-US" sz="1400" dirty="0" err="1"/>
              <a:t>biomolecular</a:t>
            </a:r>
            <a:r>
              <a:rPr lang="en-US" sz="1400" dirty="0"/>
              <a:t> responses to </a:t>
            </a:r>
            <a:endParaRPr lang="en-US" sz="1400" dirty="0" smtClean="0"/>
          </a:p>
          <a:p>
            <a:pPr marL="455613" lvl="3" indent="227013">
              <a:tabLst>
                <a:tab pos="227013" algn="ctr"/>
                <a:tab pos="682625" algn="l"/>
                <a:tab pos="917575" algn="l"/>
              </a:tabLst>
            </a:pPr>
            <a:endParaRPr lang="en-US" sz="1400" dirty="0" smtClean="0"/>
          </a:p>
          <a:p>
            <a:pPr marL="455613" lvl="3" indent="227013">
              <a:tabLst>
                <a:tab pos="227013" algn="ctr"/>
                <a:tab pos="682625" algn="l"/>
                <a:tab pos="917575" algn="l"/>
              </a:tabLst>
            </a:pPr>
            <a:r>
              <a:rPr lang="en-US" sz="1400" dirty="0" smtClean="0"/>
              <a:t>the </a:t>
            </a:r>
            <a:r>
              <a:rPr lang="en-US" sz="1400" dirty="0"/>
              <a:t>physical, </a:t>
            </a:r>
            <a:endParaRPr lang="en-US" sz="1400" dirty="0" smtClean="0"/>
          </a:p>
          <a:p>
            <a:pPr marL="455613" lvl="3" indent="227013">
              <a:tabLst>
                <a:tab pos="227013" algn="ctr"/>
                <a:tab pos="682625" algn="l"/>
                <a:tab pos="917575" algn="l"/>
              </a:tabLst>
            </a:pPr>
            <a:r>
              <a:rPr lang="en-US" sz="1400" dirty="0" smtClean="0"/>
              <a:t>physiological</a:t>
            </a:r>
            <a:r>
              <a:rPr lang="en-US" sz="1400" dirty="0"/>
              <a:t>, and </a:t>
            </a:r>
            <a:endParaRPr lang="en-US" sz="1400" dirty="0" smtClean="0"/>
          </a:p>
          <a:p>
            <a:pPr marL="455613" lvl="2" indent="227013">
              <a:tabLst>
                <a:tab pos="227013" algn="ctr"/>
                <a:tab pos="682625" algn="l"/>
                <a:tab pos="917575" algn="l"/>
              </a:tabLst>
            </a:pPr>
            <a:r>
              <a:rPr lang="en-US" sz="1400" dirty="0" smtClean="0"/>
              <a:t>environmental </a:t>
            </a:r>
            <a:r>
              <a:rPr lang="en-US" sz="1400" dirty="0"/>
              <a:t>stressors </a:t>
            </a:r>
            <a:r>
              <a:rPr lang="en-US" sz="1400" dirty="0" smtClean="0"/>
              <a:t/>
            </a:r>
            <a:br>
              <a:rPr lang="en-US" sz="1400" dirty="0" smtClean="0"/>
            </a:br>
            <a:endParaRPr lang="en-US" sz="1400" dirty="0" smtClean="0"/>
          </a:p>
          <a:p>
            <a:pPr marL="455613" lvl="2" indent="1588">
              <a:tabLst>
                <a:tab pos="227013" algn="ctr"/>
                <a:tab pos="682625" algn="l"/>
                <a:tab pos="917575" algn="l"/>
              </a:tabLst>
            </a:pPr>
            <a:r>
              <a:rPr lang="en-US" sz="1400" dirty="0" smtClean="0"/>
              <a:t>associated with spaceflight.” </a:t>
            </a:r>
            <a:endParaRPr lang="en-US" sz="1400" dirty="0"/>
          </a:p>
        </p:txBody>
      </p:sp>
      <p:sp>
        <p:nvSpPr>
          <p:cNvPr id="2" name="Title 1"/>
          <p:cNvSpPr>
            <a:spLocks noGrp="1"/>
          </p:cNvSpPr>
          <p:nvPr>
            <p:ph type="title"/>
          </p:nvPr>
        </p:nvSpPr>
        <p:spPr/>
        <p:txBody>
          <a:bodyPr/>
          <a:lstStyle/>
          <a:p>
            <a:r>
              <a:rPr lang="en-US" dirty="0" smtClean="0"/>
              <a:t>NRA Solicitation</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11</a:t>
            </a:fld>
            <a:endParaRPr lang="en-US" dirty="0"/>
          </a:p>
        </p:txBody>
      </p:sp>
    </p:spTree>
    <p:extLst>
      <p:ext uri="{BB962C8B-B14F-4D97-AF65-F5344CB8AC3E}">
        <p14:creationId xmlns:p14="http://schemas.microsoft.com/office/powerpoint/2010/main" val="5806569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719278" y="-58698"/>
            <a:ext cx="7434122" cy="1015663"/>
          </a:xfrm>
          <a:prstGeom prst="rect">
            <a:avLst/>
          </a:prstGeom>
          <a:noFill/>
        </p:spPr>
        <p:txBody>
          <a:bodyPr wrap="square" rtlCol="0">
            <a:spAutoFit/>
          </a:bodyPr>
          <a:lstStyle/>
          <a:p>
            <a:pPr algn="ctr"/>
            <a:r>
              <a:rPr lang="en-US" sz="3000" b="1" dirty="0" smtClean="0"/>
              <a:t>NASA Funded 10 Research Proposals In Response </a:t>
            </a:r>
            <a:r>
              <a:rPr lang="en-US" sz="3000" b="1" dirty="0"/>
              <a:t>t</a:t>
            </a:r>
            <a:r>
              <a:rPr lang="en-US" sz="3000" b="1" dirty="0" smtClean="0"/>
              <a:t>o its “Twins” Solicitation</a:t>
            </a:r>
            <a:endParaRPr lang="en-US" sz="3000" b="1" dirty="0"/>
          </a:p>
        </p:txBody>
      </p:sp>
      <p:sp>
        <p:nvSpPr>
          <p:cNvPr id="9" name="TextBox 8"/>
          <p:cNvSpPr txBox="1"/>
          <p:nvPr/>
        </p:nvSpPr>
        <p:spPr>
          <a:xfrm>
            <a:off x="310242" y="6296803"/>
            <a:ext cx="8833758" cy="307777"/>
          </a:xfrm>
          <a:prstGeom prst="rect">
            <a:avLst/>
          </a:prstGeom>
          <a:noFill/>
          <a:ln>
            <a:noFill/>
          </a:ln>
        </p:spPr>
        <p:txBody>
          <a:bodyPr wrap="square" rtlCol="0">
            <a:spAutoFit/>
          </a:bodyPr>
          <a:lstStyle/>
          <a:p>
            <a:r>
              <a:rPr lang="en-US" sz="1400" dirty="0">
                <a:solidFill>
                  <a:srgbClr val="0070C0"/>
                </a:solidFill>
              </a:rPr>
              <a:t>http://www.nasa.gov/content/nasa-selects-10-proposals-to-explore-genetic-aspects-of-spaceflight/</a:t>
            </a:r>
          </a:p>
        </p:txBody>
      </p:sp>
      <p:sp>
        <p:nvSpPr>
          <p:cNvPr id="2" name="Title 1"/>
          <p:cNvSpPr>
            <a:spLocks noGrp="1"/>
          </p:cNvSpPr>
          <p:nvPr>
            <p:ph type="title"/>
          </p:nvPr>
        </p:nvSpPr>
        <p:spPr/>
        <p:txBody>
          <a:bodyPr/>
          <a:lstStyle/>
          <a:p>
            <a:r>
              <a:rPr lang="en-US" dirty="0" smtClean="0"/>
              <a:t>Selections</a:t>
            </a:r>
            <a:endParaRPr lang="en-US" dirty="0"/>
          </a:p>
        </p:txBody>
      </p:sp>
      <p:sp>
        <p:nvSpPr>
          <p:cNvPr id="3" name="Content Placeholder 2"/>
          <p:cNvSpPr>
            <a:spLocks noGrp="1"/>
          </p:cNvSpPr>
          <p:nvPr>
            <p:ph idx="1"/>
          </p:nvPr>
        </p:nvSpPr>
        <p:spPr/>
        <p:txBody>
          <a:bodyPr>
            <a:normAutofit fontScale="70000" lnSpcReduction="20000"/>
          </a:bodyPr>
          <a:lstStyle/>
          <a:p>
            <a:r>
              <a:rPr lang="en-US" b="0" dirty="0" smtClean="0"/>
              <a:t>2 Subjects</a:t>
            </a:r>
          </a:p>
          <a:p>
            <a:pPr lvl="1"/>
            <a:r>
              <a:rPr lang="en-US" dirty="0" smtClean="0"/>
              <a:t>Scott Kelly</a:t>
            </a:r>
          </a:p>
          <a:p>
            <a:pPr lvl="1"/>
            <a:r>
              <a:rPr lang="en-US" b="0" dirty="0" smtClean="0"/>
              <a:t>Mark Kelly</a:t>
            </a:r>
          </a:p>
          <a:p>
            <a:r>
              <a:rPr lang="en-US" b="0" dirty="0" smtClean="0"/>
              <a:t>10 Selections</a:t>
            </a:r>
          </a:p>
          <a:p>
            <a:pPr marL="681038" lvl="1" indent="-457200">
              <a:buFont typeface="+mj-lt"/>
              <a:buAutoNum type="arabicPeriod"/>
            </a:pPr>
            <a:r>
              <a:rPr lang="en-US" dirty="0"/>
              <a:t>Susan Bailey, Colorado State University, Differential effects on telomeres and telomerase in twin astronauts associated with spaceflight</a:t>
            </a:r>
          </a:p>
          <a:p>
            <a:pPr marL="681038" lvl="1" indent="-457200">
              <a:buFont typeface="+mj-lt"/>
              <a:buAutoNum type="arabicPeriod"/>
            </a:pPr>
            <a:r>
              <a:rPr lang="en-US" dirty="0"/>
              <a:t>Andrew Feinberg, Johns Hopkins University School of Medicine, Comprehensive whole genome analysis of differential epigenetic effects of space travel on monozygotic twins</a:t>
            </a:r>
          </a:p>
          <a:p>
            <a:pPr marL="681038" lvl="1" indent="-457200">
              <a:buFont typeface="+mj-lt"/>
              <a:buAutoNum type="arabicPeriod"/>
            </a:pPr>
            <a:r>
              <a:rPr lang="en-US" dirty="0"/>
              <a:t>Christopher Mason, Weill Medical College of Cornell University, The Landscape of DNA and RNA Methylation Before, During, and After Human Space Travel</a:t>
            </a:r>
          </a:p>
          <a:p>
            <a:pPr marL="681038" lvl="1" indent="-457200">
              <a:buFont typeface="+mj-lt"/>
              <a:buAutoNum type="arabicPeriod"/>
            </a:pPr>
            <a:r>
              <a:rPr lang="en-US" dirty="0"/>
              <a:t>Scott Smith, NASA Johnson Space Center, Biochemical Profile: Homozygous Twin control for a 12 month Space Flight Exposure</a:t>
            </a:r>
          </a:p>
          <a:p>
            <a:pPr marL="681038" lvl="1" indent="-457200">
              <a:buFont typeface="+mj-lt"/>
              <a:buAutoNum type="arabicPeriod"/>
            </a:pPr>
            <a:r>
              <a:rPr lang="en-US" dirty="0" smtClean="0"/>
              <a:t>Emmanuel </a:t>
            </a:r>
            <a:r>
              <a:rPr lang="en-US" dirty="0" err="1"/>
              <a:t>Mignot</a:t>
            </a:r>
            <a:r>
              <a:rPr lang="en-US" dirty="0"/>
              <a:t>, Stanford University School of Medicine, HERO Twin Astronaut Study Consortium (TASC): </a:t>
            </a:r>
            <a:r>
              <a:rPr lang="en-US" dirty="0" err="1"/>
              <a:t>Immunome</a:t>
            </a:r>
            <a:r>
              <a:rPr lang="en-US" dirty="0"/>
              <a:t> Changes in Space</a:t>
            </a:r>
          </a:p>
          <a:p>
            <a:pPr marL="681038" lvl="1" indent="-457200">
              <a:buFont typeface="+mj-lt"/>
              <a:buAutoNum type="arabicPeriod"/>
            </a:pPr>
            <a:r>
              <a:rPr lang="en-US" dirty="0" smtClean="0"/>
              <a:t>Stuart </a:t>
            </a:r>
            <a:r>
              <a:rPr lang="en-US" dirty="0"/>
              <a:t>Lee, Wyle Laboratories, </a:t>
            </a:r>
            <a:r>
              <a:rPr lang="en-US" dirty="0" err="1"/>
              <a:t>Metabolomic</a:t>
            </a:r>
            <a:r>
              <a:rPr lang="en-US" dirty="0"/>
              <a:t> And Genomic Markers Of Atherosclerosis As Related To Oxidative Stress, Inflammation, And Vascular Function In Twin Astronauts</a:t>
            </a:r>
          </a:p>
          <a:p>
            <a:pPr marL="681038" lvl="1" indent="-457200">
              <a:buFont typeface="+mj-lt"/>
              <a:buAutoNum type="arabicPeriod"/>
            </a:pPr>
            <a:r>
              <a:rPr lang="en-US" dirty="0" err="1" smtClean="0"/>
              <a:t>Brinda</a:t>
            </a:r>
            <a:r>
              <a:rPr lang="en-US" dirty="0" smtClean="0"/>
              <a:t> </a:t>
            </a:r>
            <a:r>
              <a:rPr lang="en-US" dirty="0" err="1"/>
              <a:t>Rana</a:t>
            </a:r>
            <a:r>
              <a:rPr lang="en-US" dirty="0"/>
              <a:t>, University of California, Proteomic Assessment of Fluid Shifts and Association with Visual Impairment and Intracranial Pressure in Twin Astronauts</a:t>
            </a:r>
          </a:p>
          <a:p>
            <a:pPr marL="681038" lvl="1" indent="-457200">
              <a:buFont typeface="+mj-lt"/>
              <a:buAutoNum type="arabicPeriod"/>
            </a:pPr>
            <a:r>
              <a:rPr lang="en-US" dirty="0" smtClean="0"/>
              <a:t>Mathias </a:t>
            </a:r>
            <a:r>
              <a:rPr lang="en-US" dirty="0" err="1"/>
              <a:t>Basner</a:t>
            </a:r>
            <a:r>
              <a:rPr lang="en-US" dirty="0"/>
              <a:t>, University of Pennsylvania School of Medicine, HERO Twin Astronaut Study Consortium (TASC) Project: Cognition on Monozygotic Twin on Earth</a:t>
            </a:r>
          </a:p>
          <a:p>
            <a:pPr marL="681038" lvl="1" indent="-457200">
              <a:buFont typeface="+mj-lt"/>
              <a:buAutoNum type="arabicPeriod"/>
            </a:pPr>
            <a:r>
              <a:rPr lang="en-US" dirty="0"/>
              <a:t>Fred </a:t>
            </a:r>
            <a:r>
              <a:rPr lang="en-US" dirty="0" err="1"/>
              <a:t>Turek</a:t>
            </a:r>
            <a:r>
              <a:rPr lang="en-US" dirty="0"/>
              <a:t>, Northwestern University, HERO Twin Astronaut Study Consortium (TASC) Project: </a:t>
            </a:r>
            <a:r>
              <a:rPr lang="en-US" dirty="0" err="1"/>
              <a:t>Metagenomic</a:t>
            </a:r>
            <a:r>
              <a:rPr lang="en-US" dirty="0"/>
              <a:t> Sequencing of the </a:t>
            </a:r>
            <a:r>
              <a:rPr lang="en-US" dirty="0" err="1"/>
              <a:t>Bacteriome</a:t>
            </a:r>
            <a:r>
              <a:rPr lang="en-US" dirty="0"/>
              <a:t> in GI Tract of Twin Astronauts</a:t>
            </a:r>
          </a:p>
          <a:p>
            <a:pPr marL="681038" lvl="1" indent="-457200">
              <a:buFont typeface="+mj-lt"/>
              <a:buAutoNum type="arabicPeriod"/>
            </a:pPr>
            <a:r>
              <a:rPr lang="en-US" dirty="0" smtClean="0"/>
              <a:t>Michael </a:t>
            </a:r>
            <a:r>
              <a:rPr lang="en-US" dirty="0"/>
              <a:t>Snyder, Stanford University, HERO Twin Astronaut Study Consortium (TASC) Project: Longitudinal integrated multi-</a:t>
            </a:r>
            <a:r>
              <a:rPr lang="en-US" dirty="0" err="1"/>
              <a:t>omics</a:t>
            </a:r>
            <a:r>
              <a:rPr lang="en-US" dirty="0"/>
              <a:t> analysis of the </a:t>
            </a:r>
            <a:r>
              <a:rPr lang="en-US" dirty="0" err="1"/>
              <a:t>biomolecular</a:t>
            </a:r>
            <a:r>
              <a:rPr lang="en-US" dirty="0"/>
              <a:t> effects of space </a:t>
            </a:r>
            <a:r>
              <a:rPr lang="en-US" dirty="0" smtClean="0"/>
              <a:t>travel</a:t>
            </a:r>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9297" y="1027144"/>
            <a:ext cx="2036549" cy="1004093"/>
          </a:xfrm>
          <a:prstGeom prst="rect">
            <a:avLst/>
          </a:prstGeom>
          <a:ln>
            <a:solidFill>
              <a:schemeClr val="tx1"/>
            </a:solidFill>
          </a:ln>
        </p:spPr>
      </p:pic>
      <p:sp>
        <p:nvSpPr>
          <p:cNvPr id="6" name="Slide Number Placeholder 5"/>
          <p:cNvSpPr>
            <a:spLocks noGrp="1"/>
          </p:cNvSpPr>
          <p:nvPr>
            <p:ph type="sldNum" sz="quarter" idx="12"/>
          </p:nvPr>
        </p:nvSpPr>
        <p:spPr/>
        <p:txBody>
          <a:bodyPr/>
          <a:lstStyle/>
          <a:p>
            <a:pPr>
              <a:defRPr/>
            </a:pPr>
            <a:fld id="{285287DF-F7DD-45EF-AA70-A5EE34ACEB4B}" type="slidenum">
              <a:rPr lang="en-US" smtClean="0"/>
              <a:pPr>
                <a:defRPr/>
              </a:pPr>
              <a:t>12</a:t>
            </a:fld>
            <a:endParaRPr lang="en-US" dirty="0"/>
          </a:p>
        </p:txBody>
      </p:sp>
    </p:spTree>
    <p:extLst>
      <p:ext uri="{BB962C8B-B14F-4D97-AF65-F5344CB8AC3E}">
        <p14:creationId xmlns:p14="http://schemas.microsoft.com/office/powerpoint/2010/main" val="24646492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8" name="Picture 7" descr="Twins_Litho3_Final.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417"/>
            <a:ext cx="9144000" cy="7065818"/>
          </a:xfrm>
          <a:prstGeom prst="rect">
            <a:avLst/>
          </a:prstGeom>
        </p:spPr>
      </p:pic>
      <p:sp>
        <p:nvSpPr>
          <p:cNvPr id="9" name="Slide Number Placeholder 8"/>
          <p:cNvSpPr>
            <a:spLocks noGrp="1"/>
          </p:cNvSpPr>
          <p:nvPr>
            <p:ph type="sldNum" sz="quarter" idx="12"/>
          </p:nvPr>
        </p:nvSpPr>
        <p:spPr/>
        <p:txBody>
          <a:bodyPr/>
          <a:lstStyle/>
          <a:p>
            <a:pPr>
              <a:defRPr/>
            </a:pPr>
            <a:fld id="{285287DF-F7DD-45EF-AA70-A5EE34ACEB4B}" type="slidenum">
              <a:rPr lang="en-US" smtClean="0"/>
              <a:pPr>
                <a:defRPr/>
              </a:pPr>
              <a:t>13</a:t>
            </a:fld>
            <a:endParaRPr lang="en-US" dirty="0"/>
          </a:p>
        </p:txBody>
      </p:sp>
    </p:spTree>
    <p:extLst>
      <p:ext uri="{BB962C8B-B14F-4D97-AF65-F5344CB8AC3E}">
        <p14:creationId xmlns:p14="http://schemas.microsoft.com/office/powerpoint/2010/main" val="24126652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pPr algn="ctr"/>
            <a:r>
              <a:rPr lang="en-US" sz="2000" b="1" dirty="0"/>
              <a:t>Differential effects on </a:t>
            </a:r>
            <a:r>
              <a:rPr lang="en-US" sz="2000" b="1" dirty="0" smtClean="0"/>
              <a:t>Telomeres </a:t>
            </a:r>
            <a:r>
              <a:rPr lang="en-US" sz="2000" b="1" dirty="0"/>
              <a:t>and </a:t>
            </a:r>
            <a:r>
              <a:rPr lang="en-US" sz="2000" b="1" dirty="0" smtClean="0"/>
              <a:t>Telomerase </a:t>
            </a:r>
            <a:r>
              <a:rPr lang="en-US" sz="2000" b="1" dirty="0"/>
              <a:t>in </a:t>
            </a:r>
            <a:r>
              <a:rPr lang="en-US" sz="2000" b="1" dirty="0" smtClean="0"/>
              <a:t>Twin </a:t>
            </a:r>
          </a:p>
          <a:p>
            <a:pPr algn="ctr"/>
            <a:r>
              <a:rPr lang="en-US" sz="2000" b="1" dirty="0" smtClean="0"/>
              <a:t>astronauts </a:t>
            </a:r>
            <a:r>
              <a:rPr lang="en-US" sz="2000" b="1" dirty="0"/>
              <a:t>associated with spaceflight </a:t>
            </a:r>
            <a:endParaRPr lang="en-US" sz="2000" b="1" i="1" dirty="0" smtClean="0"/>
          </a:p>
        </p:txBody>
      </p:sp>
      <p:cxnSp>
        <p:nvCxnSpPr>
          <p:cNvPr id="5" name="Straight Connector 4"/>
          <p:cNvCxnSpPr/>
          <p:nvPr/>
        </p:nvCxnSpPr>
        <p:spPr>
          <a:xfrm>
            <a:off x="5029200" y="714380"/>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5058" y="3581400"/>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66318" y="718605"/>
            <a:ext cx="3657600" cy="2539157"/>
          </a:xfrm>
          <a:prstGeom prst="rect">
            <a:avLst/>
          </a:prstGeom>
          <a:solidFill>
            <a:srgbClr val="FFFF99"/>
          </a:solidFill>
          <a:ln>
            <a:solidFill>
              <a:schemeClr val="tx1"/>
            </a:solidFill>
          </a:ln>
        </p:spPr>
        <p:txBody>
          <a:bodyPr wrap="square" rtlCol="0">
            <a:spAutoFit/>
          </a:bodyPr>
          <a:lstStyle/>
          <a:p>
            <a:pPr algn="ctr"/>
            <a:r>
              <a:rPr lang="en-US" sz="1400" b="1" dirty="0" smtClean="0"/>
              <a:t>Specific Aims</a:t>
            </a:r>
          </a:p>
          <a:p>
            <a:pPr>
              <a:spcAft>
                <a:spcPts val="200"/>
              </a:spcAft>
            </a:pPr>
            <a:r>
              <a:rPr lang="en-US" sz="1000" dirty="0" smtClean="0"/>
              <a:t>The </a:t>
            </a:r>
            <a:r>
              <a:rPr lang="en-US" sz="1000" dirty="0"/>
              <a:t>rate at which telomeres shorten provides an informative biomarker of aging and  age-related pathologies (e.g</a:t>
            </a:r>
            <a:r>
              <a:rPr lang="en-US" sz="1000" dirty="0" smtClean="0"/>
              <a:t>., </a:t>
            </a:r>
            <a:r>
              <a:rPr lang="en-US" sz="1000" dirty="0"/>
              <a:t>cardiovascular disease and cancer) that captures the interplay between genetics and </a:t>
            </a:r>
            <a:r>
              <a:rPr lang="en-US" sz="1000" dirty="0" smtClean="0"/>
              <a:t>lifestyle factors. </a:t>
            </a:r>
            <a:endParaRPr lang="en-US" sz="1000" dirty="0"/>
          </a:p>
          <a:p>
            <a:pPr>
              <a:spcAft>
                <a:spcPts val="200"/>
              </a:spcAft>
            </a:pPr>
            <a:r>
              <a:rPr lang="en-US" sz="1000" i="1" dirty="0"/>
              <a:t>We propose that for the astronauts telomere maintenance is particularly relevant, as it reflects the combined exposures (e.g., radiation) and experiences </a:t>
            </a:r>
            <a:r>
              <a:rPr lang="en-US" sz="1000" i="1" dirty="0" smtClean="0"/>
              <a:t>(nutritional, psychological and physical stressors</a:t>
            </a:r>
            <a:r>
              <a:rPr lang="en-US" sz="1000" i="1" dirty="0"/>
              <a:t>) encountered during space </a:t>
            </a:r>
            <a:r>
              <a:rPr lang="en-US" sz="1000" i="1" dirty="0" smtClean="0"/>
              <a:t>travel.</a:t>
            </a:r>
            <a:endParaRPr lang="en-US" sz="1000" i="1" dirty="0"/>
          </a:p>
          <a:p>
            <a:pPr marL="0" lvl="2">
              <a:spcAft>
                <a:spcPts val="200"/>
              </a:spcAft>
            </a:pPr>
            <a:r>
              <a:rPr lang="en-US" sz="1000" dirty="0"/>
              <a:t>The </a:t>
            </a:r>
            <a:r>
              <a:rPr lang="en-US" sz="1000" dirty="0" smtClean="0"/>
              <a:t>Twins </a:t>
            </a:r>
            <a:r>
              <a:rPr lang="en-US" sz="1000" dirty="0"/>
              <a:t>study </a:t>
            </a:r>
            <a:r>
              <a:rPr lang="en-US" sz="1000" dirty="0" smtClean="0"/>
              <a:t>provides the extraordinary opportunity to control </a:t>
            </a:r>
            <a:r>
              <a:rPr lang="en-US" sz="1000" dirty="0"/>
              <a:t>variables of individual genetic differences, susceptibilities and lifestyle </a:t>
            </a:r>
            <a:r>
              <a:rPr lang="en-US" sz="1000" dirty="0" smtClean="0"/>
              <a:t>factors, making differential effects observed between the twins space</a:t>
            </a:r>
            <a:r>
              <a:rPr lang="en-US" sz="1000" dirty="0"/>
              <a:t>-flight specific.</a:t>
            </a:r>
          </a:p>
          <a:p>
            <a:pPr marL="0" lvl="2">
              <a:spcAft>
                <a:spcPts val="200"/>
              </a:spcAft>
            </a:pPr>
            <a:r>
              <a:rPr lang="en-US" sz="1000" dirty="0" smtClean="0"/>
              <a:t>Comparisons with unrelated astronauts (separate study), will allow evaluating role of genetics/individual susceptibilities.</a:t>
            </a:r>
            <a:endParaRPr lang="en-US" sz="1000" dirty="0"/>
          </a:p>
        </p:txBody>
      </p:sp>
      <p:sp>
        <p:nvSpPr>
          <p:cNvPr id="20" name="TextBox 19"/>
          <p:cNvSpPr txBox="1"/>
          <p:nvPr/>
        </p:nvSpPr>
        <p:spPr>
          <a:xfrm>
            <a:off x="152400" y="3657600"/>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Research for Space &amp; Earth</a:t>
            </a:r>
            <a:endParaRPr lang="en-US" sz="1600" b="1" dirty="0"/>
          </a:p>
        </p:txBody>
      </p:sp>
      <p:pic>
        <p:nvPicPr>
          <p:cNvPr id="3074" name="Picture 2" descr="C:\Users\grahams\AppData\Local\Microsoft\Windows\Temporary Internet Files\Content.Outlook\FOXB59IT\iss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208" y="4143828"/>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60834" y="4068363"/>
            <a:ext cx="3962400" cy="1877437"/>
          </a:xfrm>
          <a:prstGeom prst="rect">
            <a:avLst/>
          </a:prstGeom>
          <a:solidFill>
            <a:srgbClr val="FFFF99"/>
          </a:solidFill>
          <a:ln>
            <a:solidFill>
              <a:schemeClr val="tx1"/>
            </a:solidFill>
          </a:ln>
        </p:spPr>
        <p:txBody>
          <a:bodyPr wrap="square" rtlCol="0">
            <a:spAutoFit/>
          </a:bodyPr>
          <a:lstStyle/>
          <a:p>
            <a:r>
              <a:rPr lang="en-US" sz="1400" b="1" dirty="0" smtClean="0"/>
              <a:t>Space:  </a:t>
            </a:r>
            <a:r>
              <a:rPr lang="en-US" sz="1000" dirty="0" smtClean="0"/>
              <a:t>This twins study will identify space-flight specific factors that influence telomere length and telomerase activity, informative biological indicators of aging and age-related degenerative diseases (e.g., cardiovascular disease and cancer).  Our mechanistic investigations will begin to establish relevant relationships and suggest potential mitigation strategies for future study and to improve astronaut overall health.</a:t>
            </a:r>
          </a:p>
          <a:p>
            <a:endParaRPr lang="en-US" sz="1400" b="1" dirty="0"/>
          </a:p>
          <a:p>
            <a:endParaRPr lang="en-US" sz="1400" b="1" dirty="0" smtClean="0"/>
          </a:p>
          <a:p>
            <a:endParaRPr lang="en-US" sz="1400" b="1" dirty="0"/>
          </a:p>
        </p:txBody>
      </p:sp>
      <p:pic>
        <p:nvPicPr>
          <p:cNvPr id="3075" name="Picture 3" descr="C:\Users\grahams\AppData\Local\Microsoft\Windows\Temporary Internet Files\Content.Outlook\FOXB59IT\earth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 y="5527045"/>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5450" y="1924842"/>
            <a:ext cx="1380850" cy="553998"/>
          </a:xfrm>
          <a:prstGeom prst="rect">
            <a:avLst/>
          </a:prstGeom>
          <a:noFill/>
        </p:spPr>
        <p:txBody>
          <a:bodyPr wrap="square" rtlCol="0">
            <a:spAutoFit/>
          </a:bodyPr>
          <a:lstStyle/>
          <a:p>
            <a:pPr algn="ctr"/>
            <a:r>
              <a:rPr lang="en-US" sz="1000" b="1" dirty="0" smtClean="0"/>
              <a:t>Susan Bailey, Ph.D.</a:t>
            </a:r>
          </a:p>
          <a:p>
            <a:pPr algn="ctr"/>
            <a:r>
              <a:rPr lang="en-US" sz="1000" b="1" dirty="0" smtClean="0"/>
              <a:t>Colorado State </a:t>
            </a:r>
            <a:r>
              <a:rPr lang="en-US" sz="1000" b="1" dirty="0" err="1" smtClean="0"/>
              <a:t>Univ</a:t>
            </a:r>
            <a:endParaRPr lang="en-US" sz="1000" b="1" dirty="0"/>
          </a:p>
        </p:txBody>
      </p:sp>
      <p:sp>
        <p:nvSpPr>
          <p:cNvPr id="24" name="TextBox 23"/>
          <p:cNvSpPr txBox="1"/>
          <p:nvPr/>
        </p:nvSpPr>
        <p:spPr>
          <a:xfrm>
            <a:off x="33475" y="3200400"/>
            <a:ext cx="1143000" cy="400110"/>
          </a:xfrm>
          <a:prstGeom prst="rect">
            <a:avLst/>
          </a:prstGeom>
          <a:noFill/>
        </p:spPr>
        <p:txBody>
          <a:bodyPr wrap="square" rtlCol="0">
            <a:spAutoFit/>
          </a:bodyPr>
          <a:lstStyle/>
          <a:p>
            <a:pPr algn="ctr"/>
            <a:r>
              <a:rPr lang="en-US" sz="1000" b="1" dirty="0" smtClean="0"/>
              <a:t>Kerry George</a:t>
            </a:r>
          </a:p>
          <a:p>
            <a:pPr algn="ctr"/>
            <a:r>
              <a:rPr lang="en-US" sz="1000" b="1" dirty="0" smtClean="0"/>
              <a:t>Wyle Labs/JSC</a:t>
            </a:r>
            <a:endParaRPr lang="en-US" sz="1000" b="1" dirty="0"/>
          </a:p>
        </p:txBody>
      </p:sp>
      <p:pic>
        <p:nvPicPr>
          <p:cNvPr id="30" name="Picture 29" descr="e0b49522ddca3416d3_l_1f4df.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179" y="2438400"/>
            <a:ext cx="801593" cy="801593"/>
          </a:xfrm>
          <a:prstGeom prst="rect">
            <a:avLst/>
          </a:prstGeom>
        </p:spPr>
      </p:pic>
      <p:pic>
        <p:nvPicPr>
          <p:cNvPr id="9" name="Picture 8" descr="Susan 2013 crop.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914400"/>
            <a:ext cx="759417" cy="1066800"/>
          </a:xfrm>
          <a:prstGeom prst="rect">
            <a:avLst/>
          </a:prstGeom>
        </p:spPr>
      </p:pic>
      <p:sp>
        <p:nvSpPr>
          <p:cNvPr id="36" name="Content Placeholder 2"/>
          <p:cNvSpPr txBox="1">
            <a:spLocks/>
          </p:cNvSpPr>
          <p:nvPr/>
        </p:nvSpPr>
        <p:spPr>
          <a:xfrm>
            <a:off x="5085556" y="1066800"/>
            <a:ext cx="4038600" cy="30480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spcBef>
                <a:spcPts val="0"/>
              </a:spcBef>
              <a:spcAft>
                <a:spcPts val="300"/>
              </a:spcAft>
            </a:pPr>
            <a:r>
              <a:rPr lang="en-US" sz="2000" b="1" i="1" dirty="0" smtClean="0">
                <a:solidFill>
                  <a:srgbClr val="000000"/>
                </a:solidFill>
              </a:rPr>
              <a:t>Our goal </a:t>
            </a:r>
            <a:r>
              <a:rPr lang="en-US" sz="2000" b="1" dirty="0" smtClean="0">
                <a:solidFill>
                  <a:srgbClr val="000000"/>
                </a:solidFill>
              </a:rPr>
              <a:t>is to assess changes in telomere length and telomerase activity associated with the upcoming yearlong ISS mission in the space- and earth-bound twin astronauts.</a:t>
            </a:r>
          </a:p>
          <a:p>
            <a:pPr algn="l">
              <a:lnSpc>
                <a:spcPct val="120000"/>
              </a:lnSpc>
              <a:spcBef>
                <a:spcPts val="0"/>
              </a:spcBef>
            </a:pPr>
            <a:r>
              <a:rPr lang="en-US" sz="2000" b="1" i="1" dirty="0" smtClean="0">
                <a:solidFill>
                  <a:srgbClr val="000000"/>
                </a:solidFill>
              </a:rPr>
              <a:t>We hypothesize </a:t>
            </a:r>
            <a:r>
              <a:rPr lang="en-US" sz="2000" b="1" dirty="0" smtClean="0">
                <a:solidFill>
                  <a:srgbClr val="000000"/>
                </a:solidFill>
              </a:rPr>
              <a:t>that accelerated telomere shortening and elevated telomerase activity will be associated with space flight</a:t>
            </a:r>
          </a:p>
          <a:p>
            <a:pPr algn="l">
              <a:lnSpc>
                <a:spcPct val="120000"/>
              </a:lnSpc>
              <a:spcBef>
                <a:spcPts val="0"/>
              </a:spcBef>
            </a:pPr>
            <a:r>
              <a:rPr lang="en-US" sz="2000" dirty="0" smtClean="0">
                <a:solidFill>
                  <a:srgbClr val="000000"/>
                </a:solidFill>
              </a:rPr>
              <a:t>as compared to ground based control, in a duration and severity </a:t>
            </a:r>
            <a:r>
              <a:rPr lang="en-US" sz="2000" dirty="0">
                <a:solidFill>
                  <a:srgbClr val="000000"/>
                </a:solidFill>
              </a:rPr>
              <a:t>dependent </a:t>
            </a:r>
            <a:r>
              <a:rPr lang="en-US" sz="2000" dirty="0" smtClean="0">
                <a:solidFill>
                  <a:srgbClr val="000000"/>
                </a:solidFill>
              </a:rPr>
              <a:t>manner.</a:t>
            </a:r>
          </a:p>
          <a:p>
            <a:pPr marL="342900" indent="-342900" algn="l">
              <a:lnSpc>
                <a:spcPct val="120000"/>
              </a:lnSpc>
              <a:spcBef>
                <a:spcPts val="0"/>
              </a:spcBef>
              <a:buFont typeface="Arial"/>
              <a:buChar char="•"/>
            </a:pPr>
            <a:r>
              <a:rPr lang="en-US" sz="2000" dirty="0" smtClean="0">
                <a:solidFill>
                  <a:srgbClr val="000000"/>
                </a:solidFill>
              </a:rPr>
              <a:t>Blood samples will be taken </a:t>
            </a:r>
            <a:r>
              <a:rPr lang="en-US" sz="2000" b="1" i="1" dirty="0">
                <a:solidFill>
                  <a:srgbClr val="000000"/>
                </a:solidFill>
              </a:rPr>
              <a:t>pre-flight</a:t>
            </a:r>
            <a:r>
              <a:rPr lang="en-US" sz="2000" b="1" dirty="0">
                <a:solidFill>
                  <a:srgbClr val="000000"/>
                </a:solidFill>
              </a:rPr>
              <a:t> </a:t>
            </a:r>
            <a:r>
              <a:rPr lang="en-US" sz="2000" dirty="0">
                <a:solidFill>
                  <a:srgbClr val="000000"/>
                </a:solidFill>
              </a:rPr>
              <a:t>(to establish baseline), </a:t>
            </a:r>
            <a:r>
              <a:rPr lang="en-US" sz="2000" b="1" i="1" dirty="0">
                <a:solidFill>
                  <a:srgbClr val="000000"/>
                </a:solidFill>
              </a:rPr>
              <a:t>in-flight</a:t>
            </a:r>
            <a:r>
              <a:rPr lang="en-US" sz="2000" b="1" dirty="0">
                <a:solidFill>
                  <a:srgbClr val="000000"/>
                </a:solidFill>
              </a:rPr>
              <a:t> </a:t>
            </a:r>
            <a:r>
              <a:rPr lang="en-US" sz="2000" dirty="0">
                <a:solidFill>
                  <a:srgbClr val="000000"/>
                </a:solidFill>
              </a:rPr>
              <a:t>(to evaluate short-term/temporary changes) and </a:t>
            </a:r>
            <a:r>
              <a:rPr lang="en-US" sz="2000" b="1" i="1" dirty="0">
                <a:solidFill>
                  <a:srgbClr val="000000"/>
                </a:solidFill>
              </a:rPr>
              <a:t>post-flight</a:t>
            </a:r>
            <a:r>
              <a:rPr lang="en-US" sz="2000" b="1" dirty="0">
                <a:solidFill>
                  <a:srgbClr val="000000"/>
                </a:solidFill>
              </a:rPr>
              <a:t> </a:t>
            </a:r>
            <a:r>
              <a:rPr lang="en-US" sz="2000" dirty="0">
                <a:solidFill>
                  <a:srgbClr val="000000"/>
                </a:solidFill>
              </a:rPr>
              <a:t>(to evaluate long-term/permanent changes</a:t>
            </a:r>
            <a:r>
              <a:rPr lang="en-US" sz="2000" dirty="0" smtClean="0">
                <a:solidFill>
                  <a:srgbClr val="000000"/>
                </a:solidFill>
              </a:rPr>
              <a:t>)</a:t>
            </a:r>
          </a:p>
          <a:p>
            <a:pPr marL="342900" indent="-342900" algn="l">
              <a:lnSpc>
                <a:spcPct val="120000"/>
              </a:lnSpc>
              <a:spcBef>
                <a:spcPts val="0"/>
              </a:spcBef>
              <a:buFont typeface="Arial"/>
              <a:buChar char="•"/>
            </a:pPr>
            <a:r>
              <a:rPr lang="en-US" sz="2000" dirty="0" smtClean="0">
                <a:solidFill>
                  <a:srgbClr val="000000"/>
                </a:solidFill>
              </a:rPr>
              <a:t>Data </a:t>
            </a:r>
            <a:r>
              <a:rPr lang="en-US" sz="2000" dirty="0">
                <a:solidFill>
                  <a:srgbClr val="000000"/>
                </a:solidFill>
              </a:rPr>
              <a:t>sharing for other endpoints will </a:t>
            </a:r>
            <a:r>
              <a:rPr lang="en-US" sz="2000" dirty="0" smtClean="0">
                <a:solidFill>
                  <a:srgbClr val="000000"/>
                </a:solidFill>
              </a:rPr>
              <a:t>also inform </a:t>
            </a:r>
            <a:r>
              <a:rPr lang="en-US" sz="2000" dirty="0">
                <a:solidFill>
                  <a:srgbClr val="000000"/>
                </a:solidFill>
              </a:rPr>
              <a:t>this effort </a:t>
            </a:r>
            <a:endParaRPr lang="en-US" sz="2000" dirty="0" smtClean="0">
              <a:solidFill>
                <a:srgbClr val="000000"/>
              </a:solidFill>
            </a:endParaRPr>
          </a:p>
          <a:p>
            <a:pPr marL="342900" indent="-342900" algn="l">
              <a:lnSpc>
                <a:spcPct val="120000"/>
              </a:lnSpc>
              <a:spcBef>
                <a:spcPts val="0"/>
              </a:spcBef>
              <a:spcAft>
                <a:spcPts val="300"/>
              </a:spcAft>
              <a:buFont typeface="Arial"/>
              <a:buChar char="•"/>
            </a:pPr>
            <a:r>
              <a:rPr lang="en-US" sz="2000" i="1" dirty="0" smtClean="0">
                <a:solidFill>
                  <a:srgbClr val="000000"/>
                </a:solidFill>
              </a:rPr>
              <a:t>In vitro </a:t>
            </a:r>
            <a:r>
              <a:rPr lang="en-US" sz="2000" dirty="0" smtClean="0">
                <a:solidFill>
                  <a:srgbClr val="000000"/>
                </a:solidFill>
              </a:rPr>
              <a:t>studies will investigate potential mechanisms (e.g., oxidative stress) and mitigation strategies (e.g., antioxidants)</a:t>
            </a:r>
          </a:p>
          <a:p>
            <a:pPr algn="l">
              <a:lnSpc>
                <a:spcPct val="120000"/>
              </a:lnSpc>
              <a:spcBef>
                <a:spcPts val="0"/>
              </a:spcBef>
            </a:pPr>
            <a:r>
              <a:rPr lang="en-US" sz="2000" b="1" dirty="0" smtClean="0">
                <a:solidFill>
                  <a:srgbClr val="000000"/>
                </a:solidFill>
              </a:rPr>
              <a:t>Telomere length will be assessed using TELO-FISH</a:t>
            </a:r>
          </a:p>
          <a:p>
            <a:pPr algn="l">
              <a:lnSpc>
                <a:spcPct val="120000"/>
              </a:lnSpc>
              <a:spcBef>
                <a:spcPts val="0"/>
              </a:spcBef>
            </a:pPr>
            <a:r>
              <a:rPr lang="en-US" sz="2000" dirty="0" smtClean="0">
                <a:solidFill>
                  <a:srgbClr val="000000"/>
                </a:solidFill>
                <a:ea typeface="Tahoma" pitchFamily="34" charset="0"/>
                <a:cs typeface="Tahoma" pitchFamily="34" charset="0"/>
              </a:rPr>
              <a:t>Florescence </a:t>
            </a:r>
            <a:r>
              <a:rPr lang="en-US" sz="2000" i="1" dirty="0" smtClean="0">
                <a:solidFill>
                  <a:srgbClr val="000000"/>
                </a:solidFill>
                <a:ea typeface="Tahoma" pitchFamily="34" charset="0"/>
                <a:cs typeface="Tahoma" pitchFamily="34" charset="0"/>
              </a:rPr>
              <a:t>in situ </a:t>
            </a:r>
            <a:r>
              <a:rPr lang="en-US" sz="2000" dirty="0" smtClean="0">
                <a:solidFill>
                  <a:srgbClr val="000000"/>
                </a:solidFill>
                <a:ea typeface="Tahoma" pitchFamily="34" charset="0"/>
                <a:cs typeface="Tahoma" pitchFamily="34" charset="0"/>
              </a:rPr>
              <a:t>Hybridization (FISH)</a:t>
            </a:r>
            <a:r>
              <a:rPr lang="en-US" sz="2000" dirty="0" smtClean="0">
                <a:solidFill>
                  <a:srgbClr val="000000"/>
                </a:solidFill>
              </a:rPr>
              <a:t> with telomere probe on chromosomes (and interphase nuclei) is evaluated as Relative Fluorescence Intensity (RFI) distributions.</a:t>
            </a:r>
            <a:endParaRPr lang="en-US" sz="1100" b="1" dirty="0">
              <a:solidFill>
                <a:schemeClr val="tx1"/>
              </a:solidFill>
            </a:endParaRPr>
          </a:p>
          <a:p>
            <a:pPr algn="l"/>
            <a:endParaRPr lang="en-US" sz="1100" b="1" dirty="0" smtClean="0">
              <a:solidFill>
                <a:schemeClr val="tx1"/>
              </a:solidFill>
            </a:endParaRPr>
          </a:p>
        </p:txBody>
      </p:sp>
      <p:sp>
        <p:nvSpPr>
          <p:cNvPr id="12" name="TextBox 11"/>
          <p:cNvSpPr txBox="1"/>
          <p:nvPr/>
        </p:nvSpPr>
        <p:spPr>
          <a:xfrm>
            <a:off x="5073110" y="5105400"/>
            <a:ext cx="4038448" cy="553998"/>
          </a:xfrm>
          <a:prstGeom prst="rect">
            <a:avLst/>
          </a:prstGeom>
          <a:noFill/>
        </p:spPr>
        <p:txBody>
          <a:bodyPr wrap="none" rtlCol="0">
            <a:spAutoFit/>
          </a:bodyPr>
          <a:lstStyle/>
          <a:p>
            <a:r>
              <a:rPr lang="en-US" sz="1000" b="1" dirty="0" smtClean="0"/>
              <a:t>Telomerase activity will be assessed using </a:t>
            </a:r>
            <a:r>
              <a:rPr lang="en-US" sz="1000" b="1" dirty="0" err="1" smtClean="0"/>
              <a:t>qRT</a:t>
            </a:r>
            <a:r>
              <a:rPr lang="en-US" sz="1000" b="1" dirty="0" smtClean="0"/>
              <a:t>-PCR TRAP</a:t>
            </a:r>
          </a:p>
          <a:p>
            <a:r>
              <a:rPr lang="en-US" sz="1000" dirty="0"/>
              <a:t>quantitative Real Time-PCR Telomere Repeat Amplification Protocol </a:t>
            </a:r>
          </a:p>
          <a:p>
            <a:r>
              <a:rPr lang="en-US" sz="1000" dirty="0" smtClean="0"/>
              <a:t> </a:t>
            </a:r>
            <a:endParaRPr lang="en-US" sz="1000" dirty="0"/>
          </a:p>
        </p:txBody>
      </p:sp>
      <p:pic>
        <p:nvPicPr>
          <p:cNvPr id="4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981" y="5461796"/>
            <a:ext cx="2226619" cy="139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 name="Chart 41"/>
          <p:cNvGraphicFramePr>
            <a:graphicFrameLocks/>
          </p:cNvGraphicFramePr>
          <p:nvPr>
            <p:extLst>
              <p:ext uri="{D42A27DB-BD31-4B8C-83A1-F6EECF244321}">
                <p14:modId xmlns:p14="http://schemas.microsoft.com/office/powerpoint/2010/main" val="589817684"/>
              </p:ext>
            </p:extLst>
          </p:nvPr>
        </p:nvGraphicFramePr>
        <p:xfrm>
          <a:off x="5181600" y="4038600"/>
          <a:ext cx="3627680" cy="1116406"/>
        </p:xfrm>
        <a:graphic>
          <a:graphicData uri="http://schemas.openxmlformats.org/drawingml/2006/chart">
            <c:chart xmlns:c="http://schemas.openxmlformats.org/drawingml/2006/chart" xmlns:r="http://schemas.openxmlformats.org/officeDocument/2006/relationships" r:id="rId8"/>
          </a:graphicData>
        </a:graphic>
      </p:graphicFrame>
      <p:pic>
        <p:nvPicPr>
          <p:cNvPr id="33" name="Picture 32" descr="80112-080112_B sb.ti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47210" y="3931726"/>
            <a:ext cx="1520590" cy="1206049"/>
          </a:xfrm>
          <a:prstGeom prst="rect">
            <a:avLst/>
          </a:prstGeom>
        </p:spPr>
      </p:pic>
      <p:sp>
        <p:nvSpPr>
          <p:cNvPr id="3" name="Date Placeholder 2"/>
          <p:cNvSpPr>
            <a:spLocks noGrp="1"/>
          </p:cNvSpPr>
          <p:nvPr>
            <p:ph type="dt" sz="half" idx="10"/>
          </p:nvPr>
        </p:nvSpPr>
        <p:spPr/>
        <p:txBody>
          <a:bodyPr/>
          <a:lstStyle/>
          <a:p>
            <a:r>
              <a:rPr lang="en-US" smtClean="0"/>
              <a:t>23 April 2015</a:t>
            </a:r>
            <a:endParaRPr lang="en-US"/>
          </a:p>
        </p:txBody>
      </p:sp>
      <p:pic>
        <p:nvPicPr>
          <p:cNvPr id="26" name="Picture 2" descr="G:\OLMSA\MEATBAL.GI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27" name="TextBox 26"/>
          <p:cNvSpPr txBox="1"/>
          <p:nvPr/>
        </p:nvSpPr>
        <p:spPr>
          <a:xfrm>
            <a:off x="949436" y="5457778"/>
            <a:ext cx="3973797" cy="1231106"/>
          </a:xfrm>
          <a:prstGeom prst="rect">
            <a:avLst/>
          </a:prstGeom>
          <a:solidFill>
            <a:srgbClr val="FFFF99"/>
          </a:solidFill>
          <a:ln>
            <a:solidFill>
              <a:schemeClr val="tx1"/>
            </a:solidFill>
          </a:ln>
        </p:spPr>
        <p:txBody>
          <a:bodyPr wrap="square" rtlCol="0">
            <a:spAutoFit/>
          </a:bodyPr>
          <a:lstStyle/>
          <a:p>
            <a:r>
              <a:rPr lang="en-US" sz="1400" b="1" dirty="0" smtClean="0"/>
              <a:t>Earth</a:t>
            </a:r>
            <a:r>
              <a:rPr lang="en-US" sz="1000" b="1" dirty="0" smtClean="0"/>
              <a:t>:  </a:t>
            </a:r>
            <a:r>
              <a:rPr lang="en-US" sz="1000" dirty="0" smtClean="0"/>
              <a:t>Aging and age-related diseases like cardiovascular disease and cancer are an everyday concern on earth as well, therefore this study also seeks to make comparisons with unrelated astronauts (and controls) that will serve to identify individual susceptibility factors that influence telomere length and telomerase activity.  Taken together with our mechanistic studies, mitigation strategies will be improved and applicable to all.</a:t>
            </a:r>
            <a:endParaRPr lang="en-US" sz="1400" b="1" dirty="0" smtClean="0"/>
          </a:p>
        </p:txBody>
      </p:sp>
      <p:sp>
        <p:nvSpPr>
          <p:cNvPr id="6" name="Slide Number Placeholder 5"/>
          <p:cNvSpPr>
            <a:spLocks noGrp="1"/>
          </p:cNvSpPr>
          <p:nvPr>
            <p:ph type="sldNum" sz="quarter" idx="12"/>
          </p:nvPr>
        </p:nvSpPr>
        <p:spPr/>
        <p:txBody>
          <a:bodyPr/>
          <a:lstStyle/>
          <a:p>
            <a:fld id="{1BB3CD87-B513-4521-86CA-A6CE1F00367B}" type="slidenum">
              <a:rPr lang="en-US" smtClean="0"/>
              <a:pPr/>
              <a:t>14</a:t>
            </a:fld>
            <a:endParaRPr lang="en-US"/>
          </a:p>
        </p:txBody>
      </p:sp>
    </p:spTree>
    <p:extLst>
      <p:ext uri="{BB962C8B-B14F-4D97-AF65-F5344CB8AC3E}">
        <p14:creationId xmlns:p14="http://schemas.microsoft.com/office/powerpoint/2010/main" val="22739152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227"/>
          <p:cNvSpPr/>
          <p:nvPr/>
        </p:nvSpPr>
        <p:spPr>
          <a:xfrm>
            <a:off x="704118" y="-76200"/>
            <a:ext cx="7754082" cy="70788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000" b="1" dirty="0" smtClean="0">
                <a:solidFill>
                  <a:srgbClr val="000000"/>
                </a:solidFill>
                <a:latin typeface="Calibri"/>
                <a:ea typeface="Calibri"/>
                <a:cs typeface="Calibri"/>
                <a:sym typeface="Calibri"/>
              </a:rPr>
              <a:t>Epigenomics</a:t>
            </a:r>
            <a:endParaRPr lang="en" sz="3000" b="1" i="0" u="none" strike="noStrike" cap="none" baseline="0" dirty="0">
              <a:solidFill>
                <a:srgbClr val="000000"/>
              </a:solidFill>
              <a:latin typeface="Calibri"/>
              <a:ea typeface="Calibri"/>
              <a:cs typeface="Calibri"/>
              <a:sym typeface="Calibri"/>
            </a:endParaRPr>
          </a:p>
        </p:txBody>
      </p:sp>
      <p:cxnSp>
        <p:nvCxnSpPr>
          <p:cNvPr id="27" name="Straight Connector 26"/>
          <p:cNvCxnSpPr/>
          <p:nvPr/>
        </p:nvCxnSpPr>
        <p:spPr>
          <a:xfrm>
            <a:off x="4876800" y="609600"/>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2658" y="3700145"/>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320798" y="499745"/>
            <a:ext cx="3505200" cy="3046987"/>
          </a:xfrm>
          <a:prstGeom prst="rect">
            <a:avLst/>
          </a:prstGeom>
          <a:solidFill>
            <a:srgbClr val="FFFF99"/>
          </a:solidFill>
          <a:ln>
            <a:solidFill>
              <a:schemeClr val="tx1"/>
            </a:solidFill>
          </a:ln>
        </p:spPr>
        <p:txBody>
          <a:bodyPr wrap="square" rtlCol="0">
            <a:spAutoFit/>
          </a:bodyPr>
          <a:lstStyle/>
          <a:p>
            <a:pPr algn="ctr"/>
            <a:r>
              <a:rPr lang="en-US" sz="1200" b="1" dirty="0" smtClean="0"/>
              <a:t>Specific Aims</a:t>
            </a:r>
          </a:p>
          <a:p>
            <a:r>
              <a:rPr lang="en-US" sz="1200" dirty="0" smtClean="0"/>
              <a:t>Aim 1</a:t>
            </a:r>
            <a:r>
              <a:rPr lang="en-US" sz="1200" dirty="0"/>
              <a:t>. We will measure DNA </a:t>
            </a:r>
            <a:r>
              <a:rPr lang="en-US" sz="1200" dirty="0" smtClean="0"/>
              <a:t>methylation and chromatin </a:t>
            </a:r>
            <a:r>
              <a:rPr lang="en-US" sz="1200" dirty="0"/>
              <a:t>at a genome-wide level in biological samples obtained from the space traveler at quarterly intervals, pre- and post-flight, and at times of unexpected exposures such as radiation events, or spacecraft environmental contamination. We also obtain measurements of the ground-based </a:t>
            </a:r>
            <a:r>
              <a:rPr lang="en-US" sz="1200" dirty="0" smtClean="0"/>
              <a:t>twin.</a:t>
            </a:r>
          </a:p>
          <a:p>
            <a:r>
              <a:rPr lang="en-US" sz="1200" dirty="0"/>
              <a:t>A</a:t>
            </a:r>
            <a:r>
              <a:rPr lang="en-US" sz="1200" dirty="0" smtClean="0"/>
              <a:t>im </a:t>
            </a:r>
            <a:r>
              <a:rPr lang="en-US" sz="1200" dirty="0"/>
              <a:t>2. We will integrate </a:t>
            </a:r>
            <a:r>
              <a:rPr lang="en-US" sz="1200" dirty="0" err="1"/>
              <a:t>epigenomic</a:t>
            </a:r>
            <a:r>
              <a:rPr lang="en-US" sz="1200" dirty="0"/>
              <a:t> data with exposure to spaceflight conditions, looking for exposure-linked changes, and by comparison to the ground-based twin, determine whether these are transient or long-lived effects. We will also determine whether DNA mutations arise secondarily to these epigenetic changes. </a:t>
            </a:r>
          </a:p>
        </p:txBody>
      </p:sp>
      <p:sp>
        <p:nvSpPr>
          <p:cNvPr id="31" name="TextBox 30"/>
          <p:cNvSpPr txBox="1"/>
          <p:nvPr/>
        </p:nvSpPr>
        <p:spPr>
          <a:xfrm>
            <a:off x="58056" y="3791643"/>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32" name="Picture 2" descr="C:\Users\grahams\AppData\Local\Microsoft\Windows\Temporary Internet Files\Content.Outlook\FOXB59IT\iss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208" y="4262573"/>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914400" y="4233545"/>
            <a:ext cx="3810000" cy="1323439"/>
          </a:xfrm>
          <a:prstGeom prst="rect">
            <a:avLst/>
          </a:prstGeom>
          <a:solidFill>
            <a:srgbClr val="FFFF99"/>
          </a:solidFill>
          <a:ln>
            <a:solidFill>
              <a:schemeClr val="tx1"/>
            </a:solidFill>
          </a:ln>
        </p:spPr>
        <p:txBody>
          <a:bodyPr wrap="square" rtlCol="0">
            <a:spAutoFit/>
          </a:bodyPr>
          <a:lstStyle/>
          <a:p>
            <a:r>
              <a:rPr lang="en-US" sz="1600" b="1" dirty="0" smtClean="0"/>
              <a:t>Space</a:t>
            </a:r>
            <a:r>
              <a:rPr lang="en-US" sz="1600" dirty="0" smtClean="0"/>
              <a:t>: Identify reversible causes of genomic damage in space, e.g. radiation or toxin induced epigenomics change; quantify aging and genomic exposure.</a:t>
            </a:r>
            <a:endParaRPr lang="en-US" sz="1600" dirty="0"/>
          </a:p>
        </p:txBody>
      </p:sp>
      <p:sp>
        <p:nvSpPr>
          <p:cNvPr id="35" name="TextBox 34"/>
          <p:cNvSpPr txBox="1"/>
          <p:nvPr/>
        </p:nvSpPr>
        <p:spPr>
          <a:xfrm>
            <a:off x="914400" y="5791200"/>
            <a:ext cx="3810000" cy="830997"/>
          </a:xfrm>
          <a:prstGeom prst="rect">
            <a:avLst/>
          </a:prstGeom>
          <a:solidFill>
            <a:srgbClr val="FFFF99"/>
          </a:solidFill>
          <a:ln>
            <a:solidFill>
              <a:schemeClr val="tx1"/>
            </a:solidFill>
          </a:ln>
        </p:spPr>
        <p:txBody>
          <a:bodyPr wrap="square" rtlCol="0">
            <a:spAutoFit/>
          </a:bodyPr>
          <a:lstStyle/>
          <a:p>
            <a:r>
              <a:rPr lang="en-US" sz="1600" b="1" dirty="0" smtClean="0"/>
              <a:t>Earth</a:t>
            </a:r>
            <a:r>
              <a:rPr lang="en-US" sz="1600" dirty="0" smtClean="0"/>
              <a:t>: First human study of the </a:t>
            </a:r>
            <a:r>
              <a:rPr lang="en-US" sz="1600" dirty="0" err="1" smtClean="0"/>
              <a:t>epigenome</a:t>
            </a:r>
            <a:r>
              <a:rPr lang="en-US" sz="1600" dirty="0" smtClean="0"/>
              <a:t> over time in a defined/controlled environment.</a:t>
            </a:r>
            <a:endParaRPr lang="en-US" sz="1600" dirty="0"/>
          </a:p>
        </p:txBody>
      </p:sp>
      <p:pic>
        <p:nvPicPr>
          <p:cNvPr id="36" name="Picture 3" descr="C:\Users\grahams\AppData\Local\Microsoft\Windows\Temporary Internet Files\Content.Outlook\FOXB59IT\earth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 y="5791200"/>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2192" y="2320870"/>
            <a:ext cx="1459992" cy="646331"/>
          </a:xfrm>
          <a:prstGeom prst="rect">
            <a:avLst/>
          </a:prstGeom>
          <a:noFill/>
        </p:spPr>
        <p:txBody>
          <a:bodyPr wrap="square" rtlCol="0">
            <a:spAutoFit/>
          </a:bodyPr>
          <a:lstStyle/>
          <a:p>
            <a:r>
              <a:rPr lang="en-US" sz="1200" b="1" dirty="0" smtClean="0"/>
              <a:t>Andrew Feinberg, M.D., M.P.H., and Jason Feinberg</a:t>
            </a:r>
            <a:endParaRPr lang="en-US" sz="1200" b="1" dirty="0"/>
          </a:p>
        </p:txBody>
      </p:sp>
      <p:pic>
        <p:nvPicPr>
          <p:cNvPr id="38" name="Picture 37"/>
          <p:cNvPicPr>
            <a:picLocks noChangeAspect="1"/>
          </p:cNvPicPr>
          <p:nvPr/>
        </p:nvPicPr>
        <p:blipFill rotWithShape="1">
          <a:blip r:embed="rId5" cstate="email">
            <a:extLst>
              <a:ext uri="{28A0092B-C50C-407E-A947-70E740481C1C}">
                <a14:useLocalDpi xmlns:a14="http://schemas.microsoft.com/office/drawing/2010/main"/>
              </a:ext>
            </a:extLst>
          </a:blip>
          <a:srcRect b="11525"/>
          <a:stretch/>
        </p:blipFill>
        <p:spPr>
          <a:xfrm>
            <a:off x="5029200" y="952150"/>
            <a:ext cx="3911598" cy="2595596"/>
          </a:xfrm>
          <a:prstGeom prst="rect">
            <a:avLst/>
          </a:prstGeom>
          <a:ln>
            <a:solidFill>
              <a:schemeClr val="tx1"/>
            </a:solidFill>
          </a:ln>
        </p:spPr>
      </p:pic>
      <p:sp>
        <p:nvSpPr>
          <p:cNvPr id="39" name="Rectangle 4"/>
          <p:cNvSpPr txBox="1">
            <a:spLocks noChangeArrowheads="1"/>
          </p:cNvSpPr>
          <p:nvPr/>
        </p:nvSpPr>
        <p:spPr bwMode="auto">
          <a:xfrm>
            <a:off x="5181600" y="5867400"/>
            <a:ext cx="3657600" cy="9143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33CC"/>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CC"/>
                </a:solidFill>
                <a:latin typeface="+mn-lt"/>
              </a:defRPr>
            </a:lvl2pPr>
            <a:lvl3pPr marL="1143000" indent="-228600" algn="l" rtl="0" eaLnBrk="0" fontAlgn="base" hangingPunct="0">
              <a:spcBef>
                <a:spcPct val="20000"/>
              </a:spcBef>
              <a:spcAft>
                <a:spcPct val="0"/>
              </a:spcAft>
              <a:buChar char="•"/>
              <a:defRPr sz="2000">
                <a:solidFill>
                  <a:srgbClr val="0033CC"/>
                </a:solidFill>
                <a:latin typeface="+mn-lt"/>
              </a:defRPr>
            </a:lvl3pPr>
            <a:lvl4pPr marL="1600200" indent="-228600" algn="l" rtl="0" eaLnBrk="0" fontAlgn="base" hangingPunct="0">
              <a:spcBef>
                <a:spcPct val="20000"/>
              </a:spcBef>
              <a:spcAft>
                <a:spcPct val="0"/>
              </a:spcAft>
              <a:buChar char="–"/>
              <a:defRPr sz="1800">
                <a:solidFill>
                  <a:srgbClr val="0033CC"/>
                </a:solidFill>
                <a:latin typeface="+mn-lt"/>
              </a:defRPr>
            </a:lvl4pPr>
            <a:lvl5pPr marL="2057400" indent="-228600" algn="l" rtl="0" eaLnBrk="0" fontAlgn="base" hangingPunct="0">
              <a:spcBef>
                <a:spcPct val="20000"/>
              </a:spcBef>
              <a:spcAft>
                <a:spcPct val="0"/>
              </a:spcAft>
              <a:buChar char="»"/>
              <a:defRPr sz="1800">
                <a:solidFill>
                  <a:srgbClr val="0033CC"/>
                </a:solidFill>
                <a:latin typeface="+mn-lt"/>
              </a:defRPr>
            </a:lvl5pPr>
            <a:lvl6pPr marL="2514600" indent="-228600" algn="l" rtl="0" fontAlgn="base">
              <a:spcBef>
                <a:spcPct val="20000"/>
              </a:spcBef>
              <a:spcAft>
                <a:spcPct val="0"/>
              </a:spcAft>
              <a:buChar char="»"/>
              <a:defRPr sz="1800">
                <a:solidFill>
                  <a:srgbClr val="0033CC"/>
                </a:solidFill>
                <a:latin typeface="+mn-lt"/>
              </a:defRPr>
            </a:lvl6pPr>
            <a:lvl7pPr marL="2971800" indent="-228600" algn="l" rtl="0" fontAlgn="base">
              <a:spcBef>
                <a:spcPct val="20000"/>
              </a:spcBef>
              <a:spcAft>
                <a:spcPct val="0"/>
              </a:spcAft>
              <a:buChar char="»"/>
              <a:defRPr sz="1800">
                <a:solidFill>
                  <a:srgbClr val="0033CC"/>
                </a:solidFill>
                <a:latin typeface="+mn-lt"/>
              </a:defRPr>
            </a:lvl7pPr>
            <a:lvl8pPr marL="3429000" indent="-228600" algn="l" rtl="0" fontAlgn="base">
              <a:spcBef>
                <a:spcPct val="20000"/>
              </a:spcBef>
              <a:spcAft>
                <a:spcPct val="0"/>
              </a:spcAft>
              <a:buChar char="»"/>
              <a:defRPr sz="1800">
                <a:solidFill>
                  <a:srgbClr val="0033CC"/>
                </a:solidFill>
                <a:latin typeface="+mn-lt"/>
              </a:defRPr>
            </a:lvl8pPr>
            <a:lvl9pPr marL="3886200" indent="-228600" algn="l" rtl="0" fontAlgn="base">
              <a:spcBef>
                <a:spcPct val="20000"/>
              </a:spcBef>
              <a:spcAft>
                <a:spcPct val="0"/>
              </a:spcAft>
              <a:buChar char="»"/>
              <a:defRPr sz="1800">
                <a:solidFill>
                  <a:srgbClr val="0033CC"/>
                </a:solidFill>
                <a:latin typeface="+mn-lt"/>
              </a:defRPr>
            </a:lvl9pPr>
          </a:lstStyle>
          <a:p>
            <a:pPr indent="-225425" eaLnBrk="1" hangingPunct="1">
              <a:lnSpc>
                <a:spcPct val="80000"/>
              </a:lnSpc>
            </a:pPr>
            <a:r>
              <a:rPr lang="en-US" sz="1200" kern="0" dirty="0" smtClean="0">
                <a:latin typeface="Comic Sans MS" panose="030F0702030302020204" pitchFamily="66" charset="0"/>
              </a:rPr>
              <a:t>DNA methylation</a:t>
            </a:r>
          </a:p>
          <a:p>
            <a:pPr indent="-225425" eaLnBrk="1" hangingPunct="1">
              <a:lnSpc>
                <a:spcPct val="80000"/>
              </a:lnSpc>
            </a:pPr>
            <a:r>
              <a:rPr lang="en-US" sz="1200" kern="0" dirty="0" smtClean="0">
                <a:latin typeface="Comic Sans MS" panose="030F0702030302020204" pitchFamily="66" charset="0"/>
              </a:rPr>
              <a:t>Histone modifications (&gt;200 known)</a:t>
            </a:r>
          </a:p>
          <a:p>
            <a:pPr indent="-225425" eaLnBrk="1" hangingPunct="1">
              <a:lnSpc>
                <a:spcPct val="80000"/>
              </a:lnSpc>
            </a:pPr>
            <a:r>
              <a:rPr lang="en-US" sz="1200" kern="0" dirty="0" smtClean="0">
                <a:latin typeface="Comic Sans MS" panose="030F0702030302020204" pitchFamily="66" charset="0"/>
              </a:rPr>
              <a:t>Chromatin factor complexes</a:t>
            </a:r>
          </a:p>
          <a:p>
            <a:pPr indent="-225425" eaLnBrk="1" hangingPunct="1">
              <a:lnSpc>
                <a:spcPct val="80000"/>
              </a:lnSpc>
            </a:pPr>
            <a:r>
              <a:rPr lang="en-US" sz="1200" kern="0" dirty="0" smtClean="0">
                <a:latin typeface="Comic Sans MS" panose="030F0702030302020204" pitchFamily="66" charset="0"/>
              </a:rPr>
              <a:t>Chromatin structure</a:t>
            </a:r>
          </a:p>
        </p:txBody>
      </p:sp>
      <p:pic>
        <p:nvPicPr>
          <p:cNvPr id="40" name="Picture 5" descr="FIGURE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756564" y="3657600"/>
            <a:ext cx="2549236" cy="2060320"/>
          </a:xfrm>
          <a:prstGeom prst="rect">
            <a:avLst/>
          </a:prstGeom>
          <a:noFill/>
          <a:ln w="9525">
            <a:solidFill>
              <a:schemeClr val="tx1"/>
            </a:solidFill>
            <a:miter lim="800000"/>
            <a:headEnd/>
            <a:tailEnd/>
          </a:ln>
        </p:spPr>
      </p:pic>
      <p:pic>
        <p:nvPicPr>
          <p:cNvPr id="41" name="Picture 4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274" y="1239662"/>
            <a:ext cx="1258126" cy="1037995"/>
          </a:xfrm>
          <a:prstGeom prst="rect">
            <a:avLst/>
          </a:prstGeom>
          <a:ln>
            <a:solidFill>
              <a:schemeClr val="tx1"/>
            </a:solidFill>
          </a:ln>
        </p:spPr>
      </p:pic>
      <p:sp>
        <p:nvSpPr>
          <p:cNvPr id="2" name="Date Placeholder 1"/>
          <p:cNvSpPr>
            <a:spLocks noGrp="1"/>
          </p:cNvSpPr>
          <p:nvPr>
            <p:ph type="dt" sz="half" idx="10"/>
          </p:nvPr>
        </p:nvSpPr>
        <p:spPr/>
        <p:txBody>
          <a:bodyPr/>
          <a:lstStyle/>
          <a:p>
            <a:r>
              <a:rPr lang="en-US" smtClean="0"/>
              <a:t>23 April 2015</a:t>
            </a:r>
            <a:endParaRPr lang="en-US"/>
          </a:p>
        </p:txBody>
      </p:sp>
      <p:pic>
        <p:nvPicPr>
          <p:cNvPr id="20" name="Picture 2" descr="G:\OLMSA\MEATBAL.GI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4" name="Slide Number Placeholder 3"/>
          <p:cNvSpPr>
            <a:spLocks noGrp="1"/>
          </p:cNvSpPr>
          <p:nvPr>
            <p:ph type="sldNum" sz="quarter" idx="12"/>
          </p:nvPr>
        </p:nvSpPr>
        <p:spPr/>
        <p:txBody>
          <a:bodyPr/>
          <a:lstStyle/>
          <a:p>
            <a:fld id="{1BB3CD87-B513-4521-86CA-A6CE1F00367B}" type="slidenum">
              <a:rPr lang="en-US" smtClean="0"/>
              <a:pPr/>
              <a:t>15</a:t>
            </a:fld>
            <a:endParaRPr lang="en-US"/>
          </a:p>
        </p:txBody>
      </p:sp>
    </p:spTree>
    <p:extLst>
      <p:ext uri="{BB962C8B-B14F-4D97-AF65-F5344CB8AC3E}">
        <p14:creationId xmlns:p14="http://schemas.microsoft.com/office/powerpoint/2010/main" val="17264335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6020"/>
            <a:ext cx="8610600" cy="523220"/>
          </a:xfrm>
          <a:prstGeom prst="rect">
            <a:avLst/>
          </a:prstGeom>
          <a:noFill/>
        </p:spPr>
        <p:txBody>
          <a:bodyPr wrap="square" rtlCol="0">
            <a:spAutoFit/>
          </a:bodyPr>
          <a:lstStyle/>
          <a:p>
            <a:pPr algn="ctr"/>
            <a:r>
              <a:rPr lang="en-US" sz="2800" b="1" dirty="0" smtClean="0"/>
              <a:t>Landscape of DNA and RNA Methylation</a:t>
            </a:r>
            <a:endParaRPr lang="en-US" sz="2800" b="1" i="1" dirty="0" smtClean="0"/>
          </a:p>
        </p:txBody>
      </p:sp>
      <p:cxnSp>
        <p:nvCxnSpPr>
          <p:cNvPr id="5" name="Straight Connector 4"/>
          <p:cNvCxnSpPr/>
          <p:nvPr/>
        </p:nvCxnSpPr>
        <p:spPr>
          <a:xfrm>
            <a:off x="4876800" y="627296"/>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658" y="3581400"/>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20798" y="628234"/>
            <a:ext cx="3505200" cy="2800766"/>
          </a:xfrm>
          <a:prstGeom prst="rect">
            <a:avLst/>
          </a:prstGeom>
          <a:solidFill>
            <a:srgbClr val="FFFF99"/>
          </a:solidFill>
          <a:ln>
            <a:solidFill>
              <a:schemeClr val="tx1"/>
            </a:solidFill>
          </a:ln>
        </p:spPr>
        <p:txBody>
          <a:bodyPr wrap="square" rtlCol="0">
            <a:spAutoFit/>
          </a:bodyPr>
          <a:lstStyle/>
          <a:p>
            <a:pPr algn="ctr"/>
            <a:r>
              <a:rPr lang="en-US" sz="1600" b="1" u="sng" dirty="0" smtClean="0"/>
              <a:t>Specific Aims</a:t>
            </a:r>
            <a:r>
              <a:rPr lang="en-US" sz="1600" u="sng" dirty="0" smtClean="0"/>
              <a:t>: DNA to RNA </a:t>
            </a:r>
          </a:p>
          <a:p>
            <a:pPr algn="ctr"/>
            <a:endParaRPr lang="en-US" sz="1600" u="sng" dirty="0" smtClean="0"/>
          </a:p>
          <a:p>
            <a:pPr algn="ctr"/>
            <a:endParaRPr lang="en-US" sz="1600" dirty="0" smtClean="0"/>
          </a:p>
          <a:p>
            <a:pPr algn="ctr"/>
            <a:endParaRPr lang="en-US" sz="1600" dirty="0"/>
          </a:p>
          <a:p>
            <a:pPr algn="ctr"/>
            <a:r>
              <a:rPr lang="en-US" sz="1600" dirty="0" smtClean="0"/>
              <a:t>#</a:t>
            </a:r>
            <a:r>
              <a:rPr lang="en-US" sz="1600" dirty="0"/>
              <a:t>1 – Genome-wide epigenetic profiles of DNA methylation </a:t>
            </a:r>
            <a:r>
              <a:rPr lang="en-US" sz="1600" dirty="0" smtClean="0"/>
              <a:t>changes</a:t>
            </a:r>
            <a:endParaRPr lang="en-US" sz="1600" dirty="0"/>
          </a:p>
          <a:p>
            <a:pPr algn="ctr"/>
            <a:r>
              <a:rPr lang="en-US" sz="1600" dirty="0" smtClean="0"/>
              <a:t>#</a:t>
            </a:r>
            <a:r>
              <a:rPr lang="en-US" sz="1600" dirty="0"/>
              <a:t>2 – A comprehensive catalog of coding and noncoding, small and large </a:t>
            </a:r>
            <a:r>
              <a:rPr lang="en-US" sz="1600" dirty="0" smtClean="0"/>
              <a:t>RNA</a:t>
            </a:r>
            <a:endParaRPr lang="en-US" sz="1600" dirty="0"/>
          </a:p>
          <a:p>
            <a:pPr algn="ctr"/>
            <a:r>
              <a:rPr lang="en-US" sz="1600" dirty="0" smtClean="0"/>
              <a:t>#</a:t>
            </a:r>
            <a:r>
              <a:rPr lang="en-US" sz="1600" dirty="0"/>
              <a:t>3 – Transcriptome-wide maps of RNA methylation </a:t>
            </a:r>
            <a:r>
              <a:rPr lang="en-US" sz="1600" dirty="0" smtClean="0"/>
              <a:t>sites</a:t>
            </a:r>
            <a:endParaRPr lang="en-US" sz="1600" dirty="0"/>
          </a:p>
        </p:txBody>
      </p:sp>
      <p:sp>
        <p:nvSpPr>
          <p:cNvPr id="20" name="TextBox 19"/>
          <p:cNvSpPr txBox="1"/>
          <p:nvPr/>
        </p:nvSpPr>
        <p:spPr>
          <a:xfrm>
            <a:off x="58056" y="3672898"/>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3074" name="Picture 2" descr="C:\Users\grahams\AppData\Local\Microsoft\Windows\Temporary Internet Files\Content.Outlook\FOXB59IT\iss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208" y="4143828"/>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14400" y="4114800"/>
            <a:ext cx="3810000" cy="1323439"/>
          </a:xfrm>
          <a:prstGeom prst="rect">
            <a:avLst/>
          </a:prstGeom>
          <a:solidFill>
            <a:srgbClr val="FFFF99"/>
          </a:solidFill>
          <a:ln>
            <a:solidFill>
              <a:schemeClr val="tx1"/>
            </a:solidFill>
          </a:ln>
        </p:spPr>
        <p:txBody>
          <a:bodyPr wrap="square" rtlCol="0">
            <a:spAutoFit/>
          </a:bodyPr>
          <a:lstStyle/>
          <a:p>
            <a:r>
              <a:rPr lang="en-US" sz="1600" b="1" dirty="0" smtClean="0"/>
              <a:t>Space</a:t>
            </a:r>
            <a:r>
              <a:rPr lang="en-US" sz="1600" dirty="0" smtClean="0"/>
              <a:t>: (1) Establish the genetic networks and expression patterns activated by space travel, (2) trace </a:t>
            </a:r>
            <a:r>
              <a:rPr lang="en-US" sz="1600" dirty="0" err="1" smtClean="0"/>
              <a:t>clonality</a:t>
            </a:r>
            <a:r>
              <a:rPr lang="en-US" sz="1600" dirty="0" smtClean="0"/>
              <a:t> of epigenetic changes, (3) examine the methylation of RNA </a:t>
            </a:r>
            <a:endParaRPr lang="en-US" sz="1600" dirty="0"/>
          </a:p>
        </p:txBody>
      </p:sp>
      <p:pic>
        <p:nvPicPr>
          <p:cNvPr id="3075" name="Picture 3" descr="C:\Users\grahams\AppData\Local\Microsoft\Windows\Temporary Internet Files\Content.Outlook\FOXB59IT\earth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 y="5527045"/>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914400"/>
            <a:ext cx="850392" cy="850392"/>
          </a:xfrm>
          <a:prstGeom prst="rect">
            <a:avLst/>
          </a:prstGeom>
          <a:ln>
            <a:solidFill>
              <a:schemeClr val="tx1"/>
            </a:solidFill>
          </a:ln>
        </p:spPr>
      </p:pic>
      <p:sp>
        <p:nvSpPr>
          <p:cNvPr id="29" name="TextBox 28"/>
          <p:cNvSpPr txBox="1"/>
          <p:nvPr/>
        </p:nvSpPr>
        <p:spPr>
          <a:xfrm>
            <a:off x="-12192" y="1824097"/>
            <a:ext cx="1307592" cy="2062103"/>
          </a:xfrm>
          <a:prstGeom prst="rect">
            <a:avLst/>
          </a:prstGeom>
          <a:noFill/>
        </p:spPr>
        <p:txBody>
          <a:bodyPr wrap="square" bIns="0" rtlCol="0">
            <a:spAutoFit/>
          </a:bodyPr>
          <a:lstStyle/>
          <a:p>
            <a:pPr algn="ctr"/>
            <a:r>
              <a:rPr lang="en-US" sz="1100" b="1" dirty="0" smtClean="0"/>
              <a:t>Christopher</a:t>
            </a:r>
          </a:p>
          <a:p>
            <a:pPr algn="ctr"/>
            <a:r>
              <a:rPr lang="en-US" sz="1100" b="1" dirty="0" smtClean="0"/>
              <a:t> Mason, Ph.D.</a:t>
            </a:r>
          </a:p>
          <a:p>
            <a:pPr algn="ctr"/>
            <a:endParaRPr lang="en-US" sz="700" b="1" dirty="0"/>
          </a:p>
          <a:p>
            <a:pPr algn="ctr"/>
            <a:endParaRPr lang="en-US" sz="700" b="1" dirty="0" smtClean="0"/>
          </a:p>
          <a:p>
            <a:pPr algn="ctr"/>
            <a:endParaRPr lang="en-US" sz="700" b="1" dirty="0"/>
          </a:p>
          <a:p>
            <a:pPr algn="ctr"/>
            <a:endParaRPr lang="en-US" sz="700" b="1" dirty="0"/>
          </a:p>
          <a:p>
            <a:pPr algn="ctr"/>
            <a:endParaRPr lang="en-US" sz="700" b="1" dirty="0" smtClean="0"/>
          </a:p>
          <a:p>
            <a:pPr algn="ctr"/>
            <a:endParaRPr lang="en-US" sz="700" b="1" dirty="0"/>
          </a:p>
          <a:p>
            <a:pPr algn="ctr"/>
            <a:endParaRPr lang="en-US" sz="700" b="1" dirty="0" smtClean="0"/>
          </a:p>
          <a:p>
            <a:pPr algn="ctr"/>
            <a:r>
              <a:rPr lang="en-US" sz="1100" b="1" dirty="0" smtClean="0"/>
              <a:t>Francine Garrett-</a:t>
            </a:r>
            <a:r>
              <a:rPr lang="en-US" sz="1100" b="1" dirty="0" err="1" smtClean="0"/>
              <a:t>Bakelman</a:t>
            </a:r>
            <a:r>
              <a:rPr lang="en-US" sz="1100" b="1" dirty="0" smtClean="0"/>
              <a:t>, </a:t>
            </a:r>
          </a:p>
          <a:p>
            <a:pPr algn="ctr"/>
            <a:r>
              <a:rPr lang="en-US" sz="1100" b="1" dirty="0" smtClean="0"/>
              <a:t>M.D. Ph.D.</a:t>
            </a:r>
            <a:endParaRPr lang="en-US" sz="1100" b="1" dirty="0"/>
          </a:p>
          <a:p>
            <a:pPr algn="ctr"/>
            <a:endParaRPr lang="en-US" sz="1100" b="1" dirty="0"/>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7800" y="609600"/>
            <a:ext cx="3352800" cy="782989"/>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4093" y="3962400"/>
            <a:ext cx="4057207" cy="2895600"/>
          </a:xfrm>
          <a:prstGeom prst="rect">
            <a:avLst/>
          </a:prstGeom>
        </p:spPr>
      </p:pic>
      <p:sp>
        <p:nvSpPr>
          <p:cNvPr id="7" name="TextBox 6"/>
          <p:cNvSpPr txBox="1"/>
          <p:nvPr/>
        </p:nvSpPr>
        <p:spPr>
          <a:xfrm>
            <a:off x="4876800" y="838200"/>
            <a:ext cx="3711272" cy="307777"/>
          </a:xfrm>
          <a:prstGeom prst="rect">
            <a:avLst/>
          </a:prstGeom>
          <a:noFill/>
        </p:spPr>
        <p:txBody>
          <a:bodyPr wrap="none" rtlCol="0">
            <a:spAutoFit/>
          </a:bodyPr>
          <a:lstStyle/>
          <a:p>
            <a:r>
              <a:rPr lang="en-US" sz="1400" b="1" u="sng" dirty="0" smtClean="0">
                <a:latin typeface="Symbol" charset="2"/>
                <a:cs typeface="Symbol" charset="2"/>
              </a:rPr>
              <a:t>D</a:t>
            </a:r>
            <a:r>
              <a:rPr lang="en-US" sz="1400" b="1" u="sng" dirty="0" smtClean="0"/>
              <a:t> in Epigenetics :</a:t>
            </a:r>
            <a:r>
              <a:rPr lang="en-US" sz="1400" dirty="0" smtClean="0"/>
              <a:t> Loci, regions, and clones</a:t>
            </a:r>
            <a:endParaRPr lang="en-US" sz="1400" dirty="0"/>
          </a:p>
        </p:txBody>
      </p:sp>
      <p:pic>
        <p:nvPicPr>
          <p:cNvPr id="40" name="Picture 3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53000" y="1295400"/>
            <a:ext cx="2103119" cy="1752600"/>
          </a:xfrm>
          <a:prstGeom prst="rect">
            <a:avLst/>
          </a:prstGeom>
          <a:noFill/>
          <a:ln>
            <a:solidFill>
              <a:schemeClr val="tx1"/>
            </a:solidFill>
          </a:ln>
        </p:spPr>
      </p:pic>
      <p:pic>
        <p:nvPicPr>
          <p:cNvPr id="41" name="Picture 4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019583" y="1295400"/>
            <a:ext cx="2124417" cy="1752600"/>
          </a:xfrm>
          <a:prstGeom prst="rect">
            <a:avLst/>
          </a:prstGeom>
          <a:ln>
            <a:solidFill>
              <a:schemeClr val="tx1"/>
            </a:solidFill>
          </a:ln>
        </p:spPr>
      </p:pic>
      <p:sp>
        <p:nvSpPr>
          <p:cNvPr id="42" name="TextBox 41"/>
          <p:cNvSpPr txBox="1"/>
          <p:nvPr/>
        </p:nvSpPr>
        <p:spPr>
          <a:xfrm>
            <a:off x="4878987" y="3200400"/>
            <a:ext cx="3856570" cy="523220"/>
          </a:xfrm>
          <a:prstGeom prst="rect">
            <a:avLst/>
          </a:prstGeom>
          <a:noFill/>
        </p:spPr>
        <p:txBody>
          <a:bodyPr wrap="none" rtlCol="0">
            <a:spAutoFit/>
          </a:bodyPr>
          <a:lstStyle/>
          <a:p>
            <a:r>
              <a:rPr lang="en-US" sz="1400" b="1" u="sng" dirty="0" smtClean="0">
                <a:latin typeface="Symbol" charset="2"/>
                <a:cs typeface="Symbol" charset="2"/>
              </a:rPr>
              <a:t>D </a:t>
            </a:r>
            <a:r>
              <a:rPr lang="en-US" sz="1400" b="1" u="sng" dirty="0" smtClean="0"/>
              <a:t>in Transcriptome :</a:t>
            </a:r>
            <a:r>
              <a:rPr lang="en-US" sz="1400" dirty="0" smtClean="0"/>
              <a:t> Genes, Isoform, Edits,</a:t>
            </a:r>
          </a:p>
          <a:p>
            <a:r>
              <a:rPr lang="en-US" sz="1400" dirty="0" smtClean="0"/>
              <a:t>Allele, SNVs, </a:t>
            </a:r>
            <a:r>
              <a:rPr lang="en-US" sz="1400" dirty="0" err="1" smtClean="0"/>
              <a:t>ncRNAs</a:t>
            </a:r>
            <a:r>
              <a:rPr lang="en-US" sz="1400" dirty="0" smtClean="0"/>
              <a:t>, Fusions, &amp; Methylation</a:t>
            </a:r>
            <a:endParaRPr lang="en-US" sz="1400" dirty="0"/>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4800" y="2209800"/>
            <a:ext cx="636549" cy="762000"/>
          </a:xfrm>
          <a:prstGeom prst="rect">
            <a:avLst/>
          </a:prstGeom>
          <a:ln>
            <a:solidFill>
              <a:schemeClr val="tx1"/>
            </a:solidFill>
          </a:ln>
        </p:spPr>
      </p:pic>
      <p:sp>
        <p:nvSpPr>
          <p:cNvPr id="4" name="Date Placeholder 3"/>
          <p:cNvSpPr>
            <a:spLocks noGrp="1"/>
          </p:cNvSpPr>
          <p:nvPr>
            <p:ph type="dt" sz="half" idx="10"/>
          </p:nvPr>
        </p:nvSpPr>
        <p:spPr/>
        <p:txBody>
          <a:bodyPr/>
          <a:lstStyle/>
          <a:p>
            <a:r>
              <a:rPr lang="en-US" smtClean="0"/>
              <a:t>23 April 2015</a:t>
            </a:r>
            <a:endParaRPr lang="en-US"/>
          </a:p>
        </p:txBody>
      </p:sp>
      <p:pic>
        <p:nvPicPr>
          <p:cNvPr id="26" name="Picture 2" descr="G:\OLMSA\MEATBAL.GIF"/>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27" name="TextBox 26"/>
          <p:cNvSpPr txBox="1"/>
          <p:nvPr/>
        </p:nvSpPr>
        <p:spPr>
          <a:xfrm>
            <a:off x="914400" y="5638800"/>
            <a:ext cx="3810000" cy="1077218"/>
          </a:xfrm>
          <a:prstGeom prst="rect">
            <a:avLst/>
          </a:prstGeom>
          <a:solidFill>
            <a:srgbClr val="FFFF99"/>
          </a:solidFill>
          <a:ln>
            <a:solidFill>
              <a:schemeClr val="tx1"/>
            </a:solidFill>
          </a:ln>
        </p:spPr>
        <p:txBody>
          <a:bodyPr wrap="square" rtlCol="0">
            <a:spAutoFit/>
          </a:bodyPr>
          <a:lstStyle/>
          <a:p>
            <a:r>
              <a:rPr lang="en-US" sz="1600" b="1" dirty="0" smtClean="0"/>
              <a:t>Earth</a:t>
            </a:r>
            <a:r>
              <a:rPr lang="en-US" sz="1600" dirty="0" smtClean="0"/>
              <a:t>: Aid research on aging, cancer, RNA biology, and circadian rhythm, all of which show differences at the (</a:t>
            </a:r>
            <a:r>
              <a:rPr lang="en-US" sz="1600" dirty="0" err="1" smtClean="0"/>
              <a:t>epi</a:t>
            </a:r>
            <a:r>
              <a:rPr lang="en-US" sz="1600" dirty="0" smtClean="0"/>
              <a:t>)genome &amp; (</a:t>
            </a:r>
            <a:r>
              <a:rPr lang="en-US" sz="1600" dirty="0" err="1" smtClean="0"/>
              <a:t>epi</a:t>
            </a:r>
            <a:r>
              <a:rPr lang="en-US" sz="1600" dirty="0" smtClean="0"/>
              <a:t>)</a:t>
            </a:r>
            <a:r>
              <a:rPr lang="en-US" sz="1600" dirty="0" err="1" smtClean="0"/>
              <a:t>transcritpome</a:t>
            </a:r>
            <a:endParaRPr lang="en-US" sz="1600" dirty="0" smtClean="0"/>
          </a:p>
        </p:txBody>
      </p:sp>
      <p:sp>
        <p:nvSpPr>
          <p:cNvPr id="11" name="Slide Number Placeholder 10"/>
          <p:cNvSpPr>
            <a:spLocks noGrp="1"/>
          </p:cNvSpPr>
          <p:nvPr>
            <p:ph type="sldNum" sz="quarter" idx="12"/>
          </p:nvPr>
        </p:nvSpPr>
        <p:spPr/>
        <p:txBody>
          <a:bodyPr/>
          <a:lstStyle/>
          <a:p>
            <a:fld id="{1BB3CD87-B513-4521-86CA-A6CE1F00367B}" type="slidenum">
              <a:rPr lang="en-US" smtClean="0"/>
              <a:pPr/>
              <a:t>16</a:t>
            </a:fld>
            <a:endParaRPr lang="en-US"/>
          </a:p>
        </p:txBody>
      </p:sp>
    </p:spTree>
    <p:extLst>
      <p:ext uri="{BB962C8B-B14F-4D97-AF65-F5344CB8AC3E}">
        <p14:creationId xmlns:p14="http://schemas.microsoft.com/office/powerpoint/2010/main" val="20490196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2446"/>
            <a:ext cx="8610600" cy="584776"/>
          </a:xfrm>
          <a:prstGeom prst="rect">
            <a:avLst/>
          </a:prstGeom>
          <a:noFill/>
        </p:spPr>
        <p:txBody>
          <a:bodyPr wrap="square" rtlCol="0">
            <a:spAutoFit/>
          </a:bodyPr>
          <a:lstStyle/>
          <a:p>
            <a:pPr algn="ctr"/>
            <a:r>
              <a:rPr lang="en-US" sz="1600" b="1" dirty="0" smtClean="0"/>
              <a:t>Biochemical Profile: </a:t>
            </a:r>
          </a:p>
          <a:p>
            <a:pPr algn="ctr"/>
            <a:r>
              <a:rPr lang="en-US" sz="1600" b="1" dirty="0" smtClean="0"/>
              <a:t>Homozygous Twin control for a 12 month Space Flight Exposure</a:t>
            </a:r>
            <a:endParaRPr lang="en-US" sz="1600" b="1" i="1" dirty="0" smtClean="0"/>
          </a:p>
        </p:txBody>
      </p:sp>
      <p:cxnSp>
        <p:nvCxnSpPr>
          <p:cNvPr id="5" name="Straight Connector 4"/>
          <p:cNvCxnSpPr/>
          <p:nvPr/>
        </p:nvCxnSpPr>
        <p:spPr>
          <a:xfrm>
            <a:off x="4876800" y="627296"/>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658" y="3581400"/>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816132"/>
            <a:ext cx="3563255" cy="2462213"/>
          </a:xfrm>
          <a:prstGeom prst="rect">
            <a:avLst/>
          </a:prstGeom>
          <a:solidFill>
            <a:srgbClr val="FFFF99"/>
          </a:solidFill>
          <a:ln>
            <a:solidFill>
              <a:schemeClr val="tx1"/>
            </a:solidFill>
          </a:ln>
        </p:spPr>
        <p:txBody>
          <a:bodyPr wrap="square" rtlCol="0">
            <a:spAutoFit/>
          </a:bodyPr>
          <a:lstStyle/>
          <a:p>
            <a:r>
              <a:rPr lang="en-US" sz="1400" b="1" dirty="0" smtClean="0"/>
              <a:t>Specific Aims</a:t>
            </a:r>
          </a:p>
          <a:p>
            <a:r>
              <a:rPr lang="en-US" sz="1400" dirty="0" smtClean="0"/>
              <a:t>To provide a database of biochemical analyses from blood and urine samples. The analyses reflect a broad set of nutritional and physiological variables that may be altered as a result of the space flight environment (including diet, stress, weightlessness). Collecting data on the Ground twin will allow for a more direct comparison of the effects of space flight on human biochemistry and physiology.</a:t>
            </a:r>
            <a:endParaRPr lang="en-US" sz="1400" dirty="0"/>
          </a:p>
        </p:txBody>
      </p:sp>
      <p:sp>
        <p:nvSpPr>
          <p:cNvPr id="20" name="TextBox 19"/>
          <p:cNvSpPr txBox="1"/>
          <p:nvPr/>
        </p:nvSpPr>
        <p:spPr>
          <a:xfrm>
            <a:off x="58056" y="3672898"/>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3074" name="Picture 2" descr="C:\Users\grahams\AppData\Local\Microsoft\Windows\Temporary Internet Files\Content.Outlook\FOXB59IT\iss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208" y="4143828"/>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14400" y="4114800"/>
            <a:ext cx="3810000" cy="1323439"/>
          </a:xfrm>
          <a:prstGeom prst="rect">
            <a:avLst/>
          </a:prstGeom>
          <a:solidFill>
            <a:srgbClr val="FFFF99"/>
          </a:solidFill>
          <a:ln>
            <a:solidFill>
              <a:schemeClr val="tx1"/>
            </a:solidFill>
          </a:ln>
        </p:spPr>
        <p:txBody>
          <a:bodyPr wrap="square" rtlCol="0">
            <a:spAutoFit/>
          </a:bodyPr>
          <a:lstStyle/>
          <a:p>
            <a:r>
              <a:rPr lang="en-US" sz="1600" b="1" dirty="0" smtClean="0"/>
              <a:t>Space:</a:t>
            </a:r>
          </a:p>
          <a:p>
            <a:r>
              <a:rPr lang="en-US" sz="1600" dirty="0" smtClean="0"/>
              <a:t>Improve understanding and time course of biochemical changes during flight and how the changes relate to diet during flight.</a:t>
            </a:r>
            <a:endParaRPr lang="en-US" sz="1600" dirty="0"/>
          </a:p>
        </p:txBody>
      </p:sp>
      <p:sp>
        <p:nvSpPr>
          <p:cNvPr id="27" name="TextBox 26"/>
          <p:cNvSpPr txBox="1"/>
          <p:nvPr/>
        </p:nvSpPr>
        <p:spPr>
          <a:xfrm>
            <a:off x="914400" y="5527045"/>
            <a:ext cx="3810000" cy="830997"/>
          </a:xfrm>
          <a:prstGeom prst="rect">
            <a:avLst/>
          </a:prstGeom>
          <a:solidFill>
            <a:srgbClr val="FFFF99"/>
          </a:solidFill>
          <a:ln>
            <a:solidFill>
              <a:schemeClr val="tx1"/>
            </a:solidFill>
          </a:ln>
        </p:spPr>
        <p:txBody>
          <a:bodyPr wrap="square" rtlCol="0">
            <a:spAutoFit/>
          </a:bodyPr>
          <a:lstStyle/>
          <a:p>
            <a:r>
              <a:rPr lang="en-US" sz="1600" b="1" dirty="0" smtClean="0"/>
              <a:t>Earth:</a:t>
            </a:r>
          </a:p>
          <a:p>
            <a:r>
              <a:rPr lang="en-US" sz="1600" dirty="0" smtClean="0"/>
              <a:t>Improve understanding of how diet can impact different biological systems.</a:t>
            </a:r>
            <a:endParaRPr lang="en-US" sz="1600" dirty="0"/>
          </a:p>
        </p:txBody>
      </p:sp>
      <p:pic>
        <p:nvPicPr>
          <p:cNvPr id="3075" name="Picture 3" descr="C:\Users\grahams\AppData\Local\Microsoft\Windows\Temporary Internet Files\Content.Outlook\FOXB59IT\earth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 y="5527045"/>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838200"/>
            <a:ext cx="3886200" cy="2031325"/>
          </a:xfrm>
          <a:prstGeom prst="rect">
            <a:avLst/>
          </a:prstGeom>
          <a:noFill/>
        </p:spPr>
        <p:txBody>
          <a:bodyPr wrap="square" rtlCol="0">
            <a:spAutoFit/>
          </a:bodyPr>
          <a:lstStyle/>
          <a:p>
            <a:r>
              <a:rPr lang="en-US" b="1" dirty="0" smtClean="0"/>
              <a:t>Blood and urine collections</a:t>
            </a:r>
          </a:p>
          <a:p>
            <a:r>
              <a:rPr lang="en-US" b="1" u="sng" dirty="0" smtClean="0"/>
              <a:t>Preflight:</a:t>
            </a:r>
          </a:p>
          <a:p>
            <a:r>
              <a:rPr lang="en-US" dirty="0" smtClean="0"/>
              <a:t>L-180, L-45, L-10</a:t>
            </a:r>
          </a:p>
          <a:p>
            <a:r>
              <a:rPr lang="en-US" b="1" dirty="0" smtClean="0"/>
              <a:t>In-flight:</a:t>
            </a:r>
          </a:p>
          <a:p>
            <a:r>
              <a:rPr lang="en-US" dirty="0" smtClean="0"/>
              <a:t>FD15, 30, 60, 120, 180, 240, 300, 360</a:t>
            </a:r>
          </a:p>
          <a:p>
            <a:r>
              <a:rPr lang="en-US" b="1" u="sng" dirty="0" smtClean="0"/>
              <a:t>Post flight:</a:t>
            </a:r>
          </a:p>
          <a:p>
            <a:r>
              <a:rPr lang="en-US" dirty="0" smtClean="0"/>
              <a:t>R+0, R+30</a:t>
            </a:r>
            <a:endParaRPr lang="en-US" dirty="0"/>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22167" y="3222796"/>
            <a:ext cx="1952833" cy="172314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2355" y="4533556"/>
            <a:ext cx="3381355" cy="2245429"/>
          </a:xfrm>
          <a:prstGeom prst="rect">
            <a:avLst/>
          </a:prstGeom>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54823" y="2333939"/>
            <a:ext cx="2139162" cy="2139163"/>
          </a:xfrm>
          <a:prstGeom prst="rect">
            <a:avLst/>
          </a:prstGeom>
        </p:spPr>
      </p:pic>
      <p:pic>
        <p:nvPicPr>
          <p:cNvPr id="6" name="Picture 5"/>
          <p:cNvPicPr>
            <a:picLocks noChangeAspect="1"/>
          </p:cNvPicPr>
          <p:nvPr/>
        </p:nvPicPr>
        <p:blipFill>
          <a:blip r:embed="rId8"/>
          <a:stretch>
            <a:fillRect/>
          </a:stretch>
        </p:blipFill>
        <p:spPr>
          <a:xfrm>
            <a:off x="152400" y="1066800"/>
            <a:ext cx="1016000" cy="1016000"/>
          </a:xfrm>
          <a:prstGeom prst="rect">
            <a:avLst/>
          </a:prstGeom>
        </p:spPr>
      </p:pic>
      <p:sp>
        <p:nvSpPr>
          <p:cNvPr id="22" name="TextBox 21"/>
          <p:cNvSpPr txBox="1"/>
          <p:nvPr/>
        </p:nvSpPr>
        <p:spPr>
          <a:xfrm>
            <a:off x="35358" y="2209800"/>
            <a:ext cx="1078992" cy="461665"/>
          </a:xfrm>
          <a:prstGeom prst="rect">
            <a:avLst/>
          </a:prstGeom>
          <a:noFill/>
        </p:spPr>
        <p:txBody>
          <a:bodyPr wrap="square" rtlCol="0">
            <a:spAutoFit/>
          </a:bodyPr>
          <a:lstStyle/>
          <a:p>
            <a:r>
              <a:rPr lang="en-US" sz="1200" b="1" dirty="0" smtClean="0"/>
              <a:t>Scott M. Smith, Ph.D.</a:t>
            </a:r>
            <a:endParaRPr lang="en-US" sz="1200" b="1" dirty="0"/>
          </a:p>
        </p:txBody>
      </p:sp>
      <p:sp>
        <p:nvSpPr>
          <p:cNvPr id="9" name="Date Placeholder 8"/>
          <p:cNvSpPr>
            <a:spLocks noGrp="1"/>
          </p:cNvSpPr>
          <p:nvPr>
            <p:ph type="dt" sz="half" idx="10"/>
          </p:nvPr>
        </p:nvSpPr>
        <p:spPr/>
        <p:txBody>
          <a:bodyPr/>
          <a:lstStyle/>
          <a:p>
            <a:r>
              <a:rPr lang="en-US" smtClean="0"/>
              <a:t>23 April 2015</a:t>
            </a:r>
            <a:endParaRPr lang="en-US"/>
          </a:p>
        </p:txBody>
      </p:sp>
      <p:pic>
        <p:nvPicPr>
          <p:cNvPr id="23" name="Picture 2" descr="G:\OLMSA\MEATBAL.GI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12" name="Slide Number Placeholder 11"/>
          <p:cNvSpPr>
            <a:spLocks noGrp="1"/>
          </p:cNvSpPr>
          <p:nvPr>
            <p:ph type="sldNum" sz="quarter" idx="12"/>
          </p:nvPr>
        </p:nvSpPr>
        <p:spPr/>
        <p:txBody>
          <a:bodyPr/>
          <a:lstStyle/>
          <a:p>
            <a:fld id="{1BB3CD87-B513-4521-86CA-A6CE1F00367B}" type="slidenum">
              <a:rPr lang="en-US" smtClean="0"/>
              <a:pPr/>
              <a:t>17</a:t>
            </a:fld>
            <a:endParaRPr lang="en-US"/>
          </a:p>
        </p:txBody>
      </p:sp>
    </p:spTree>
    <p:extLst>
      <p:ext uri="{BB962C8B-B14F-4D97-AF65-F5344CB8AC3E}">
        <p14:creationId xmlns:p14="http://schemas.microsoft.com/office/powerpoint/2010/main" val="14899959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5602"/>
            <a:ext cx="8610600" cy="553998"/>
          </a:xfrm>
          <a:prstGeom prst="rect">
            <a:avLst/>
          </a:prstGeom>
          <a:noFill/>
        </p:spPr>
        <p:txBody>
          <a:bodyPr wrap="square" rtlCol="0">
            <a:spAutoFit/>
          </a:bodyPr>
          <a:lstStyle/>
          <a:p>
            <a:pPr algn="ctr"/>
            <a:r>
              <a:rPr lang="en-US" sz="3000" b="1" i="1" dirty="0" err="1" smtClean="0"/>
              <a:t>Immunome</a:t>
            </a:r>
            <a:r>
              <a:rPr lang="en-US" sz="3000" b="1" i="1" dirty="0" smtClean="0"/>
              <a:t> studies in space</a:t>
            </a:r>
          </a:p>
        </p:txBody>
      </p:sp>
      <p:cxnSp>
        <p:nvCxnSpPr>
          <p:cNvPr id="5" name="Straight Connector 4"/>
          <p:cNvCxnSpPr/>
          <p:nvPr/>
        </p:nvCxnSpPr>
        <p:spPr>
          <a:xfrm>
            <a:off x="4876800" y="627296"/>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658" y="3581400"/>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736699"/>
            <a:ext cx="3429000" cy="2092881"/>
          </a:xfrm>
          <a:prstGeom prst="rect">
            <a:avLst/>
          </a:prstGeom>
          <a:solidFill>
            <a:srgbClr val="FFFF99"/>
          </a:solidFill>
          <a:ln>
            <a:solidFill>
              <a:schemeClr val="tx1"/>
            </a:solidFill>
          </a:ln>
        </p:spPr>
        <p:txBody>
          <a:bodyPr wrap="square" rtlCol="0">
            <a:spAutoFit/>
          </a:bodyPr>
          <a:lstStyle/>
          <a:p>
            <a:pPr algn="ctr"/>
            <a:r>
              <a:rPr lang="en-US" sz="1600" b="1" dirty="0" smtClean="0"/>
              <a:t>Specific Aims</a:t>
            </a:r>
          </a:p>
          <a:p>
            <a:pPr marL="285750" indent="-285750">
              <a:buFont typeface="Arial"/>
              <a:buChar char="•"/>
            </a:pPr>
            <a:r>
              <a:rPr lang="en-US" sz="1400" dirty="0" smtClean="0"/>
              <a:t>Study how long term space travel affects the immune system</a:t>
            </a:r>
          </a:p>
          <a:p>
            <a:pPr marL="285750" indent="-285750">
              <a:buFont typeface="Arial"/>
              <a:buChar char="•"/>
            </a:pPr>
            <a:r>
              <a:rPr lang="en-US" sz="1400" dirty="0" smtClean="0"/>
              <a:t>We will study how parameters of the immune system change at baseline and after a seasonal  flu vaccination</a:t>
            </a:r>
          </a:p>
          <a:p>
            <a:pPr marL="285750" indent="-285750">
              <a:buFont typeface="Arial"/>
              <a:buChar char="•"/>
            </a:pPr>
            <a:r>
              <a:rPr lang="en-US" sz="1400" dirty="0" smtClean="0"/>
              <a:t>To do so, we study baseline and post flu parameters before, during and after a one year space flight</a:t>
            </a:r>
            <a:r>
              <a:rPr lang="en-US" sz="1600" dirty="0" smtClean="0"/>
              <a:t> </a:t>
            </a:r>
            <a:endParaRPr lang="en-US" sz="1600" dirty="0"/>
          </a:p>
        </p:txBody>
      </p:sp>
      <p:sp>
        <p:nvSpPr>
          <p:cNvPr id="20" name="TextBox 19"/>
          <p:cNvSpPr txBox="1"/>
          <p:nvPr/>
        </p:nvSpPr>
        <p:spPr>
          <a:xfrm>
            <a:off x="58056" y="3672898"/>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3074" name="Picture 2" descr="C:\Users\grahams\AppData\Local\Microsoft\Windows\Temporary Internet Files\Content.Outlook\FOXB59IT\iss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208" y="4143828"/>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14400" y="4114800"/>
            <a:ext cx="3810000" cy="2215991"/>
          </a:xfrm>
          <a:prstGeom prst="rect">
            <a:avLst/>
          </a:prstGeom>
          <a:solidFill>
            <a:srgbClr val="FFFF99"/>
          </a:solidFill>
          <a:ln>
            <a:solidFill>
              <a:schemeClr val="tx1"/>
            </a:solidFill>
          </a:ln>
        </p:spPr>
        <p:txBody>
          <a:bodyPr wrap="square" rtlCol="0">
            <a:spAutoFit/>
          </a:bodyPr>
          <a:lstStyle/>
          <a:p>
            <a:r>
              <a:rPr lang="en-US" sz="1600" b="1" dirty="0" smtClean="0"/>
              <a:t>Space:</a:t>
            </a:r>
          </a:p>
          <a:p>
            <a:r>
              <a:rPr lang="en-US" sz="1400" dirty="0" smtClean="0"/>
              <a:t>Will ensure </a:t>
            </a:r>
            <a:r>
              <a:rPr lang="en-US" sz="1400" dirty="0"/>
              <a:t>that </a:t>
            </a:r>
            <a:r>
              <a:rPr lang="en-US" sz="1400" dirty="0" smtClean="0"/>
              <a:t>astronauts </a:t>
            </a:r>
            <a:r>
              <a:rPr lang="en-US" sz="1400" dirty="0"/>
              <a:t>keep a </a:t>
            </a:r>
            <a:r>
              <a:rPr lang="en-US" sz="1400" dirty="0" smtClean="0"/>
              <a:t>healthy </a:t>
            </a:r>
            <a:r>
              <a:rPr lang="en-US" sz="1400" dirty="0"/>
              <a:t>immune system during long flight, and </a:t>
            </a:r>
            <a:r>
              <a:rPr lang="en-US" sz="1400" dirty="0" smtClean="0"/>
              <a:t>stay protected against infections from earth when visitors are coming.</a:t>
            </a:r>
            <a:endParaRPr lang="en-US" sz="1400" dirty="0"/>
          </a:p>
          <a:p>
            <a:endParaRPr lang="en-US" sz="1600" b="1" dirty="0" smtClean="0"/>
          </a:p>
          <a:p>
            <a:endParaRPr lang="en-US" sz="1600" b="1" dirty="0" smtClean="0"/>
          </a:p>
          <a:p>
            <a:endParaRPr lang="en-US" sz="1600" b="1" dirty="0" smtClean="0"/>
          </a:p>
          <a:p>
            <a:endParaRPr lang="en-US" sz="1600" b="1" dirty="0"/>
          </a:p>
        </p:txBody>
      </p:sp>
      <p:sp>
        <p:nvSpPr>
          <p:cNvPr id="27" name="TextBox 26"/>
          <p:cNvSpPr txBox="1"/>
          <p:nvPr/>
        </p:nvSpPr>
        <p:spPr>
          <a:xfrm>
            <a:off x="914400" y="5527045"/>
            <a:ext cx="3810000" cy="1046440"/>
          </a:xfrm>
          <a:prstGeom prst="rect">
            <a:avLst/>
          </a:prstGeom>
          <a:solidFill>
            <a:srgbClr val="FFFF99"/>
          </a:solidFill>
          <a:ln>
            <a:solidFill>
              <a:schemeClr val="tx1"/>
            </a:solidFill>
          </a:ln>
        </p:spPr>
        <p:txBody>
          <a:bodyPr wrap="square" rtlCol="0">
            <a:spAutoFit/>
          </a:bodyPr>
          <a:lstStyle/>
          <a:p>
            <a:r>
              <a:rPr lang="en-US" sz="1600" b="1" dirty="0" smtClean="0"/>
              <a:t>Earth:</a:t>
            </a:r>
          </a:p>
          <a:p>
            <a:r>
              <a:rPr lang="en-US" sz="1400" dirty="0"/>
              <a:t>Understand how immune response to vaccination differ in twins</a:t>
            </a:r>
          </a:p>
          <a:p>
            <a:endParaRPr lang="en-US" sz="1600" b="1" dirty="0" smtClean="0"/>
          </a:p>
        </p:txBody>
      </p:sp>
      <p:pic>
        <p:nvPicPr>
          <p:cNvPr id="3075" name="Picture 3" descr="C:\Users\grahams\AppData\Local\Microsoft\Windows\Temporary Internet Files\Content.Outlook\FOXB59IT\earth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 y="5527045"/>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4008" y="2011740"/>
            <a:ext cx="1688592" cy="1569660"/>
          </a:xfrm>
          <a:prstGeom prst="rect">
            <a:avLst/>
          </a:prstGeom>
          <a:noFill/>
        </p:spPr>
        <p:txBody>
          <a:bodyPr wrap="square" rtlCol="0">
            <a:spAutoFit/>
          </a:bodyPr>
          <a:lstStyle/>
          <a:p>
            <a:r>
              <a:rPr lang="en-US" sz="1200" b="1" dirty="0" smtClean="0"/>
              <a:t>Emmanuel </a:t>
            </a:r>
          </a:p>
          <a:p>
            <a:r>
              <a:rPr lang="en-US" sz="1200" b="1" dirty="0" err="1" smtClean="0"/>
              <a:t>Mignot</a:t>
            </a:r>
            <a:r>
              <a:rPr lang="en-US" sz="1200" b="1" dirty="0" smtClean="0"/>
              <a:t>, MD, PhD</a:t>
            </a:r>
          </a:p>
          <a:p>
            <a:endParaRPr lang="en-US" sz="1200" b="1" dirty="0"/>
          </a:p>
          <a:p>
            <a:endParaRPr lang="en-US" sz="1200" b="1" dirty="0" smtClean="0"/>
          </a:p>
          <a:p>
            <a:endParaRPr lang="en-US" sz="1200" b="1" dirty="0"/>
          </a:p>
          <a:p>
            <a:endParaRPr lang="en-US" sz="1200" b="1" dirty="0" smtClean="0"/>
          </a:p>
          <a:p>
            <a:endParaRPr lang="en-US" sz="1200" b="1" dirty="0"/>
          </a:p>
          <a:p>
            <a:r>
              <a:rPr lang="en-US" sz="1200" b="1" dirty="0" smtClean="0"/>
              <a:t>Stanford University</a:t>
            </a:r>
            <a:endParaRPr lang="en-US" sz="1200" b="1" dirty="0"/>
          </a:p>
        </p:txBody>
      </p:sp>
      <p:pic>
        <p:nvPicPr>
          <p:cNvPr id="4" name="Picture 3" descr="headshot.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1073663"/>
            <a:ext cx="990600" cy="983737"/>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29200" y="3657600"/>
            <a:ext cx="3485573" cy="3124200"/>
          </a:xfrm>
          <a:prstGeom prst="rect">
            <a:avLst/>
          </a:prstGeom>
        </p:spPr>
      </p:pic>
      <p:sp>
        <p:nvSpPr>
          <p:cNvPr id="7" name="TextBox 6"/>
          <p:cNvSpPr txBox="1"/>
          <p:nvPr/>
        </p:nvSpPr>
        <p:spPr>
          <a:xfrm>
            <a:off x="5562600" y="3962400"/>
            <a:ext cx="2590800" cy="584776"/>
          </a:xfrm>
          <a:prstGeom prst="rect">
            <a:avLst/>
          </a:prstGeom>
          <a:noFill/>
        </p:spPr>
        <p:txBody>
          <a:bodyPr wrap="square" rtlCol="0">
            <a:spAutoFit/>
          </a:bodyPr>
          <a:lstStyle/>
          <a:p>
            <a:r>
              <a:rPr lang="en-US" sz="1600" dirty="0" smtClean="0"/>
              <a:t>Changes in T cell receptors clones after vaccination</a:t>
            </a:r>
            <a:endParaRPr lang="en-US" sz="1600" dirty="0"/>
          </a:p>
        </p:txBody>
      </p:sp>
      <p:pic>
        <p:nvPicPr>
          <p:cNvPr id="26" name="Picture 2" descr="https://identity.stanford.edu/overview/images/emblems/SU_Seal_Blk_po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 y="2514600"/>
            <a:ext cx="810597" cy="8105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486400" y="914400"/>
            <a:ext cx="2971800" cy="274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15000" y="1446516"/>
            <a:ext cx="2362200" cy="830997"/>
          </a:xfrm>
          <a:prstGeom prst="rect">
            <a:avLst/>
          </a:prstGeom>
        </p:spPr>
        <p:txBody>
          <a:bodyPr wrap="square">
            <a:spAutoFit/>
          </a:bodyPr>
          <a:lstStyle/>
          <a:p>
            <a:r>
              <a:rPr lang="en-US" sz="1600" dirty="0" smtClean="0"/>
              <a:t>Cytokine production changes in flu reactive T cells following vaccination </a:t>
            </a:r>
            <a:endParaRPr lang="en-US" sz="1600" dirty="0"/>
          </a:p>
        </p:txBody>
      </p:sp>
      <p:sp>
        <p:nvSpPr>
          <p:cNvPr id="3" name="Date Placeholder 2"/>
          <p:cNvSpPr>
            <a:spLocks noGrp="1"/>
          </p:cNvSpPr>
          <p:nvPr>
            <p:ph type="dt" sz="half" idx="10"/>
          </p:nvPr>
        </p:nvSpPr>
        <p:spPr/>
        <p:txBody>
          <a:bodyPr/>
          <a:lstStyle/>
          <a:p>
            <a:r>
              <a:rPr lang="en-US" smtClean="0"/>
              <a:t>23 April 2015</a:t>
            </a:r>
            <a:endParaRPr lang="en-US"/>
          </a:p>
        </p:txBody>
      </p:sp>
      <p:pic>
        <p:nvPicPr>
          <p:cNvPr id="22" name="Picture 2" descr="G:\OLMSA\MEATBAL.GI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11" name="Slide Number Placeholder 10"/>
          <p:cNvSpPr>
            <a:spLocks noGrp="1"/>
          </p:cNvSpPr>
          <p:nvPr>
            <p:ph type="sldNum" sz="quarter" idx="12"/>
          </p:nvPr>
        </p:nvSpPr>
        <p:spPr/>
        <p:txBody>
          <a:bodyPr/>
          <a:lstStyle/>
          <a:p>
            <a:fld id="{1BB3CD87-B513-4521-86CA-A6CE1F00367B}" type="slidenum">
              <a:rPr lang="en-US" smtClean="0"/>
              <a:pPr/>
              <a:t>18</a:t>
            </a:fld>
            <a:endParaRPr lang="en-US"/>
          </a:p>
        </p:txBody>
      </p:sp>
    </p:spTree>
    <p:extLst>
      <p:ext uri="{BB962C8B-B14F-4D97-AF65-F5344CB8AC3E}">
        <p14:creationId xmlns:p14="http://schemas.microsoft.com/office/powerpoint/2010/main" val="17820882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9850" y="581298"/>
            <a:ext cx="1218714" cy="1234440"/>
          </a:xfrm>
          <a:prstGeom prst="rect">
            <a:avLst/>
          </a:prstGeom>
          <a:noFill/>
          <a:ln w="9525">
            <a:noFill/>
            <a:miter lim="800000"/>
            <a:headEnd/>
            <a:tailEnd/>
          </a:ln>
        </p:spPr>
      </p:pic>
      <p:pic>
        <p:nvPicPr>
          <p:cNvPr id="48"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8100" y="497671"/>
            <a:ext cx="263434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8846" y="118646"/>
            <a:ext cx="8610600" cy="338554"/>
          </a:xfrm>
          <a:prstGeom prst="rect">
            <a:avLst/>
          </a:prstGeom>
          <a:noFill/>
        </p:spPr>
        <p:txBody>
          <a:bodyPr wrap="square" rtlCol="0">
            <a:spAutoFit/>
          </a:bodyPr>
          <a:lstStyle/>
          <a:p>
            <a:pPr algn="ctr"/>
            <a:r>
              <a:rPr lang="en-US" sz="1600" b="1" dirty="0" err="1"/>
              <a:t>METABOLOMIC</a:t>
            </a:r>
            <a:r>
              <a:rPr lang="en-US" sz="1600" b="1" dirty="0"/>
              <a:t> AND GENOMIC MARKERS OF </a:t>
            </a:r>
            <a:r>
              <a:rPr lang="en-US" sz="1600" b="1" dirty="0" smtClean="0"/>
              <a:t>ATHEROSCLEROSIS IN TWIN ASTRONAUTS </a:t>
            </a:r>
            <a:endParaRPr lang="en-US" sz="1600" b="1" i="1" dirty="0" smtClean="0"/>
          </a:p>
        </p:txBody>
      </p:sp>
      <p:cxnSp>
        <p:nvCxnSpPr>
          <p:cNvPr id="5" name="Straight Connector 4"/>
          <p:cNvCxnSpPr/>
          <p:nvPr/>
        </p:nvCxnSpPr>
        <p:spPr>
          <a:xfrm>
            <a:off x="4876800" y="627296"/>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658" y="3541412"/>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79679" y="1939836"/>
            <a:ext cx="3307948" cy="274320"/>
          </a:xfrm>
          <a:prstGeom prst="rect">
            <a:avLst/>
          </a:prstGeom>
          <a:solidFill>
            <a:srgbClr val="FFFF99"/>
          </a:solidFill>
          <a:ln>
            <a:solidFill>
              <a:schemeClr val="tx1"/>
            </a:solidFill>
          </a:ln>
        </p:spPr>
        <p:txBody>
          <a:bodyPr wrap="square" rtlCol="0" anchor="ctr" anchorCtr="0">
            <a:spAutoFit/>
          </a:bodyPr>
          <a:lstStyle/>
          <a:p>
            <a:pPr algn="ctr"/>
            <a:r>
              <a:rPr lang="en-US" b="1" dirty="0" smtClean="0"/>
              <a:t>Pre- and Post-flight Testing</a:t>
            </a:r>
            <a:endParaRPr lang="en-US" b="1" dirty="0"/>
          </a:p>
        </p:txBody>
      </p:sp>
      <p:sp>
        <p:nvSpPr>
          <p:cNvPr id="18" name="TextBox 17"/>
          <p:cNvSpPr txBox="1"/>
          <p:nvPr/>
        </p:nvSpPr>
        <p:spPr>
          <a:xfrm>
            <a:off x="1228981" y="640535"/>
            <a:ext cx="3517301" cy="2800766"/>
          </a:xfrm>
          <a:prstGeom prst="rect">
            <a:avLst/>
          </a:prstGeom>
          <a:solidFill>
            <a:srgbClr val="FFFF99"/>
          </a:solidFill>
          <a:ln>
            <a:solidFill>
              <a:schemeClr val="tx1"/>
            </a:solidFill>
          </a:ln>
        </p:spPr>
        <p:txBody>
          <a:bodyPr wrap="square" rtlCol="0">
            <a:spAutoFit/>
          </a:bodyPr>
          <a:lstStyle/>
          <a:p>
            <a:pPr algn="ctr"/>
            <a:r>
              <a:rPr lang="en-US" sz="1600" b="1" dirty="0" smtClean="0"/>
              <a:t>Specific Aims</a:t>
            </a:r>
          </a:p>
          <a:p>
            <a:pPr marL="117475" indent="-117475">
              <a:buFont typeface="Arial" panose="020B0604020202020204" pitchFamily="34" charset="0"/>
              <a:buChar char="•"/>
            </a:pPr>
            <a:r>
              <a:rPr lang="en-US" altLang="en-US" sz="1600" dirty="0" smtClean="0"/>
              <a:t>To </a:t>
            </a:r>
            <a:r>
              <a:rPr lang="en-US" altLang="en-US" sz="1600" dirty="0"/>
              <a:t>study the effects </a:t>
            </a:r>
            <a:r>
              <a:rPr lang="en-US" altLang="en-US" sz="1600" dirty="0" smtClean="0"/>
              <a:t>of long-duration spaceflight on the cardiovascular system independent </a:t>
            </a:r>
            <a:r>
              <a:rPr lang="en-US" altLang="en-US" sz="1600" dirty="0"/>
              <a:t>of genotype</a:t>
            </a:r>
            <a:endParaRPr lang="en-US" sz="1600" b="1" dirty="0"/>
          </a:p>
          <a:p>
            <a:pPr marL="117475" indent="-117475">
              <a:buFont typeface="Arial" panose="020B0604020202020204" pitchFamily="34" charset="0"/>
              <a:buChar char="•"/>
            </a:pPr>
            <a:r>
              <a:rPr lang="en-US" altLang="en-US" sz="1600" dirty="0" smtClean="0"/>
              <a:t>To investigate relationships between gene expression, </a:t>
            </a:r>
            <a:r>
              <a:rPr lang="en-US" altLang="en-US" sz="1600" dirty="0" err="1" smtClean="0"/>
              <a:t>metabolomic</a:t>
            </a:r>
            <a:r>
              <a:rPr lang="en-US" altLang="en-US" sz="1600" dirty="0" smtClean="0"/>
              <a:t> profiles, biomarkers in blood and urine, and arterial </a:t>
            </a:r>
            <a:r>
              <a:rPr lang="en-US" altLang="en-US" sz="1600" dirty="0"/>
              <a:t>structure and function </a:t>
            </a:r>
            <a:r>
              <a:rPr lang="en-US" altLang="en-US" sz="1600" dirty="0" smtClean="0"/>
              <a:t>using the </a:t>
            </a:r>
            <a:r>
              <a:rPr lang="en-US" altLang="en-US" sz="1600" dirty="0"/>
              <a:t>space-flown </a:t>
            </a:r>
            <a:r>
              <a:rPr lang="en-US" altLang="en-US" sz="1600" dirty="0" smtClean="0"/>
              <a:t>and </a:t>
            </a:r>
            <a:r>
              <a:rPr lang="en-US" altLang="en-US" sz="1600" dirty="0"/>
              <a:t>the ground-based identical </a:t>
            </a:r>
            <a:r>
              <a:rPr lang="en-US" altLang="en-US" sz="1600" dirty="0" smtClean="0"/>
              <a:t>twin </a:t>
            </a:r>
            <a:endParaRPr lang="en-US" sz="1600" b="1" dirty="0"/>
          </a:p>
        </p:txBody>
      </p:sp>
      <p:sp>
        <p:nvSpPr>
          <p:cNvPr id="20" name="TextBox 19"/>
          <p:cNvSpPr txBox="1"/>
          <p:nvPr/>
        </p:nvSpPr>
        <p:spPr>
          <a:xfrm>
            <a:off x="58056" y="3657960"/>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3074" name="Picture 2" descr="C:\Users\grahams\AppData\Local\Microsoft\Windows\Temporary Internet Files\Content.Outlook\FOXB59IT\iss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33" y="4185295"/>
            <a:ext cx="751865" cy="6810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14400" y="5571653"/>
            <a:ext cx="3810000" cy="1077218"/>
          </a:xfrm>
          <a:prstGeom prst="rect">
            <a:avLst/>
          </a:prstGeom>
          <a:solidFill>
            <a:srgbClr val="FFFF99"/>
          </a:solidFill>
          <a:ln>
            <a:solidFill>
              <a:schemeClr val="tx1"/>
            </a:solidFill>
          </a:ln>
        </p:spPr>
        <p:txBody>
          <a:bodyPr wrap="square" rtlCol="0">
            <a:spAutoFit/>
          </a:bodyPr>
          <a:lstStyle/>
          <a:p>
            <a:r>
              <a:rPr lang="en-US" sz="1600" b="1" dirty="0" smtClean="0"/>
              <a:t>Earth</a:t>
            </a:r>
            <a:r>
              <a:rPr lang="en-US" sz="1600" b="1" dirty="0"/>
              <a:t>: </a:t>
            </a:r>
            <a:r>
              <a:rPr lang="en-US" sz="1600" dirty="0" smtClean="0"/>
              <a:t>Develop novel insights of </a:t>
            </a:r>
            <a:r>
              <a:rPr lang="en-US" sz="1600" dirty="0"/>
              <a:t>how longitudinal changes in genomic </a:t>
            </a:r>
            <a:r>
              <a:rPr lang="en-US" sz="1600" dirty="0" smtClean="0"/>
              <a:t>and </a:t>
            </a:r>
            <a:r>
              <a:rPr lang="en-US" sz="1600" dirty="0" err="1" smtClean="0"/>
              <a:t>metabolomic</a:t>
            </a:r>
            <a:r>
              <a:rPr lang="en-US" sz="1600" dirty="0" smtClean="0"/>
              <a:t> profiles are related </a:t>
            </a:r>
            <a:r>
              <a:rPr lang="en-US" sz="1600" dirty="0"/>
              <a:t>to risk factors </a:t>
            </a:r>
            <a:r>
              <a:rPr lang="en-US" sz="1600" dirty="0" smtClean="0"/>
              <a:t>for atherosclerosis </a:t>
            </a:r>
            <a:endParaRPr lang="en-US" sz="1600" dirty="0"/>
          </a:p>
        </p:txBody>
      </p:sp>
      <p:pic>
        <p:nvPicPr>
          <p:cNvPr id="3075" name="Picture 3" descr="C:\Users\grahams\AppData\Local\Microsoft\Windows\Temporary Internet Files\Content.Outlook\FOXB59IT\earth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9119" y="5586466"/>
            <a:ext cx="683971" cy="683971"/>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3" name="Group 3"/>
          <p:cNvGrpSpPr>
            <a:grpSpLocks noChangeAspect="1"/>
          </p:cNvGrpSpPr>
          <p:nvPr/>
        </p:nvGrpSpPr>
        <p:grpSpPr bwMode="auto">
          <a:xfrm>
            <a:off x="5178750" y="2268582"/>
            <a:ext cx="3657600" cy="1343378"/>
            <a:chOff x="22860000" y="18708685"/>
            <a:chExt cx="12545485" cy="4608515"/>
          </a:xfrm>
        </p:grpSpPr>
        <p:pic>
          <p:nvPicPr>
            <p:cNvPr id="44" name="Picture 4" descr="red thin copy-grayscale layer.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00" y="18745200"/>
              <a:ext cx="887239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descr="IMG_3980.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260800" y="18708685"/>
              <a:ext cx="6144685" cy="460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TextBox 46"/>
          <p:cNvSpPr txBox="1"/>
          <p:nvPr/>
        </p:nvSpPr>
        <p:spPr>
          <a:xfrm>
            <a:off x="5412478" y="3648891"/>
            <a:ext cx="3307948" cy="274320"/>
          </a:xfrm>
          <a:prstGeom prst="rect">
            <a:avLst/>
          </a:prstGeom>
          <a:solidFill>
            <a:srgbClr val="FFFF99"/>
          </a:solidFill>
          <a:ln>
            <a:solidFill>
              <a:schemeClr val="tx1"/>
            </a:solidFill>
          </a:ln>
        </p:spPr>
        <p:txBody>
          <a:bodyPr wrap="square" rtlCol="0" anchor="ctr" anchorCtr="0">
            <a:spAutoFit/>
          </a:bodyPr>
          <a:lstStyle/>
          <a:p>
            <a:pPr algn="ctr"/>
            <a:r>
              <a:rPr lang="en-US" b="1" dirty="0" smtClean="0"/>
              <a:t>Inflight Operations</a:t>
            </a:r>
            <a:endParaRPr lang="en-US" b="1" dirty="0"/>
          </a:p>
        </p:txBody>
      </p:sp>
      <p:grpSp>
        <p:nvGrpSpPr>
          <p:cNvPr id="7" name="Group 6"/>
          <p:cNvGrpSpPr/>
          <p:nvPr/>
        </p:nvGrpSpPr>
        <p:grpSpPr>
          <a:xfrm>
            <a:off x="5181600" y="3991490"/>
            <a:ext cx="3657600" cy="1373886"/>
            <a:chOff x="5463158" y="3651645"/>
            <a:chExt cx="2977320" cy="1373886"/>
          </a:xfrm>
        </p:grpSpPr>
        <p:pic>
          <p:nvPicPr>
            <p:cNvPr id="46" name="Picture 13" descr="C:\Users\slee8\Pictures\Cardio Ox\iss038e004628.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28799" y="3653931"/>
              <a:ext cx="91167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descr="D:\Documents and Settings\slee8\My Documents\My Pictures\Cardio Lab\Remote Guidance\jsc2004e3555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63158" y="3651645"/>
              <a:ext cx="2071991" cy="1371600"/>
            </a:xfrm>
            <a:prstGeom prst="rect">
              <a:avLst/>
            </a:prstGeom>
            <a:noFill/>
          </p:spPr>
        </p:pic>
      </p:grpSp>
      <p:grpSp>
        <p:nvGrpSpPr>
          <p:cNvPr id="12" name="Group 11"/>
          <p:cNvGrpSpPr/>
          <p:nvPr/>
        </p:nvGrpSpPr>
        <p:grpSpPr>
          <a:xfrm>
            <a:off x="5174712" y="5429869"/>
            <a:ext cx="3679725" cy="1372517"/>
            <a:chOff x="5241844" y="5429869"/>
            <a:chExt cx="3679725" cy="1372517"/>
          </a:xfrm>
        </p:grpSpPr>
        <p:pic>
          <p:nvPicPr>
            <p:cNvPr id="9" name="Pictur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75871" y="5429869"/>
              <a:ext cx="2065468" cy="1371600"/>
            </a:xfrm>
            <a:prstGeom prst="rect">
              <a:avLst/>
            </a:prstGeom>
          </p:spPr>
        </p:pic>
        <p:pic>
          <p:nvPicPr>
            <p:cNvPr id="32" name="Picture 31" descr="ISS019E005751_nr.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41844" y="5429869"/>
              <a:ext cx="1111504" cy="1370327"/>
            </a:xfrm>
            <a:prstGeom prst="rect">
              <a:avLst/>
            </a:prstGeom>
          </p:spPr>
        </p:pic>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09455" y="5430786"/>
              <a:ext cx="912114" cy="1371600"/>
            </a:xfrm>
            <a:prstGeom prst="rect">
              <a:avLst/>
            </a:prstGeom>
          </p:spPr>
        </p:pic>
      </p:grpSp>
      <p:sp>
        <p:nvSpPr>
          <p:cNvPr id="25" name="TextBox 24"/>
          <p:cNvSpPr txBox="1"/>
          <p:nvPr/>
        </p:nvSpPr>
        <p:spPr>
          <a:xfrm>
            <a:off x="914400" y="4081402"/>
            <a:ext cx="3810000" cy="1323439"/>
          </a:xfrm>
          <a:prstGeom prst="rect">
            <a:avLst/>
          </a:prstGeom>
          <a:solidFill>
            <a:srgbClr val="FFFF99"/>
          </a:solidFill>
          <a:ln>
            <a:solidFill>
              <a:schemeClr val="tx1"/>
            </a:solidFill>
          </a:ln>
        </p:spPr>
        <p:txBody>
          <a:bodyPr wrap="square" rtlCol="0">
            <a:spAutoFit/>
          </a:bodyPr>
          <a:lstStyle/>
          <a:p>
            <a:r>
              <a:rPr lang="en-US" sz="1600" b="1" dirty="0" smtClean="0"/>
              <a:t>Space: </a:t>
            </a:r>
            <a:r>
              <a:rPr lang="en-US" sz="1600" dirty="0" smtClean="0"/>
              <a:t>Determine if </a:t>
            </a:r>
            <a:r>
              <a:rPr lang="en-US" sz="1600" dirty="0"/>
              <a:t>the spaceflight environment </a:t>
            </a:r>
            <a:r>
              <a:rPr lang="en-US" sz="1600" dirty="0" smtClean="0"/>
              <a:t>perturbs </a:t>
            </a:r>
            <a:r>
              <a:rPr lang="en-US" sz="1600" dirty="0"/>
              <a:t>genomic and </a:t>
            </a:r>
            <a:r>
              <a:rPr lang="en-US" sz="1600" dirty="0" err="1" smtClean="0"/>
              <a:t>metabolomic</a:t>
            </a:r>
            <a:r>
              <a:rPr lang="en-US" sz="1600" dirty="0" smtClean="0"/>
              <a:t> </a:t>
            </a:r>
            <a:r>
              <a:rPr lang="en-US" sz="1600" dirty="0"/>
              <a:t>profiles </a:t>
            </a:r>
            <a:r>
              <a:rPr lang="en-US" sz="1600" dirty="0" smtClean="0"/>
              <a:t>and accelerates development of </a:t>
            </a:r>
            <a:r>
              <a:rPr lang="en-US" sz="1600" dirty="0"/>
              <a:t>atherosclerosis (occupational </a:t>
            </a:r>
            <a:r>
              <a:rPr lang="en-US" sz="1600" dirty="0" smtClean="0"/>
              <a:t>health)</a:t>
            </a:r>
          </a:p>
        </p:txBody>
      </p:sp>
      <p:sp>
        <p:nvSpPr>
          <p:cNvPr id="3" name="Date Placeholder 2"/>
          <p:cNvSpPr>
            <a:spLocks noGrp="1"/>
          </p:cNvSpPr>
          <p:nvPr>
            <p:ph type="dt" sz="half" idx="10"/>
          </p:nvPr>
        </p:nvSpPr>
        <p:spPr/>
        <p:txBody>
          <a:bodyPr/>
          <a:lstStyle/>
          <a:p>
            <a:r>
              <a:rPr lang="en-US" smtClean="0"/>
              <a:t>23 April 2015</a:t>
            </a:r>
            <a:endParaRPr lang="en-US"/>
          </a:p>
        </p:txBody>
      </p:sp>
      <p:pic>
        <p:nvPicPr>
          <p:cNvPr id="34" name="Picture 33" descr="S Lee_SMB.jpe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6200" y="1371600"/>
            <a:ext cx="1066800" cy="1319735"/>
          </a:xfrm>
          <a:prstGeom prst="rect">
            <a:avLst/>
          </a:prstGeom>
          <a:ln>
            <a:solidFill>
              <a:schemeClr val="accent1"/>
            </a:solidFill>
          </a:ln>
        </p:spPr>
      </p:pic>
      <p:sp>
        <p:nvSpPr>
          <p:cNvPr id="36" name="TextBox 35"/>
          <p:cNvSpPr txBox="1"/>
          <p:nvPr/>
        </p:nvSpPr>
        <p:spPr>
          <a:xfrm>
            <a:off x="35357" y="2771001"/>
            <a:ext cx="1078992" cy="276999"/>
          </a:xfrm>
          <a:prstGeom prst="rect">
            <a:avLst/>
          </a:prstGeom>
          <a:noFill/>
        </p:spPr>
        <p:txBody>
          <a:bodyPr wrap="square" rtlCol="0">
            <a:spAutoFit/>
          </a:bodyPr>
          <a:lstStyle/>
          <a:p>
            <a:r>
              <a:rPr lang="en-US" sz="1200" b="1" dirty="0" smtClean="0"/>
              <a:t>Stuart Lee</a:t>
            </a:r>
            <a:endParaRPr lang="en-US" sz="1200" b="1" dirty="0"/>
          </a:p>
        </p:txBody>
      </p:sp>
      <p:pic>
        <p:nvPicPr>
          <p:cNvPr id="37" name="Picture 2" descr="G:\OLMSA\MEATBAL.GIF"/>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6" name="Slide Number Placeholder 5"/>
          <p:cNvSpPr>
            <a:spLocks noGrp="1"/>
          </p:cNvSpPr>
          <p:nvPr>
            <p:ph type="sldNum" sz="quarter" idx="12"/>
          </p:nvPr>
        </p:nvSpPr>
        <p:spPr/>
        <p:txBody>
          <a:bodyPr/>
          <a:lstStyle/>
          <a:p>
            <a:fld id="{1BB3CD87-B513-4521-86CA-A6CE1F00367B}" type="slidenum">
              <a:rPr lang="en-US" smtClean="0"/>
              <a:pPr/>
              <a:t>19</a:t>
            </a:fld>
            <a:endParaRPr lang="en-US"/>
          </a:p>
        </p:txBody>
      </p:sp>
    </p:spTree>
    <p:extLst>
      <p:ext uri="{BB962C8B-B14F-4D97-AF65-F5344CB8AC3E}">
        <p14:creationId xmlns:p14="http://schemas.microsoft.com/office/powerpoint/2010/main" val="8572506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7" name="Picture 6"/>
          <p:cNvPicPr>
            <a:picLocks noChangeAspect="1"/>
          </p:cNvPicPr>
          <p:nvPr/>
        </p:nvPicPr>
        <p:blipFill>
          <a:blip r:embed="rId3"/>
          <a:stretch>
            <a:fillRect/>
          </a:stretch>
        </p:blipFill>
        <p:spPr>
          <a:xfrm>
            <a:off x="2455750" y="955130"/>
            <a:ext cx="4262423" cy="5686969"/>
          </a:xfrm>
          <a:prstGeom prst="rect">
            <a:avLst/>
          </a:prstGeom>
        </p:spPr>
      </p:pic>
      <p:sp>
        <p:nvSpPr>
          <p:cNvPr id="8" name="Rectangle 7"/>
          <p:cNvSpPr/>
          <p:nvPr/>
        </p:nvSpPr>
        <p:spPr>
          <a:xfrm rot="16200000">
            <a:off x="5929700" y="3747700"/>
            <a:ext cx="5943600" cy="276999"/>
          </a:xfrm>
          <a:prstGeom prst="rect">
            <a:avLst/>
          </a:prstGeom>
        </p:spPr>
        <p:txBody>
          <a:bodyPr wrap="square">
            <a:spAutoFit/>
          </a:bodyPr>
          <a:lstStyle/>
          <a:p>
            <a:pPr algn="ctr"/>
            <a:r>
              <a:rPr lang="en-US" sz="1200" dirty="0" err="1" smtClean="0"/>
              <a:t>time.com</a:t>
            </a:r>
            <a:r>
              <a:rPr lang="en-US" sz="1200" dirty="0"/>
              <a:t>/meet-the-twins-unlocking-the-secrets-of-space/</a:t>
            </a:r>
          </a:p>
        </p:txBody>
      </p:sp>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2</a:t>
            </a:fld>
            <a:endParaRPr lang="en-US" dirty="0"/>
          </a:p>
        </p:txBody>
      </p:sp>
    </p:spTree>
    <p:extLst>
      <p:ext uri="{BB962C8B-B14F-4D97-AF65-F5344CB8AC3E}">
        <p14:creationId xmlns:p14="http://schemas.microsoft.com/office/powerpoint/2010/main" val="16645290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38400"/>
            <a:ext cx="685800" cy="603913"/>
          </a:xfrm>
          <a:prstGeom prst="rect">
            <a:avLst/>
          </a:prstGeom>
          <a:noFill/>
          <a:ln w="9525">
            <a:noFill/>
            <a:miter lim="800000"/>
            <a:headEnd/>
            <a:tailEnd/>
          </a:ln>
        </p:spPr>
      </p:pic>
      <p:sp>
        <p:nvSpPr>
          <p:cNvPr id="2" name="TextBox 1"/>
          <p:cNvSpPr txBox="1"/>
          <p:nvPr/>
        </p:nvSpPr>
        <p:spPr>
          <a:xfrm>
            <a:off x="1447800" y="24825"/>
            <a:ext cx="6781800" cy="584775"/>
          </a:xfrm>
          <a:prstGeom prst="rect">
            <a:avLst/>
          </a:prstGeom>
          <a:noFill/>
        </p:spPr>
        <p:txBody>
          <a:bodyPr wrap="square" rtlCol="0">
            <a:spAutoFit/>
          </a:bodyPr>
          <a:lstStyle/>
          <a:p>
            <a:pPr algn="ctr"/>
            <a:r>
              <a:rPr lang="en-US" sz="1600" b="1" dirty="0" smtClean="0"/>
              <a:t>PROTEOMIC ASSESSMENT OF FLUID SHIFTS AND ASSOCIATION WITH VISUAL IMPAIRMENTS AND INTRACRANIAL PRESSURE  IN TWIN ASTRONAUTS </a:t>
            </a:r>
            <a:endParaRPr lang="en-US" sz="1600" b="1" i="1" dirty="0" smtClean="0"/>
          </a:p>
        </p:txBody>
      </p:sp>
      <p:cxnSp>
        <p:nvCxnSpPr>
          <p:cNvPr id="5" name="Straight Connector 4"/>
          <p:cNvCxnSpPr/>
          <p:nvPr/>
        </p:nvCxnSpPr>
        <p:spPr>
          <a:xfrm>
            <a:off x="4876800" y="762000"/>
            <a:ext cx="0" cy="57803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658" y="3505200"/>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29200" y="5105400"/>
            <a:ext cx="3962400" cy="369332"/>
          </a:xfrm>
          <a:prstGeom prst="rect">
            <a:avLst/>
          </a:prstGeom>
          <a:solidFill>
            <a:srgbClr val="FFFF99"/>
          </a:solidFill>
          <a:ln>
            <a:solidFill>
              <a:schemeClr val="tx1"/>
            </a:solidFill>
          </a:ln>
        </p:spPr>
        <p:txBody>
          <a:bodyPr wrap="square" rtlCol="0" anchor="ctr" anchorCtr="0">
            <a:spAutoFit/>
          </a:bodyPr>
          <a:lstStyle/>
          <a:p>
            <a:pPr algn="ctr"/>
            <a:r>
              <a:rPr lang="en-US" b="1" dirty="0" smtClean="0"/>
              <a:t>Pre- and Post-flight Testing</a:t>
            </a:r>
            <a:endParaRPr lang="en-US" b="1" dirty="0"/>
          </a:p>
        </p:txBody>
      </p:sp>
      <p:sp>
        <p:nvSpPr>
          <p:cNvPr id="18" name="TextBox 17"/>
          <p:cNvSpPr txBox="1"/>
          <p:nvPr/>
        </p:nvSpPr>
        <p:spPr>
          <a:xfrm>
            <a:off x="1066800" y="914400"/>
            <a:ext cx="3733800" cy="1600438"/>
          </a:xfrm>
          <a:prstGeom prst="rect">
            <a:avLst/>
          </a:prstGeom>
          <a:solidFill>
            <a:srgbClr val="FFFF99"/>
          </a:solidFill>
          <a:ln>
            <a:solidFill>
              <a:schemeClr val="tx1"/>
            </a:solidFill>
          </a:ln>
        </p:spPr>
        <p:txBody>
          <a:bodyPr wrap="square" rtlCol="0">
            <a:spAutoFit/>
          </a:bodyPr>
          <a:lstStyle/>
          <a:p>
            <a:pPr algn="ctr"/>
            <a:r>
              <a:rPr lang="en-US" sz="1600" b="1" dirty="0" smtClean="0"/>
              <a:t>Specific Aims </a:t>
            </a:r>
          </a:p>
          <a:p>
            <a:r>
              <a:rPr lang="en-US" altLang="en-US" sz="1600" dirty="0" smtClean="0"/>
              <a:t>To explore proteomic and genomic biomarkers underlying space flight-induced fluid shifts and visual impairment &amp; intracranial pressure (VIIP) symptoms</a:t>
            </a:r>
            <a:r>
              <a:rPr lang="en-US" altLang="en-US" dirty="0" smtClean="0"/>
              <a:t>.</a:t>
            </a:r>
            <a:endParaRPr lang="en-US" dirty="0"/>
          </a:p>
        </p:txBody>
      </p:sp>
      <p:sp>
        <p:nvSpPr>
          <p:cNvPr id="20" name="TextBox 19"/>
          <p:cNvSpPr txBox="1"/>
          <p:nvPr/>
        </p:nvSpPr>
        <p:spPr>
          <a:xfrm>
            <a:off x="76200" y="3581400"/>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3074" name="Picture 2" descr="C:\Users\grahams\AppData\Local\Microsoft\Windows\Temporary Internet Files\Content.Outlook\FOXB59IT\iss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4410075"/>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838200" y="4010561"/>
            <a:ext cx="3886200" cy="1169551"/>
          </a:xfrm>
          <a:prstGeom prst="rect">
            <a:avLst/>
          </a:prstGeom>
          <a:solidFill>
            <a:srgbClr val="FFFF99"/>
          </a:solidFill>
          <a:ln>
            <a:solidFill>
              <a:schemeClr val="tx1"/>
            </a:solidFill>
          </a:ln>
        </p:spPr>
        <p:txBody>
          <a:bodyPr wrap="square" rtlCol="0">
            <a:spAutoFit/>
          </a:bodyPr>
          <a:lstStyle/>
          <a:p>
            <a:r>
              <a:rPr lang="en-US" sz="1400" b="1" dirty="0" smtClean="0"/>
              <a:t>Space: </a:t>
            </a:r>
            <a:r>
              <a:rPr lang="en-US" sz="1400" dirty="0" smtClean="0"/>
              <a:t>Discovery of molecular pathways involved in the evolution of spaceflight adaptations related to fluid redistribution in-flight and the etiology of visual acuity and ocular changes in-fight and post-flight.</a:t>
            </a:r>
            <a:endParaRPr lang="en-US" sz="1400" dirty="0"/>
          </a:p>
        </p:txBody>
      </p:sp>
      <p:sp>
        <p:nvSpPr>
          <p:cNvPr id="27" name="TextBox 26"/>
          <p:cNvSpPr txBox="1"/>
          <p:nvPr/>
        </p:nvSpPr>
        <p:spPr>
          <a:xfrm>
            <a:off x="838200" y="5458361"/>
            <a:ext cx="3886200" cy="954107"/>
          </a:xfrm>
          <a:prstGeom prst="rect">
            <a:avLst/>
          </a:prstGeom>
          <a:solidFill>
            <a:srgbClr val="FFFF99"/>
          </a:solidFill>
          <a:ln>
            <a:solidFill>
              <a:schemeClr val="tx1"/>
            </a:solidFill>
          </a:ln>
        </p:spPr>
        <p:txBody>
          <a:bodyPr wrap="square" rtlCol="0">
            <a:spAutoFit/>
          </a:bodyPr>
          <a:lstStyle/>
          <a:p>
            <a:r>
              <a:rPr lang="en-US" sz="1400" b="1" dirty="0" smtClean="0"/>
              <a:t>Earth</a:t>
            </a:r>
            <a:r>
              <a:rPr lang="en-US" sz="1400" b="1" dirty="0"/>
              <a:t>: </a:t>
            </a:r>
            <a:r>
              <a:rPr lang="en-US" sz="1400" dirty="0" smtClean="0"/>
              <a:t>This project has broader impact on Earth-based clinical areas such as traumatic brain injury-induced elevations of intracranial pressure, hydrocephalus, and glaucoma</a:t>
            </a:r>
            <a:endParaRPr lang="en-US" sz="1400" dirty="0"/>
          </a:p>
        </p:txBody>
      </p:sp>
      <p:pic>
        <p:nvPicPr>
          <p:cNvPr id="3075" name="Picture 3" descr="C:\Users\grahams\AppData\Local\Microsoft\Windows\Temporary Internet Files\Content.Outlook\FOXB59IT\earth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5779008"/>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5029200" y="2450068"/>
            <a:ext cx="3962400" cy="369332"/>
          </a:xfrm>
          <a:prstGeom prst="rect">
            <a:avLst/>
          </a:prstGeom>
          <a:solidFill>
            <a:srgbClr val="FFFF99"/>
          </a:solidFill>
          <a:ln>
            <a:solidFill>
              <a:schemeClr val="tx1"/>
            </a:solidFill>
          </a:ln>
        </p:spPr>
        <p:txBody>
          <a:bodyPr wrap="square" rtlCol="0" anchor="ctr" anchorCtr="0">
            <a:spAutoFit/>
          </a:bodyPr>
          <a:lstStyle/>
          <a:p>
            <a:pPr algn="ctr"/>
            <a:r>
              <a:rPr lang="en-US" b="1" dirty="0" smtClean="0"/>
              <a:t>In-flight Operations</a:t>
            </a:r>
            <a:endParaRPr lang="en-US" b="1" dirty="0"/>
          </a:p>
        </p:txBody>
      </p:sp>
      <p:pic>
        <p:nvPicPr>
          <p:cNvPr id="29" name="Picture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000" y="914400"/>
            <a:ext cx="2514600" cy="1292646"/>
          </a:xfrm>
          <a:prstGeom prst="rect">
            <a:avLst/>
          </a:prstGeom>
        </p:spPr>
      </p:pic>
      <p:pic>
        <p:nvPicPr>
          <p:cNvPr id="31" name="Picture 2" descr="D:\Documents and Settings\mstenger\My Documents\Active Projects\Fluid Shifts\Pictures\IMG_362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3000" y="5562600"/>
            <a:ext cx="761999" cy="1177001"/>
          </a:xfrm>
          <a:prstGeom prst="rect">
            <a:avLst/>
          </a:prstGeom>
          <a:noFill/>
          <a:ln>
            <a:solidFill>
              <a:srgbClr val="9999FF"/>
            </a:solidFill>
          </a:ln>
        </p:spPr>
      </p:pic>
      <p:pic>
        <p:nvPicPr>
          <p:cNvPr id="33" name="Picture 2" descr="D:\Documents and Settings\mstenger\My Documents\Active Projects\Fluid Shifts\Pictures\Scan0003.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29200" y="2930310"/>
            <a:ext cx="1524000" cy="2022690"/>
          </a:xfrm>
          <a:prstGeom prst="rect">
            <a:avLst/>
          </a:prstGeom>
          <a:noFill/>
          <a:ln>
            <a:solidFill>
              <a:srgbClr val="9999FF"/>
            </a:solidFill>
          </a:ln>
        </p:spPr>
      </p:pic>
      <p:sp>
        <p:nvSpPr>
          <p:cNvPr id="22" name="Rectangle 21"/>
          <p:cNvSpPr/>
          <p:nvPr/>
        </p:nvSpPr>
        <p:spPr>
          <a:xfrm>
            <a:off x="6629400" y="2873276"/>
            <a:ext cx="2362200" cy="2308324"/>
          </a:xfrm>
          <a:prstGeom prst="rect">
            <a:avLst/>
          </a:prstGeom>
        </p:spPr>
        <p:txBody>
          <a:bodyPr wrap="square">
            <a:spAutoFit/>
          </a:bodyPr>
          <a:lstStyle/>
          <a:p>
            <a:r>
              <a:rPr lang="en-US" sz="1600" dirty="0" smtClean="0"/>
              <a:t>Blood Plasma collection Ultrasound measures  </a:t>
            </a:r>
          </a:p>
          <a:p>
            <a:r>
              <a:rPr lang="en-US" sz="1600" dirty="0" smtClean="0"/>
              <a:t>    of fluid shifts</a:t>
            </a:r>
          </a:p>
          <a:p>
            <a:r>
              <a:rPr lang="en-US" sz="1600" dirty="0" smtClean="0"/>
              <a:t>Intracranial Pressure </a:t>
            </a:r>
          </a:p>
          <a:p>
            <a:r>
              <a:rPr lang="en-US" sz="1600" dirty="0" smtClean="0"/>
              <a:t>Intraocular Pressure Ocular Structure</a:t>
            </a:r>
          </a:p>
          <a:p>
            <a:r>
              <a:rPr lang="en-US" sz="1600" dirty="0" smtClean="0"/>
              <a:t>Blood Pressure</a:t>
            </a:r>
          </a:p>
          <a:p>
            <a:r>
              <a:rPr lang="en-US" sz="1600" dirty="0" smtClean="0"/>
              <a:t>Heart Rate</a:t>
            </a:r>
          </a:p>
          <a:p>
            <a:r>
              <a:rPr lang="en-US" sz="1600" dirty="0" smtClean="0"/>
              <a:t>Vascular Resistance</a:t>
            </a:r>
            <a:endParaRPr lang="en-US" sz="1600" dirty="0"/>
          </a:p>
        </p:txBody>
      </p:sp>
      <p:sp>
        <p:nvSpPr>
          <p:cNvPr id="32" name="TextBox 31"/>
          <p:cNvSpPr txBox="1"/>
          <p:nvPr/>
        </p:nvSpPr>
        <p:spPr>
          <a:xfrm>
            <a:off x="6629400" y="5562600"/>
            <a:ext cx="2895600" cy="1200329"/>
          </a:xfrm>
          <a:prstGeom prst="rect">
            <a:avLst/>
          </a:prstGeom>
          <a:noFill/>
        </p:spPr>
        <p:txBody>
          <a:bodyPr wrap="square" rtlCol="0">
            <a:spAutoFit/>
          </a:bodyPr>
          <a:lstStyle/>
          <a:p>
            <a:r>
              <a:rPr lang="en-US" dirty="0" smtClean="0"/>
              <a:t>All in-flight operations </a:t>
            </a:r>
          </a:p>
          <a:p>
            <a:r>
              <a:rPr lang="en-US" dirty="0" smtClean="0"/>
              <a:t>  and:</a:t>
            </a:r>
          </a:p>
          <a:p>
            <a:r>
              <a:rPr lang="en-US" dirty="0" smtClean="0"/>
              <a:t>Tissue hydration</a:t>
            </a:r>
          </a:p>
          <a:p>
            <a:r>
              <a:rPr lang="en-US" dirty="0" smtClean="0"/>
              <a:t>MRI</a:t>
            </a:r>
          </a:p>
        </p:txBody>
      </p:sp>
      <p:pic>
        <p:nvPicPr>
          <p:cNvPr id="1027"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15000" y="5562600"/>
            <a:ext cx="750158" cy="1181100"/>
          </a:xfrm>
          <a:prstGeom prst="rect">
            <a:avLst/>
          </a:prstGeom>
          <a:noFill/>
          <a:ln w="9525">
            <a:noFill/>
            <a:miter lim="800000"/>
            <a:headEnd/>
            <a:tailEnd/>
          </a:ln>
        </p:spPr>
      </p:pic>
      <p:sp>
        <p:nvSpPr>
          <p:cNvPr id="35" name="TextBox 34"/>
          <p:cNvSpPr txBox="1"/>
          <p:nvPr/>
        </p:nvSpPr>
        <p:spPr>
          <a:xfrm>
            <a:off x="1066799" y="2514600"/>
            <a:ext cx="3733801" cy="954107"/>
          </a:xfrm>
          <a:prstGeom prst="rect">
            <a:avLst/>
          </a:prstGeom>
          <a:noFill/>
        </p:spPr>
        <p:txBody>
          <a:bodyPr wrap="square" rtlCol="0">
            <a:spAutoFit/>
          </a:bodyPr>
          <a:lstStyle/>
          <a:p>
            <a:pPr algn="ctr"/>
            <a:r>
              <a:rPr lang="en-US" sz="1400" dirty="0" smtClean="0"/>
              <a:t>The proteome is the set of proteins produced by the genome at a given time. Proteomics captures the state of molecular and cellular processes at a specific time point.</a:t>
            </a:r>
            <a:endParaRPr lang="en-US" sz="1400" dirty="0"/>
          </a:p>
        </p:txBody>
      </p:sp>
      <p:pic>
        <p:nvPicPr>
          <p:cNvPr id="37" name="Picture 3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14980" y="914400"/>
            <a:ext cx="1104820" cy="914400"/>
          </a:xfrm>
          <a:prstGeom prst="rect">
            <a:avLst/>
          </a:prstGeom>
        </p:spPr>
      </p:pic>
      <p:cxnSp>
        <p:nvCxnSpPr>
          <p:cNvPr id="39" name="Straight Arrow Connector 38"/>
          <p:cNvCxnSpPr/>
          <p:nvPr/>
        </p:nvCxnSpPr>
        <p:spPr>
          <a:xfrm>
            <a:off x="5943600" y="1219200"/>
            <a:ext cx="38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943600" y="1371600"/>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914954" y="1752600"/>
            <a:ext cx="1608884" cy="646331"/>
          </a:xfrm>
          <a:prstGeom prst="rect">
            <a:avLst/>
          </a:prstGeom>
          <a:noFill/>
        </p:spPr>
        <p:txBody>
          <a:bodyPr wrap="none" rtlCol="0">
            <a:spAutoFit/>
          </a:bodyPr>
          <a:lstStyle/>
          <a:p>
            <a:pPr algn="ctr"/>
            <a:r>
              <a:rPr lang="en-US" dirty="0" smtClean="0"/>
              <a:t>Blood Plasma </a:t>
            </a:r>
          </a:p>
          <a:p>
            <a:pPr algn="ctr"/>
            <a:r>
              <a:rPr lang="en-US" dirty="0" smtClean="0"/>
              <a:t>proteins</a:t>
            </a:r>
            <a:endParaRPr lang="en-US" dirty="0"/>
          </a:p>
        </p:txBody>
      </p:sp>
      <p:pic>
        <p:nvPicPr>
          <p:cNvPr id="3"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8600" y="1156900"/>
            <a:ext cx="568636" cy="609600"/>
          </a:xfrm>
          <a:prstGeom prst="rect">
            <a:avLst/>
          </a:prstGeom>
          <a:noFill/>
          <a:ln w="9525">
            <a:noFill/>
            <a:miter lim="800000"/>
            <a:headEnd/>
            <a:tailEnd/>
          </a:ln>
        </p:spPr>
      </p:pic>
      <p:sp>
        <p:nvSpPr>
          <p:cNvPr id="34" name="TextBox 33"/>
          <p:cNvSpPr txBox="1"/>
          <p:nvPr/>
        </p:nvSpPr>
        <p:spPr>
          <a:xfrm>
            <a:off x="76200" y="1764268"/>
            <a:ext cx="1055097" cy="507831"/>
          </a:xfrm>
          <a:prstGeom prst="rect">
            <a:avLst/>
          </a:prstGeom>
          <a:noFill/>
        </p:spPr>
        <p:txBody>
          <a:bodyPr wrap="none" rtlCol="0">
            <a:spAutoFit/>
          </a:bodyPr>
          <a:lstStyle/>
          <a:p>
            <a:r>
              <a:rPr lang="en-US" sz="900" dirty="0" err="1" smtClean="0"/>
              <a:t>Brinda</a:t>
            </a:r>
            <a:r>
              <a:rPr lang="en-US" sz="900" dirty="0" smtClean="0"/>
              <a:t> </a:t>
            </a:r>
            <a:r>
              <a:rPr lang="en-US" sz="900" dirty="0" err="1" smtClean="0"/>
              <a:t>Rana</a:t>
            </a:r>
            <a:r>
              <a:rPr lang="en-US" sz="900" dirty="0" smtClean="0"/>
              <a:t>, PhD</a:t>
            </a:r>
          </a:p>
          <a:p>
            <a:r>
              <a:rPr lang="en-US" sz="900" dirty="0" smtClean="0"/>
              <a:t>Mike </a:t>
            </a:r>
            <a:r>
              <a:rPr lang="en-US" sz="900" dirty="0" err="1" smtClean="0"/>
              <a:t>Stenger</a:t>
            </a:r>
            <a:r>
              <a:rPr lang="en-US" sz="900" dirty="0" smtClean="0"/>
              <a:t>, PhD</a:t>
            </a:r>
          </a:p>
          <a:p>
            <a:r>
              <a:rPr lang="en-US" sz="900" dirty="0" smtClean="0"/>
              <a:t>Vivian Hook, PhD</a:t>
            </a:r>
            <a:endParaRPr lang="en-US" sz="900" dirty="0"/>
          </a:p>
        </p:txBody>
      </p:sp>
      <p:sp>
        <p:nvSpPr>
          <p:cNvPr id="4" name="Date Placeholder 3"/>
          <p:cNvSpPr>
            <a:spLocks noGrp="1"/>
          </p:cNvSpPr>
          <p:nvPr>
            <p:ph type="dt" sz="half" idx="10"/>
          </p:nvPr>
        </p:nvSpPr>
        <p:spPr/>
        <p:txBody>
          <a:bodyPr/>
          <a:lstStyle/>
          <a:p>
            <a:r>
              <a:rPr lang="en-US" smtClean="0"/>
              <a:t>23 April 2015</a:t>
            </a:r>
            <a:endParaRPr lang="en-US"/>
          </a:p>
        </p:txBody>
      </p:sp>
      <p:pic>
        <p:nvPicPr>
          <p:cNvPr id="36" name="Picture 2" descr="G:\OLMSA\MEATBAL.GI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7" name="Slide Number Placeholder 6"/>
          <p:cNvSpPr>
            <a:spLocks noGrp="1"/>
          </p:cNvSpPr>
          <p:nvPr>
            <p:ph type="sldNum" sz="quarter" idx="12"/>
          </p:nvPr>
        </p:nvSpPr>
        <p:spPr/>
        <p:txBody>
          <a:bodyPr/>
          <a:lstStyle/>
          <a:p>
            <a:fld id="{1BB3CD87-B513-4521-86CA-A6CE1F00367B}" type="slidenum">
              <a:rPr lang="en-US" smtClean="0"/>
              <a:pPr/>
              <a:t>20</a:t>
            </a:fld>
            <a:endParaRPr lang="en-US"/>
          </a:p>
        </p:txBody>
      </p:sp>
    </p:spTree>
    <p:extLst>
      <p:ext uri="{BB962C8B-B14F-4D97-AF65-F5344CB8AC3E}">
        <p14:creationId xmlns:p14="http://schemas.microsoft.com/office/powerpoint/2010/main" val="42895535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23 April 2015</a:t>
            </a:r>
            <a:endParaRPr lang="en-US"/>
          </a:p>
        </p:txBody>
      </p:sp>
      <p:sp>
        <p:nvSpPr>
          <p:cNvPr id="2" name="TextBox 1"/>
          <p:cNvSpPr txBox="1"/>
          <p:nvPr/>
        </p:nvSpPr>
        <p:spPr>
          <a:xfrm>
            <a:off x="252665" y="-106563"/>
            <a:ext cx="8610600" cy="553998"/>
          </a:xfrm>
          <a:prstGeom prst="rect">
            <a:avLst/>
          </a:prstGeom>
          <a:noFill/>
        </p:spPr>
        <p:txBody>
          <a:bodyPr wrap="square" rtlCol="0">
            <a:spAutoFit/>
          </a:bodyPr>
          <a:lstStyle/>
          <a:p>
            <a:pPr algn="ctr">
              <a:tabLst>
                <a:tab pos="1427163" algn="l"/>
              </a:tabLst>
            </a:pPr>
            <a:r>
              <a:rPr lang="en-US" sz="3000" b="1" dirty="0" smtClean="0"/>
              <a:t>Cognitive Performance in Spaceflight</a:t>
            </a:r>
            <a:endParaRPr lang="en-US" sz="3000" b="1" i="1" dirty="0" smtClean="0"/>
          </a:p>
        </p:txBody>
      </p:sp>
      <p:cxnSp>
        <p:nvCxnSpPr>
          <p:cNvPr id="5" name="Straight Connector 4"/>
          <p:cNvCxnSpPr/>
          <p:nvPr/>
        </p:nvCxnSpPr>
        <p:spPr>
          <a:xfrm>
            <a:off x="4876800" y="627296"/>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658" y="3581400"/>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98234" y="376644"/>
            <a:ext cx="3684222" cy="3108960"/>
          </a:xfrm>
          <a:prstGeom prst="rect">
            <a:avLst/>
          </a:prstGeom>
          <a:solidFill>
            <a:srgbClr val="FFFF99"/>
          </a:solidFill>
          <a:ln>
            <a:solidFill>
              <a:schemeClr val="tx1"/>
            </a:solidFill>
          </a:ln>
        </p:spPr>
        <p:txBody>
          <a:bodyPr wrap="square" rtlCol="0">
            <a:spAutoFit/>
          </a:bodyPr>
          <a:lstStyle/>
          <a:p>
            <a:pPr algn="ctr"/>
            <a:r>
              <a:rPr lang="en-US" b="1" dirty="0" smtClean="0"/>
              <a:t>Specific Aims </a:t>
            </a:r>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r>
              <a:rPr lang="en-US" b="1" dirty="0" smtClean="0"/>
              <a:t> </a:t>
            </a:r>
            <a:endParaRPr lang="en-US" b="1" dirty="0"/>
          </a:p>
        </p:txBody>
      </p:sp>
      <p:sp>
        <p:nvSpPr>
          <p:cNvPr id="20" name="TextBox 19"/>
          <p:cNvSpPr txBox="1"/>
          <p:nvPr/>
        </p:nvSpPr>
        <p:spPr>
          <a:xfrm>
            <a:off x="58056" y="3672898"/>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3074" name="Picture 2" descr="C:\Users\grahams\AppData\Local\Microsoft\Windows\Temporary Internet Files\Content.Outlook\FOXB59IT\iss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208" y="4143828"/>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14400" y="4114799"/>
            <a:ext cx="3810000" cy="1754327"/>
          </a:xfrm>
          <a:prstGeom prst="rect">
            <a:avLst/>
          </a:prstGeom>
          <a:solidFill>
            <a:srgbClr val="FFFF99"/>
          </a:solidFill>
          <a:ln>
            <a:solidFill>
              <a:schemeClr val="tx1"/>
            </a:solidFill>
          </a:ln>
        </p:spPr>
        <p:txBody>
          <a:bodyPr wrap="square" rtlCol="0">
            <a:spAutoFit/>
          </a:bodyPr>
          <a:lstStyle/>
          <a:p>
            <a:r>
              <a:rPr lang="en-US" b="1" dirty="0" smtClean="0"/>
              <a:t>Space:</a:t>
            </a:r>
          </a:p>
          <a:p>
            <a:endParaRPr lang="en-US" b="1" dirty="0"/>
          </a:p>
          <a:p>
            <a:endParaRPr lang="en-US" b="1" dirty="0" smtClean="0"/>
          </a:p>
          <a:p>
            <a:endParaRPr lang="en-US" b="1" dirty="0"/>
          </a:p>
          <a:p>
            <a:endParaRPr lang="en-US" b="1" dirty="0" smtClean="0"/>
          </a:p>
          <a:p>
            <a:endParaRPr lang="en-US" b="1" dirty="0"/>
          </a:p>
        </p:txBody>
      </p:sp>
      <p:sp>
        <p:nvSpPr>
          <p:cNvPr id="27" name="TextBox 26"/>
          <p:cNvSpPr txBox="1"/>
          <p:nvPr/>
        </p:nvSpPr>
        <p:spPr>
          <a:xfrm>
            <a:off x="903003" y="5943600"/>
            <a:ext cx="3810000" cy="731520"/>
          </a:xfrm>
          <a:prstGeom prst="rect">
            <a:avLst/>
          </a:prstGeom>
          <a:solidFill>
            <a:srgbClr val="FFFF99"/>
          </a:solidFill>
          <a:ln>
            <a:solidFill>
              <a:schemeClr val="tx1"/>
            </a:solidFill>
          </a:ln>
        </p:spPr>
        <p:txBody>
          <a:bodyPr wrap="square" rtlCol="0">
            <a:spAutoFit/>
          </a:bodyPr>
          <a:lstStyle/>
          <a:p>
            <a:r>
              <a:rPr lang="en-US" b="1" dirty="0" smtClean="0"/>
              <a:t>Earth:</a:t>
            </a:r>
          </a:p>
          <a:p>
            <a:endParaRPr lang="en-US" b="1" dirty="0"/>
          </a:p>
          <a:p>
            <a:endParaRPr lang="en-US" b="1" dirty="0" smtClean="0"/>
          </a:p>
          <a:p>
            <a:endParaRPr lang="en-US" b="1" dirty="0"/>
          </a:p>
        </p:txBody>
      </p:sp>
      <p:pic>
        <p:nvPicPr>
          <p:cNvPr id="3075" name="Picture 3" descr="C:\Users\grahams\AppData\Local\Microsoft\Windows\Temporary Internet Files\Content.Outlook\FOXB59IT\earth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 y="5527045"/>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4116" y="1723655"/>
            <a:ext cx="1447800" cy="430887"/>
          </a:xfrm>
          <a:prstGeom prst="rect">
            <a:avLst/>
          </a:prstGeom>
          <a:noFill/>
        </p:spPr>
        <p:txBody>
          <a:bodyPr wrap="square" rtlCol="0">
            <a:spAutoFit/>
          </a:bodyPr>
          <a:lstStyle/>
          <a:p>
            <a:r>
              <a:rPr lang="en-US" sz="1100" b="1" dirty="0" smtClean="0"/>
              <a:t>Mathias Basner, M.D., Ph.D.</a:t>
            </a:r>
            <a:endParaRPr lang="en-US" sz="1100" b="1" dirty="0"/>
          </a:p>
        </p:txBody>
      </p:sp>
      <p:sp>
        <p:nvSpPr>
          <p:cNvPr id="4" name="TextBox 3"/>
          <p:cNvSpPr txBox="1"/>
          <p:nvPr/>
        </p:nvSpPr>
        <p:spPr>
          <a:xfrm>
            <a:off x="1098235" y="643696"/>
            <a:ext cx="3684221" cy="2631489"/>
          </a:xfrm>
          <a:prstGeom prst="rect">
            <a:avLst/>
          </a:prstGeom>
          <a:noFill/>
        </p:spPr>
        <p:txBody>
          <a:bodyPr wrap="square" rtlCol="0">
            <a:spAutoFit/>
          </a:bodyPr>
          <a:lstStyle/>
          <a:p>
            <a:pPr algn="just"/>
            <a:r>
              <a:rPr lang="en-US" sz="1100" dirty="0" smtClean="0"/>
              <a:t>There are a number of environmental stressors unique to the spaceflight environment that may affect cognitive performance, which is crucial for mission success. Our main objective in the TWINS study is to investigate whether cognitive performance is affected by initial and prolonged exposure to the spaceflight </a:t>
            </a:r>
            <a:r>
              <a:rPr lang="en-US" sz="1100" dirty="0" err="1" smtClean="0"/>
              <a:t>environemnt</a:t>
            </a:r>
            <a:r>
              <a:rPr lang="en-US" sz="1100" dirty="0" smtClean="0"/>
              <a:t> and after return to Earth. We will use the </a:t>
            </a:r>
            <a:r>
              <a:rPr lang="en-US" sz="1100" i="1" dirty="0" smtClean="0"/>
              <a:t>Cognition</a:t>
            </a:r>
            <a:r>
              <a:rPr lang="en-US" sz="1100" dirty="0" smtClean="0"/>
              <a:t> test battery, which consists of 10 brief neuropsychological tests that were specifically designed for high performing astronauts. We will compare data within subjects, between twins, relative to astronauts flying 6-month missions, and relative to normative data gathered in astronauts on the ground. The cognitive data will be correlated with markers derived from biological samples taken before, during, and after the 12-month mission.</a:t>
            </a:r>
            <a:endParaRPr lang="en-US" sz="1100" dirty="0"/>
          </a:p>
        </p:txBody>
      </p:sp>
      <p:sp>
        <p:nvSpPr>
          <p:cNvPr id="31" name="TextBox 30"/>
          <p:cNvSpPr txBox="1"/>
          <p:nvPr/>
        </p:nvSpPr>
        <p:spPr>
          <a:xfrm>
            <a:off x="914400" y="5983069"/>
            <a:ext cx="3829451" cy="646331"/>
          </a:xfrm>
          <a:prstGeom prst="rect">
            <a:avLst/>
          </a:prstGeom>
          <a:noFill/>
        </p:spPr>
        <p:txBody>
          <a:bodyPr wrap="square" rtlCol="0">
            <a:spAutoFit/>
          </a:bodyPr>
          <a:lstStyle/>
          <a:p>
            <a:pPr algn="just"/>
            <a:r>
              <a:rPr lang="en-US" sz="1200" dirty="0" smtClean="0"/>
              <a:t>	   The results have direct implication for other high performing populations exposed to stressful environments for prolonged periods of time on Earth.</a:t>
            </a:r>
            <a:endParaRPr lang="en-US" sz="1200" dirty="0"/>
          </a:p>
        </p:txBody>
      </p:sp>
      <p:sp>
        <p:nvSpPr>
          <p:cNvPr id="32" name="TextBox 31"/>
          <p:cNvSpPr txBox="1"/>
          <p:nvPr/>
        </p:nvSpPr>
        <p:spPr>
          <a:xfrm>
            <a:off x="914400" y="4189273"/>
            <a:ext cx="3774440" cy="1754327"/>
          </a:xfrm>
          <a:prstGeom prst="rect">
            <a:avLst/>
          </a:prstGeom>
          <a:noFill/>
        </p:spPr>
        <p:txBody>
          <a:bodyPr wrap="square" rtlCol="0">
            <a:spAutoFit/>
          </a:bodyPr>
          <a:lstStyle/>
          <a:p>
            <a:pPr algn="just"/>
            <a:r>
              <a:rPr lang="en-US" sz="1200" dirty="0"/>
              <a:t>	</a:t>
            </a:r>
            <a:r>
              <a:rPr lang="en-US" sz="1200" dirty="0" smtClean="0"/>
              <a:t>  Exploration-type missions will require humans to spend unprecedented durations in space, yet our knowledge on the effects of prolonged exposure to the spaceflight environment is very limited. After the study, we will have an initial understanding of whether and to what extend prolonged ISS missions are associated with changes in cognitive performance, and how these relate to biologic markers.</a:t>
            </a:r>
            <a:endParaRPr lang="en-US" sz="1200" dirty="0"/>
          </a:p>
        </p:txBody>
      </p:sp>
      <p:sp>
        <p:nvSpPr>
          <p:cNvPr id="35" name="TextBox 34"/>
          <p:cNvSpPr txBox="1"/>
          <p:nvPr/>
        </p:nvSpPr>
        <p:spPr>
          <a:xfrm>
            <a:off x="4957011" y="5702968"/>
            <a:ext cx="4110789" cy="369332"/>
          </a:xfrm>
          <a:prstGeom prst="rect">
            <a:avLst/>
          </a:prstGeom>
          <a:noFill/>
        </p:spPr>
        <p:txBody>
          <a:bodyPr wrap="square" rtlCol="0">
            <a:spAutoFit/>
          </a:bodyPr>
          <a:lstStyle/>
          <a:p>
            <a:pPr algn="ctr"/>
            <a:r>
              <a:rPr lang="en-US" b="1" i="1" dirty="0" smtClean="0"/>
              <a:t>The Cognition Test Battery</a:t>
            </a:r>
            <a:endParaRPr lang="en-US" b="1" i="1" dirty="0"/>
          </a:p>
        </p:txBody>
      </p:sp>
      <p:sp>
        <p:nvSpPr>
          <p:cNvPr id="24" name="TextBox 23"/>
          <p:cNvSpPr txBox="1"/>
          <p:nvPr/>
        </p:nvSpPr>
        <p:spPr>
          <a:xfrm>
            <a:off x="-48928" y="3147809"/>
            <a:ext cx="1143000" cy="430887"/>
          </a:xfrm>
          <a:prstGeom prst="rect">
            <a:avLst/>
          </a:prstGeom>
          <a:noFill/>
        </p:spPr>
        <p:txBody>
          <a:bodyPr wrap="square" rtlCol="0">
            <a:spAutoFit/>
          </a:bodyPr>
          <a:lstStyle/>
          <a:p>
            <a:r>
              <a:rPr lang="en-US" sz="1100" b="1" dirty="0" smtClean="0"/>
              <a:t>Ruben C. Gur, Ph.D.</a:t>
            </a:r>
            <a:endParaRPr lang="en-US" sz="1100" b="1" dirty="0"/>
          </a:p>
        </p:txBody>
      </p:sp>
      <p:pic>
        <p:nvPicPr>
          <p:cNvPr id="1026" name="Picture 2" descr="D:\Eigene Dateien\Privat\Eigene Bilder\Basner_Mathias_White Coa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2347" y="862263"/>
            <a:ext cx="855168" cy="914400"/>
          </a:xfrm>
          <a:prstGeom prst="rect">
            <a:avLst/>
          </a:prstGeom>
          <a:noFill/>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305" y="2141621"/>
            <a:ext cx="855312" cy="1058779"/>
          </a:xfrm>
          <a:prstGeom prst="rect">
            <a:avLst/>
          </a:prstGeom>
          <a:noFill/>
          <a:ln w="9525">
            <a:noFill/>
            <a:miter lim="800000"/>
            <a:headEnd/>
            <a:tailEnd/>
          </a:ln>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2999" y="838200"/>
            <a:ext cx="4143411" cy="4800600"/>
          </a:xfrm>
          <a:prstGeom prst="rect">
            <a:avLst/>
          </a:prstGeom>
          <a:noFill/>
          <a:ln w="9525">
            <a:noFill/>
            <a:miter lim="800000"/>
            <a:headEnd/>
            <a:tailEnd/>
          </a:ln>
        </p:spPr>
      </p:pic>
      <p:sp>
        <p:nvSpPr>
          <p:cNvPr id="30" name="TextBox 29"/>
          <p:cNvSpPr txBox="1"/>
          <p:nvPr/>
        </p:nvSpPr>
        <p:spPr>
          <a:xfrm>
            <a:off x="4876800" y="6043863"/>
            <a:ext cx="4267200" cy="646331"/>
          </a:xfrm>
          <a:prstGeom prst="rect">
            <a:avLst/>
          </a:prstGeom>
          <a:noFill/>
        </p:spPr>
        <p:txBody>
          <a:bodyPr wrap="square" rtlCol="0">
            <a:spAutoFit/>
          </a:bodyPr>
          <a:lstStyle/>
          <a:p>
            <a:pPr algn="ctr"/>
            <a:r>
              <a:rPr lang="en-US" sz="1200" dirty="0" smtClean="0"/>
              <a:t>Cognition was specifically designed for astronauts and is currently used during 6-month ISS missions and in multiple space analog environments (including Antarctica, HI-SEAS, and HERA).</a:t>
            </a:r>
            <a:endParaRPr lang="en-US" sz="1200" dirty="0"/>
          </a:p>
        </p:txBody>
      </p:sp>
      <p:pic>
        <p:nvPicPr>
          <p:cNvPr id="28" name="Picture 2" descr="G:\OLMSA\MEATBAL.GI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7" name="Slide Number Placeholder 6"/>
          <p:cNvSpPr>
            <a:spLocks noGrp="1"/>
          </p:cNvSpPr>
          <p:nvPr>
            <p:ph type="sldNum" sz="quarter" idx="12"/>
          </p:nvPr>
        </p:nvSpPr>
        <p:spPr/>
        <p:txBody>
          <a:bodyPr/>
          <a:lstStyle/>
          <a:p>
            <a:fld id="{1BB3CD87-B513-4521-86CA-A6CE1F00367B}" type="slidenum">
              <a:rPr lang="en-US" smtClean="0"/>
              <a:pPr/>
              <a:t>21</a:t>
            </a:fld>
            <a:endParaRPr lang="en-US"/>
          </a:p>
        </p:txBody>
      </p:sp>
    </p:spTree>
    <p:extLst>
      <p:ext uri="{BB962C8B-B14F-4D97-AF65-F5344CB8AC3E}">
        <p14:creationId xmlns:p14="http://schemas.microsoft.com/office/powerpoint/2010/main" val="29365318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6380"/>
            <a:ext cx="8586179" cy="523220"/>
          </a:xfrm>
          <a:prstGeom prst="rect">
            <a:avLst/>
          </a:prstGeom>
          <a:noFill/>
        </p:spPr>
        <p:txBody>
          <a:bodyPr wrap="square" rtlCol="0">
            <a:spAutoFit/>
          </a:bodyPr>
          <a:lstStyle/>
          <a:p>
            <a:pPr algn="ctr"/>
            <a:r>
              <a:rPr lang="en-US" sz="2800" b="1" dirty="0" smtClean="0"/>
              <a:t>The </a:t>
            </a:r>
            <a:r>
              <a:rPr lang="en-US" sz="2800" b="1" dirty="0" err="1" smtClean="0"/>
              <a:t>Bacteriome</a:t>
            </a:r>
            <a:r>
              <a:rPr lang="en-US" sz="2800" b="1" dirty="0" smtClean="0"/>
              <a:t> in the Gastrointestinal Tract</a:t>
            </a:r>
            <a:endParaRPr lang="en-US" sz="2800" b="1" i="1" dirty="0" smtClean="0"/>
          </a:p>
        </p:txBody>
      </p:sp>
      <p:cxnSp>
        <p:nvCxnSpPr>
          <p:cNvPr id="5" name="Straight Connector 4"/>
          <p:cNvCxnSpPr/>
          <p:nvPr/>
        </p:nvCxnSpPr>
        <p:spPr>
          <a:xfrm>
            <a:off x="4876800" y="627296"/>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658" y="3581400"/>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20798" y="767477"/>
            <a:ext cx="3505200" cy="2585323"/>
          </a:xfrm>
          <a:prstGeom prst="rect">
            <a:avLst/>
          </a:prstGeom>
          <a:solidFill>
            <a:srgbClr val="FFFF99"/>
          </a:solidFill>
          <a:ln>
            <a:solidFill>
              <a:schemeClr val="tx1"/>
            </a:solidFill>
          </a:ln>
        </p:spPr>
        <p:txBody>
          <a:bodyPr wrap="square" rtlCol="0">
            <a:spAutoFit/>
          </a:bodyPr>
          <a:lstStyle/>
          <a:p>
            <a:pPr algn="ctr"/>
            <a:r>
              <a:rPr lang="en-US" b="1" dirty="0" smtClean="0"/>
              <a:t>Specific Aims </a:t>
            </a:r>
          </a:p>
          <a:p>
            <a:r>
              <a:rPr lang="en-US" sz="1200" dirty="0" smtClean="0"/>
              <a:t>The GI tract of humans is populated by a diverse “ecosystem” of micro organisms, mostly bacteria: the </a:t>
            </a:r>
            <a:r>
              <a:rPr lang="en-US" sz="1200" dirty="0" err="1" smtClean="0"/>
              <a:t>bacteriome</a:t>
            </a:r>
            <a:r>
              <a:rPr lang="en-US" sz="1200" dirty="0" smtClean="0"/>
              <a:t>. The </a:t>
            </a:r>
            <a:r>
              <a:rPr lang="en-US" sz="1200" dirty="0" err="1" smtClean="0"/>
              <a:t>bacteriome</a:t>
            </a:r>
            <a:r>
              <a:rPr lang="en-US" sz="1200" dirty="0" smtClean="0"/>
              <a:t> can </a:t>
            </a:r>
            <a:r>
              <a:rPr lang="en-US" sz="1200" u="sng" dirty="0" smtClean="0"/>
              <a:t>help</a:t>
            </a:r>
            <a:r>
              <a:rPr lang="en-US" sz="1200" dirty="0" smtClean="0"/>
              <a:t>--  contributing to digestion and  immune system function--  or </a:t>
            </a:r>
            <a:r>
              <a:rPr lang="en-US" sz="1200" u="sng" dirty="0" smtClean="0"/>
              <a:t>harm</a:t>
            </a:r>
            <a:r>
              <a:rPr lang="en-US" sz="1200" dirty="0" smtClean="0"/>
              <a:t>-- overgrowth of some types accompanies illness or stress.</a:t>
            </a:r>
          </a:p>
          <a:p>
            <a:r>
              <a:rPr lang="en-US" sz="1200" dirty="0" smtClean="0"/>
              <a:t>This project will examine what changes occur to the bacterial populations over a year in space, that are different from the changes over time on Earth.  Are particular types of bacteria susceptible to the space environment, and if so, which types?  </a:t>
            </a:r>
            <a:endParaRPr lang="en-US" sz="1600" dirty="0"/>
          </a:p>
        </p:txBody>
      </p:sp>
      <p:sp>
        <p:nvSpPr>
          <p:cNvPr id="20" name="TextBox 19"/>
          <p:cNvSpPr txBox="1"/>
          <p:nvPr/>
        </p:nvSpPr>
        <p:spPr>
          <a:xfrm>
            <a:off x="58056" y="3672898"/>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3074" name="Picture 2" descr="C:\Users\grahams\AppData\Local\Microsoft\Windows\Temporary Internet Files\Content.Outlook\FOXB59IT\iss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208" y="4143828"/>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14400" y="4114800"/>
            <a:ext cx="3810000" cy="1077218"/>
          </a:xfrm>
          <a:prstGeom prst="rect">
            <a:avLst/>
          </a:prstGeom>
          <a:solidFill>
            <a:srgbClr val="FFFF99"/>
          </a:solidFill>
          <a:ln>
            <a:solidFill>
              <a:schemeClr val="tx1"/>
            </a:solidFill>
          </a:ln>
        </p:spPr>
        <p:txBody>
          <a:bodyPr wrap="square" rtlCol="0">
            <a:spAutoFit/>
          </a:bodyPr>
          <a:lstStyle/>
          <a:p>
            <a:r>
              <a:rPr lang="en-US" sz="1600" b="1" dirty="0" smtClean="0"/>
              <a:t>Space</a:t>
            </a:r>
            <a:r>
              <a:rPr lang="en-US" sz="1600" dirty="0" smtClean="0"/>
              <a:t>:  </a:t>
            </a:r>
            <a:r>
              <a:rPr lang="en-US" sz="1200" dirty="0" smtClean="0"/>
              <a:t>Knowing how the </a:t>
            </a:r>
            <a:r>
              <a:rPr lang="en-US" sz="1200" dirty="0" err="1" smtClean="0"/>
              <a:t>bacteriome</a:t>
            </a:r>
            <a:r>
              <a:rPr lang="en-US" sz="1200" dirty="0" smtClean="0"/>
              <a:t> changes over time in space can help us make plans to protect astronauts’ health for longer-term space flights.  For example, adjustments to diet could help maintain beneficial bacterial types.</a:t>
            </a:r>
          </a:p>
        </p:txBody>
      </p:sp>
      <p:sp>
        <p:nvSpPr>
          <p:cNvPr id="27" name="TextBox 26"/>
          <p:cNvSpPr txBox="1"/>
          <p:nvPr/>
        </p:nvSpPr>
        <p:spPr>
          <a:xfrm>
            <a:off x="914400" y="5421595"/>
            <a:ext cx="3810000" cy="1077218"/>
          </a:xfrm>
          <a:prstGeom prst="rect">
            <a:avLst/>
          </a:prstGeom>
          <a:solidFill>
            <a:srgbClr val="FFFF99"/>
          </a:solidFill>
          <a:ln>
            <a:solidFill>
              <a:schemeClr val="tx1"/>
            </a:solidFill>
          </a:ln>
        </p:spPr>
        <p:txBody>
          <a:bodyPr wrap="square" rtlCol="0">
            <a:spAutoFit/>
          </a:bodyPr>
          <a:lstStyle/>
          <a:p>
            <a:r>
              <a:rPr lang="en-US" sz="1600" b="1" dirty="0" smtClean="0"/>
              <a:t>Earth</a:t>
            </a:r>
            <a:r>
              <a:rPr lang="en-US" sz="1200" dirty="0" smtClean="0"/>
              <a:t>:  Observing how the </a:t>
            </a:r>
            <a:r>
              <a:rPr lang="en-US" sz="1200" dirty="0" err="1" smtClean="0"/>
              <a:t>bacteriome</a:t>
            </a:r>
            <a:r>
              <a:rPr lang="en-US" sz="1200" dirty="0" smtClean="0"/>
              <a:t> changes in relation to health and environmental changes, (such as those studied in other Twin Projects) can provide insights into how the </a:t>
            </a:r>
            <a:r>
              <a:rPr lang="en-US" sz="1200" dirty="0" err="1" smtClean="0"/>
              <a:t>bacteriome</a:t>
            </a:r>
            <a:r>
              <a:rPr lang="en-US" sz="1200" dirty="0" smtClean="0"/>
              <a:t> may respond to challenges and contribute to the human host’s health.</a:t>
            </a:r>
          </a:p>
        </p:txBody>
      </p:sp>
      <p:pic>
        <p:nvPicPr>
          <p:cNvPr id="3075" name="Picture 3" descr="C:\Users\grahams\AppData\Local\Microsoft\Windows\Temporary Internet Files\Content.Outlook\FOXB59IT\earth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 y="5527045"/>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52400" y="1905000"/>
            <a:ext cx="1459992" cy="461665"/>
          </a:xfrm>
          <a:prstGeom prst="rect">
            <a:avLst/>
          </a:prstGeom>
          <a:noFill/>
        </p:spPr>
        <p:txBody>
          <a:bodyPr wrap="square" rtlCol="0">
            <a:spAutoFit/>
          </a:bodyPr>
          <a:lstStyle/>
          <a:p>
            <a:r>
              <a:rPr lang="en-US" sz="1200" b="1" dirty="0" smtClean="0"/>
              <a:t>Fred </a:t>
            </a:r>
            <a:r>
              <a:rPr lang="en-US" sz="1200" b="1" dirty="0" err="1" smtClean="0"/>
              <a:t>Turek</a:t>
            </a:r>
            <a:r>
              <a:rPr lang="en-US" sz="1200" b="1" dirty="0" smtClean="0"/>
              <a:t>, </a:t>
            </a:r>
          </a:p>
          <a:p>
            <a:r>
              <a:rPr lang="en-US" sz="1200" b="1" dirty="0" smtClean="0"/>
              <a:t>Ph.D.</a:t>
            </a:r>
            <a:endParaRPr lang="en-US" sz="1200" b="1" dirty="0"/>
          </a:p>
        </p:txBody>
      </p:sp>
      <p:pic>
        <p:nvPicPr>
          <p:cNvPr id="26" name="Picture 25" descr="Turek official picture.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8082" y="939798"/>
            <a:ext cx="995694" cy="916201"/>
          </a:xfrm>
          <a:prstGeom prst="rect">
            <a:avLst/>
          </a:prstGeom>
        </p:spPr>
      </p:pic>
      <p:pic>
        <p:nvPicPr>
          <p:cNvPr id="31"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024009" y="2572043"/>
            <a:ext cx="4008940" cy="29921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71158" y="5832260"/>
            <a:ext cx="3947302" cy="738664"/>
          </a:xfrm>
          <a:prstGeom prst="rect">
            <a:avLst/>
          </a:prstGeom>
          <a:noFill/>
        </p:spPr>
        <p:txBody>
          <a:bodyPr wrap="none" rtlCol="0">
            <a:spAutoFit/>
          </a:bodyPr>
          <a:lstStyle/>
          <a:p>
            <a:r>
              <a:rPr lang="en-US" sz="1400" b="1" dirty="0" smtClean="0"/>
              <a:t>Relative abundance of different families of </a:t>
            </a:r>
          </a:p>
          <a:p>
            <a:r>
              <a:rPr lang="en-US" sz="1400" b="1" dirty="0" smtClean="0"/>
              <a:t>bacteria. </a:t>
            </a:r>
            <a:r>
              <a:rPr lang="en-US" sz="1400" dirty="0" smtClean="0"/>
              <a:t>Will there be systematic changes in </a:t>
            </a:r>
          </a:p>
          <a:p>
            <a:r>
              <a:rPr lang="en-US" sz="1400" dirty="0" smtClean="0"/>
              <a:t>the twin in space not seen in the twin on Earth?</a:t>
            </a:r>
          </a:p>
        </p:txBody>
      </p:sp>
      <p:graphicFrame>
        <p:nvGraphicFramePr>
          <p:cNvPr id="4" name="Diagram 3"/>
          <p:cNvGraphicFramePr/>
          <p:nvPr>
            <p:extLst>
              <p:ext uri="{D42A27DB-BD31-4B8C-83A1-F6EECF244321}">
                <p14:modId xmlns:p14="http://schemas.microsoft.com/office/powerpoint/2010/main" val="4049726603"/>
              </p:ext>
            </p:extLst>
          </p:nvPr>
        </p:nvGraphicFramePr>
        <p:xfrm>
          <a:off x="5049852" y="848414"/>
          <a:ext cx="3880065" cy="15657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6735651" y="5395837"/>
            <a:ext cx="2194757" cy="461665"/>
          </a:xfrm>
          <a:prstGeom prst="rect">
            <a:avLst/>
          </a:prstGeom>
          <a:noFill/>
        </p:spPr>
        <p:txBody>
          <a:bodyPr wrap="none" rtlCol="0">
            <a:spAutoFit/>
          </a:bodyPr>
          <a:lstStyle/>
          <a:p>
            <a:r>
              <a:rPr lang="en-US" sz="1200" dirty="0" smtClean="0"/>
              <a:t>#1          #2           #3          #4</a:t>
            </a:r>
          </a:p>
          <a:p>
            <a:pPr algn="ctr"/>
            <a:r>
              <a:rPr lang="en-US" sz="1200" dirty="0" smtClean="0"/>
              <a:t>         Sample Number</a:t>
            </a:r>
            <a:endParaRPr lang="en-US" sz="1200" dirty="0"/>
          </a:p>
        </p:txBody>
      </p:sp>
      <p:sp>
        <p:nvSpPr>
          <p:cNvPr id="7" name="Down Arrow 6"/>
          <p:cNvSpPr/>
          <p:nvPr/>
        </p:nvSpPr>
        <p:spPr>
          <a:xfrm>
            <a:off x="8461419" y="2128848"/>
            <a:ext cx="356579" cy="279501"/>
          </a:xfrm>
          <a:prstGeom prst="downArrow">
            <a:avLst/>
          </a:prstGeom>
          <a:solidFill>
            <a:srgbClr val="B5CBE7"/>
          </a:solidFill>
          <a:ln>
            <a:solidFill>
              <a:srgbClr val="B5CB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49282" y="2125015"/>
            <a:ext cx="2148345" cy="276999"/>
          </a:xfrm>
          <a:prstGeom prst="rect">
            <a:avLst/>
          </a:prstGeom>
          <a:noFill/>
        </p:spPr>
        <p:txBody>
          <a:bodyPr wrap="none" rtlCol="0">
            <a:spAutoFit/>
          </a:bodyPr>
          <a:lstStyle/>
          <a:p>
            <a:r>
              <a:rPr lang="en-US" sz="1200" dirty="0" smtClean="0">
                <a:latin typeface="Arial Narrow" panose="020B0606020202030204" pitchFamily="34" charset="0"/>
              </a:rPr>
              <a:t>Classify bacteria from each sample</a:t>
            </a:r>
            <a:endParaRPr lang="en-US" sz="1200" dirty="0">
              <a:latin typeface="Arial Narrow" panose="020B0606020202030204" pitchFamily="34" charset="0"/>
            </a:endParaRPr>
          </a:p>
        </p:txBody>
      </p:sp>
      <p:sp>
        <p:nvSpPr>
          <p:cNvPr id="9" name="Date Placeholder 8"/>
          <p:cNvSpPr>
            <a:spLocks noGrp="1"/>
          </p:cNvSpPr>
          <p:nvPr>
            <p:ph type="dt" sz="half" idx="10"/>
          </p:nvPr>
        </p:nvSpPr>
        <p:spPr/>
        <p:txBody>
          <a:bodyPr/>
          <a:lstStyle/>
          <a:p>
            <a:r>
              <a:rPr lang="en-US" smtClean="0"/>
              <a:t>23 April 2015</a:t>
            </a:r>
            <a:endParaRPr lang="en-US"/>
          </a:p>
        </p:txBody>
      </p:sp>
      <p:pic>
        <p:nvPicPr>
          <p:cNvPr id="23" name="Picture 2" descr="G:\OLMSA\MEATBAL.GI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12" name="Slide Number Placeholder 11"/>
          <p:cNvSpPr>
            <a:spLocks noGrp="1"/>
          </p:cNvSpPr>
          <p:nvPr>
            <p:ph type="sldNum" sz="quarter" idx="12"/>
          </p:nvPr>
        </p:nvSpPr>
        <p:spPr/>
        <p:txBody>
          <a:bodyPr/>
          <a:lstStyle/>
          <a:p>
            <a:fld id="{1BB3CD87-B513-4521-86CA-A6CE1F00367B}" type="slidenum">
              <a:rPr lang="en-US" smtClean="0"/>
              <a:pPr/>
              <a:t>22</a:t>
            </a:fld>
            <a:endParaRPr lang="en-US"/>
          </a:p>
        </p:txBody>
      </p:sp>
    </p:spTree>
    <p:extLst>
      <p:ext uri="{BB962C8B-B14F-4D97-AF65-F5344CB8AC3E}">
        <p14:creationId xmlns:p14="http://schemas.microsoft.com/office/powerpoint/2010/main" val="42012710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 April 2015</a:t>
            </a:r>
            <a:endParaRPr lang="en-US" dirty="0"/>
          </a:p>
        </p:txBody>
      </p:sp>
      <p:pic>
        <p:nvPicPr>
          <p:cNvPr id="45" name="Picture 44" descr="C:\Users\BrianD\AppData\Local\Microsoft\Windows\INetCache\Content.Word\Circos_Snyderome.bmp"/>
          <p:cNvPicPr/>
          <p:nvPr/>
        </p:nvPicPr>
        <p:blipFill rotWithShape="1">
          <a:blip r:embed="rId3" cstate="email">
            <a:extLst>
              <a:ext uri="{28A0092B-C50C-407E-A947-70E740481C1C}">
                <a14:useLocalDpi xmlns:a14="http://schemas.microsoft.com/office/drawing/2010/main"/>
              </a:ext>
            </a:extLst>
          </a:blip>
          <a:srcRect/>
          <a:stretch/>
        </p:blipFill>
        <p:spPr bwMode="auto">
          <a:xfrm>
            <a:off x="4934856" y="1001484"/>
            <a:ext cx="4175616" cy="3129459"/>
          </a:xfrm>
          <a:prstGeom prst="rect">
            <a:avLst/>
          </a:prstGeom>
          <a:noFill/>
          <a:ln>
            <a:solidFill>
              <a:schemeClr val="tx1"/>
            </a:solidFill>
          </a:ln>
        </p:spPr>
      </p:pic>
      <p:cxnSp>
        <p:nvCxnSpPr>
          <p:cNvPr id="47" name="Straight Connector 46"/>
          <p:cNvCxnSpPr/>
          <p:nvPr/>
        </p:nvCxnSpPr>
        <p:spPr>
          <a:xfrm>
            <a:off x="4833258" y="624114"/>
            <a:ext cx="0" cy="6143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0884" y="3744684"/>
            <a:ext cx="48441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98234" y="539928"/>
            <a:ext cx="3684222" cy="3108960"/>
          </a:xfrm>
          <a:prstGeom prst="rect">
            <a:avLst/>
          </a:prstGeom>
          <a:solidFill>
            <a:srgbClr val="FFFF99"/>
          </a:solidFill>
          <a:ln>
            <a:solidFill>
              <a:schemeClr val="tx1"/>
            </a:solidFill>
          </a:ln>
        </p:spPr>
        <p:txBody>
          <a:bodyPr wrap="square" rtlCol="0">
            <a:spAutoFit/>
          </a:bodyPr>
          <a:lstStyle/>
          <a:p>
            <a:pPr algn="ctr"/>
            <a:r>
              <a:rPr lang="en-US" b="1" dirty="0" smtClean="0"/>
              <a:t>Specific Aims </a:t>
            </a:r>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r>
              <a:rPr lang="en-US" b="1" dirty="0" smtClean="0"/>
              <a:t> </a:t>
            </a:r>
            <a:endParaRPr lang="en-US" b="1" dirty="0"/>
          </a:p>
        </p:txBody>
      </p:sp>
      <p:sp>
        <p:nvSpPr>
          <p:cNvPr id="55" name="TextBox 54"/>
          <p:cNvSpPr txBox="1"/>
          <p:nvPr/>
        </p:nvSpPr>
        <p:spPr>
          <a:xfrm>
            <a:off x="58056" y="3836182"/>
            <a:ext cx="4724400" cy="338554"/>
          </a:xfrm>
          <a:prstGeom prst="rect">
            <a:avLst/>
          </a:prstGeom>
          <a:solidFill>
            <a:srgbClr val="FFFF99"/>
          </a:solidFill>
          <a:ln>
            <a:solidFill>
              <a:schemeClr val="tx1"/>
            </a:solidFill>
          </a:ln>
        </p:spPr>
        <p:txBody>
          <a:bodyPr wrap="square" rtlCol="0">
            <a:spAutoFit/>
          </a:bodyPr>
          <a:lstStyle/>
          <a:p>
            <a:pPr algn="ctr"/>
            <a:r>
              <a:rPr lang="en-US" sz="1600" b="1" dirty="0" smtClean="0"/>
              <a:t>Implications of the Research for Space &amp; Earth</a:t>
            </a:r>
            <a:endParaRPr lang="en-US" sz="1600" b="1" dirty="0"/>
          </a:p>
        </p:txBody>
      </p:sp>
      <p:pic>
        <p:nvPicPr>
          <p:cNvPr id="56" name="Picture 2" descr="C:\Users\grahams\AppData\Local\Microsoft\Windows\Temporary Internet Files\Content.Outlook\FOXB59IT\iss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 y="4307112"/>
            <a:ext cx="683514" cy="61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914400" y="4278084"/>
            <a:ext cx="3810000" cy="1200329"/>
          </a:xfrm>
          <a:prstGeom prst="rect">
            <a:avLst/>
          </a:prstGeom>
          <a:solidFill>
            <a:srgbClr val="FFFF99"/>
          </a:solidFill>
          <a:ln>
            <a:solidFill>
              <a:schemeClr val="tx1"/>
            </a:solidFill>
          </a:ln>
        </p:spPr>
        <p:txBody>
          <a:bodyPr wrap="square" rtlCol="0">
            <a:spAutoFit/>
          </a:bodyPr>
          <a:lstStyle/>
          <a:p>
            <a:r>
              <a:rPr lang="en-US" b="1" dirty="0" smtClean="0"/>
              <a:t>Space:</a:t>
            </a:r>
          </a:p>
          <a:p>
            <a:endParaRPr lang="en-US" b="1" dirty="0"/>
          </a:p>
          <a:p>
            <a:endParaRPr lang="en-US" b="1" dirty="0" smtClean="0"/>
          </a:p>
          <a:p>
            <a:endParaRPr lang="en-US" b="1" dirty="0"/>
          </a:p>
        </p:txBody>
      </p:sp>
      <p:sp>
        <p:nvSpPr>
          <p:cNvPr id="58" name="TextBox 57"/>
          <p:cNvSpPr txBox="1"/>
          <p:nvPr/>
        </p:nvSpPr>
        <p:spPr>
          <a:xfrm>
            <a:off x="903003" y="5562600"/>
            <a:ext cx="3810000" cy="1200329"/>
          </a:xfrm>
          <a:prstGeom prst="rect">
            <a:avLst/>
          </a:prstGeom>
          <a:solidFill>
            <a:srgbClr val="FFFF99"/>
          </a:solidFill>
          <a:ln>
            <a:solidFill>
              <a:schemeClr val="tx1"/>
            </a:solidFill>
          </a:ln>
        </p:spPr>
        <p:txBody>
          <a:bodyPr wrap="square" rtlCol="0">
            <a:spAutoFit/>
          </a:bodyPr>
          <a:lstStyle/>
          <a:p>
            <a:r>
              <a:rPr lang="en-US" b="1" dirty="0" smtClean="0"/>
              <a:t>Earth:</a:t>
            </a:r>
          </a:p>
          <a:p>
            <a:endParaRPr lang="en-US" b="1" dirty="0"/>
          </a:p>
          <a:p>
            <a:endParaRPr lang="en-US" b="1" dirty="0" smtClean="0"/>
          </a:p>
          <a:p>
            <a:endParaRPr lang="en-US" b="1" dirty="0"/>
          </a:p>
        </p:txBody>
      </p:sp>
      <p:pic>
        <p:nvPicPr>
          <p:cNvPr id="59" name="Picture 3" descr="C:\Users\grahams\AppData\Local\Microsoft\Windows\Temporary Internet Files\Content.Outlook\FOXB59IT\earth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0208" y="5585430"/>
            <a:ext cx="621792" cy="6217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0480" y="1676400"/>
            <a:ext cx="1341120" cy="461665"/>
          </a:xfrm>
          <a:prstGeom prst="rect">
            <a:avLst/>
          </a:prstGeom>
          <a:noFill/>
        </p:spPr>
        <p:txBody>
          <a:bodyPr wrap="square" rtlCol="0">
            <a:spAutoFit/>
          </a:bodyPr>
          <a:lstStyle/>
          <a:p>
            <a:r>
              <a:rPr lang="en-US" sz="1200" b="1" dirty="0" smtClean="0"/>
              <a:t>Michael </a:t>
            </a:r>
          </a:p>
          <a:p>
            <a:r>
              <a:rPr lang="en-US" sz="1200" b="1" dirty="0" smtClean="0"/>
              <a:t>Snyder, Ph.D.</a:t>
            </a:r>
            <a:endParaRPr lang="en-US" sz="1200" b="1" dirty="0"/>
          </a:p>
        </p:txBody>
      </p:sp>
      <p:pic>
        <p:nvPicPr>
          <p:cNvPr id="61" name="Picture 6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6106" y="685800"/>
            <a:ext cx="665617" cy="889708"/>
          </a:xfrm>
          <a:prstGeom prst="rect">
            <a:avLst/>
          </a:prstGeom>
          <a:ln>
            <a:solidFill>
              <a:schemeClr val="tx1"/>
            </a:solidFill>
          </a:ln>
        </p:spPr>
      </p:pic>
      <p:sp>
        <p:nvSpPr>
          <p:cNvPr id="62" name="TextBox 61"/>
          <p:cNvSpPr txBox="1"/>
          <p:nvPr/>
        </p:nvSpPr>
        <p:spPr>
          <a:xfrm>
            <a:off x="1098235" y="806980"/>
            <a:ext cx="3684221" cy="2862322"/>
          </a:xfrm>
          <a:prstGeom prst="rect">
            <a:avLst/>
          </a:prstGeom>
          <a:noFill/>
        </p:spPr>
        <p:txBody>
          <a:bodyPr wrap="square" rtlCol="0">
            <a:spAutoFit/>
          </a:bodyPr>
          <a:lstStyle/>
          <a:p>
            <a:pPr algn="just"/>
            <a:r>
              <a:rPr lang="en-US" sz="1200" dirty="0" smtClean="0"/>
              <a:t>Our main objective in the twin study is to perform a complete analysis of all biomedical and molecular data collected during the mission to produce the singular most comprehensive portrait of the human biophysical response to the rigors of spaceflight. We are at an unprecedented era in genomic medicine, allowing for the sensitive and precise measurement of billions of biochemical molecules, which will allow us to detect the subtlest of changes in Scott and Mark’s physiology over time. By integrating these data, we can follow alterations in their cellular systems to both better understand the effects of space travel on human health, and how an astronaut’s genome may contribute to his/her own unique physiologic response to microgravity.</a:t>
            </a:r>
            <a:endParaRPr lang="en-US" sz="1200" dirty="0"/>
          </a:p>
        </p:txBody>
      </p:sp>
      <p:sp>
        <p:nvSpPr>
          <p:cNvPr id="63" name="TextBox 62"/>
          <p:cNvSpPr txBox="1"/>
          <p:nvPr/>
        </p:nvSpPr>
        <p:spPr>
          <a:xfrm>
            <a:off x="5341334" y="4070097"/>
            <a:ext cx="2964466" cy="369332"/>
          </a:xfrm>
          <a:prstGeom prst="rect">
            <a:avLst/>
          </a:prstGeom>
          <a:noFill/>
        </p:spPr>
        <p:txBody>
          <a:bodyPr wrap="none" rtlCol="0">
            <a:spAutoFit/>
          </a:bodyPr>
          <a:lstStyle/>
          <a:p>
            <a:r>
              <a:rPr lang="en-US" b="1" dirty="0" smtClean="0"/>
              <a:t>Integrative multi-</a:t>
            </a:r>
            <a:r>
              <a:rPr lang="en-US" b="1" dirty="0" err="1" smtClean="0"/>
              <a:t>omic</a:t>
            </a:r>
            <a:r>
              <a:rPr lang="en-US" b="1" dirty="0" smtClean="0"/>
              <a:t> model</a:t>
            </a:r>
            <a:endParaRPr lang="en-US" b="1" dirty="0"/>
          </a:p>
        </p:txBody>
      </p:sp>
      <p:sp>
        <p:nvSpPr>
          <p:cNvPr id="65" name="TextBox 64"/>
          <p:cNvSpPr txBox="1"/>
          <p:nvPr/>
        </p:nvSpPr>
        <p:spPr>
          <a:xfrm>
            <a:off x="932180" y="4315335"/>
            <a:ext cx="3774440" cy="1200329"/>
          </a:xfrm>
          <a:prstGeom prst="rect">
            <a:avLst/>
          </a:prstGeom>
          <a:noFill/>
        </p:spPr>
        <p:txBody>
          <a:bodyPr wrap="square" rtlCol="0">
            <a:spAutoFit/>
          </a:bodyPr>
          <a:lstStyle/>
          <a:p>
            <a:pPr algn="just"/>
            <a:r>
              <a:rPr lang="en-US" sz="1200" dirty="0" smtClean="0"/>
              <a:t>	      We will generate a detailed benchmark for how human physiology changes in space in great molecular detail. This wealth of data will be essential for any future planning of long duration space exploration missions, and provide a proof-of-principle for better monitoring and managing astronaut health.</a:t>
            </a:r>
            <a:endParaRPr lang="en-US" sz="1200" dirty="0"/>
          </a:p>
        </p:txBody>
      </p:sp>
      <p:pic>
        <p:nvPicPr>
          <p:cNvPr id="66" name="Picture 65"/>
          <p:cNvPicPr>
            <a:picLocks noChangeAspect="1"/>
          </p:cNvPicPr>
          <p:nvPr/>
        </p:nvPicPr>
        <p:blipFill rotWithShape="1">
          <a:blip r:embed="rId7" cstate="email">
            <a:extLst>
              <a:ext uri="{28A0092B-C50C-407E-A947-70E740481C1C}">
                <a14:useLocalDpi xmlns:a14="http://schemas.microsoft.com/office/drawing/2010/main"/>
              </a:ext>
            </a:extLst>
          </a:blip>
          <a:srcRect l="-4199" t="4308" r="4199" b="39824"/>
          <a:stretch/>
        </p:blipFill>
        <p:spPr>
          <a:xfrm>
            <a:off x="4876800" y="4616674"/>
            <a:ext cx="4267567" cy="1784126"/>
          </a:xfrm>
          <a:prstGeom prst="rect">
            <a:avLst/>
          </a:prstGeom>
          <a:ln>
            <a:solidFill>
              <a:schemeClr val="tx1"/>
            </a:solidFill>
          </a:ln>
        </p:spPr>
      </p:pic>
      <p:sp>
        <p:nvSpPr>
          <p:cNvPr id="67" name="TextBox 66"/>
          <p:cNvSpPr txBox="1"/>
          <p:nvPr/>
        </p:nvSpPr>
        <p:spPr>
          <a:xfrm>
            <a:off x="6161494" y="6516007"/>
            <a:ext cx="1324145" cy="369332"/>
          </a:xfrm>
          <a:prstGeom prst="rect">
            <a:avLst/>
          </a:prstGeom>
          <a:noFill/>
        </p:spPr>
        <p:txBody>
          <a:bodyPr wrap="none" rtlCol="0">
            <a:spAutoFit/>
          </a:bodyPr>
          <a:lstStyle/>
          <a:p>
            <a:r>
              <a:rPr lang="en-US" b="1" dirty="0" smtClean="0"/>
              <a:t>Risk-o-gram</a:t>
            </a:r>
            <a:endParaRPr lang="en-US" b="1" dirty="0"/>
          </a:p>
        </p:txBody>
      </p:sp>
      <p:pic>
        <p:nvPicPr>
          <p:cNvPr id="68" name="Picture 6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1" y="2296884"/>
            <a:ext cx="851490" cy="851490"/>
          </a:xfrm>
          <a:prstGeom prst="rect">
            <a:avLst/>
          </a:prstGeom>
          <a:ln>
            <a:solidFill>
              <a:schemeClr val="tx1"/>
            </a:solidFill>
          </a:ln>
        </p:spPr>
      </p:pic>
      <p:sp>
        <p:nvSpPr>
          <p:cNvPr id="69" name="TextBox 68"/>
          <p:cNvSpPr txBox="1"/>
          <p:nvPr/>
        </p:nvSpPr>
        <p:spPr>
          <a:xfrm>
            <a:off x="15240" y="3121804"/>
            <a:ext cx="1143000" cy="646331"/>
          </a:xfrm>
          <a:prstGeom prst="rect">
            <a:avLst/>
          </a:prstGeom>
          <a:noFill/>
        </p:spPr>
        <p:txBody>
          <a:bodyPr wrap="square" rtlCol="0">
            <a:spAutoFit/>
          </a:bodyPr>
          <a:lstStyle/>
          <a:p>
            <a:r>
              <a:rPr lang="en-US" sz="1200" b="1" dirty="0" err="1" smtClean="0"/>
              <a:t>Juliane</a:t>
            </a:r>
            <a:r>
              <a:rPr lang="en-US" sz="1200" b="1" dirty="0" smtClean="0"/>
              <a:t> </a:t>
            </a:r>
            <a:r>
              <a:rPr lang="en-US" sz="1200" b="1" dirty="0" err="1" smtClean="0"/>
              <a:t>Winkelmann</a:t>
            </a:r>
            <a:r>
              <a:rPr lang="en-US" sz="1200" b="1" dirty="0" smtClean="0"/>
              <a:t>, M.D.</a:t>
            </a:r>
            <a:endParaRPr lang="en-US" sz="1200" b="1" dirty="0"/>
          </a:p>
        </p:txBody>
      </p:sp>
      <p:sp>
        <p:nvSpPr>
          <p:cNvPr id="70" name="Shape 227"/>
          <p:cNvSpPr/>
          <p:nvPr/>
        </p:nvSpPr>
        <p:spPr>
          <a:xfrm>
            <a:off x="874296" y="-76200"/>
            <a:ext cx="7314716" cy="70788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000" b="1" dirty="0" smtClean="0">
                <a:solidFill>
                  <a:srgbClr val="000000"/>
                </a:solidFill>
                <a:latin typeface="Calibri"/>
                <a:ea typeface="Calibri"/>
                <a:cs typeface="Calibri"/>
                <a:sym typeface="Calibri"/>
              </a:rPr>
              <a:t>Integrated Omics: Mike Snyder, Ph.D.</a:t>
            </a:r>
            <a:endParaRPr lang="en" sz="3000" b="1" i="0" u="none" strike="noStrike" cap="none" baseline="0" dirty="0">
              <a:solidFill>
                <a:srgbClr val="000000"/>
              </a:solidFill>
              <a:latin typeface="Calibri"/>
              <a:ea typeface="Calibri"/>
              <a:cs typeface="Calibri"/>
              <a:sym typeface="Calibri"/>
            </a:endParaRPr>
          </a:p>
        </p:txBody>
      </p:sp>
      <p:pic>
        <p:nvPicPr>
          <p:cNvPr id="27" name="Picture 2" descr="G:\OLMSA\MEATBAL.GI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54308" y="113170"/>
            <a:ext cx="794855" cy="698192"/>
          </a:xfrm>
          <a:prstGeom prst="rect">
            <a:avLst/>
          </a:prstGeom>
          <a:noFill/>
        </p:spPr>
      </p:pic>
      <p:sp>
        <p:nvSpPr>
          <p:cNvPr id="64" name="TextBox 63"/>
          <p:cNvSpPr txBox="1"/>
          <p:nvPr/>
        </p:nvSpPr>
        <p:spPr>
          <a:xfrm>
            <a:off x="877169" y="5605750"/>
            <a:ext cx="3829451" cy="1015663"/>
          </a:xfrm>
          <a:prstGeom prst="rect">
            <a:avLst/>
          </a:prstGeom>
          <a:noFill/>
        </p:spPr>
        <p:txBody>
          <a:bodyPr wrap="square" rtlCol="0">
            <a:spAutoFit/>
          </a:bodyPr>
          <a:lstStyle/>
          <a:p>
            <a:pPr algn="just"/>
            <a:r>
              <a:rPr lang="en-US" sz="1200" dirty="0" smtClean="0"/>
              <a:t>	     With this study, Scott and Mark Kelly will be the most thoroughly profiled twins in history, and the resultant data will offer new insights into how two siblings with nearly-identical genomes respond to different conditions.</a:t>
            </a:r>
            <a:endParaRPr lang="en-US" sz="1200" dirty="0"/>
          </a:p>
        </p:txBody>
      </p:sp>
      <p:sp>
        <p:nvSpPr>
          <p:cNvPr id="4" name="Slide Number Placeholder 3"/>
          <p:cNvSpPr>
            <a:spLocks noGrp="1"/>
          </p:cNvSpPr>
          <p:nvPr>
            <p:ph type="sldNum" sz="quarter" idx="12"/>
          </p:nvPr>
        </p:nvSpPr>
        <p:spPr/>
        <p:txBody>
          <a:bodyPr/>
          <a:lstStyle/>
          <a:p>
            <a:fld id="{1BB3CD87-B513-4521-86CA-A6CE1F00367B}" type="slidenum">
              <a:rPr lang="en-US" smtClean="0"/>
              <a:pPr/>
              <a:t>23</a:t>
            </a:fld>
            <a:endParaRPr lang="en-US"/>
          </a:p>
        </p:txBody>
      </p:sp>
    </p:spTree>
    <p:extLst>
      <p:ext uri="{BB962C8B-B14F-4D97-AF65-F5344CB8AC3E}">
        <p14:creationId xmlns:p14="http://schemas.microsoft.com/office/powerpoint/2010/main" val="22359507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7541" y="17208"/>
            <a:ext cx="1441747" cy="9304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4446" y="640065"/>
            <a:ext cx="6465104" cy="5947896"/>
          </a:xfrm>
          <a:prstGeom prst="rect">
            <a:avLst/>
          </a:prstGeom>
        </p:spPr>
      </p:pic>
      <p:pic>
        <p:nvPicPr>
          <p:cNvPr id="56" name="Picture 5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7293" y="2196721"/>
            <a:ext cx="717653" cy="66212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11" y="1767266"/>
            <a:ext cx="3269723" cy="3340650"/>
          </a:xfrm>
          <a:prstGeom prst="rect">
            <a:avLst/>
          </a:prstGeom>
          <a:ln>
            <a:solidFill>
              <a:srgbClr val="000000"/>
            </a:solidFill>
          </a:ln>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6863" y="1174607"/>
            <a:ext cx="3269723" cy="3340650"/>
          </a:xfrm>
          <a:prstGeom prst="rect">
            <a:avLst/>
          </a:prstGeom>
          <a:ln>
            <a:solidFill>
              <a:srgbClr val="000000"/>
            </a:solidFill>
          </a:ln>
        </p:spPr>
      </p:pic>
      <p:cxnSp>
        <p:nvCxnSpPr>
          <p:cNvPr id="7" name="Straight Connector 6"/>
          <p:cNvCxnSpPr/>
          <p:nvPr/>
        </p:nvCxnSpPr>
        <p:spPr>
          <a:xfrm flipH="1">
            <a:off x="3195113" y="1354665"/>
            <a:ext cx="1775282" cy="7902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3195113" y="2144889"/>
            <a:ext cx="1775282" cy="635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4417" y="4092253"/>
            <a:ext cx="2903822" cy="369332"/>
          </a:xfrm>
          <a:prstGeom prst="rect">
            <a:avLst/>
          </a:prstGeom>
          <a:solidFill>
            <a:schemeClr val="bg1">
              <a:alpha val="64000"/>
            </a:schemeClr>
          </a:solidFill>
          <a:ln>
            <a:solidFill>
              <a:schemeClr val="tx1"/>
            </a:solidFill>
          </a:ln>
        </p:spPr>
        <p:txBody>
          <a:bodyPr wrap="none" rtlCol="0">
            <a:spAutoFit/>
          </a:bodyPr>
          <a:lstStyle/>
          <a:p>
            <a:r>
              <a:rPr lang="en-US" b="1" dirty="0" smtClean="0"/>
              <a:t>Scott Kelly – ISS for one year</a:t>
            </a:r>
            <a:endParaRPr lang="en-US" b="1" dirty="0"/>
          </a:p>
        </p:txBody>
      </p:sp>
      <p:sp>
        <p:nvSpPr>
          <p:cNvPr id="9" name="TextBox 8"/>
          <p:cNvSpPr txBox="1"/>
          <p:nvPr/>
        </p:nvSpPr>
        <p:spPr>
          <a:xfrm>
            <a:off x="178593" y="4662601"/>
            <a:ext cx="2700491" cy="369332"/>
          </a:xfrm>
          <a:prstGeom prst="rect">
            <a:avLst/>
          </a:prstGeom>
          <a:solidFill>
            <a:schemeClr val="bg1">
              <a:alpha val="64000"/>
            </a:schemeClr>
          </a:solidFill>
          <a:ln>
            <a:solidFill>
              <a:schemeClr val="tx1"/>
            </a:solidFill>
          </a:ln>
        </p:spPr>
        <p:txBody>
          <a:bodyPr wrap="none" rtlCol="0">
            <a:spAutoFit/>
          </a:bodyPr>
          <a:lstStyle/>
          <a:p>
            <a:r>
              <a:rPr lang="en-US" b="1" dirty="0" smtClean="0"/>
              <a:t>Mark Kelly – Earth control</a:t>
            </a:r>
            <a:endParaRPr lang="en-US" b="1" dirty="0"/>
          </a:p>
        </p:txBody>
      </p:sp>
      <p:sp>
        <p:nvSpPr>
          <p:cNvPr id="2" name="Rectangle 1"/>
          <p:cNvSpPr/>
          <p:nvPr/>
        </p:nvSpPr>
        <p:spPr>
          <a:xfrm>
            <a:off x="876863" y="1174607"/>
            <a:ext cx="3269723" cy="3340650"/>
          </a:xfrm>
          <a:prstGeom prst="rect">
            <a:avLst/>
          </a:prstGeom>
          <a:gradFill flip="none" rotWithShape="1">
            <a:gsLst>
              <a:gs pos="0">
                <a:srgbClr val="0000FF">
                  <a:alpha val="29000"/>
                </a:srgbClr>
              </a:gs>
              <a:gs pos="100000">
                <a:srgbClr val="FFFFFF">
                  <a:alpha val="28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4111" y="1767266"/>
            <a:ext cx="3269723" cy="3340650"/>
          </a:xfrm>
          <a:prstGeom prst="rect">
            <a:avLst/>
          </a:prstGeom>
          <a:gradFill flip="none" rotWithShape="1">
            <a:gsLst>
              <a:gs pos="0">
                <a:srgbClr val="008000">
                  <a:alpha val="32000"/>
                </a:srgbClr>
              </a:gs>
              <a:gs pos="100000">
                <a:srgbClr val="FFFFFF">
                  <a:alpha val="28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260804" y="1031499"/>
            <a:ext cx="1882045" cy="523220"/>
          </a:xfrm>
          <a:prstGeom prst="rect">
            <a:avLst/>
          </a:prstGeom>
          <a:solidFill>
            <a:schemeClr val="bg1"/>
          </a:solidFill>
        </p:spPr>
        <p:txBody>
          <a:bodyPr wrap="square">
            <a:spAutoFit/>
          </a:bodyPr>
          <a:lstStyle/>
          <a:p>
            <a:pPr algn="ctr"/>
            <a:r>
              <a:rPr lang="en-US" sz="1400" u="sng" dirty="0" smtClean="0"/>
              <a:t>Telomere Length</a:t>
            </a:r>
          </a:p>
          <a:p>
            <a:pPr algn="ctr"/>
            <a:r>
              <a:rPr lang="en-US" sz="1400" dirty="0" smtClean="0"/>
              <a:t>Bailey</a:t>
            </a:r>
            <a:endParaRPr lang="en-US" sz="1400" dirty="0"/>
          </a:p>
        </p:txBody>
      </p:sp>
      <p:sp>
        <p:nvSpPr>
          <p:cNvPr id="14" name="Rectangle 13"/>
          <p:cNvSpPr/>
          <p:nvPr/>
        </p:nvSpPr>
        <p:spPr>
          <a:xfrm>
            <a:off x="2195337" y="5255657"/>
            <a:ext cx="1289739" cy="430887"/>
          </a:xfrm>
          <a:prstGeom prst="rect">
            <a:avLst/>
          </a:prstGeom>
          <a:solidFill>
            <a:schemeClr val="bg1"/>
          </a:solidFill>
        </p:spPr>
        <p:txBody>
          <a:bodyPr wrap="none" tIns="0" rIns="0" bIns="0">
            <a:spAutoFit/>
          </a:bodyPr>
          <a:lstStyle/>
          <a:p>
            <a:pPr algn="ctr"/>
            <a:r>
              <a:rPr lang="en-US" sz="1400" u="sng" dirty="0" smtClean="0"/>
              <a:t>DNA Mutations</a:t>
            </a:r>
          </a:p>
          <a:p>
            <a:pPr algn="ctr"/>
            <a:r>
              <a:rPr lang="en-US" sz="1400" dirty="0" smtClean="0"/>
              <a:t>Feinberg</a:t>
            </a:r>
            <a:endParaRPr lang="en-US" sz="1400" dirty="0"/>
          </a:p>
        </p:txBody>
      </p:sp>
      <p:sp>
        <p:nvSpPr>
          <p:cNvPr id="16" name="Rectangle 15"/>
          <p:cNvSpPr/>
          <p:nvPr/>
        </p:nvSpPr>
        <p:spPr>
          <a:xfrm>
            <a:off x="2129816" y="5789101"/>
            <a:ext cx="2147708" cy="430887"/>
          </a:xfrm>
          <a:prstGeom prst="rect">
            <a:avLst/>
          </a:prstGeom>
          <a:solidFill>
            <a:schemeClr val="bg1"/>
          </a:solidFill>
        </p:spPr>
        <p:txBody>
          <a:bodyPr wrap="none" tIns="0" rIns="0" bIns="0">
            <a:spAutoFit/>
          </a:bodyPr>
          <a:lstStyle/>
          <a:p>
            <a:pPr algn="ctr"/>
            <a:r>
              <a:rPr lang="en-US" sz="1400" u="sng" dirty="0" smtClean="0"/>
              <a:t>DNA </a:t>
            </a:r>
            <a:r>
              <a:rPr lang="en-US" sz="1400" u="sng" dirty="0" err="1" smtClean="0"/>
              <a:t>Hydroxy</a:t>
            </a:r>
            <a:r>
              <a:rPr lang="en-US" sz="1400" u="sng" dirty="0" smtClean="0"/>
              <a:t>-methylation</a:t>
            </a:r>
          </a:p>
          <a:p>
            <a:pPr algn="ctr"/>
            <a:r>
              <a:rPr lang="en-US" sz="1400" dirty="0" smtClean="0"/>
              <a:t>Mason</a:t>
            </a:r>
            <a:endParaRPr lang="en-US" sz="1400" dirty="0"/>
          </a:p>
        </p:txBody>
      </p:sp>
      <p:sp>
        <p:nvSpPr>
          <p:cNvPr id="17" name="Rectangle 16"/>
          <p:cNvSpPr/>
          <p:nvPr/>
        </p:nvSpPr>
        <p:spPr>
          <a:xfrm>
            <a:off x="5905726" y="4192091"/>
            <a:ext cx="1012830" cy="523220"/>
          </a:xfrm>
          <a:prstGeom prst="rect">
            <a:avLst/>
          </a:prstGeom>
          <a:solidFill>
            <a:schemeClr val="bg1"/>
          </a:solidFill>
        </p:spPr>
        <p:txBody>
          <a:bodyPr wrap="none">
            <a:spAutoFit/>
          </a:bodyPr>
          <a:lstStyle/>
          <a:p>
            <a:pPr algn="ctr"/>
            <a:r>
              <a:rPr lang="en-US" sz="1400" u="sng" dirty="0" smtClean="0"/>
              <a:t>Chromatin</a:t>
            </a:r>
          </a:p>
          <a:p>
            <a:pPr algn="ctr"/>
            <a:r>
              <a:rPr lang="en-US" sz="1400" dirty="0" smtClean="0"/>
              <a:t>Feinberg</a:t>
            </a:r>
            <a:endParaRPr lang="en-US" sz="1400" dirty="0"/>
          </a:p>
        </p:txBody>
      </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12142" y="5010287"/>
            <a:ext cx="785953" cy="1307540"/>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28261" y="4812318"/>
            <a:ext cx="1819024" cy="1505509"/>
          </a:xfrm>
          <a:prstGeom prst="rect">
            <a:avLst/>
          </a:prstGeom>
        </p:spPr>
      </p:pic>
      <p:sp>
        <p:nvSpPr>
          <p:cNvPr id="20" name="Rectangle 19"/>
          <p:cNvSpPr/>
          <p:nvPr/>
        </p:nvSpPr>
        <p:spPr>
          <a:xfrm>
            <a:off x="5875273" y="6034600"/>
            <a:ext cx="1691439" cy="646331"/>
          </a:xfrm>
          <a:prstGeom prst="rect">
            <a:avLst/>
          </a:prstGeom>
          <a:solidFill>
            <a:schemeClr val="bg1"/>
          </a:solidFill>
        </p:spPr>
        <p:txBody>
          <a:bodyPr wrap="none" tIns="0" bIns="0">
            <a:spAutoFit/>
          </a:bodyPr>
          <a:lstStyle/>
          <a:p>
            <a:pPr algn="ctr"/>
            <a:r>
              <a:rPr lang="en-US" sz="1400" u="sng" dirty="0"/>
              <a:t>l</a:t>
            </a:r>
            <a:r>
              <a:rPr lang="en-US" sz="1400" u="sng" dirty="0" smtClean="0"/>
              <a:t>arge/small RNA</a:t>
            </a:r>
          </a:p>
          <a:p>
            <a:pPr algn="ctr"/>
            <a:r>
              <a:rPr lang="en-US" sz="1400" u="sng" dirty="0" smtClean="0"/>
              <a:t>&amp; RNA Methylation</a:t>
            </a:r>
          </a:p>
          <a:p>
            <a:pPr algn="ctr"/>
            <a:r>
              <a:rPr lang="en-US" sz="1400" dirty="0" smtClean="0"/>
              <a:t>Mason</a:t>
            </a:r>
            <a:endParaRPr lang="en-US" sz="1400" dirty="0"/>
          </a:p>
        </p:txBody>
      </p:sp>
      <p:sp>
        <p:nvSpPr>
          <p:cNvPr id="21" name="Rectangle 20"/>
          <p:cNvSpPr/>
          <p:nvPr/>
        </p:nvSpPr>
        <p:spPr>
          <a:xfrm>
            <a:off x="7819085" y="6231524"/>
            <a:ext cx="990278" cy="430887"/>
          </a:xfrm>
          <a:prstGeom prst="rect">
            <a:avLst/>
          </a:prstGeom>
          <a:solidFill>
            <a:schemeClr val="bg1"/>
          </a:solidFill>
        </p:spPr>
        <p:txBody>
          <a:bodyPr wrap="none" tIns="0" rIns="0" bIns="0">
            <a:spAutoFit/>
          </a:bodyPr>
          <a:lstStyle/>
          <a:p>
            <a:pPr algn="ctr"/>
            <a:r>
              <a:rPr lang="en-US" sz="1400" u="sng" dirty="0" smtClean="0"/>
              <a:t>Proteomics</a:t>
            </a:r>
          </a:p>
          <a:p>
            <a:pPr algn="ctr"/>
            <a:r>
              <a:rPr lang="en-US" sz="1400" dirty="0" smtClean="0"/>
              <a:t>Lee/Rana</a:t>
            </a:r>
            <a:endParaRPr lang="en-US" sz="1400" dirty="0"/>
          </a:p>
        </p:txBody>
      </p:sp>
      <p:sp>
        <p:nvSpPr>
          <p:cNvPr id="22" name="Right Arrow 21"/>
          <p:cNvSpPr/>
          <p:nvPr/>
        </p:nvSpPr>
        <p:spPr>
          <a:xfrm>
            <a:off x="5718573" y="5466541"/>
            <a:ext cx="792347" cy="401683"/>
          </a:xfrm>
          <a:prstGeom prst="rightArrow">
            <a:avLst/>
          </a:prstGeom>
          <a:gradFill>
            <a:gsLst>
              <a:gs pos="0">
                <a:schemeClr val="tx1"/>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7146237" y="5466541"/>
            <a:ext cx="441487" cy="401683"/>
          </a:xfrm>
          <a:prstGeom prst="rightArrow">
            <a:avLst/>
          </a:prstGeom>
          <a:gradFill>
            <a:gsLst>
              <a:gs pos="0">
                <a:schemeClr val="tx1"/>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296333" y="1354665"/>
            <a:ext cx="4674062" cy="121985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296333" y="2574522"/>
            <a:ext cx="4674063" cy="20536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0" name="Right Arrow 39"/>
          <p:cNvSpPr/>
          <p:nvPr/>
        </p:nvSpPr>
        <p:spPr>
          <a:xfrm rot="16200000">
            <a:off x="8087965" y="4514667"/>
            <a:ext cx="441487" cy="401683"/>
          </a:xfrm>
          <a:prstGeom prst="rightArrow">
            <a:avLst/>
          </a:prstGeom>
          <a:gradFill>
            <a:gsLst>
              <a:gs pos="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13931" y="3459775"/>
            <a:ext cx="1104575" cy="1055482"/>
          </a:xfrm>
          <a:prstGeom prst="rect">
            <a:avLst/>
          </a:prstGeom>
        </p:spPr>
      </p:pic>
      <p:sp>
        <p:nvSpPr>
          <p:cNvPr id="42" name="Rectangle 41"/>
          <p:cNvSpPr/>
          <p:nvPr/>
        </p:nvSpPr>
        <p:spPr>
          <a:xfrm>
            <a:off x="7517169" y="2936808"/>
            <a:ext cx="1542283" cy="430887"/>
          </a:xfrm>
          <a:prstGeom prst="rect">
            <a:avLst/>
          </a:prstGeom>
          <a:solidFill>
            <a:schemeClr val="bg1"/>
          </a:solidFill>
        </p:spPr>
        <p:txBody>
          <a:bodyPr wrap="square" lIns="0" tIns="0" bIns="0">
            <a:spAutoFit/>
          </a:bodyPr>
          <a:lstStyle/>
          <a:p>
            <a:pPr algn="ctr"/>
            <a:r>
              <a:rPr lang="en-US" sz="1400" u="sng" dirty="0" smtClean="0"/>
              <a:t>Antibodies</a:t>
            </a:r>
          </a:p>
          <a:p>
            <a:pPr algn="ctr"/>
            <a:r>
              <a:rPr lang="en-US" sz="1400" dirty="0" smtClean="0"/>
              <a:t>Mignot/Snyder</a:t>
            </a:r>
          </a:p>
        </p:txBody>
      </p:sp>
      <p:sp>
        <p:nvSpPr>
          <p:cNvPr id="44" name="Rectangle 43"/>
          <p:cNvSpPr/>
          <p:nvPr/>
        </p:nvSpPr>
        <p:spPr>
          <a:xfrm>
            <a:off x="7760855" y="523695"/>
            <a:ext cx="1004125" cy="430887"/>
          </a:xfrm>
          <a:prstGeom prst="rect">
            <a:avLst/>
          </a:prstGeom>
          <a:solidFill>
            <a:schemeClr val="bg1"/>
          </a:solidFill>
        </p:spPr>
        <p:txBody>
          <a:bodyPr wrap="square" lIns="0" tIns="0" bIns="0">
            <a:spAutoFit/>
          </a:bodyPr>
          <a:lstStyle/>
          <a:p>
            <a:pPr algn="ctr"/>
            <a:r>
              <a:rPr lang="en-US" sz="1400" u="sng" dirty="0" smtClean="0"/>
              <a:t>Cytokines</a:t>
            </a:r>
          </a:p>
          <a:p>
            <a:pPr algn="ctr"/>
            <a:r>
              <a:rPr lang="en-US" sz="1400" dirty="0" smtClean="0"/>
              <a:t>Mignot</a:t>
            </a:r>
          </a:p>
        </p:txBody>
      </p:sp>
      <p:sp>
        <p:nvSpPr>
          <p:cNvPr id="15" name="Rectangle 14"/>
          <p:cNvSpPr/>
          <p:nvPr/>
        </p:nvSpPr>
        <p:spPr>
          <a:xfrm>
            <a:off x="3687371" y="6262005"/>
            <a:ext cx="1559306" cy="430887"/>
          </a:xfrm>
          <a:prstGeom prst="rect">
            <a:avLst/>
          </a:prstGeom>
          <a:solidFill>
            <a:schemeClr val="bg1"/>
          </a:solidFill>
        </p:spPr>
        <p:txBody>
          <a:bodyPr wrap="none" tIns="0" rIns="0" bIns="0">
            <a:spAutoFit/>
          </a:bodyPr>
          <a:lstStyle/>
          <a:p>
            <a:pPr algn="ctr"/>
            <a:r>
              <a:rPr lang="en-US" sz="1400" u="sng" dirty="0" smtClean="0"/>
              <a:t>DNA Methylation</a:t>
            </a:r>
          </a:p>
          <a:p>
            <a:pPr algn="ctr"/>
            <a:r>
              <a:rPr lang="en-US" sz="1400" dirty="0" smtClean="0"/>
              <a:t>Feinberg &amp; Mason</a:t>
            </a:r>
            <a:endParaRPr lang="en-US" sz="1400" dirty="0"/>
          </a:p>
        </p:txBody>
      </p:sp>
      <p:sp>
        <p:nvSpPr>
          <p:cNvPr id="50" name="Right Arrow 49"/>
          <p:cNvSpPr/>
          <p:nvPr/>
        </p:nvSpPr>
        <p:spPr>
          <a:xfrm rot="16200000">
            <a:off x="4884108" y="1111576"/>
            <a:ext cx="353371" cy="401683"/>
          </a:xfrm>
          <a:prstGeom prst="rightArrow">
            <a:avLst/>
          </a:prstGeom>
          <a:gradFill>
            <a:gsLst>
              <a:gs pos="0">
                <a:schemeClr val="tx1"/>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260804" y="1689396"/>
            <a:ext cx="1882045" cy="430887"/>
          </a:xfrm>
          <a:prstGeom prst="rect">
            <a:avLst/>
          </a:prstGeom>
          <a:solidFill>
            <a:schemeClr val="bg1"/>
          </a:solidFill>
        </p:spPr>
        <p:txBody>
          <a:bodyPr wrap="square" lIns="0" tIns="0" bIns="0">
            <a:spAutoFit/>
          </a:bodyPr>
          <a:lstStyle/>
          <a:p>
            <a:pPr algn="ctr"/>
            <a:r>
              <a:rPr lang="en-US" sz="1400" u="sng" dirty="0" smtClean="0"/>
              <a:t>B-cells / T-cells</a:t>
            </a:r>
          </a:p>
          <a:p>
            <a:pPr algn="ctr"/>
            <a:r>
              <a:rPr lang="en-US" sz="1400" dirty="0" smtClean="0"/>
              <a:t>Mignot</a:t>
            </a:r>
          </a:p>
        </p:txBody>
      </p:sp>
      <p:sp>
        <p:nvSpPr>
          <p:cNvPr id="52" name="Rectangle 51"/>
          <p:cNvSpPr/>
          <p:nvPr/>
        </p:nvSpPr>
        <p:spPr>
          <a:xfrm>
            <a:off x="4135351" y="548094"/>
            <a:ext cx="3610363" cy="430887"/>
          </a:xfrm>
          <a:prstGeom prst="rect">
            <a:avLst/>
          </a:prstGeom>
          <a:solidFill>
            <a:schemeClr val="bg1"/>
          </a:solidFill>
        </p:spPr>
        <p:txBody>
          <a:bodyPr wrap="square" lIns="0" tIns="0" rIns="0" bIns="0">
            <a:spAutoFit/>
          </a:bodyPr>
          <a:lstStyle/>
          <a:p>
            <a:pPr algn="ctr"/>
            <a:r>
              <a:rPr lang="en-US" sz="1400" u="sng" dirty="0" smtClean="0"/>
              <a:t>Targeted and Global Metabolomics</a:t>
            </a:r>
          </a:p>
          <a:p>
            <a:pPr algn="ctr"/>
            <a:r>
              <a:rPr lang="en-US" sz="1400" dirty="0" smtClean="0"/>
              <a:t>Lee/Rana, Mignot/Snyder &amp; Smith</a:t>
            </a:r>
          </a:p>
        </p:txBody>
      </p:sp>
      <p:sp>
        <p:nvSpPr>
          <p:cNvPr id="53" name="Rectangle 52"/>
          <p:cNvSpPr/>
          <p:nvPr/>
        </p:nvSpPr>
        <p:spPr>
          <a:xfrm>
            <a:off x="2703312" y="530741"/>
            <a:ext cx="1542283" cy="430887"/>
          </a:xfrm>
          <a:prstGeom prst="rect">
            <a:avLst/>
          </a:prstGeom>
          <a:solidFill>
            <a:schemeClr val="bg1"/>
          </a:solidFill>
        </p:spPr>
        <p:txBody>
          <a:bodyPr wrap="square" lIns="0" tIns="0" rIns="0" bIns="0">
            <a:spAutoFit/>
          </a:bodyPr>
          <a:lstStyle/>
          <a:p>
            <a:pPr algn="ctr"/>
            <a:r>
              <a:rPr lang="en-US" sz="1400" u="sng" dirty="0" smtClean="0"/>
              <a:t>Microbiome</a:t>
            </a:r>
          </a:p>
          <a:p>
            <a:pPr algn="ctr"/>
            <a:r>
              <a:rPr lang="en-US" sz="1400" dirty="0" err="1" smtClean="0"/>
              <a:t>Turek</a:t>
            </a:r>
            <a:endParaRPr lang="en-US" sz="1400" dirty="0" smtClean="0"/>
          </a:p>
        </p:txBody>
      </p:sp>
      <p:sp>
        <p:nvSpPr>
          <p:cNvPr id="54" name="Chord 53"/>
          <p:cNvSpPr/>
          <p:nvPr/>
        </p:nvSpPr>
        <p:spPr>
          <a:xfrm rot="6479611">
            <a:off x="6892318" y="1298698"/>
            <a:ext cx="293018" cy="225669"/>
          </a:xfrm>
          <a:prstGeom prst="chord">
            <a:avLst/>
          </a:prstGeom>
          <a:gradFill>
            <a:gsLst>
              <a:gs pos="0">
                <a:srgbClr val="FF00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02221" y="68824"/>
            <a:ext cx="3114948" cy="511242"/>
          </a:xfrm>
          <a:prstGeom prst="rect">
            <a:avLst/>
          </a:prstGeom>
        </p:spPr>
      </p:pic>
      <p:pic>
        <p:nvPicPr>
          <p:cNvPr id="61" name="Picture 6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830199" y="68824"/>
            <a:ext cx="1316387" cy="518288"/>
          </a:xfrm>
          <a:prstGeom prst="rect">
            <a:avLst/>
          </a:prstGeom>
        </p:spPr>
      </p:pic>
      <p:pic>
        <p:nvPicPr>
          <p:cNvPr id="62" name="Picture 6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17377" y="6382797"/>
            <a:ext cx="510652" cy="447232"/>
          </a:xfrm>
          <a:prstGeom prst="rect">
            <a:avLst/>
          </a:prstGeom>
        </p:spPr>
      </p:pic>
      <p:pic>
        <p:nvPicPr>
          <p:cNvPr id="63" name="Picture 6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441943" y="5868224"/>
            <a:ext cx="539003" cy="579967"/>
          </a:xfrm>
          <a:prstGeom prst="rect">
            <a:avLst/>
          </a:prstGeom>
        </p:spPr>
      </p:pic>
      <p:pic>
        <p:nvPicPr>
          <p:cNvPr id="64" name="Picture 6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17181" y="4769678"/>
            <a:ext cx="658111" cy="604254"/>
          </a:xfrm>
          <a:prstGeom prst="rect">
            <a:avLst/>
          </a:prstGeom>
        </p:spPr>
      </p:pic>
      <p:pic>
        <p:nvPicPr>
          <p:cNvPr id="74" name="Picture 7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78075" y="4249"/>
            <a:ext cx="912875" cy="622857"/>
          </a:xfrm>
          <a:prstGeom prst="rect">
            <a:avLst/>
          </a:prstGeom>
        </p:spPr>
      </p:pic>
      <p:sp>
        <p:nvSpPr>
          <p:cNvPr id="75" name="Rectangle 74"/>
          <p:cNvSpPr/>
          <p:nvPr/>
        </p:nvSpPr>
        <p:spPr>
          <a:xfrm>
            <a:off x="1578075" y="579387"/>
            <a:ext cx="1136478" cy="430887"/>
          </a:xfrm>
          <a:prstGeom prst="rect">
            <a:avLst/>
          </a:prstGeom>
          <a:solidFill>
            <a:schemeClr val="bg1"/>
          </a:solidFill>
        </p:spPr>
        <p:txBody>
          <a:bodyPr wrap="square" lIns="0" tIns="0" rIns="0" bIns="0">
            <a:spAutoFit/>
          </a:bodyPr>
          <a:lstStyle/>
          <a:p>
            <a:pPr algn="ctr"/>
            <a:r>
              <a:rPr lang="en-US" sz="1400" u="sng" dirty="0" smtClean="0"/>
              <a:t>Cognition</a:t>
            </a:r>
          </a:p>
          <a:p>
            <a:pPr algn="ctr"/>
            <a:r>
              <a:rPr lang="en-US" sz="1400" dirty="0" err="1" smtClean="0"/>
              <a:t>Basner</a:t>
            </a:r>
            <a:endParaRPr lang="en-US" sz="1400" dirty="0" smtClean="0"/>
          </a:p>
        </p:txBody>
      </p:sp>
      <p:pic>
        <p:nvPicPr>
          <p:cNvPr id="77" name="Picture 7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96854" y="29950"/>
            <a:ext cx="634978" cy="637838"/>
          </a:xfrm>
          <a:prstGeom prst="rect">
            <a:avLst/>
          </a:prstGeom>
        </p:spPr>
      </p:pic>
      <p:pic>
        <p:nvPicPr>
          <p:cNvPr id="78" name="Picture 7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39600" y="12958"/>
            <a:ext cx="386712" cy="564653"/>
          </a:xfrm>
          <a:prstGeom prst="rect">
            <a:avLst/>
          </a:prstGeom>
        </p:spPr>
      </p:pic>
      <p:sp>
        <p:nvSpPr>
          <p:cNvPr id="79" name="Rectangle 78"/>
          <p:cNvSpPr/>
          <p:nvPr/>
        </p:nvSpPr>
        <p:spPr>
          <a:xfrm>
            <a:off x="178593" y="586603"/>
            <a:ext cx="1136478" cy="430887"/>
          </a:xfrm>
          <a:prstGeom prst="rect">
            <a:avLst/>
          </a:prstGeom>
          <a:solidFill>
            <a:schemeClr val="bg1"/>
          </a:solidFill>
        </p:spPr>
        <p:txBody>
          <a:bodyPr wrap="square" lIns="0" tIns="0" rIns="0" bIns="0">
            <a:spAutoFit/>
          </a:bodyPr>
          <a:lstStyle/>
          <a:p>
            <a:pPr algn="ctr"/>
            <a:r>
              <a:rPr lang="en-US" sz="1400" u="sng" dirty="0" smtClean="0"/>
              <a:t>Vasculature</a:t>
            </a:r>
          </a:p>
          <a:p>
            <a:pPr algn="ctr"/>
            <a:r>
              <a:rPr lang="en-US" sz="1400" dirty="0" smtClean="0"/>
              <a:t>Lee</a:t>
            </a:r>
          </a:p>
        </p:txBody>
      </p:sp>
      <p:sp>
        <p:nvSpPr>
          <p:cNvPr id="80" name="Lightning Bolt 79"/>
          <p:cNvSpPr/>
          <p:nvPr/>
        </p:nvSpPr>
        <p:spPr>
          <a:xfrm rot="3418662" flipH="1" flipV="1">
            <a:off x="3511660" y="5211188"/>
            <a:ext cx="388210" cy="603203"/>
          </a:xfrm>
          <a:prstGeom prst="lightningBolt">
            <a:avLst/>
          </a:prstGeom>
          <a:gradFill>
            <a:gsLst>
              <a:gs pos="0">
                <a:schemeClr val="accent1">
                  <a:tint val="100000"/>
                  <a:shade val="100000"/>
                  <a:satMod val="130000"/>
                </a:schemeClr>
              </a:gs>
              <a:gs pos="100000">
                <a:schemeClr val="tx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824105" y="3184377"/>
            <a:ext cx="835476" cy="612857"/>
          </a:xfrm>
          <a:prstGeom prst="rect">
            <a:avLst/>
          </a:prstGeom>
        </p:spPr>
      </p:pic>
      <p:sp>
        <p:nvSpPr>
          <p:cNvPr id="26" name="Date Placeholder 25"/>
          <p:cNvSpPr>
            <a:spLocks noGrp="1"/>
          </p:cNvSpPr>
          <p:nvPr>
            <p:ph type="dt" sz="half" idx="10"/>
          </p:nvPr>
        </p:nvSpPr>
        <p:spPr/>
        <p:txBody>
          <a:bodyPr/>
          <a:lstStyle/>
          <a:p>
            <a:pPr>
              <a:defRPr/>
            </a:pPr>
            <a:r>
              <a:rPr lang="en-US" smtClean="0"/>
              <a:t>23 April 2015</a:t>
            </a:r>
            <a:endParaRPr lang="en-US" dirty="0"/>
          </a:p>
        </p:txBody>
      </p:sp>
      <p:sp>
        <p:nvSpPr>
          <p:cNvPr id="6" name="Slide Number Placeholder 5"/>
          <p:cNvSpPr>
            <a:spLocks noGrp="1"/>
          </p:cNvSpPr>
          <p:nvPr>
            <p:ph type="sldNum" sz="quarter" idx="12"/>
          </p:nvPr>
        </p:nvSpPr>
        <p:spPr/>
        <p:txBody>
          <a:bodyPr/>
          <a:lstStyle/>
          <a:p>
            <a:pPr>
              <a:defRPr/>
            </a:pPr>
            <a:fld id="{8807323B-EA32-4170-B7C8-8D87C6FC55FB}" type="slidenum">
              <a:rPr lang="en-US" smtClean="0"/>
              <a:pPr>
                <a:defRPr/>
              </a:pPr>
              <a:t>24</a:t>
            </a:fld>
            <a:endParaRPr lang="en-US" dirty="0"/>
          </a:p>
        </p:txBody>
      </p:sp>
    </p:spTree>
    <p:extLst>
      <p:ext uri="{BB962C8B-B14F-4D97-AF65-F5344CB8AC3E}">
        <p14:creationId xmlns:p14="http://schemas.microsoft.com/office/powerpoint/2010/main" val="3479072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par>
                                <p:cTn id="32" presetID="9"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dissolv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dissolve">
                                      <p:cBhvr>
                                        <p:cTn id="47" dur="500"/>
                                        <p:tgtEl>
                                          <p:spTgt spid="6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dissolve">
                                      <p:cBhvr>
                                        <p:cTn id="55" dur="500"/>
                                        <p:tgtEl>
                                          <p:spTgt spid="6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par>
                                <p:cTn id="64" presetID="9"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dissolve">
                                      <p:cBhvr>
                                        <p:cTn id="66" dur="500"/>
                                        <p:tgtEl>
                                          <p:spTgt spid="18"/>
                                        </p:tgtEl>
                                      </p:cBhvr>
                                    </p:animEffect>
                                  </p:childTnLst>
                                </p:cTn>
                              </p:par>
                              <p:par>
                                <p:cTn id="67" presetID="9"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dissolve">
                                      <p:cBhvr>
                                        <p:cTn id="69" dur="500"/>
                                        <p:tgtEl>
                                          <p:spTgt spid="6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dissolv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dissolve">
                                      <p:cBhvr>
                                        <p:cTn id="77" dur="500"/>
                                        <p:tgtEl>
                                          <p:spTgt spid="23"/>
                                        </p:tgtEl>
                                      </p:cBhvr>
                                    </p:animEffect>
                                  </p:childTnLst>
                                </p:cTn>
                              </p:par>
                              <p:par>
                                <p:cTn id="78" presetID="9"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dissolve">
                                      <p:cBhvr>
                                        <p:cTn id="80" dur="500"/>
                                        <p:tgtEl>
                                          <p:spTgt spid="19"/>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dissolve">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dissolve">
                                      <p:cBhvr>
                                        <p:cTn id="88" dur="500"/>
                                        <p:tgtEl>
                                          <p:spTgt spid="8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dissolve">
                                      <p:cBhvr>
                                        <p:cTn id="91" dur="500"/>
                                        <p:tgtEl>
                                          <p:spTgt spid="17"/>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dissolve">
                                      <p:cBhvr>
                                        <p:cTn id="96" dur="500"/>
                                        <p:tgtEl>
                                          <p:spTgt spid="40"/>
                                        </p:tgtEl>
                                      </p:cBhvr>
                                    </p:animEffect>
                                  </p:childTnLst>
                                </p:cTn>
                              </p:par>
                              <p:par>
                                <p:cTn id="97" presetID="9"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dissolve">
                                      <p:cBhvr>
                                        <p:cTn id="99" dur="500"/>
                                        <p:tgtEl>
                                          <p:spTgt spid="41"/>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dissolve">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dissolve">
                                      <p:cBhvr>
                                        <p:cTn id="107" dur="500"/>
                                        <p:tgtEl>
                                          <p:spTgt spid="56"/>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dissolve">
                                      <p:cBhvr>
                                        <p:cTn id="110" dur="500"/>
                                        <p:tgtEl>
                                          <p:spTgt spid="51"/>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dissolve">
                                      <p:cBhvr>
                                        <p:cTn id="115" dur="500"/>
                                        <p:tgtEl>
                                          <p:spTgt spid="54"/>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dissolve">
                                      <p:cBhvr>
                                        <p:cTn id="118" dur="500"/>
                                        <p:tgtEl>
                                          <p:spTgt spid="3"/>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dissolve">
                                      <p:cBhvr>
                                        <p:cTn id="123" dur="500"/>
                                        <p:tgtEl>
                                          <p:spTgt spid="44"/>
                                        </p:tgtEl>
                                      </p:cBhvr>
                                    </p:animEffect>
                                  </p:childTnLst>
                                </p:cTn>
                              </p:par>
                              <p:par>
                                <p:cTn id="124" presetID="9" presetClass="entr" presetSubtype="0" fill="hold"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dissolve">
                                      <p:cBhvr>
                                        <p:cTn id="126" dur="500"/>
                                        <p:tgtEl>
                                          <p:spTgt spid="60"/>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dissolve">
                                      <p:cBhvr>
                                        <p:cTn id="131" dur="500"/>
                                        <p:tgtEl>
                                          <p:spTgt spid="50"/>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dissolve">
                                      <p:cBhvr>
                                        <p:cTn id="134" dur="500"/>
                                        <p:tgtEl>
                                          <p:spTgt spid="52"/>
                                        </p:tgtEl>
                                      </p:cBhvr>
                                    </p:animEffect>
                                  </p:childTnLst>
                                </p:cTn>
                              </p:par>
                              <p:par>
                                <p:cTn id="135" presetID="9" presetClass="entr" presetSubtype="0" fill="hold" nodeType="with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dissolve">
                                      <p:cBhvr>
                                        <p:cTn id="137" dur="500"/>
                                        <p:tgtEl>
                                          <p:spTgt spid="59"/>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dissolve">
                                      <p:cBhvr>
                                        <p:cTn id="142" dur="500"/>
                                        <p:tgtEl>
                                          <p:spTgt spid="53"/>
                                        </p:tgtEl>
                                      </p:cBhvr>
                                    </p:animEffect>
                                  </p:childTnLst>
                                </p:cTn>
                              </p:par>
                              <p:par>
                                <p:cTn id="143" presetID="9" presetClass="entr" presetSubtype="0" fill="hold"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dissolve">
                                      <p:cBhvr>
                                        <p:cTn id="145" dur="500"/>
                                        <p:tgtEl>
                                          <p:spTgt spid="61"/>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nodeType="click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dissolve">
                                      <p:cBhvr>
                                        <p:cTn id="150" dur="500"/>
                                        <p:tgtEl>
                                          <p:spTgt spid="74"/>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75"/>
                                        </p:tgtEl>
                                        <p:attrNameLst>
                                          <p:attrName>style.visibility</p:attrName>
                                        </p:attrNameLst>
                                      </p:cBhvr>
                                      <p:to>
                                        <p:strVal val="visible"/>
                                      </p:to>
                                    </p:set>
                                    <p:animEffect transition="in" filter="dissolve">
                                      <p:cBhvr>
                                        <p:cTn id="153" dur="500"/>
                                        <p:tgtEl>
                                          <p:spTgt spid="75"/>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nodeType="clickEffect">
                                  <p:stCondLst>
                                    <p:cond delay="0"/>
                                  </p:stCondLst>
                                  <p:childTnLst>
                                    <p:set>
                                      <p:cBhvr>
                                        <p:cTn id="157" dur="1" fill="hold">
                                          <p:stCondLst>
                                            <p:cond delay="0"/>
                                          </p:stCondLst>
                                        </p:cTn>
                                        <p:tgtEl>
                                          <p:spTgt spid="78"/>
                                        </p:tgtEl>
                                        <p:attrNameLst>
                                          <p:attrName>style.visibility</p:attrName>
                                        </p:attrNameLst>
                                      </p:cBhvr>
                                      <p:to>
                                        <p:strVal val="visible"/>
                                      </p:to>
                                    </p:set>
                                    <p:animEffect transition="in" filter="dissolve">
                                      <p:cBhvr>
                                        <p:cTn id="158" dur="500"/>
                                        <p:tgtEl>
                                          <p:spTgt spid="78"/>
                                        </p:tgtEl>
                                      </p:cBhvr>
                                    </p:animEffect>
                                  </p:childTnLst>
                                </p:cTn>
                              </p:par>
                              <p:par>
                                <p:cTn id="159" presetID="9" presetClass="entr" presetSubtype="0" fill="hold" nodeType="with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dissolve">
                                      <p:cBhvr>
                                        <p:cTn id="161" dur="500"/>
                                        <p:tgtEl>
                                          <p:spTgt spid="77"/>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79"/>
                                        </p:tgtEl>
                                        <p:attrNameLst>
                                          <p:attrName>style.visibility</p:attrName>
                                        </p:attrNameLst>
                                      </p:cBhvr>
                                      <p:to>
                                        <p:strVal val="visible"/>
                                      </p:to>
                                    </p:set>
                                    <p:animEffect transition="in" filter="dissolve">
                                      <p:cBhvr>
                                        <p:cTn id="16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2" grpId="0" animBg="1"/>
      <p:bldP spid="13" grpId="0" animBg="1"/>
      <p:bldP spid="3" grpId="0" animBg="1"/>
      <p:bldP spid="14" grpId="0" animBg="1"/>
      <p:bldP spid="16" grpId="0" animBg="1"/>
      <p:bldP spid="17" grpId="0" animBg="1"/>
      <p:bldP spid="20" grpId="0" animBg="1"/>
      <p:bldP spid="21" grpId="0" animBg="1"/>
      <p:bldP spid="22" grpId="0" animBg="1"/>
      <p:bldP spid="23" grpId="0" animBg="1"/>
      <p:bldP spid="40" grpId="0" animBg="1"/>
      <p:bldP spid="42" grpId="0" animBg="1"/>
      <p:bldP spid="44" grpId="0" animBg="1"/>
      <p:bldP spid="15" grpId="0" animBg="1"/>
      <p:bldP spid="50" grpId="0" animBg="1"/>
      <p:bldP spid="51" grpId="0" animBg="1"/>
      <p:bldP spid="52" grpId="0" animBg="1"/>
      <p:bldP spid="53" grpId="0" animBg="1"/>
      <p:bldP spid="54" grpId="0" animBg="1"/>
      <p:bldP spid="75" grpId="0" animBg="1"/>
      <p:bldP spid="79"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95942" y="653534"/>
            <a:ext cx="22860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24" y="457200"/>
            <a:ext cx="1828799" cy="1371600"/>
          </a:xfrm>
          <a:prstGeom prst="rect">
            <a:avLst/>
          </a:prstGeom>
          <a:ln>
            <a:solidFill>
              <a:schemeClr val="tx1"/>
            </a:solidFill>
          </a:ln>
        </p:spPr>
      </p:pic>
      <p:sp>
        <p:nvSpPr>
          <p:cNvPr id="5" name="TextBox 4"/>
          <p:cNvSpPr txBox="1"/>
          <p:nvPr/>
        </p:nvSpPr>
        <p:spPr>
          <a:xfrm>
            <a:off x="-85982" y="1752600"/>
            <a:ext cx="2775858" cy="369332"/>
          </a:xfrm>
          <a:prstGeom prst="rect">
            <a:avLst/>
          </a:prstGeom>
          <a:noFill/>
        </p:spPr>
        <p:txBody>
          <a:bodyPr wrap="square" rtlCol="0">
            <a:spAutoFit/>
          </a:bodyPr>
          <a:lstStyle/>
          <a:p>
            <a:r>
              <a:rPr lang="en-US" b="1" dirty="0" err="1" smtClean="0"/>
              <a:t>Buccal</a:t>
            </a:r>
            <a:r>
              <a:rPr lang="en-US" b="1" dirty="0" smtClean="0"/>
              <a:t> &amp; Saliva</a:t>
            </a:r>
            <a:endParaRPr lang="en-US" b="1"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9012" y="880050"/>
            <a:ext cx="1546876" cy="948750"/>
          </a:xfrm>
          <a:prstGeom prst="rect">
            <a:avLst/>
          </a:prstGeom>
          <a:ln>
            <a:solidFill>
              <a:schemeClr val="tx1"/>
            </a:solidFill>
          </a:ln>
        </p:spPr>
      </p:pic>
      <p:sp>
        <p:nvSpPr>
          <p:cNvPr id="7" name="TextBox 6"/>
          <p:cNvSpPr txBox="1"/>
          <p:nvPr/>
        </p:nvSpPr>
        <p:spPr>
          <a:xfrm>
            <a:off x="-85982" y="3251076"/>
            <a:ext cx="2394858" cy="369332"/>
          </a:xfrm>
          <a:prstGeom prst="rect">
            <a:avLst/>
          </a:prstGeom>
          <a:noFill/>
        </p:spPr>
        <p:txBody>
          <a:bodyPr wrap="square" rtlCol="0">
            <a:spAutoFit/>
          </a:bodyPr>
          <a:lstStyle/>
          <a:p>
            <a:r>
              <a:rPr lang="en-US" b="1" dirty="0" smtClean="0"/>
              <a:t>Urine</a:t>
            </a:r>
            <a:endParaRPr lang="en-US" b="1"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7892" y="759775"/>
            <a:ext cx="1168399" cy="1164275"/>
          </a:xfrm>
          <a:prstGeom prst="rect">
            <a:avLst/>
          </a:prstGeom>
          <a:ln>
            <a:solidFill>
              <a:schemeClr val="tx1"/>
            </a:solidFill>
          </a:ln>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23" y="3581399"/>
            <a:ext cx="1248624" cy="1841721"/>
          </a:xfrm>
          <a:prstGeom prst="rect">
            <a:avLst/>
          </a:prstGeom>
          <a:ln>
            <a:solidFill>
              <a:schemeClr val="tx1"/>
            </a:solidFill>
          </a:ln>
        </p:spPr>
      </p:pic>
      <p:sp>
        <p:nvSpPr>
          <p:cNvPr id="10" name="TextBox 9"/>
          <p:cNvSpPr txBox="1"/>
          <p:nvPr/>
        </p:nvSpPr>
        <p:spPr>
          <a:xfrm>
            <a:off x="-85982" y="5352922"/>
            <a:ext cx="2394858" cy="369332"/>
          </a:xfrm>
          <a:prstGeom prst="rect">
            <a:avLst/>
          </a:prstGeom>
          <a:noFill/>
        </p:spPr>
        <p:txBody>
          <a:bodyPr wrap="square" rtlCol="0">
            <a:spAutoFit/>
          </a:bodyPr>
          <a:lstStyle/>
          <a:p>
            <a:r>
              <a:rPr lang="en-US" b="1" dirty="0" smtClean="0"/>
              <a:t>Blood</a:t>
            </a:r>
            <a:endParaRPr lang="en-US" b="1" dirty="0"/>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24" y="5709082"/>
            <a:ext cx="1248623" cy="937427"/>
          </a:xfrm>
          <a:prstGeom prst="rect">
            <a:avLst/>
          </a:prstGeom>
          <a:ln>
            <a:solidFill>
              <a:schemeClr val="tx1"/>
            </a:solidFill>
          </a:ln>
        </p:spPr>
      </p:pic>
      <p:sp>
        <p:nvSpPr>
          <p:cNvPr id="12" name="TextBox 11"/>
          <p:cNvSpPr txBox="1"/>
          <p:nvPr/>
        </p:nvSpPr>
        <p:spPr>
          <a:xfrm>
            <a:off x="-85982" y="6590266"/>
            <a:ext cx="2394858" cy="369332"/>
          </a:xfrm>
          <a:prstGeom prst="rect">
            <a:avLst/>
          </a:prstGeom>
          <a:noFill/>
        </p:spPr>
        <p:txBody>
          <a:bodyPr wrap="square" rtlCol="0">
            <a:spAutoFit/>
          </a:bodyPr>
          <a:lstStyle/>
          <a:p>
            <a:r>
              <a:rPr lang="en-US" b="1" dirty="0" smtClean="0"/>
              <a:t>Stool</a:t>
            </a:r>
            <a:endParaRPr lang="en-US" b="1" dirty="0"/>
          </a:p>
        </p:txBody>
      </p:sp>
      <p:cxnSp>
        <p:nvCxnSpPr>
          <p:cNvPr id="11" name="Straight Arrow Connector 10"/>
          <p:cNvCxnSpPr>
            <a:endCxn id="42" idx="0"/>
          </p:cNvCxnSpPr>
          <p:nvPr/>
        </p:nvCxnSpPr>
        <p:spPr>
          <a:xfrm>
            <a:off x="3733800" y="990600"/>
            <a:ext cx="2721429" cy="0"/>
          </a:xfrm>
          <a:prstGeom prst="straightConnector1">
            <a:avLst/>
          </a:prstGeom>
          <a:ln w="1270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334000" y="1723572"/>
            <a:ext cx="1861458" cy="1295400"/>
            <a:chOff x="5334000" y="876756"/>
            <a:chExt cx="2394858" cy="1679865"/>
          </a:xfrm>
        </p:grpSpPr>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67400" y="876756"/>
              <a:ext cx="1371600" cy="1371600"/>
            </a:xfrm>
            <a:prstGeom prst="rect">
              <a:avLst/>
            </a:prstGeom>
            <a:ln>
              <a:solidFill>
                <a:schemeClr val="tx1"/>
              </a:solidFill>
            </a:ln>
          </p:spPr>
        </p:pic>
        <p:sp>
          <p:nvSpPr>
            <p:cNvPr id="15" name="TextBox 14"/>
            <p:cNvSpPr txBox="1"/>
            <p:nvPr/>
          </p:nvSpPr>
          <p:spPr>
            <a:xfrm>
              <a:off x="5334000" y="2187288"/>
              <a:ext cx="2394858" cy="369333"/>
            </a:xfrm>
            <a:prstGeom prst="rect">
              <a:avLst/>
            </a:prstGeom>
            <a:noFill/>
          </p:spPr>
          <p:txBody>
            <a:bodyPr wrap="square" rtlCol="0">
              <a:spAutoFit/>
            </a:bodyPr>
            <a:lstStyle/>
            <a:p>
              <a:pPr algn="ctr"/>
              <a:r>
                <a:rPr lang="en-US" b="1" dirty="0" smtClean="0"/>
                <a:t>Proteins</a:t>
              </a:r>
              <a:endParaRPr lang="en-US" b="1" dirty="0"/>
            </a:p>
          </p:txBody>
        </p:sp>
      </p:grpSp>
      <p:pic>
        <p:nvPicPr>
          <p:cNvPr id="19" name="Picture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88962" y="4849224"/>
            <a:ext cx="1739053" cy="1188720"/>
          </a:xfrm>
          <a:prstGeom prst="rect">
            <a:avLst/>
          </a:prstGeom>
        </p:spPr>
      </p:pic>
      <p:cxnSp>
        <p:nvCxnSpPr>
          <p:cNvPr id="20" name="Straight Arrow Connector 19"/>
          <p:cNvCxnSpPr/>
          <p:nvPr/>
        </p:nvCxnSpPr>
        <p:spPr>
          <a:xfrm>
            <a:off x="1385388" y="4953000"/>
            <a:ext cx="2816496" cy="0"/>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07962" y="5973412"/>
            <a:ext cx="2394858" cy="369332"/>
          </a:xfrm>
          <a:prstGeom prst="rect">
            <a:avLst/>
          </a:prstGeom>
          <a:noFill/>
        </p:spPr>
        <p:txBody>
          <a:bodyPr wrap="square" rtlCol="0">
            <a:spAutoFit/>
          </a:bodyPr>
          <a:lstStyle/>
          <a:p>
            <a:pPr algn="ctr"/>
            <a:r>
              <a:rPr lang="en-US" b="1" dirty="0" smtClean="0"/>
              <a:t>RNA</a:t>
            </a:r>
            <a:endParaRPr lang="en-US" b="1" dirty="0"/>
          </a:p>
        </p:txBody>
      </p:sp>
      <p:pic>
        <p:nvPicPr>
          <p:cNvPr id="23" name="Picture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25767" y="2148114"/>
            <a:ext cx="1190524" cy="1371600"/>
          </a:xfrm>
          <a:prstGeom prst="rect">
            <a:avLst/>
          </a:prstGeom>
          <a:ln>
            <a:solidFill>
              <a:schemeClr val="tx1"/>
            </a:solidFill>
          </a:ln>
        </p:spPr>
      </p:pic>
      <p:cxnSp>
        <p:nvCxnSpPr>
          <p:cNvPr id="24" name="Straight Arrow Connector 23"/>
          <p:cNvCxnSpPr/>
          <p:nvPr/>
        </p:nvCxnSpPr>
        <p:spPr>
          <a:xfrm>
            <a:off x="1385388" y="4535712"/>
            <a:ext cx="4663440" cy="0"/>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77200" y="5319486"/>
            <a:ext cx="1039091" cy="1371600"/>
          </a:xfrm>
          <a:prstGeom prst="rect">
            <a:avLst/>
          </a:prstGeom>
          <a:ln>
            <a:solidFill>
              <a:schemeClr val="tx1"/>
            </a:solidFill>
          </a:ln>
        </p:spPr>
      </p:pic>
      <p:cxnSp>
        <p:nvCxnSpPr>
          <p:cNvPr id="27" name="Straight Arrow Connector 26"/>
          <p:cNvCxnSpPr>
            <a:endCxn id="28" idx="0"/>
          </p:cNvCxnSpPr>
          <p:nvPr/>
        </p:nvCxnSpPr>
        <p:spPr>
          <a:xfrm>
            <a:off x="1309188" y="6564084"/>
            <a:ext cx="6670041" cy="9856"/>
          </a:xfrm>
          <a:prstGeom prst="straightConnector1">
            <a:avLst/>
          </a:prstGeom>
          <a:ln w="1270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81800" y="6573940"/>
            <a:ext cx="2394858" cy="369332"/>
          </a:xfrm>
          <a:prstGeom prst="rect">
            <a:avLst/>
          </a:prstGeom>
          <a:noFill/>
        </p:spPr>
        <p:txBody>
          <a:bodyPr wrap="square" rtlCol="0">
            <a:spAutoFit/>
          </a:bodyPr>
          <a:lstStyle/>
          <a:p>
            <a:pPr algn="r"/>
            <a:r>
              <a:rPr lang="en-US" b="1" dirty="0" err="1" smtClean="0"/>
              <a:t>Metagenome</a:t>
            </a:r>
            <a:endParaRPr lang="en-US" b="1" dirty="0"/>
          </a:p>
        </p:txBody>
      </p:sp>
      <p:pic>
        <p:nvPicPr>
          <p:cNvPr id="29" name="Picture 2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08482" y="4542972"/>
            <a:ext cx="1397591" cy="1166335"/>
          </a:xfrm>
          <a:prstGeom prst="rect">
            <a:avLst/>
          </a:prstGeom>
          <a:ln>
            <a:solidFill>
              <a:schemeClr val="tx1"/>
            </a:solidFill>
          </a:ln>
        </p:spPr>
      </p:pic>
      <p:sp>
        <p:nvSpPr>
          <p:cNvPr id="16" name="TextBox 15"/>
          <p:cNvSpPr txBox="1"/>
          <p:nvPr/>
        </p:nvSpPr>
        <p:spPr>
          <a:xfrm>
            <a:off x="6781800" y="1866900"/>
            <a:ext cx="2394858" cy="369332"/>
          </a:xfrm>
          <a:prstGeom prst="rect">
            <a:avLst/>
          </a:prstGeom>
          <a:noFill/>
        </p:spPr>
        <p:txBody>
          <a:bodyPr wrap="square" rtlCol="0">
            <a:spAutoFit/>
          </a:bodyPr>
          <a:lstStyle/>
          <a:p>
            <a:pPr algn="r"/>
            <a:r>
              <a:rPr lang="en-US" b="1" dirty="0" smtClean="0"/>
              <a:t>DNA</a:t>
            </a:r>
            <a:endParaRPr lang="en-US" b="1" dirty="0"/>
          </a:p>
        </p:txBody>
      </p:sp>
      <p:sp>
        <p:nvSpPr>
          <p:cNvPr id="30" name="TextBox 29"/>
          <p:cNvSpPr txBox="1"/>
          <p:nvPr/>
        </p:nvSpPr>
        <p:spPr>
          <a:xfrm>
            <a:off x="5217882" y="5633107"/>
            <a:ext cx="2394858" cy="369332"/>
          </a:xfrm>
          <a:prstGeom prst="rect">
            <a:avLst/>
          </a:prstGeom>
          <a:noFill/>
        </p:spPr>
        <p:txBody>
          <a:bodyPr wrap="square" rtlCol="0">
            <a:spAutoFit/>
          </a:bodyPr>
          <a:lstStyle/>
          <a:p>
            <a:pPr algn="r"/>
            <a:r>
              <a:rPr lang="en-US" b="1" dirty="0" err="1" smtClean="0"/>
              <a:t>Epigenome</a:t>
            </a:r>
            <a:endParaRPr lang="en-US" b="1" dirty="0"/>
          </a:p>
        </p:txBody>
      </p:sp>
      <p:cxnSp>
        <p:nvCxnSpPr>
          <p:cNvPr id="31" name="Straight Arrow Connector 30"/>
          <p:cNvCxnSpPr/>
          <p:nvPr/>
        </p:nvCxnSpPr>
        <p:spPr>
          <a:xfrm>
            <a:off x="1385388" y="3109680"/>
            <a:ext cx="6492240" cy="0"/>
          </a:xfrm>
          <a:prstGeom prst="straightConnector1">
            <a:avLst/>
          </a:prstGeom>
          <a:ln w="1270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81800" y="3448834"/>
            <a:ext cx="2394858" cy="369332"/>
          </a:xfrm>
          <a:prstGeom prst="rect">
            <a:avLst/>
          </a:prstGeom>
          <a:noFill/>
        </p:spPr>
        <p:txBody>
          <a:bodyPr wrap="square" rtlCol="0">
            <a:spAutoFit/>
          </a:bodyPr>
          <a:lstStyle/>
          <a:p>
            <a:pPr algn="r"/>
            <a:r>
              <a:rPr lang="en-US" b="1" dirty="0" smtClean="0"/>
              <a:t>Metabolites</a:t>
            </a:r>
            <a:endParaRPr lang="en-US" b="1" dirty="0"/>
          </a:p>
        </p:txBody>
      </p:sp>
      <p:cxnSp>
        <p:nvCxnSpPr>
          <p:cNvPr id="33" name="Straight Arrow Connector 32"/>
          <p:cNvCxnSpPr/>
          <p:nvPr/>
        </p:nvCxnSpPr>
        <p:spPr>
          <a:xfrm>
            <a:off x="1385388" y="3581400"/>
            <a:ext cx="6492240" cy="0"/>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2057400"/>
            <a:ext cx="1238251" cy="1238251"/>
          </a:xfrm>
          <a:prstGeom prst="rect">
            <a:avLst/>
          </a:prstGeom>
          <a:ln>
            <a:solidFill>
              <a:schemeClr val="tx1"/>
            </a:solidFill>
          </a:ln>
        </p:spPr>
      </p:pic>
      <p:pic>
        <p:nvPicPr>
          <p:cNvPr id="36" name="Picture 3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44691" y="3730954"/>
            <a:ext cx="1371600" cy="1371600"/>
          </a:xfrm>
          <a:prstGeom prst="rect">
            <a:avLst/>
          </a:prstGeom>
          <a:ln>
            <a:solidFill>
              <a:schemeClr val="tx1"/>
            </a:solidFill>
          </a:ln>
        </p:spPr>
      </p:pic>
      <p:sp>
        <p:nvSpPr>
          <p:cNvPr id="38" name="TextBox 37"/>
          <p:cNvSpPr txBox="1"/>
          <p:nvPr/>
        </p:nvSpPr>
        <p:spPr>
          <a:xfrm>
            <a:off x="6781800" y="5026354"/>
            <a:ext cx="2394858" cy="369332"/>
          </a:xfrm>
          <a:prstGeom prst="rect">
            <a:avLst/>
          </a:prstGeom>
          <a:noFill/>
        </p:spPr>
        <p:txBody>
          <a:bodyPr wrap="square" rtlCol="0">
            <a:spAutoFit/>
          </a:bodyPr>
          <a:lstStyle/>
          <a:p>
            <a:pPr algn="r"/>
            <a:r>
              <a:rPr lang="en-US" b="1" dirty="0" smtClean="0"/>
              <a:t>Proteins</a:t>
            </a:r>
            <a:endParaRPr lang="en-US" b="1" dirty="0"/>
          </a:p>
        </p:txBody>
      </p:sp>
      <p:cxnSp>
        <p:nvCxnSpPr>
          <p:cNvPr id="39" name="Straight Arrow Connector 38"/>
          <p:cNvCxnSpPr/>
          <p:nvPr/>
        </p:nvCxnSpPr>
        <p:spPr>
          <a:xfrm>
            <a:off x="1385388" y="2438400"/>
            <a:ext cx="4297195" cy="0"/>
          </a:xfrm>
          <a:prstGeom prst="straightConnector1">
            <a:avLst/>
          </a:prstGeom>
          <a:ln w="1270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44343" y="76200"/>
            <a:ext cx="1162798" cy="970393"/>
          </a:xfrm>
          <a:prstGeom prst="rect">
            <a:avLst/>
          </a:prstGeom>
          <a:ln>
            <a:solidFill>
              <a:schemeClr val="tx1"/>
            </a:solidFill>
          </a:ln>
        </p:spPr>
      </p:pic>
      <p:sp>
        <p:nvSpPr>
          <p:cNvPr id="42" name="TextBox 41"/>
          <p:cNvSpPr txBox="1"/>
          <p:nvPr/>
        </p:nvSpPr>
        <p:spPr>
          <a:xfrm>
            <a:off x="5257800" y="990600"/>
            <a:ext cx="2394858" cy="369332"/>
          </a:xfrm>
          <a:prstGeom prst="rect">
            <a:avLst/>
          </a:prstGeom>
          <a:noFill/>
        </p:spPr>
        <p:txBody>
          <a:bodyPr wrap="square" rtlCol="0">
            <a:spAutoFit/>
          </a:bodyPr>
          <a:lstStyle/>
          <a:p>
            <a:pPr algn="r"/>
            <a:r>
              <a:rPr lang="en-US" b="1" dirty="0" err="1" smtClean="0"/>
              <a:t>Epigenome</a:t>
            </a:r>
            <a:endParaRPr lang="en-US" b="1" dirty="0"/>
          </a:p>
        </p:txBody>
      </p:sp>
      <p:cxnSp>
        <p:nvCxnSpPr>
          <p:cNvPr id="46" name="Straight Arrow Connector 45"/>
          <p:cNvCxnSpPr/>
          <p:nvPr/>
        </p:nvCxnSpPr>
        <p:spPr>
          <a:xfrm>
            <a:off x="3733800" y="1600200"/>
            <a:ext cx="3995058" cy="0"/>
          </a:xfrm>
          <a:prstGeom prst="straightConnector1">
            <a:avLst/>
          </a:prstGeom>
          <a:ln w="1270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013400" y="5356996"/>
            <a:ext cx="894562" cy="891404"/>
          </a:xfrm>
          <a:prstGeom prst="rect">
            <a:avLst/>
          </a:prstGeom>
          <a:ln>
            <a:solidFill>
              <a:schemeClr val="tx1"/>
            </a:solidFill>
          </a:ln>
        </p:spPr>
      </p:pic>
      <p:sp>
        <p:nvSpPr>
          <p:cNvPr id="51" name="TextBox 50"/>
          <p:cNvSpPr txBox="1"/>
          <p:nvPr/>
        </p:nvSpPr>
        <p:spPr>
          <a:xfrm>
            <a:off x="2055257" y="6183868"/>
            <a:ext cx="1754743" cy="369332"/>
          </a:xfrm>
          <a:prstGeom prst="rect">
            <a:avLst/>
          </a:prstGeom>
          <a:noFill/>
        </p:spPr>
        <p:txBody>
          <a:bodyPr wrap="square" rtlCol="0">
            <a:spAutoFit/>
          </a:bodyPr>
          <a:lstStyle/>
          <a:p>
            <a:pPr algn="r"/>
            <a:r>
              <a:rPr lang="en-US" b="1" dirty="0" smtClean="0"/>
              <a:t>DNA</a:t>
            </a:r>
            <a:endParaRPr lang="en-US" b="1" dirty="0"/>
          </a:p>
        </p:txBody>
      </p:sp>
      <p:cxnSp>
        <p:nvCxnSpPr>
          <p:cNvPr id="52" name="Straight Arrow Connector 51"/>
          <p:cNvCxnSpPr/>
          <p:nvPr/>
        </p:nvCxnSpPr>
        <p:spPr>
          <a:xfrm>
            <a:off x="1385388" y="5562600"/>
            <a:ext cx="1628012" cy="0"/>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385388" y="4191000"/>
            <a:ext cx="6492240" cy="0"/>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Date Placeholder 25"/>
          <p:cNvSpPr>
            <a:spLocks noGrp="1"/>
          </p:cNvSpPr>
          <p:nvPr>
            <p:ph type="dt" sz="half" idx="10"/>
          </p:nvPr>
        </p:nvSpPr>
        <p:spPr/>
        <p:txBody>
          <a:bodyPr/>
          <a:lstStyle/>
          <a:p>
            <a:pPr>
              <a:defRPr/>
            </a:pPr>
            <a:r>
              <a:rPr lang="en-US" smtClean="0"/>
              <a:t>23 April 2015</a:t>
            </a:r>
            <a:endParaRPr lang="en-US" dirty="0"/>
          </a:p>
        </p:txBody>
      </p:sp>
      <p:sp>
        <p:nvSpPr>
          <p:cNvPr id="14" name="Slide Number Placeholder 13"/>
          <p:cNvSpPr>
            <a:spLocks noGrp="1"/>
          </p:cNvSpPr>
          <p:nvPr>
            <p:ph type="sldNum" sz="quarter" idx="12"/>
          </p:nvPr>
        </p:nvSpPr>
        <p:spPr/>
        <p:txBody>
          <a:bodyPr/>
          <a:lstStyle/>
          <a:p>
            <a:pPr>
              <a:defRPr/>
            </a:pPr>
            <a:fld id="{8807323B-EA32-4170-B7C8-8D87C6FC55FB}" type="slidenum">
              <a:rPr lang="en-US" smtClean="0"/>
              <a:pPr>
                <a:defRPr/>
              </a:pPr>
              <a:t>25</a:t>
            </a:fld>
            <a:endParaRPr lang="en-US" dirty="0"/>
          </a:p>
        </p:txBody>
      </p:sp>
    </p:spTree>
    <p:extLst>
      <p:ext uri="{BB962C8B-B14F-4D97-AF65-F5344CB8AC3E}">
        <p14:creationId xmlns:p14="http://schemas.microsoft.com/office/powerpoint/2010/main" val="37131363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09600" y="5029200"/>
            <a:ext cx="7848600" cy="497840"/>
          </a:xfrm>
          <a:prstGeom prst="roundRect">
            <a:avLst/>
          </a:prstGeom>
          <a:solidFill>
            <a:srgbClr val="FFFB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Timeline</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sp>
        <p:nvSpPr>
          <p:cNvPr id="78" name="Rounded Rectangle 77"/>
          <p:cNvSpPr/>
          <p:nvPr/>
        </p:nvSpPr>
        <p:spPr>
          <a:xfrm>
            <a:off x="3124200" y="5562600"/>
            <a:ext cx="1859280" cy="304800"/>
          </a:xfrm>
          <a:prstGeom prst="roundRect">
            <a:avLst/>
          </a:prstGeom>
          <a:solidFill>
            <a:srgbClr val="FFFB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2014</a:t>
            </a:r>
          </a:p>
        </p:txBody>
      </p:sp>
      <p:sp>
        <p:nvSpPr>
          <p:cNvPr id="79" name="Rounded Rectangle 78"/>
          <p:cNvSpPr/>
          <p:nvPr/>
        </p:nvSpPr>
        <p:spPr>
          <a:xfrm>
            <a:off x="6934200" y="5562600"/>
            <a:ext cx="1524000" cy="304800"/>
          </a:xfrm>
          <a:prstGeom prst="roundRect">
            <a:avLst/>
          </a:prstGeom>
          <a:solidFill>
            <a:srgbClr val="FFFB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2016</a:t>
            </a:r>
          </a:p>
        </p:txBody>
      </p:sp>
      <p:sp>
        <p:nvSpPr>
          <p:cNvPr id="80" name="Rounded Rectangle 79"/>
          <p:cNvSpPr/>
          <p:nvPr/>
        </p:nvSpPr>
        <p:spPr>
          <a:xfrm>
            <a:off x="5029200" y="5562600"/>
            <a:ext cx="1859280" cy="304800"/>
          </a:xfrm>
          <a:prstGeom prst="roundRect">
            <a:avLst/>
          </a:prstGeom>
          <a:solidFill>
            <a:srgbClr val="FFFB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2015</a:t>
            </a:r>
          </a:p>
        </p:txBody>
      </p:sp>
      <p:sp>
        <p:nvSpPr>
          <p:cNvPr id="81" name="Rounded Rectangle 80"/>
          <p:cNvSpPr/>
          <p:nvPr/>
        </p:nvSpPr>
        <p:spPr>
          <a:xfrm>
            <a:off x="1219200" y="5562600"/>
            <a:ext cx="1859280" cy="304800"/>
          </a:xfrm>
          <a:prstGeom prst="roundRect">
            <a:avLst/>
          </a:prstGeom>
          <a:solidFill>
            <a:srgbClr val="FFFB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2013</a:t>
            </a:r>
          </a:p>
        </p:txBody>
      </p:sp>
      <p:sp>
        <p:nvSpPr>
          <p:cNvPr id="82" name="Rounded Rectangle 81"/>
          <p:cNvSpPr/>
          <p:nvPr/>
        </p:nvSpPr>
        <p:spPr>
          <a:xfrm>
            <a:off x="609600" y="5562600"/>
            <a:ext cx="533400" cy="304800"/>
          </a:xfrm>
          <a:prstGeom prst="roundRect">
            <a:avLst/>
          </a:prstGeom>
          <a:solidFill>
            <a:srgbClr val="FFFB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‘12</a:t>
            </a:r>
          </a:p>
        </p:txBody>
      </p:sp>
      <p:cxnSp>
        <p:nvCxnSpPr>
          <p:cNvPr id="86" name="Straight Connector 85"/>
          <p:cNvCxnSpPr/>
          <p:nvPr/>
        </p:nvCxnSpPr>
        <p:spPr>
          <a:xfrm flipH="1">
            <a:off x="985520" y="1600200"/>
            <a:ext cx="5080" cy="3667760"/>
          </a:xfrm>
          <a:prstGeom prst="line">
            <a:avLst/>
          </a:prstGeom>
          <a:ln>
            <a:solidFill>
              <a:srgbClr val="0000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5095240" y="5078920"/>
            <a:ext cx="152400" cy="152400"/>
          </a:xfrm>
          <a:prstGeom prst="ellips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7194240" y="5078920"/>
            <a:ext cx="152400" cy="152400"/>
          </a:xfrm>
          <a:prstGeom prst="ellips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Isosceles Triangle 102"/>
          <p:cNvSpPr/>
          <p:nvPr/>
        </p:nvSpPr>
        <p:spPr>
          <a:xfrm>
            <a:off x="5445994" y="5072030"/>
            <a:ext cx="156520" cy="166180"/>
          </a:xfrm>
          <a:prstGeom prst="triangl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Isosceles Triangle 104"/>
          <p:cNvSpPr/>
          <p:nvPr/>
        </p:nvSpPr>
        <p:spPr>
          <a:xfrm>
            <a:off x="5643388" y="5072030"/>
            <a:ext cx="156520" cy="166180"/>
          </a:xfrm>
          <a:prstGeom prst="triangl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Isosceles Triangle 105"/>
          <p:cNvSpPr/>
          <p:nvPr/>
        </p:nvSpPr>
        <p:spPr>
          <a:xfrm>
            <a:off x="5922062" y="5072030"/>
            <a:ext cx="156520" cy="166180"/>
          </a:xfrm>
          <a:prstGeom prst="triangl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Isosceles Triangle 106"/>
          <p:cNvSpPr/>
          <p:nvPr/>
        </p:nvSpPr>
        <p:spPr>
          <a:xfrm>
            <a:off x="7084656" y="5072030"/>
            <a:ext cx="156520" cy="166180"/>
          </a:xfrm>
          <a:prstGeom prst="triangl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Isosceles Triangle 107"/>
          <p:cNvSpPr/>
          <p:nvPr/>
        </p:nvSpPr>
        <p:spPr>
          <a:xfrm>
            <a:off x="6235570" y="5072030"/>
            <a:ext cx="156520" cy="166180"/>
          </a:xfrm>
          <a:prstGeom prst="triangl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Isosceles Triangle 108"/>
          <p:cNvSpPr/>
          <p:nvPr/>
        </p:nvSpPr>
        <p:spPr>
          <a:xfrm>
            <a:off x="6595524" y="5072030"/>
            <a:ext cx="156520" cy="166180"/>
          </a:xfrm>
          <a:prstGeom prst="triangl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Isosceles Triangle 109"/>
          <p:cNvSpPr/>
          <p:nvPr/>
        </p:nvSpPr>
        <p:spPr>
          <a:xfrm>
            <a:off x="6874200" y="5072030"/>
            <a:ext cx="156520" cy="166180"/>
          </a:xfrm>
          <a:prstGeom prst="triangl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4724400" y="5330380"/>
            <a:ext cx="152400" cy="152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105400" y="5330380"/>
            <a:ext cx="152400" cy="152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7184080" y="5330380"/>
            <a:ext cx="152400" cy="152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8159440" y="5330380"/>
            <a:ext cx="152400" cy="152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239200" y="5330380"/>
            <a:ext cx="152400" cy="152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7681920" y="5330380"/>
            <a:ext cx="152400" cy="152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8229600" y="3124200"/>
            <a:ext cx="0" cy="2057400"/>
          </a:xfrm>
          <a:prstGeom prst="line">
            <a:avLst/>
          </a:prstGeom>
          <a:ln>
            <a:solidFill>
              <a:srgbClr val="00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2209800" y="2514600"/>
            <a:ext cx="0" cy="2743200"/>
          </a:xfrm>
          <a:prstGeom prst="line">
            <a:avLst/>
          </a:prstGeom>
          <a:ln>
            <a:solidFill>
              <a:srgbClr val="00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429000" y="3124200"/>
            <a:ext cx="0" cy="2133600"/>
          </a:xfrm>
          <a:prstGeom prst="line">
            <a:avLst/>
          </a:prstGeom>
          <a:ln>
            <a:solidFill>
              <a:srgbClr val="00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a:off x="4567880" y="1752600"/>
            <a:ext cx="4120" cy="3402520"/>
          </a:xfrm>
          <a:prstGeom prst="line">
            <a:avLst/>
          </a:prstGeom>
          <a:ln>
            <a:solidFill>
              <a:srgbClr val="00000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84" name="Round Diagonal Corner Rectangle 83"/>
          <p:cNvSpPr/>
          <p:nvPr/>
        </p:nvSpPr>
        <p:spPr>
          <a:xfrm>
            <a:off x="533400" y="1447800"/>
            <a:ext cx="990600" cy="685800"/>
          </a:xfrm>
          <a:prstGeom prst="round2DiagRec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One Year Mission Announced</a:t>
            </a:r>
            <a:endParaRPr lang="en-US" sz="1200" dirty="0"/>
          </a:p>
        </p:txBody>
      </p:sp>
      <p:sp>
        <p:nvSpPr>
          <p:cNvPr id="90" name="Round Diagonal Corner Rectangle 89"/>
          <p:cNvSpPr/>
          <p:nvPr/>
        </p:nvSpPr>
        <p:spPr>
          <a:xfrm>
            <a:off x="2895600" y="3048000"/>
            <a:ext cx="990600" cy="685800"/>
          </a:xfrm>
          <a:prstGeom prst="round2DiagRec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Grants Announced</a:t>
            </a:r>
            <a:endParaRPr lang="en-US" sz="1200" dirty="0"/>
          </a:p>
        </p:txBody>
      </p:sp>
      <p:sp>
        <p:nvSpPr>
          <p:cNvPr id="94" name="Rounded Rectangle 93"/>
          <p:cNvSpPr/>
          <p:nvPr/>
        </p:nvSpPr>
        <p:spPr>
          <a:xfrm>
            <a:off x="3886200" y="1524000"/>
            <a:ext cx="1600200" cy="609600"/>
          </a:xfrm>
          <a:prstGeom prst="roundRect">
            <a:avLst/>
          </a:prstGeom>
          <a:solidFill>
            <a:schemeClr val="tx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Baseline Data Collection Begins</a:t>
            </a:r>
            <a:endParaRPr lang="en-US" sz="1200" dirty="0"/>
          </a:p>
        </p:txBody>
      </p:sp>
      <p:sp>
        <p:nvSpPr>
          <p:cNvPr id="99" name="Round Diagonal Corner Rectangle 98"/>
          <p:cNvSpPr/>
          <p:nvPr/>
        </p:nvSpPr>
        <p:spPr>
          <a:xfrm>
            <a:off x="1600200" y="2286000"/>
            <a:ext cx="990600" cy="685800"/>
          </a:xfrm>
          <a:prstGeom prst="round2DiagRec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Solicitation Released</a:t>
            </a:r>
            <a:endParaRPr lang="en-US" sz="1200" dirty="0"/>
          </a:p>
        </p:txBody>
      </p:sp>
      <p:sp>
        <p:nvSpPr>
          <p:cNvPr id="87" name="Oval 86"/>
          <p:cNvSpPr/>
          <p:nvPr/>
        </p:nvSpPr>
        <p:spPr>
          <a:xfrm>
            <a:off x="4491680" y="5078920"/>
            <a:ext cx="152400" cy="152400"/>
          </a:xfrm>
          <a:prstGeom prst="ellips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8149280" y="5078920"/>
            <a:ext cx="152400" cy="152400"/>
          </a:xfrm>
          <a:prstGeom prst="ellipse">
            <a:avLst/>
          </a:prstGeom>
          <a:solidFill>
            <a:srgbClr val="008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5410200" y="2590800"/>
            <a:ext cx="1828800" cy="3733800"/>
          </a:xfrm>
          <a:prstGeom prst="rect">
            <a:avLst/>
          </a:prstGeom>
          <a:noFill/>
          <a:ln w="28575" cmpd="sng">
            <a:solidFill>
              <a:schemeClr val="bg1">
                <a:lumMod val="50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5410200" y="2324100"/>
            <a:ext cx="1828800" cy="609600"/>
          </a:xfrm>
          <a:prstGeom prst="roundRect">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One Year Mission</a:t>
            </a:r>
            <a:endParaRPr lang="en-US" b="1" dirty="0"/>
          </a:p>
        </p:txBody>
      </p:sp>
      <p:sp>
        <p:nvSpPr>
          <p:cNvPr id="101" name="Rounded Rectangle 100"/>
          <p:cNvSpPr/>
          <p:nvPr/>
        </p:nvSpPr>
        <p:spPr>
          <a:xfrm>
            <a:off x="7086600" y="3048000"/>
            <a:ext cx="1600200" cy="609600"/>
          </a:xfrm>
          <a:prstGeom prst="roundRect">
            <a:avLst/>
          </a:prstGeom>
          <a:solidFill>
            <a:schemeClr val="tx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Last Major Post-flight Data Collection</a:t>
            </a:r>
            <a:endParaRPr lang="en-US" sz="1200" dirty="0"/>
          </a:p>
        </p:txBody>
      </p:sp>
      <p:cxnSp>
        <p:nvCxnSpPr>
          <p:cNvPr id="138" name="Straight Connector 137"/>
          <p:cNvCxnSpPr>
            <a:endCxn id="140" idx="0"/>
          </p:cNvCxnSpPr>
          <p:nvPr/>
        </p:nvCxnSpPr>
        <p:spPr>
          <a:xfrm>
            <a:off x="5627717" y="4343400"/>
            <a:ext cx="5542" cy="2057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5322917" y="6400800"/>
            <a:ext cx="620683" cy="369332"/>
          </a:xfrm>
          <a:prstGeom prst="rect">
            <a:avLst/>
          </a:prstGeom>
          <a:noFill/>
        </p:spPr>
        <p:txBody>
          <a:bodyPr wrap="none" rtlCol="0">
            <a:spAutoFit/>
          </a:bodyPr>
          <a:lstStyle/>
          <a:p>
            <a:r>
              <a:rPr lang="en-US" dirty="0" smtClean="0">
                <a:solidFill>
                  <a:srgbClr val="FF0000"/>
                </a:solidFill>
              </a:rPr>
              <a:t>now</a:t>
            </a:r>
            <a:endParaRPr lang="en-US" dirty="0">
              <a:solidFill>
                <a:srgbClr val="FF0000"/>
              </a:solidFill>
            </a:endParaRPr>
          </a:p>
        </p:txBody>
      </p:sp>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26</a:t>
            </a:fld>
            <a:endParaRPr lang="en-US" dirty="0"/>
          </a:p>
        </p:txBody>
      </p:sp>
    </p:spTree>
    <p:extLst>
      <p:ext uri="{BB962C8B-B14F-4D97-AF65-F5344CB8AC3E}">
        <p14:creationId xmlns:p14="http://schemas.microsoft.com/office/powerpoint/2010/main" val="30646289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Associated with </a:t>
            </a:r>
            <a:r>
              <a:rPr lang="en-US" dirty="0" err="1" smtClean="0"/>
              <a:t>Omic</a:t>
            </a:r>
            <a:r>
              <a:rPr lang="en-US" dirty="0" smtClean="0"/>
              <a:t> Research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Research ethics</a:t>
            </a:r>
          </a:p>
          <a:p>
            <a:pPr lvl="1"/>
            <a:r>
              <a:rPr lang="en-US" dirty="0"/>
              <a:t>The primary risks involved in genetic research are risks of social and psychological harm, rather than risks of physical injury</a:t>
            </a:r>
          </a:p>
          <a:p>
            <a:pPr lvl="2"/>
            <a:r>
              <a:rPr lang="en-US" dirty="0"/>
              <a:t>Could provoke anxiety and </a:t>
            </a:r>
            <a:r>
              <a:rPr lang="en-US" dirty="0" smtClean="0"/>
              <a:t>confusion about disease risk</a:t>
            </a:r>
            <a:endParaRPr lang="en-US" dirty="0"/>
          </a:p>
          <a:p>
            <a:pPr lvl="2"/>
            <a:r>
              <a:rPr lang="en-US" dirty="0" smtClean="0"/>
              <a:t>Uncover </a:t>
            </a:r>
            <a:r>
              <a:rPr lang="en-US" dirty="0"/>
              <a:t>unwanted information about heritage, ancestry, and family relationships</a:t>
            </a:r>
          </a:p>
          <a:p>
            <a:pPr lvl="1"/>
            <a:r>
              <a:rPr lang="en-US" dirty="0" smtClean="0"/>
              <a:t>De-identification of genomic information</a:t>
            </a:r>
          </a:p>
          <a:p>
            <a:pPr lvl="1"/>
            <a:r>
              <a:rPr lang="en-US" dirty="0" smtClean="0"/>
              <a:t>Information given to subjects</a:t>
            </a:r>
          </a:p>
          <a:p>
            <a:pPr lvl="2"/>
            <a:r>
              <a:rPr lang="en-US" dirty="0" smtClean="0"/>
              <a:t>Individual </a:t>
            </a:r>
            <a:r>
              <a:rPr lang="en-US" dirty="0"/>
              <a:t>genome sequence </a:t>
            </a:r>
            <a:r>
              <a:rPr lang="en-US" dirty="0" smtClean="0"/>
              <a:t>data?</a:t>
            </a:r>
            <a:endParaRPr lang="en-US" dirty="0"/>
          </a:p>
          <a:p>
            <a:pPr lvl="2"/>
            <a:r>
              <a:rPr lang="en-US" dirty="0" smtClean="0"/>
              <a:t>Interpretation of the </a:t>
            </a:r>
            <a:r>
              <a:rPr lang="en-US" dirty="0"/>
              <a:t>genome sequence </a:t>
            </a:r>
            <a:r>
              <a:rPr lang="en-US" dirty="0" smtClean="0"/>
              <a:t>and/or genetic counseling?</a:t>
            </a:r>
            <a:endParaRPr lang="en-US" dirty="0"/>
          </a:p>
          <a:p>
            <a:pPr lvl="2"/>
            <a:r>
              <a:rPr lang="en-US" dirty="0"/>
              <a:t>O</a:t>
            </a:r>
            <a:r>
              <a:rPr lang="en-US" dirty="0" smtClean="0"/>
              <a:t>ption </a:t>
            </a:r>
            <a:r>
              <a:rPr lang="en-US" dirty="0"/>
              <a:t>to decline to receive all or part of the </a:t>
            </a:r>
            <a:r>
              <a:rPr lang="en-US" dirty="0" smtClean="0"/>
              <a:t>results (</a:t>
            </a:r>
            <a:r>
              <a:rPr lang="en-US" dirty="0"/>
              <a:t>Right Not to Know</a:t>
            </a:r>
            <a:r>
              <a:rPr lang="en-US" dirty="0" smtClean="0"/>
              <a:t>)?</a:t>
            </a:r>
            <a:endParaRPr lang="en-US" dirty="0"/>
          </a:p>
          <a:p>
            <a:pPr lvl="1"/>
            <a:r>
              <a:rPr lang="en-US" dirty="0" smtClean="0"/>
              <a:t>Researcher’s access to genomic information</a:t>
            </a:r>
          </a:p>
          <a:p>
            <a:pPr lvl="1"/>
            <a:r>
              <a:rPr lang="en-US" dirty="0" smtClean="0"/>
              <a:t>Interim </a:t>
            </a:r>
            <a:r>
              <a:rPr lang="en-US" dirty="0"/>
              <a:t>policy on genetic research JID 1800.4</a:t>
            </a:r>
          </a:p>
          <a:p>
            <a:pPr lvl="1"/>
            <a:r>
              <a:rPr lang="en-US" dirty="0" smtClean="0"/>
              <a:t>NASA policy anticipated summer 2015</a:t>
            </a:r>
          </a:p>
          <a:p>
            <a:r>
              <a:rPr lang="en-US" dirty="0" smtClean="0"/>
              <a:t>Medical care</a:t>
            </a:r>
          </a:p>
          <a:p>
            <a:r>
              <a:rPr lang="en-US" dirty="0" smtClean="0"/>
              <a:t>Occupational health</a:t>
            </a:r>
          </a:p>
          <a:p>
            <a:r>
              <a:rPr lang="en-US" dirty="0" smtClean="0"/>
              <a:t>Insurance (health, disability, life)</a:t>
            </a:r>
          </a:p>
          <a:p>
            <a:r>
              <a:rPr lang="en-US" dirty="0" smtClean="0"/>
              <a:t>Employment activity</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5049" y="4191000"/>
            <a:ext cx="2071462" cy="2285999"/>
          </a:xfrm>
          <a:prstGeom prst="rect">
            <a:avLst/>
          </a:prstGeom>
          <a:ln>
            <a:solidFill>
              <a:schemeClr val="tx1"/>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285287DF-F7DD-45EF-AA70-A5EE34ACEB4B}" type="slidenum">
              <a:rPr lang="en-US" smtClean="0"/>
              <a:pPr>
                <a:defRPr/>
              </a:pPr>
              <a:t>27</a:t>
            </a:fld>
            <a:endParaRPr lang="en-US" dirty="0"/>
          </a:p>
        </p:txBody>
      </p:sp>
    </p:spTree>
    <p:extLst>
      <p:ext uri="{BB962C8B-B14F-4D97-AF65-F5344CB8AC3E}">
        <p14:creationId xmlns:p14="http://schemas.microsoft.com/office/powerpoint/2010/main" val="35552699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8" name="Content Placeholder 7"/>
          <p:cNvSpPr>
            <a:spLocks noGrp="1"/>
          </p:cNvSpPr>
          <p:nvPr>
            <p:ph idx="1"/>
          </p:nvPr>
        </p:nvSpPr>
        <p:spPr/>
        <p:txBody>
          <a:bodyPr>
            <a:normAutofit fontScale="92500"/>
          </a:bodyPr>
          <a:lstStyle/>
          <a:p>
            <a:r>
              <a:rPr lang="en-US" dirty="0" smtClean="0"/>
              <a:t>The Twins Study (Scott and Mark Kelly) is NASA’s first foray into 21</a:t>
            </a:r>
            <a:r>
              <a:rPr lang="en-US" baseline="30000" dirty="0" smtClean="0"/>
              <a:t>st</a:t>
            </a:r>
            <a:r>
              <a:rPr lang="en-US" dirty="0" smtClean="0"/>
              <a:t>-century </a:t>
            </a:r>
            <a:r>
              <a:rPr lang="en-US" dirty="0" err="1" smtClean="0"/>
              <a:t>omics</a:t>
            </a:r>
            <a:r>
              <a:rPr lang="en-US" dirty="0" smtClean="0"/>
              <a:t> research</a:t>
            </a:r>
          </a:p>
          <a:p>
            <a:pPr lvl="1"/>
            <a:r>
              <a:rPr lang="en-US" dirty="0" smtClean="0"/>
              <a:t>Built around Scott Kelly’s one year mission</a:t>
            </a:r>
          </a:p>
          <a:p>
            <a:r>
              <a:rPr lang="en-US" dirty="0" smtClean="0"/>
              <a:t>The Twins Study will examine</a:t>
            </a:r>
          </a:p>
          <a:p>
            <a:pPr lvl="1"/>
            <a:r>
              <a:rPr lang="en-US" dirty="0" smtClean="0">
                <a:solidFill>
                  <a:srgbClr val="0000FF"/>
                </a:solidFill>
              </a:rPr>
              <a:t>Genome, telomeres, </a:t>
            </a:r>
            <a:r>
              <a:rPr lang="en-US" dirty="0" err="1" smtClean="0">
                <a:solidFill>
                  <a:srgbClr val="0000FF"/>
                </a:solidFill>
              </a:rPr>
              <a:t>epigenome</a:t>
            </a:r>
            <a:endParaRPr lang="en-US" dirty="0" smtClean="0">
              <a:solidFill>
                <a:srgbClr val="0000FF"/>
              </a:solidFill>
            </a:endParaRPr>
          </a:p>
          <a:p>
            <a:pPr lvl="1"/>
            <a:r>
              <a:rPr lang="en-US" dirty="0" err="1" smtClean="0">
                <a:solidFill>
                  <a:srgbClr val="0000FF"/>
                </a:solidFill>
              </a:rPr>
              <a:t>Transcriptome</a:t>
            </a:r>
            <a:r>
              <a:rPr lang="en-US" dirty="0" smtClean="0">
                <a:solidFill>
                  <a:srgbClr val="0000FF"/>
                </a:solidFill>
              </a:rPr>
              <a:t> and </a:t>
            </a:r>
            <a:r>
              <a:rPr lang="en-US" dirty="0" err="1" smtClean="0">
                <a:solidFill>
                  <a:srgbClr val="0000FF"/>
                </a:solidFill>
              </a:rPr>
              <a:t>epitranscriptome</a:t>
            </a:r>
            <a:endParaRPr lang="en-US" dirty="0" smtClean="0">
              <a:solidFill>
                <a:srgbClr val="0000FF"/>
              </a:solidFill>
            </a:endParaRPr>
          </a:p>
          <a:p>
            <a:pPr lvl="1"/>
            <a:r>
              <a:rPr lang="en-US" dirty="0" smtClean="0">
                <a:solidFill>
                  <a:srgbClr val="0000FF"/>
                </a:solidFill>
              </a:rPr>
              <a:t>Proteome</a:t>
            </a:r>
          </a:p>
          <a:p>
            <a:pPr lvl="1"/>
            <a:r>
              <a:rPr lang="en-US" dirty="0" err="1" smtClean="0">
                <a:solidFill>
                  <a:srgbClr val="0000FF"/>
                </a:solidFill>
              </a:rPr>
              <a:t>Metabolome</a:t>
            </a:r>
            <a:endParaRPr lang="en-US" dirty="0" smtClean="0">
              <a:solidFill>
                <a:srgbClr val="0000FF"/>
              </a:solidFill>
            </a:endParaRPr>
          </a:p>
          <a:p>
            <a:pPr lvl="1"/>
            <a:r>
              <a:rPr lang="en-US" dirty="0">
                <a:solidFill>
                  <a:srgbClr val="008000"/>
                </a:solidFill>
              </a:rPr>
              <a:t>Physiology</a:t>
            </a:r>
          </a:p>
          <a:p>
            <a:pPr lvl="1"/>
            <a:r>
              <a:rPr lang="en-US" dirty="0">
                <a:solidFill>
                  <a:srgbClr val="008000"/>
                </a:solidFill>
              </a:rPr>
              <a:t>Cognition</a:t>
            </a:r>
          </a:p>
          <a:p>
            <a:pPr lvl="1"/>
            <a:r>
              <a:rPr lang="en-US" dirty="0" err="1" smtClean="0">
                <a:solidFill>
                  <a:schemeClr val="accent4">
                    <a:lumMod val="75000"/>
                  </a:schemeClr>
                </a:solidFill>
              </a:rPr>
              <a:t>Microbiome</a:t>
            </a:r>
            <a:endParaRPr lang="en-US" dirty="0" smtClean="0">
              <a:solidFill>
                <a:schemeClr val="accent4">
                  <a:lumMod val="75000"/>
                </a:schemeClr>
              </a:solidFill>
            </a:endParaRPr>
          </a:p>
          <a:p>
            <a:r>
              <a:rPr lang="en-US" dirty="0" smtClean="0"/>
              <a:t>NASA is addressing</a:t>
            </a:r>
            <a:endParaRPr lang="en-US" dirty="0"/>
          </a:p>
          <a:p>
            <a:pPr lvl="1"/>
            <a:r>
              <a:rPr lang="en-US" dirty="0" smtClean="0"/>
              <a:t>Protections for research participants</a:t>
            </a:r>
          </a:p>
          <a:p>
            <a:pPr lvl="1"/>
            <a:r>
              <a:rPr lang="en-US" dirty="0" smtClean="0"/>
              <a:t>Use of data in medical care, occupational medicine,</a:t>
            </a:r>
            <a:r>
              <a:rPr lang="en-US" dirty="0"/>
              <a:t> </a:t>
            </a:r>
            <a:r>
              <a:rPr lang="en-US" dirty="0" smtClean="0"/>
              <a:t>mission planning </a:t>
            </a:r>
          </a:p>
          <a:p>
            <a:pPr lvl="1"/>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7" name="Picture 6" descr="Twins Study Emblem 16SEP201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873" y="1623150"/>
            <a:ext cx="3499541" cy="3499541"/>
          </a:xfrm>
          <a:prstGeom prst="rect">
            <a:avLst/>
          </a:prstGeom>
        </p:spPr>
      </p:pic>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28</a:t>
            </a:fld>
            <a:endParaRPr lang="en-US" dirty="0"/>
          </a:p>
        </p:txBody>
      </p:sp>
    </p:spTree>
    <p:extLst>
      <p:ext uri="{BB962C8B-B14F-4D97-AF65-F5344CB8AC3E}">
        <p14:creationId xmlns:p14="http://schemas.microsoft.com/office/powerpoint/2010/main" val="32031967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4320" y="4927186"/>
            <a:ext cx="868680" cy="1143000"/>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5529" y="4927186"/>
            <a:ext cx="757719" cy="1143000"/>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1331" y="4927186"/>
            <a:ext cx="843126" cy="1143000"/>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34072" y="4927186"/>
            <a:ext cx="832104" cy="1143000"/>
          </a:xfrm>
          <a:prstGeom prst="rect">
            <a:avLst/>
          </a:prstGeom>
          <a:ln>
            <a:solidFill>
              <a:schemeClr val="tx1"/>
            </a:solidFill>
          </a:ln>
          <a:effectLst>
            <a:outerShdw blurRad="292100" dist="139700" dir="2700000" algn="tl" rotWithShape="0">
              <a:srgbClr val="333333">
                <a:alpha val="65000"/>
              </a:srgbClr>
            </a:outerShdw>
          </a:effectLst>
        </p:spPr>
      </p:pic>
      <p:pic>
        <p:nvPicPr>
          <p:cNvPr id="14" name="Picture 13" descr="Twins Group Photo.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54827" y="1054103"/>
            <a:ext cx="4431564" cy="3168807"/>
          </a:xfrm>
          <a:prstGeom prst="rect">
            <a:avLst/>
          </a:prstGeom>
          <a:ln>
            <a:solidFill>
              <a:srgbClr val="000000"/>
            </a:solidFill>
          </a:ln>
          <a:effectLst>
            <a:outerShdw blurRad="292100" dist="139700" dir="2700000" algn="tl" rotWithShape="0">
              <a:srgbClr val="333333">
                <a:alpha val="65000"/>
              </a:srgbClr>
            </a:outerShdw>
          </a:effectLst>
        </p:spPr>
      </p:pic>
      <p:sp>
        <p:nvSpPr>
          <p:cNvPr id="15" name="TextBox 14"/>
          <p:cNvSpPr txBox="1"/>
          <p:nvPr/>
        </p:nvSpPr>
        <p:spPr>
          <a:xfrm>
            <a:off x="761445" y="6125505"/>
            <a:ext cx="770793" cy="461665"/>
          </a:xfrm>
          <a:prstGeom prst="rect">
            <a:avLst/>
          </a:prstGeom>
          <a:noFill/>
        </p:spPr>
        <p:txBody>
          <a:bodyPr wrap="square" rtlCol="0">
            <a:spAutoFit/>
          </a:bodyPr>
          <a:lstStyle/>
          <a:p>
            <a:pPr algn="ctr"/>
            <a:r>
              <a:rPr lang="en-US" sz="1200" i="1" dirty="0" smtClean="0"/>
              <a:t>John Charles</a:t>
            </a:r>
            <a:endParaRPr lang="en-US" sz="1200" i="1" dirty="0"/>
          </a:p>
        </p:txBody>
      </p:sp>
      <p:sp>
        <p:nvSpPr>
          <p:cNvPr id="16" name="TextBox 15"/>
          <p:cNvSpPr txBox="1"/>
          <p:nvPr/>
        </p:nvSpPr>
        <p:spPr>
          <a:xfrm>
            <a:off x="4748605" y="6125505"/>
            <a:ext cx="770793" cy="461665"/>
          </a:xfrm>
          <a:prstGeom prst="rect">
            <a:avLst/>
          </a:prstGeom>
          <a:noFill/>
        </p:spPr>
        <p:txBody>
          <a:bodyPr wrap="square" rtlCol="0">
            <a:spAutoFit/>
          </a:bodyPr>
          <a:lstStyle/>
          <a:p>
            <a:pPr algn="ctr"/>
            <a:r>
              <a:rPr lang="en-US" sz="1200" i="1" dirty="0" smtClean="0"/>
              <a:t>Graham</a:t>
            </a:r>
          </a:p>
          <a:p>
            <a:pPr algn="ctr"/>
            <a:r>
              <a:rPr lang="en-US" sz="1200" i="1" dirty="0" smtClean="0"/>
              <a:t>Scott</a:t>
            </a:r>
            <a:endParaRPr lang="en-US" sz="1200" i="1" dirty="0"/>
          </a:p>
        </p:txBody>
      </p:sp>
      <p:sp>
        <p:nvSpPr>
          <p:cNvPr id="18" name="TextBox 17"/>
          <p:cNvSpPr txBox="1"/>
          <p:nvPr/>
        </p:nvSpPr>
        <p:spPr>
          <a:xfrm>
            <a:off x="3434003" y="6125505"/>
            <a:ext cx="770793" cy="461665"/>
          </a:xfrm>
          <a:prstGeom prst="rect">
            <a:avLst/>
          </a:prstGeom>
          <a:noFill/>
        </p:spPr>
        <p:txBody>
          <a:bodyPr wrap="square" rtlCol="0">
            <a:spAutoFit/>
          </a:bodyPr>
          <a:lstStyle/>
          <a:p>
            <a:pPr algn="ctr"/>
            <a:r>
              <a:rPr lang="en-US" sz="1200" i="1" dirty="0" smtClean="0"/>
              <a:t>Bill </a:t>
            </a:r>
            <a:r>
              <a:rPr lang="en-US" sz="1200" i="1" dirty="0" err="1" smtClean="0"/>
              <a:t>Paloski</a:t>
            </a:r>
            <a:endParaRPr lang="en-US" sz="1200" i="1" dirty="0"/>
          </a:p>
        </p:txBody>
      </p:sp>
      <p:sp>
        <p:nvSpPr>
          <p:cNvPr id="19" name="TextBox 18"/>
          <p:cNvSpPr txBox="1"/>
          <p:nvPr/>
        </p:nvSpPr>
        <p:spPr>
          <a:xfrm>
            <a:off x="7407123" y="6125505"/>
            <a:ext cx="926710" cy="461665"/>
          </a:xfrm>
          <a:prstGeom prst="rect">
            <a:avLst/>
          </a:prstGeom>
          <a:noFill/>
        </p:spPr>
        <p:txBody>
          <a:bodyPr wrap="square" rtlCol="0">
            <a:spAutoFit/>
          </a:bodyPr>
          <a:lstStyle/>
          <a:p>
            <a:pPr algn="ctr"/>
            <a:r>
              <a:rPr lang="en-US" sz="1200" i="1" dirty="0" smtClean="0"/>
              <a:t>Mark </a:t>
            </a:r>
            <a:r>
              <a:rPr lang="en-US" sz="1200" i="1" dirty="0" err="1" smtClean="0"/>
              <a:t>Shelhamer</a:t>
            </a:r>
            <a:endParaRPr lang="en-US" sz="1200" i="1" dirty="0"/>
          </a:p>
        </p:txBody>
      </p:sp>
      <p:sp>
        <p:nvSpPr>
          <p:cNvPr id="20" name="TextBox 19"/>
          <p:cNvSpPr txBox="1"/>
          <p:nvPr/>
        </p:nvSpPr>
        <p:spPr>
          <a:xfrm>
            <a:off x="6083534" y="6125505"/>
            <a:ext cx="770793" cy="461665"/>
          </a:xfrm>
          <a:prstGeom prst="rect">
            <a:avLst/>
          </a:prstGeom>
          <a:noFill/>
        </p:spPr>
        <p:txBody>
          <a:bodyPr wrap="square" rtlCol="0">
            <a:spAutoFit/>
          </a:bodyPr>
          <a:lstStyle/>
          <a:p>
            <a:pPr algn="ctr"/>
            <a:r>
              <a:rPr lang="en-US" sz="1200" i="1" dirty="0" smtClean="0"/>
              <a:t>Jeff Sutton</a:t>
            </a:r>
            <a:endParaRPr lang="en-US" sz="1200" i="1" dirty="0"/>
          </a:p>
        </p:txBody>
      </p:sp>
      <p:sp>
        <p:nvSpPr>
          <p:cNvPr id="21" name="TextBox 20"/>
          <p:cNvSpPr txBox="1"/>
          <p:nvPr/>
        </p:nvSpPr>
        <p:spPr>
          <a:xfrm>
            <a:off x="2429564" y="4281256"/>
            <a:ext cx="4395305" cy="369332"/>
          </a:xfrm>
          <a:prstGeom prst="rect">
            <a:avLst/>
          </a:prstGeom>
          <a:noFill/>
        </p:spPr>
        <p:txBody>
          <a:bodyPr wrap="square" rtlCol="0">
            <a:spAutoFit/>
          </a:bodyPr>
          <a:lstStyle/>
          <a:p>
            <a:pPr algn="ctr"/>
            <a:r>
              <a:rPr lang="en-US" b="1" i="1" dirty="0" smtClean="0"/>
              <a:t>The Twins Study Investigator Team</a:t>
            </a:r>
            <a:endParaRPr lang="en-US" b="1" i="1" dirty="0"/>
          </a:p>
        </p:txBody>
      </p:sp>
      <p:pic>
        <p:nvPicPr>
          <p:cNvPr id="17" name="Picture 16"/>
          <p:cNvPicPr>
            <a:picLocks noChangeAspect="1"/>
          </p:cNvPicPr>
          <p:nvPr/>
        </p:nvPicPr>
        <p:blipFill rotWithShape="1">
          <a:blip r:embed="rId8" cstate="email">
            <a:extLst>
              <a:ext uri="{28A0092B-C50C-407E-A947-70E740481C1C}">
                <a14:useLocalDpi xmlns:a14="http://schemas.microsoft.com/office/drawing/2010/main"/>
              </a:ext>
            </a:extLst>
          </a:blip>
          <a:srcRect b="-242"/>
          <a:stretch/>
        </p:blipFill>
        <p:spPr>
          <a:xfrm>
            <a:off x="2076568" y="4927186"/>
            <a:ext cx="803691" cy="1152144"/>
          </a:xfrm>
          <a:prstGeom prst="rect">
            <a:avLst/>
          </a:prstGeom>
          <a:ln>
            <a:solidFill>
              <a:schemeClr val="tx1"/>
            </a:solidFill>
          </a:ln>
          <a:effectLst>
            <a:outerShdw blurRad="292100" dist="139700" dir="2700000" algn="tl" rotWithShape="0">
              <a:srgbClr val="333333">
                <a:alpha val="65000"/>
              </a:srgbClr>
            </a:outerShdw>
          </a:effectLst>
        </p:spPr>
      </p:pic>
      <p:sp>
        <p:nvSpPr>
          <p:cNvPr id="22" name="TextBox 21"/>
          <p:cNvSpPr txBox="1"/>
          <p:nvPr/>
        </p:nvSpPr>
        <p:spPr>
          <a:xfrm>
            <a:off x="2097240" y="6125505"/>
            <a:ext cx="770793" cy="461665"/>
          </a:xfrm>
          <a:prstGeom prst="rect">
            <a:avLst/>
          </a:prstGeom>
          <a:noFill/>
        </p:spPr>
        <p:txBody>
          <a:bodyPr wrap="square" rtlCol="0">
            <a:spAutoFit/>
          </a:bodyPr>
          <a:lstStyle/>
          <a:p>
            <a:pPr algn="ctr"/>
            <a:r>
              <a:rPr lang="en-US" sz="1200" i="1" dirty="0" smtClean="0"/>
              <a:t>Mike</a:t>
            </a:r>
          </a:p>
          <a:p>
            <a:pPr algn="ctr"/>
            <a:r>
              <a:rPr lang="en-US" sz="1200" i="1" dirty="0" smtClean="0"/>
              <a:t>Barratt</a:t>
            </a:r>
            <a:endParaRPr lang="en-US" sz="1200" i="1" dirty="0"/>
          </a:p>
        </p:txBody>
      </p:sp>
      <p:pic>
        <p:nvPicPr>
          <p:cNvPr id="23" name="Picture Placeholder 6" descr="2014-05-11 Werewolfs - San Diego - Megan copy 2.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787400" y="4927186"/>
            <a:ext cx="768096" cy="1152144"/>
          </a:xfrm>
          <a:prstGeom prst="rect">
            <a:avLst/>
          </a:prstGeom>
          <a:ln>
            <a:solidFill>
              <a:schemeClr val="tx1"/>
            </a:solidFill>
          </a:ln>
          <a:effectLst>
            <a:outerShdw blurRad="292100" dist="139700" dir="2700000" algn="tl" rotWithShape="0">
              <a:srgbClr val="333333">
                <a:alpha val="65000"/>
              </a:srgbClr>
            </a:outerShdw>
          </a:effectLst>
        </p:spPr>
      </p:pic>
      <p:cxnSp>
        <p:nvCxnSpPr>
          <p:cNvPr id="7" name="Straight Connector 6"/>
          <p:cNvCxnSpPr/>
          <p:nvPr/>
        </p:nvCxnSpPr>
        <p:spPr>
          <a:xfrm>
            <a:off x="381000" y="4724400"/>
            <a:ext cx="8458200" cy="0"/>
          </a:xfrm>
          <a:prstGeom prst="line">
            <a:avLst/>
          </a:prstGeom>
          <a:ln w="3175" cmpd="sng"/>
        </p:spPr>
        <p:style>
          <a:lnRef idx="2">
            <a:schemeClr val="accent1"/>
          </a:lnRef>
          <a:fillRef idx="0">
            <a:schemeClr val="accent1"/>
          </a:fillRef>
          <a:effectRef idx="1">
            <a:schemeClr val="accent1"/>
          </a:effectRef>
          <a:fontRef idx="minor">
            <a:schemeClr val="tx1"/>
          </a:fontRef>
        </p:style>
      </p:cxnSp>
      <p:pic>
        <p:nvPicPr>
          <p:cNvPr id="3" name="Picture 2" descr="Kundrot tf portrait thumb.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24800" y="3352800"/>
            <a:ext cx="863600" cy="1146372"/>
          </a:xfrm>
          <a:prstGeom prst="rect">
            <a:avLst/>
          </a:prstGeom>
        </p:spPr>
      </p:pic>
      <p:sp>
        <p:nvSpPr>
          <p:cNvPr id="11" name="Slide Number Placeholder 10"/>
          <p:cNvSpPr>
            <a:spLocks noGrp="1"/>
          </p:cNvSpPr>
          <p:nvPr>
            <p:ph type="sldNum" sz="quarter" idx="12"/>
          </p:nvPr>
        </p:nvSpPr>
        <p:spPr/>
        <p:txBody>
          <a:bodyPr/>
          <a:lstStyle/>
          <a:p>
            <a:pPr>
              <a:defRPr/>
            </a:pPr>
            <a:fld id="{285287DF-F7DD-45EF-AA70-A5EE34ACEB4B}" type="slidenum">
              <a:rPr lang="en-US" smtClean="0"/>
              <a:pPr>
                <a:defRPr/>
              </a:pPr>
              <a:t>29</a:t>
            </a:fld>
            <a:endParaRPr lang="en-US" dirty="0"/>
          </a:p>
        </p:txBody>
      </p:sp>
    </p:spTree>
    <p:extLst>
      <p:ext uri="{BB962C8B-B14F-4D97-AF65-F5344CB8AC3E}">
        <p14:creationId xmlns:p14="http://schemas.microsoft.com/office/powerpoint/2010/main" val="8660740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The One-Year Mission</a:t>
            </a:r>
            <a:endParaRPr lang="en-US" dirty="0">
              <a:solidFill>
                <a:schemeClr val="bg1"/>
              </a:solidFill>
            </a:endParaRPr>
          </a:p>
        </p:txBody>
      </p:sp>
      <p:sp>
        <p:nvSpPr>
          <p:cNvPr id="5" name="Date Placeholder 4"/>
          <p:cNvSpPr>
            <a:spLocks noGrp="1"/>
          </p:cNvSpPr>
          <p:nvPr>
            <p:ph type="dt" sz="half" idx="10"/>
          </p:nvPr>
        </p:nvSpPr>
        <p:spPr/>
        <p:txBody>
          <a:bodyPr/>
          <a:lstStyle/>
          <a:p>
            <a:pPr>
              <a:defRPr/>
            </a:pPr>
            <a:r>
              <a:rPr lang="en-US" smtClean="0"/>
              <a:t>23 April 2015</a:t>
            </a:r>
            <a:endParaRPr lang="en-US" dirty="0"/>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2001" y="1069870"/>
            <a:ext cx="3695080" cy="5456017"/>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21628" y="1078436"/>
            <a:ext cx="3855617" cy="5447904"/>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285287DF-F7DD-45EF-AA70-A5EE34ACEB4B}" type="slidenum">
              <a:rPr lang="en-US" smtClean="0"/>
              <a:pPr>
                <a:defRPr/>
              </a:pPr>
              <a:t>3</a:t>
            </a:fld>
            <a:endParaRPr lang="en-US" dirty="0"/>
          </a:p>
        </p:txBody>
      </p:sp>
    </p:spTree>
    <p:extLst>
      <p:ext uri="{BB962C8B-B14F-4D97-AF65-F5344CB8AC3E}">
        <p14:creationId xmlns:p14="http://schemas.microsoft.com/office/powerpoint/2010/main" val="11060596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27100"/>
            <a:ext cx="9144000" cy="4987060"/>
          </a:xfrm>
          <a:prstGeom prst="rect">
            <a:avLst/>
          </a:prstGeom>
        </p:spPr>
      </p:pic>
      <p:sp>
        <p:nvSpPr>
          <p:cNvPr id="10" name="Rectangle 9"/>
          <p:cNvSpPr/>
          <p:nvPr/>
        </p:nvSpPr>
        <p:spPr>
          <a:xfrm>
            <a:off x="1073266" y="6477000"/>
            <a:ext cx="7280318" cy="276999"/>
          </a:xfrm>
          <a:prstGeom prst="rect">
            <a:avLst/>
          </a:prstGeom>
        </p:spPr>
        <p:txBody>
          <a:bodyPr wrap="square">
            <a:spAutoFit/>
          </a:bodyPr>
          <a:lstStyle/>
          <a:p>
            <a:pPr algn="ctr"/>
            <a:r>
              <a:rPr lang="en-US" sz="1200" dirty="0" err="1" smtClean="0"/>
              <a:t>time.com</a:t>
            </a:r>
            <a:r>
              <a:rPr lang="en-US" sz="1200" dirty="0"/>
              <a:t>/meet-the-twins-unlocking-the-secrets-of-space/</a:t>
            </a:r>
          </a:p>
        </p:txBody>
      </p:sp>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30</a:t>
            </a:fld>
            <a:endParaRPr lang="en-US" dirty="0"/>
          </a:p>
        </p:txBody>
      </p:sp>
    </p:spTree>
    <p:extLst>
      <p:ext uri="{BB962C8B-B14F-4D97-AF65-F5344CB8AC3E}">
        <p14:creationId xmlns:p14="http://schemas.microsoft.com/office/powerpoint/2010/main" val="30716334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08" t="1842" r="1103" b="1719"/>
          <a:stretch/>
        </p:blipFill>
        <p:spPr>
          <a:xfrm>
            <a:off x="2577109" y="1408669"/>
            <a:ext cx="4380282" cy="3639003"/>
          </a:xfrm>
        </p:spPr>
      </p:pic>
      <p:sp>
        <p:nvSpPr>
          <p:cNvPr id="4" name="Date Placeholder 3"/>
          <p:cNvSpPr>
            <a:spLocks noGrp="1"/>
          </p:cNvSpPr>
          <p:nvPr>
            <p:ph type="dt" sz="half" idx="10"/>
          </p:nvPr>
        </p:nvSpPr>
        <p:spPr/>
        <p:txBody>
          <a:bodyPr/>
          <a:lstStyle/>
          <a:p>
            <a:pPr>
              <a:defRPr/>
            </a:pPr>
            <a:r>
              <a:rPr lang="en-US" smtClean="0"/>
              <a:t>23 April 2015</a:t>
            </a:r>
            <a:endParaRPr lang="en-US" dirty="0"/>
          </a:p>
        </p:txBody>
      </p:sp>
      <p:sp>
        <p:nvSpPr>
          <p:cNvPr id="7" name="Rectangle 6"/>
          <p:cNvSpPr/>
          <p:nvPr/>
        </p:nvSpPr>
        <p:spPr>
          <a:xfrm>
            <a:off x="2777626" y="4971363"/>
            <a:ext cx="364749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80FF"/>
                </a:solidFill>
                <a:effectLst>
                  <a:outerShdw blurRad="41275" dist="20320" dir="1800000" algn="tl" rotWithShape="0">
                    <a:srgbClr val="000000">
                      <a:alpha val="40000"/>
                    </a:srgbClr>
                  </a:outerShdw>
                </a:effectLst>
              </a:rPr>
              <a:t>Thank you</a:t>
            </a:r>
            <a:endParaRPr lang="en-US" sz="5400" b="1" cap="none" spc="0" dirty="0">
              <a:ln w="12700">
                <a:solidFill>
                  <a:schemeClr val="tx2">
                    <a:satMod val="155000"/>
                  </a:schemeClr>
                </a:solidFill>
                <a:prstDash val="solid"/>
              </a:ln>
              <a:solidFill>
                <a:srgbClr val="0080FF"/>
              </a:solidFill>
              <a:effectLst>
                <a:outerShdw blurRad="41275" dist="20320" dir="1800000" algn="tl" rotWithShape="0">
                  <a:srgbClr val="000000">
                    <a:alpha val="40000"/>
                  </a:srgbClr>
                </a:outerShdw>
              </a:effectLst>
            </a:endParaRPr>
          </a:p>
        </p:txBody>
      </p:sp>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31</a:t>
            </a:fld>
            <a:endParaRPr lang="en-US" dirty="0"/>
          </a:p>
        </p:txBody>
      </p:sp>
    </p:spTree>
    <p:extLst>
      <p:ext uri="{BB962C8B-B14F-4D97-AF65-F5344CB8AC3E}">
        <p14:creationId xmlns:p14="http://schemas.microsoft.com/office/powerpoint/2010/main" val="27256654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 Late</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sp>
        <p:nvSpPr>
          <p:cNvPr id="6" name="Rounded Rectangle 5"/>
          <p:cNvSpPr/>
          <p:nvPr/>
        </p:nvSpPr>
        <p:spPr>
          <a:xfrm>
            <a:off x="762000" y="3124200"/>
            <a:ext cx="1752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a:t>
            </a:r>
            <a:endParaRPr lang="en-US" dirty="0"/>
          </a:p>
        </p:txBody>
      </p:sp>
      <p:sp>
        <p:nvSpPr>
          <p:cNvPr id="7" name="Rounded Rectangle 6"/>
          <p:cNvSpPr/>
          <p:nvPr/>
        </p:nvSpPr>
        <p:spPr>
          <a:xfrm>
            <a:off x="2514600" y="3124200"/>
            <a:ext cx="1752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a:t>
            </a:r>
            <a:endParaRPr lang="en-US" dirty="0"/>
          </a:p>
        </p:txBody>
      </p:sp>
      <p:sp>
        <p:nvSpPr>
          <p:cNvPr id="8" name="Rounded Rectangle 7"/>
          <p:cNvSpPr/>
          <p:nvPr/>
        </p:nvSpPr>
        <p:spPr>
          <a:xfrm>
            <a:off x="4267200" y="3124200"/>
            <a:ext cx="1752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2014</a:t>
            </a:r>
            <a:endParaRPr lang="en-US" dirty="0"/>
          </a:p>
        </p:txBody>
      </p:sp>
      <p:sp>
        <p:nvSpPr>
          <p:cNvPr id="9" name="Rounded Rectangle 8"/>
          <p:cNvSpPr/>
          <p:nvPr/>
        </p:nvSpPr>
        <p:spPr>
          <a:xfrm>
            <a:off x="6019800" y="3124200"/>
            <a:ext cx="1752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2015</a:t>
            </a:r>
          </a:p>
        </p:txBody>
      </p:sp>
      <p:sp>
        <p:nvSpPr>
          <p:cNvPr id="10" name="Up Arrow 9"/>
          <p:cNvSpPr/>
          <p:nvPr/>
        </p:nvSpPr>
        <p:spPr>
          <a:xfrm>
            <a:off x="6248400" y="1828800"/>
            <a:ext cx="304800" cy="1219200"/>
          </a:xfrm>
          <a:prstGeom prst="up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a:off x="3657600" y="2514600"/>
            <a:ext cx="2667000" cy="0"/>
          </a:xfrm>
          <a:prstGeom prst="straightConnector1">
            <a:avLst/>
          </a:prstGeom>
          <a:ln>
            <a:solidFill>
              <a:schemeClr val="tx1"/>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13" name="5-Point Star 12"/>
          <p:cNvSpPr/>
          <p:nvPr/>
        </p:nvSpPr>
        <p:spPr>
          <a:xfrm>
            <a:off x="1981200" y="3810000"/>
            <a:ext cx="3810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990600" y="2514600"/>
            <a:ext cx="2667000" cy="0"/>
          </a:xfrm>
          <a:prstGeom prst="straightConnector1">
            <a:avLst/>
          </a:prstGeom>
          <a:ln>
            <a:solidFill>
              <a:schemeClr val="tx1"/>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38600" y="2678668"/>
            <a:ext cx="2006642" cy="369332"/>
          </a:xfrm>
          <a:prstGeom prst="rect">
            <a:avLst/>
          </a:prstGeom>
          <a:noFill/>
        </p:spPr>
        <p:txBody>
          <a:bodyPr wrap="none" rtlCol="0">
            <a:spAutoFit/>
          </a:bodyPr>
          <a:lstStyle/>
          <a:p>
            <a:r>
              <a:rPr lang="en-US" dirty="0" smtClean="0"/>
              <a:t>Flight Preparation</a:t>
            </a:r>
            <a:endParaRPr lang="en-US" dirty="0"/>
          </a:p>
        </p:txBody>
      </p:sp>
      <p:sp>
        <p:nvSpPr>
          <p:cNvPr id="16" name="TextBox 15"/>
          <p:cNvSpPr txBox="1"/>
          <p:nvPr/>
        </p:nvSpPr>
        <p:spPr>
          <a:xfrm>
            <a:off x="1066800" y="2667000"/>
            <a:ext cx="2451738" cy="369332"/>
          </a:xfrm>
          <a:prstGeom prst="rect">
            <a:avLst/>
          </a:prstGeom>
          <a:noFill/>
        </p:spPr>
        <p:txBody>
          <a:bodyPr wrap="none" rtlCol="0">
            <a:spAutoFit/>
          </a:bodyPr>
          <a:lstStyle/>
          <a:p>
            <a:r>
              <a:rPr lang="en-US" dirty="0" smtClean="0"/>
              <a:t>Solicitation and Award</a:t>
            </a:r>
            <a:endParaRPr lang="en-US" dirty="0"/>
          </a:p>
        </p:txBody>
      </p:sp>
      <p:sp>
        <p:nvSpPr>
          <p:cNvPr id="17" name="TextBox 16"/>
          <p:cNvSpPr txBox="1"/>
          <p:nvPr/>
        </p:nvSpPr>
        <p:spPr>
          <a:xfrm>
            <a:off x="6324600" y="1447800"/>
            <a:ext cx="941972" cy="369332"/>
          </a:xfrm>
          <a:prstGeom prst="rect">
            <a:avLst/>
          </a:prstGeom>
          <a:noFill/>
        </p:spPr>
        <p:txBody>
          <a:bodyPr wrap="none" rtlCol="0">
            <a:spAutoFit/>
          </a:bodyPr>
          <a:lstStyle/>
          <a:p>
            <a:r>
              <a:rPr lang="en-US" dirty="0" smtClean="0"/>
              <a:t>Launch</a:t>
            </a:r>
            <a:endParaRPr lang="en-US" dirty="0"/>
          </a:p>
        </p:txBody>
      </p:sp>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4</a:t>
            </a:fld>
            <a:endParaRPr lang="en-US" dirty="0"/>
          </a:p>
        </p:txBody>
      </p:sp>
    </p:spTree>
    <p:extLst>
      <p:ext uri="{BB962C8B-B14F-4D97-AF65-F5344CB8AC3E}">
        <p14:creationId xmlns:p14="http://schemas.microsoft.com/office/powerpoint/2010/main" val="317829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 stunt?</a:t>
            </a:r>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3" name="Picture 2"/>
          <p:cNvPicPr>
            <a:picLocks noChangeAspect="1"/>
          </p:cNvPicPr>
          <p:nvPr/>
        </p:nvPicPr>
        <p:blipFill>
          <a:blip r:embed="rId3"/>
          <a:stretch>
            <a:fillRect/>
          </a:stretch>
        </p:blipFill>
        <p:spPr>
          <a:xfrm>
            <a:off x="916092" y="1035049"/>
            <a:ext cx="7262708" cy="5447031"/>
          </a:xfrm>
          <a:prstGeom prst="rect">
            <a:avLst/>
          </a:prstGeom>
          <a:ln>
            <a:solidFill>
              <a:srgbClr val="4F81BD"/>
            </a:solid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285287DF-F7DD-45EF-AA70-A5EE34ACEB4B}" type="slidenum">
              <a:rPr lang="en-US" smtClean="0"/>
              <a:pPr>
                <a:defRPr/>
              </a:pPr>
              <a:t>5</a:t>
            </a:fld>
            <a:endParaRPr lang="en-US" dirty="0"/>
          </a:p>
        </p:txBody>
      </p:sp>
    </p:spTree>
    <p:extLst>
      <p:ext uri="{BB962C8B-B14F-4D97-AF65-F5344CB8AC3E}">
        <p14:creationId xmlns:p14="http://schemas.microsoft.com/office/powerpoint/2010/main" val="24413719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 y="1009650"/>
            <a:ext cx="3988082" cy="52351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30803" y="1009650"/>
            <a:ext cx="4136997" cy="5239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200" y="2419449"/>
            <a:ext cx="1447800" cy="1296278"/>
          </a:xfrm>
          <a:prstGeom prst="rect">
            <a:avLst/>
          </a:prstGeom>
          <a:ln>
            <a:solidFill>
              <a:schemeClr val="tx1"/>
            </a:solidFill>
          </a:ln>
        </p:spPr>
      </p:pic>
      <p:sp>
        <p:nvSpPr>
          <p:cNvPr id="5" name="TextBox 4"/>
          <p:cNvSpPr txBox="1"/>
          <p:nvPr/>
        </p:nvSpPr>
        <p:spPr>
          <a:xfrm>
            <a:off x="3886200" y="3595985"/>
            <a:ext cx="1447800" cy="338554"/>
          </a:xfrm>
          <a:prstGeom prst="rect">
            <a:avLst/>
          </a:prstGeom>
          <a:solidFill>
            <a:srgbClr val="FFFF00"/>
          </a:solidFill>
          <a:ln>
            <a:solidFill>
              <a:schemeClr val="tx1"/>
            </a:solidFill>
          </a:ln>
        </p:spPr>
        <p:txBody>
          <a:bodyPr wrap="square" rtlCol="0">
            <a:spAutoFit/>
          </a:bodyPr>
          <a:lstStyle/>
          <a:p>
            <a:r>
              <a:rPr lang="en-US" sz="1600" b="1" dirty="0" smtClean="0"/>
              <a:t>Mike Snyder</a:t>
            </a:r>
            <a:endParaRPr lang="en-US" sz="1600" b="1" dirty="0"/>
          </a:p>
        </p:txBody>
      </p:sp>
      <p:sp>
        <p:nvSpPr>
          <p:cNvPr id="12" name="TextBox 11"/>
          <p:cNvSpPr txBox="1"/>
          <p:nvPr/>
        </p:nvSpPr>
        <p:spPr>
          <a:xfrm>
            <a:off x="4062103" y="6493933"/>
            <a:ext cx="2222045" cy="215444"/>
          </a:xfrm>
          <a:prstGeom prst="rect">
            <a:avLst/>
          </a:prstGeom>
          <a:solidFill>
            <a:srgbClr val="FFFFFF"/>
          </a:solidFill>
          <a:ln>
            <a:solidFill>
              <a:srgbClr val="FFFFFF"/>
            </a:solidFill>
          </a:ln>
        </p:spPr>
        <p:txBody>
          <a:bodyPr wrap="square" rtlCol="0">
            <a:spAutoFit/>
          </a:bodyPr>
          <a:lstStyle/>
          <a:p>
            <a:r>
              <a:rPr lang="en-US" sz="800" b="1" dirty="0" err="1" smtClean="0">
                <a:solidFill>
                  <a:srgbClr val="3333FF"/>
                </a:solidFill>
                <a:latin typeface="+mj-lt"/>
              </a:rPr>
              <a:t>Celll</a:t>
            </a:r>
            <a:r>
              <a:rPr lang="en-US" sz="800" b="1" dirty="0" smtClean="0">
                <a:solidFill>
                  <a:srgbClr val="3333FF"/>
                </a:solidFill>
                <a:latin typeface="+mj-lt"/>
              </a:rPr>
              <a:t> (2012) 148</a:t>
            </a:r>
            <a:r>
              <a:rPr lang="en-US" sz="800" b="1" dirty="0">
                <a:solidFill>
                  <a:srgbClr val="3333FF"/>
                </a:solidFill>
                <a:latin typeface="+mj-lt"/>
              </a:rPr>
              <a:t>:1293-</a:t>
            </a:r>
            <a:r>
              <a:rPr lang="en-US" sz="800" b="1" dirty="0" smtClean="0">
                <a:solidFill>
                  <a:srgbClr val="3333FF"/>
                </a:solidFill>
                <a:latin typeface="+mj-lt"/>
              </a:rPr>
              <a:t>1307.</a:t>
            </a:r>
            <a:endParaRPr lang="en-US" sz="800" b="1" dirty="0">
              <a:solidFill>
                <a:srgbClr val="3333FF"/>
              </a:solidFill>
              <a:latin typeface="+mj-lt"/>
            </a:endParaRPr>
          </a:p>
        </p:txBody>
      </p:sp>
      <p:sp>
        <p:nvSpPr>
          <p:cNvPr id="2" name="Title 1"/>
          <p:cNvSpPr>
            <a:spLocks noGrp="1"/>
          </p:cNvSpPr>
          <p:nvPr>
            <p:ph type="title"/>
          </p:nvPr>
        </p:nvSpPr>
        <p:spPr/>
        <p:txBody>
          <a:bodyPr/>
          <a:lstStyle/>
          <a:p>
            <a:r>
              <a:rPr lang="en-US" dirty="0"/>
              <a:t>3a: Great Value in n = 1 </a:t>
            </a:r>
            <a:r>
              <a:rPr lang="en-US" dirty="0" err="1" smtClean="0"/>
              <a:t>Omic</a:t>
            </a:r>
            <a:r>
              <a:rPr lang="en-US" dirty="0" smtClean="0"/>
              <a:t> Study Over Time</a:t>
            </a:r>
            <a:endParaRPr lang="en-US" dirty="0"/>
          </a:p>
        </p:txBody>
      </p:sp>
      <p:sp>
        <p:nvSpPr>
          <p:cNvPr id="7" name="Date Placeholder 6"/>
          <p:cNvSpPr>
            <a:spLocks noGrp="1"/>
          </p:cNvSpPr>
          <p:nvPr>
            <p:ph type="dt" sz="half" idx="10"/>
          </p:nvPr>
        </p:nvSpPr>
        <p:spPr/>
        <p:txBody>
          <a:bodyPr/>
          <a:lstStyle/>
          <a:p>
            <a:pPr>
              <a:defRPr/>
            </a:pPr>
            <a:r>
              <a:rPr lang="en-US" smtClean="0"/>
              <a:t>23 April 2015</a:t>
            </a:r>
            <a:endParaRPr lang="en-US" dirty="0"/>
          </a:p>
        </p:txBody>
      </p:sp>
      <p:sp>
        <p:nvSpPr>
          <p:cNvPr id="6" name="Slide Number Placeholder 5"/>
          <p:cNvSpPr>
            <a:spLocks noGrp="1"/>
          </p:cNvSpPr>
          <p:nvPr>
            <p:ph type="sldNum" sz="quarter" idx="12"/>
          </p:nvPr>
        </p:nvSpPr>
        <p:spPr/>
        <p:txBody>
          <a:bodyPr/>
          <a:lstStyle/>
          <a:p>
            <a:pPr>
              <a:defRPr/>
            </a:pPr>
            <a:fld id="{285287DF-F7DD-45EF-AA70-A5EE34ACEB4B}" type="slidenum">
              <a:rPr lang="en-US" smtClean="0"/>
              <a:pPr>
                <a:defRPr/>
              </a:pPr>
              <a:t>6</a:t>
            </a:fld>
            <a:endParaRPr lang="en-US" dirty="0"/>
          </a:p>
        </p:txBody>
      </p:sp>
    </p:spTree>
    <p:extLst>
      <p:ext uri="{BB962C8B-B14F-4D97-AF65-F5344CB8AC3E}">
        <p14:creationId xmlns:p14="http://schemas.microsoft.com/office/powerpoint/2010/main" val="38922062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3188531" y="1055831"/>
            <a:ext cx="3873848" cy="4178734"/>
          </a:xfrm>
          <a:prstGeom prst="rect">
            <a:avLst/>
          </a:prstGeom>
        </p:spPr>
      </p:pic>
      <p:sp>
        <p:nvSpPr>
          <p:cNvPr id="65" name="Rounded Rectangle 64"/>
          <p:cNvSpPr/>
          <p:nvPr/>
        </p:nvSpPr>
        <p:spPr>
          <a:xfrm>
            <a:off x="1234431" y="1804277"/>
            <a:ext cx="6670684" cy="1602477"/>
          </a:xfrm>
          <a:prstGeom prst="roundRect">
            <a:avLst/>
          </a:prstGeom>
          <a:gradFill flip="none" rotWithShape="1">
            <a:gsLst>
              <a:gs pos="0">
                <a:srgbClr val="FFFF00"/>
              </a:gs>
              <a:gs pos="100000">
                <a:srgbClr val="FFFFFF"/>
              </a:gs>
            </a:gsLst>
            <a:lin ang="16200000" scaled="0"/>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t"/>
          <a:lstStyle/>
          <a:p>
            <a:pPr algn="r"/>
            <a:r>
              <a:rPr lang="en-US" dirty="0" smtClean="0">
                <a:solidFill>
                  <a:schemeClr val="tx1"/>
                </a:solidFill>
              </a:rPr>
              <a:t>Omics</a:t>
            </a:r>
            <a:endParaRPr lang="en-US" dirty="0">
              <a:solidFill>
                <a:schemeClr val="tx1"/>
              </a:solidFill>
            </a:endParaRPr>
          </a:p>
        </p:txBody>
      </p:sp>
      <p:sp>
        <p:nvSpPr>
          <p:cNvPr id="2" name="Title 1"/>
          <p:cNvSpPr>
            <a:spLocks noGrp="1"/>
          </p:cNvSpPr>
          <p:nvPr>
            <p:ph type="title"/>
          </p:nvPr>
        </p:nvSpPr>
        <p:spPr/>
        <p:txBody>
          <a:bodyPr/>
          <a:lstStyle/>
          <a:p>
            <a:r>
              <a:rPr lang="en-US" dirty="0" smtClean="0"/>
              <a:t>What is Omics?</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cxnSp>
        <p:nvCxnSpPr>
          <p:cNvPr id="14" name="Straight Arrow Connector 13"/>
          <p:cNvCxnSpPr/>
          <p:nvPr/>
        </p:nvCxnSpPr>
        <p:spPr>
          <a:xfrm flipV="1">
            <a:off x="9182519" y="4179780"/>
            <a:ext cx="349206" cy="242"/>
          </a:xfrm>
          <a:prstGeom prst="straightConnector1">
            <a:avLst/>
          </a:prstGeom>
          <a:ln w="9525">
            <a:solidFill>
              <a:schemeClr val="bg1">
                <a:lumMod val="75000"/>
              </a:schemeClr>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31" name="Right Arrow 30"/>
          <p:cNvSpPr/>
          <p:nvPr/>
        </p:nvSpPr>
        <p:spPr>
          <a:xfrm>
            <a:off x="6012500" y="5421320"/>
            <a:ext cx="1524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012500" y="5294320"/>
            <a:ext cx="0" cy="30480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6241100" y="5254492"/>
            <a:ext cx="1305536" cy="424148"/>
          </a:xfrm>
          <a:prstGeom prst="round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Lipids</a:t>
            </a:r>
            <a:endParaRPr lang="en-US" sz="1200" dirty="0"/>
          </a:p>
        </p:txBody>
      </p:sp>
      <p:sp>
        <p:nvSpPr>
          <p:cNvPr id="25" name="Rounded Rectangle 24"/>
          <p:cNvSpPr/>
          <p:nvPr/>
        </p:nvSpPr>
        <p:spPr>
          <a:xfrm>
            <a:off x="6241100" y="5102092"/>
            <a:ext cx="1305536" cy="424148"/>
          </a:xfrm>
          <a:prstGeom prst="round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Lipids</a:t>
            </a:r>
            <a:endParaRPr lang="en-US" sz="1200" dirty="0"/>
          </a:p>
        </p:txBody>
      </p:sp>
      <p:sp>
        <p:nvSpPr>
          <p:cNvPr id="8" name="Rounded Rectangle 7"/>
          <p:cNvSpPr/>
          <p:nvPr/>
        </p:nvSpPr>
        <p:spPr>
          <a:xfrm>
            <a:off x="1452681" y="2060871"/>
            <a:ext cx="1305536" cy="424148"/>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Epigenome</a:t>
            </a:r>
            <a:endParaRPr lang="en-US" sz="1200" dirty="0"/>
          </a:p>
        </p:txBody>
      </p:sp>
      <p:sp>
        <p:nvSpPr>
          <p:cNvPr id="9" name="Rounded Rectangle 8"/>
          <p:cNvSpPr/>
          <p:nvPr/>
        </p:nvSpPr>
        <p:spPr>
          <a:xfrm>
            <a:off x="3048716" y="2070580"/>
            <a:ext cx="1305536" cy="424148"/>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Epitranscriptome</a:t>
            </a:r>
            <a:endParaRPr lang="en-US" sz="1200" dirty="0"/>
          </a:p>
        </p:txBody>
      </p:sp>
      <p:sp>
        <p:nvSpPr>
          <p:cNvPr id="12" name="Rounded Rectangle 11"/>
          <p:cNvSpPr/>
          <p:nvPr/>
        </p:nvSpPr>
        <p:spPr>
          <a:xfrm>
            <a:off x="1440500" y="2783040"/>
            <a:ext cx="1305536" cy="424148"/>
          </a:xfrm>
          <a:prstGeom prst="roundRect">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G</a:t>
            </a:r>
            <a:r>
              <a:rPr lang="en-US" sz="1200" dirty="0" smtClean="0"/>
              <a:t>enome</a:t>
            </a:r>
            <a:endParaRPr lang="en-US" sz="1200" dirty="0"/>
          </a:p>
        </p:txBody>
      </p:sp>
      <p:sp>
        <p:nvSpPr>
          <p:cNvPr id="15" name="Rounded Rectangle 14"/>
          <p:cNvSpPr/>
          <p:nvPr/>
        </p:nvSpPr>
        <p:spPr>
          <a:xfrm>
            <a:off x="3040700" y="2783040"/>
            <a:ext cx="1305536" cy="424148"/>
          </a:xfrm>
          <a:prstGeom prst="round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T</a:t>
            </a:r>
            <a:r>
              <a:rPr lang="en-US" sz="1200" dirty="0" err="1" smtClean="0"/>
              <a:t>ranscriptome</a:t>
            </a:r>
            <a:endParaRPr lang="en-US" sz="1200" dirty="0"/>
          </a:p>
        </p:txBody>
      </p:sp>
      <p:sp>
        <p:nvSpPr>
          <p:cNvPr id="16" name="Rounded Rectangle 15"/>
          <p:cNvSpPr/>
          <p:nvPr/>
        </p:nvSpPr>
        <p:spPr>
          <a:xfrm>
            <a:off x="6241100" y="2783040"/>
            <a:ext cx="1305536" cy="424148"/>
          </a:xfrm>
          <a:prstGeom prst="round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Metabolome</a:t>
            </a:r>
            <a:endParaRPr lang="en-US" sz="1200" dirty="0"/>
          </a:p>
        </p:txBody>
      </p:sp>
      <p:sp>
        <p:nvSpPr>
          <p:cNvPr id="17" name="Rounded Rectangle 16"/>
          <p:cNvSpPr/>
          <p:nvPr/>
        </p:nvSpPr>
        <p:spPr>
          <a:xfrm>
            <a:off x="4640900" y="2783040"/>
            <a:ext cx="1305536" cy="424148"/>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Proteome</a:t>
            </a:r>
            <a:endParaRPr lang="en-US" sz="1200" dirty="0"/>
          </a:p>
        </p:txBody>
      </p:sp>
      <p:sp>
        <p:nvSpPr>
          <p:cNvPr id="18" name="Rounded Rectangle 17"/>
          <p:cNvSpPr/>
          <p:nvPr/>
        </p:nvSpPr>
        <p:spPr>
          <a:xfrm>
            <a:off x="1440500" y="3578092"/>
            <a:ext cx="1305536" cy="424148"/>
          </a:xfrm>
          <a:prstGeom prst="roundRect">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DNA</a:t>
            </a:r>
            <a:endParaRPr lang="en-US" sz="1200" dirty="0"/>
          </a:p>
        </p:txBody>
      </p:sp>
      <p:sp>
        <p:nvSpPr>
          <p:cNvPr id="19" name="Rounded Rectangle 18"/>
          <p:cNvSpPr/>
          <p:nvPr/>
        </p:nvSpPr>
        <p:spPr>
          <a:xfrm>
            <a:off x="3040700" y="3578092"/>
            <a:ext cx="1305536" cy="424148"/>
          </a:xfrm>
          <a:prstGeom prst="round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RNA</a:t>
            </a:r>
            <a:endParaRPr lang="en-US" sz="1200" dirty="0"/>
          </a:p>
        </p:txBody>
      </p:sp>
      <p:sp>
        <p:nvSpPr>
          <p:cNvPr id="20" name="Rounded Rectangle 19"/>
          <p:cNvSpPr/>
          <p:nvPr/>
        </p:nvSpPr>
        <p:spPr>
          <a:xfrm>
            <a:off x="6241100" y="3578092"/>
            <a:ext cx="1305536" cy="4241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Nucleic Acids</a:t>
            </a:r>
            <a:endParaRPr lang="en-US" sz="1200" dirty="0"/>
          </a:p>
        </p:txBody>
      </p:sp>
      <p:sp>
        <p:nvSpPr>
          <p:cNvPr id="21" name="Rounded Rectangle 20"/>
          <p:cNvSpPr/>
          <p:nvPr/>
        </p:nvSpPr>
        <p:spPr>
          <a:xfrm>
            <a:off x="4640900" y="3578092"/>
            <a:ext cx="1305536" cy="424148"/>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Protein</a:t>
            </a:r>
            <a:endParaRPr lang="en-US" sz="1200" dirty="0"/>
          </a:p>
        </p:txBody>
      </p:sp>
      <p:sp>
        <p:nvSpPr>
          <p:cNvPr id="22" name="Rounded Rectangle 21"/>
          <p:cNvSpPr/>
          <p:nvPr/>
        </p:nvSpPr>
        <p:spPr>
          <a:xfrm>
            <a:off x="6241100" y="4035292"/>
            <a:ext cx="1305536" cy="424148"/>
          </a:xfrm>
          <a:prstGeom prst="round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Amino Acids</a:t>
            </a:r>
            <a:endParaRPr lang="en-US" sz="1200" dirty="0"/>
          </a:p>
        </p:txBody>
      </p:sp>
      <p:sp>
        <p:nvSpPr>
          <p:cNvPr id="23" name="Rounded Rectangle 22"/>
          <p:cNvSpPr/>
          <p:nvPr/>
        </p:nvSpPr>
        <p:spPr>
          <a:xfrm>
            <a:off x="6241100" y="4492492"/>
            <a:ext cx="1305536" cy="424148"/>
          </a:xfrm>
          <a:prstGeom prst="round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Carbohydrates</a:t>
            </a:r>
            <a:endParaRPr lang="en-US" sz="1200" dirty="0"/>
          </a:p>
        </p:txBody>
      </p:sp>
      <p:sp>
        <p:nvSpPr>
          <p:cNvPr id="24" name="Rounded Rectangle 23"/>
          <p:cNvSpPr/>
          <p:nvPr/>
        </p:nvSpPr>
        <p:spPr>
          <a:xfrm>
            <a:off x="6241100" y="4949692"/>
            <a:ext cx="1305536" cy="424148"/>
          </a:xfrm>
          <a:prstGeom prst="round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Lipids</a:t>
            </a:r>
            <a:endParaRPr lang="en-US" sz="1200" dirty="0"/>
          </a:p>
        </p:txBody>
      </p:sp>
      <p:sp>
        <p:nvSpPr>
          <p:cNvPr id="27" name="Rounded Rectangle 26"/>
          <p:cNvSpPr/>
          <p:nvPr/>
        </p:nvSpPr>
        <p:spPr>
          <a:xfrm>
            <a:off x="6164900" y="3468840"/>
            <a:ext cx="1447800" cy="228600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 name="Right Arrow 9"/>
          <p:cNvSpPr/>
          <p:nvPr/>
        </p:nvSpPr>
        <p:spPr>
          <a:xfrm>
            <a:off x="2812100" y="3697440"/>
            <a:ext cx="1524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a:off x="6012500" y="3697440"/>
            <a:ext cx="1524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a:off x="4412300" y="3697440"/>
            <a:ext cx="1524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a:off x="6012500" y="4154640"/>
            <a:ext cx="1524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a:off x="6012500" y="4611840"/>
            <a:ext cx="1524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a:off x="6012500" y="5221440"/>
            <a:ext cx="1524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a:off x="6012500" y="5069040"/>
            <a:ext cx="152400" cy="2286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6012500" y="3748240"/>
            <a:ext cx="0" cy="173355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050100" y="3287720"/>
            <a:ext cx="3907" cy="228601"/>
          </a:xfrm>
          <a:prstGeom prst="straightConnector1">
            <a:avLst/>
          </a:prstGeom>
          <a:ln w="9525">
            <a:solidFill>
              <a:srgbClr val="00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3650300" y="3287720"/>
            <a:ext cx="3907" cy="228601"/>
          </a:xfrm>
          <a:prstGeom prst="straightConnector1">
            <a:avLst/>
          </a:prstGeom>
          <a:ln w="9525">
            <a:solidFill>
              <a:srgbClr val="00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5326700" y="3287720"/>
            <a:ext cx="3907" cy="228601"/>
          </a:xfrm>
          <a:prstGeom prst="straightConnector1">
            <a:avLst/>
          </a:prstGeom>
          <a:ln w="9525">
            <a:solidFill>
              <a:srgbClr val="00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6926900" y="3240240"/>
            <a:ext cx="3907" cy="228601"/>
          </a:xfrm>
          <a:prstGeom prst="straightConnector1">
            <a:avLst/>
          </a:prstGeom>
          <a:ln w="9525">
            <a:solidFill>
              <a:srgbClr val="00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2050100" y="2513850"/>
            <a:ext cx="3907" cy="228601"/>
          </a:xfrm>
          <a:prstGeom prst="straightConnector1">
            <a:avLst/>
          </a:prstGeom>
          <a:ln w="9525">
            <a:solidFill>
              <a:schemeClr val="bg1">
                <a:lumMod val="50000"/>
              </a:schemeClr>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3650300" y="2513850"/>
            <a:ext cx="3907" cy="228601"/>
          </a:xfrm>
          <a:prstGeom prst="straightConnector1">
            <a:avLst/>
          </a:prstGeom>
          <a:ln w="9525">
            <a:solidFill>
              <a:schemeClr val="bg1">
                <a:lumMod val="50000"/>
              </a:schemeClr>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7</a:t>
            </a:fld>
            <a:endParaRPr lang="en-US" dirty="0"/>
          </a:p>
        </p:txBody>
      </p:sp>
    </p:spTree>
    <p:extLst>
      <p:ext uri="{BB962C8B-B14F-4D97-AF65-F5344CB8AC3E}">
        <p14:creationId xmlns:p14="http://schemas.microsoft.com/office/powerpoint/2010/main" val="421506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1" grpId="0" animBg="1"/>
      <p:bldP spid="26" grpId="0" animBg="1"/>
      <p:bldP spid="25" grpId="0" animBg="1"/>
      <p:bldP spid="8" grpId="0" animBg="1"/>
      <p:bldP spid="9" grpId="0" animBg="1"/>
      <p:bldP spid="12" grpId="0" animBg="1"/>
      <p:bldP spid="15" grpId="0" animBg="1"/>
      <p:bldP spid="16" grpId="0" animBg="1"/>
      <p:bldP spid="17" grpId="0" animBg="1"/>
      <p:bldP spid="19" grpId="0" animBg="1"/>
      <p:bldP spid="20" grpId="0" animBg="1"/>
      <p:bldP spid="21" grpId="0" animBg="1"/>
      <p:bldP spid="22" grpId="0" animBg="1"/>
      <p:bldP spid="23" grpId="0" animBg="1"/>
      <p:bldP spid="24" grpId="0" animBg="1"/>
      <p:bldP spid="27" grpId="0" animBg="1"/>
      <p:bldP spid="10" grpId="0" animBg="1"/>
      <p:bldP spid="28" grpId="0" animBg="1"/>
      <p:bldP spid="29" grpId="0" animBg="1"/>
      <p:bldP spid="30"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Omics Fit </a:t>
            </a:r>
            <a:r>
              <a:rPr lang="en-US" dirty="0"/>
              <a:t>I</a:t>
            </a:r>
            <a:r>
              <a:rPr lang="en-US" dirty="0" smtClean="0"/>
              <a:t>n?</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pic>
        <p:nvPicPr>
          <p:cNvPr id="6" name="Picture 5"/>
          <p:cNvPicPr>
            <a:picLocks noChangeAspect="1"/>
          </p:cNvPicPr>
          <p:nvPr/>
        </p:nvPicPr>
        <p:blipFill>
          <a:blip r:embed="rId3"/>
          <a:stretch>
            <a:fillRect/>
          </a:stretch>
        </p:blipFill>
        <p:spPr>
          <a:xfrm>
            <a:off x="1828800" y="990600"/>
            <a:ext cx="5448300" cy="5702300"/>
          </a:xfrm>
          <a:prstGeom prst="rect">
            <a:avLst/>
          </a:prstGeom>
        </p:spPr>
      </p:pic>
      <p:sp>
        <p:nvSpPr>
          <p:cNvPr id="7" name="Slide Number Placeholder 6"/>
          <p:cNvSpPr>
            <a:spLocks noGrp="1"/>
          </p:cNvSpPr>
          <p:nvPr>
            <p:ph type="sldNum" sz="quarter" idx="12"/>
          </p:nvPr>
        </p:nvSpPr>
        <p:spPr/>
        <p:txBody>
          <a:bodyPr/>
          <a:lstStyle/>
          <a:p>
            <a:pPr>
              <a:defRPr/>
            </a:pPr>
            <a:fld id="{285287DF-F7DD-45EF-AA70-A5EE34ACEB4B}" type="slidenum">
              <a:rPr lang="en-US" smtClean="0"/>
              <a:pPr>
                <a:defRPr/>
              </a:pPr>
              <a:t>8</a:t>
            </a:fld>
            <a:endParaRPr lang="en-US" dirty="0"/>
          </a:p>
        </p:txBody>
      </p:sp>
    </p:spTree>
    <p:extLst>
      <p:ext uri="{BB962C8B-B14F-4D97-AF65-F5344CB8AC3E}">
        <p14:creationId xmlns:p14="http://schemas.microsoft.com/office/powerpoint/2010/main" val="210469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27640" y="3646890"/>
            <a:ext cx="5410200" cy="1981200"/>
          </a:xfrm>
          <a:prstGeom prst="rect">
            <a:avLst/>
          </a:prstGeom>
          <a:solidFill>
            <a:srgbClr val="008000">
              <a:alpha val="25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ectangle 9"/>
          <p:cNvSpPr/>
          <p:nvPr/>
        </p:nvSpPr>
        <p:spPr>
          <a:xfrm>
            <a:off x="1839920" y="1510220"/>
            <a:ext cx="5410200" cy="1981200"/>
          </a:xfrm>
          <a:prstGeom prst="rect">
            <a:avLst/>
          </a:prstGeom>
          <a:solidFill>
            <a:srgbClr val="0000FF">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One Notion</a:t>
            </a:r>
            <a:endParaRPr lang="en-US" dirty="0"/>
          </a:p>
        </p:txBody>
      </p:sp>
      <p:sp>
        <p:nvSpPr>
          <p:cNvPr id="4" name="Date Placeholder 3"/>
          <p:cNvSpPr>
            <a:spLocks noGrp="1"/>
          </p:cNvSpPr>
          <p:nvPr>
            <p:ph type="dt" sz="half" idx="10"/>
          </p:nvPr>
        </p:nvSpPr>
        <p:spPr/>
        <p:txBody>
          <a:bodyPr/>
          <a:lstStyle/>
          <a:p>
            <a:pPr>
              <a:defRPr/>
            </a:pPr>
            <a:r>
              <a:rPr lang="en-US" smtClean="0"/>
              <a:t>23 April 2015</a:t>
            </a:r>
            <a:endParaRPr lang="en-US" dirty="0"/>
          </a:p>
        </p:txBody>
      </p:sp>
      <p:cxnSp>
        <p:nvCxnSpPr>
          <p:cNvPr id="66" name="Straight Arrow Connector 65"/>
          <p:cNvCxnSpPr/>
          <p:nvPr/>
        </p:nvCxnSpPr>
        <p:spPr>
          <a:xfrm flipV="1">
            <a:off x="6030920" y="1510220"/>
            <a:ext cx="0" cy="1981200"/>
          </a:xfrm>
          <a:prstGeom prst="straightConnector1">
            <a:avLst/>
          </a:prstGeom>
          <a:ln w="3175" cmpd="sng">
            <a:solidFill>
              <a:schemeClr val="bg1">
                <a:lumMod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3159060" y="1510220"/>
            <a:ext cx="0" cy="1981200"/>
          </a:xfrm>
          <a:prstGeom prst="straightConnector1">
            <a:avLst/>
          </a:prstGeom>
          <a:ln w="3175" cmpd="sng">
            <a:solidFill>
              <a:schemeClr val="bg1">
                <a:lumMod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6018640" y="3646890"/>
            <a:ext cx="0" cy="1981200"/>
          </a:xfrm>
          <a:prstGeom prst="straightConnector1">
            <a:avLst/>
          </a:prstGeom>
          <a:ln w="3175" cmpd="sng">
            <a:solidFill>
              <a:schemeClr val="bg1">
                <a:lumMod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3146780" y="3646890"/>
            <a:ext cx="0" cy="1981200"/>
          </a:xfrm>
          <a:prstGeom prst="straightConnector1">
            <a:avLst/>
          </a:prstGeom>
          <a:ln w="3175" cmpd="sng">
            <a:solidFill>
              <a:schemeClr val="bg1">
                <a:lumMod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839920" y="3491420"/>
            <a:ext cx="5486400" cy="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827640" y="5628090"/>
            <a:ext cx="5486400" cy="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443111" y="5446934"/>
            <a:ext cx="620745" cy="369332"/>
          </a:xfrm>
          <a:prstGeom prst="rect">
            <a:avLst/>
          </a:prstGeom>
          <a:noFill/>
        </p:spPr>
        <p:txBody>
          <a:bodyPr wrap="none" rtlCol="0">
            <a:spAutoFit/>
          </a:bodyPr>
          <a:lstStyle/>
          <a:p>
            <a:r>
              <a:rPr lang="en-US" dirty="0" smtClean="0"/>
              <a:t>time</a:t>
            </a:r>
            <a:endParaRPr lang="en-US" dirty="0"/>
          </a:p>
        </p:txBody>
      </p:sp>
      <p:sp>
        <p:nvSpPr>
          <p:cNvPr id="30" name="TextBox 29"/>
          <p:cNvSpPr txBox="1"/>
          <p:nvPr/>
        </p:nvSpPr>
        <p:spPr>
          <a:xfrm>
            <a:off x="1980040" y="5704290"/>
            <a:ext cx="1082748" cy="369332"/>
          </a:xfrm>
          <a:prstGeom prst="rect">
            <a:avLst/>
          </a:prstGeom>
          <a:noFill/>
        </p:spPr>
        <p:txBody>
          <a:bodyPr wrap="none" rtlCol="0">
            <a:spAutoFit/>
          </a:bodyPr>
          <a:lstStyle/>
          <a:p>
            <a:r>
              <a:rPr lang="en-US" dirty="0"/>
              <a:t>p</a:t>
            </a:r>
            <a:r>
              <a:rPr lang="en-US" dirty="0" smtClean="0"/>
              <a:t>re-flight</a:t>
            </a:r>
            <a:endParaRPr lang="en-US" dirty="0"/>
          </a:p>
        </p:txBody>
      </p:sp>
      <p:sp>
        <p:nvSpPr>
          <p:cNvPr id="31" name="TextBox 30"/>
          <p:cNvSpPr txBox="1"/>
          <p:nvPr/>
        </p:nvSpPr>
        <p:spPr>
          <a:xfrm>
            <a:off x="6094840" y="5704290"/>
            <a:ext cx="1185428" cy="369332"/>
          </a:xfrm>
          <a:prstGeom prst="rect">
            <a:avLst/>
          </a:prstGeom>
          <a:noFill/>
        </p:spPr>
        <p:txBody>
          <a:bodyPr wrap="none" rtlCol="0">
            <a:spAutoFit/>
          </a:bodyPr>
          <a:lstStyle/>
          <a:p>
            <a:r>
              <a:rPr lang="en-US" dirty="0"/>
              <a:t>p</a:t>
            </a:r>
            <a:r>
              <a:rPr lang="en-US" dirty="0" smtClean="0"/>
              <a:t>ost-flight</a:t>
            </a:r>
            <a:endParaRPr lang="en-US" dirty="0"/>
          </a:p>
        </p:txBody>
      </p:sp>
      <p:sp>
        <p:nvSpPr>
          <p:cNvPr id="32" name="TextBox 31"/>
          <p:cNvSpPr txBox="1"/>
          <p:nvPr/>
        </p:nvSpPr>
        <p:spPr>
          <a:xfrm>
            <a:off x="4037440" y="5704290"/>
            <a:ext cx="928785" cy="369332"/>
          </a:xfrm>
          <a:prstGeom prst="rect">
            <a:avLst/>
          </a:prstGeom>
          <a:noFill/>
        </p:spPr>
        <p:txBody>
          <a:bodyPr wrap="none" rtlCol="0">
            <a:spAutoFit/>
          </a:bodyPr>
          <a:lstStyle/>
          <a:p>
            <a:r>
              <a:rPr lang="en-US" dirty="0"/>
              <a:t>i</a:t>
            </a:r>
            <a:r>
              <a:rPr lang="en-US" dirty="0" smtClean="0"/>
              <a:t>n-flight</a:t>
            </a:r>
            <a:endParaRPr lang="en-US" dirty="0"/>
          </a:p>
        </p:txBody>
      </p:sp>
      <p:cxnSp>
        <p:nvCxnSpPr>
          <p:cNvPr id="33" name="Straight Arrow Connector 32"/>
          <p:cNvCxnSpPr/>
          <p:nvPr/>
        </p:nvCxnSpPr>
        <p:spPr>
          <a:xfrm flipV="1">
            <a:off x="1839920" y="1434020"/>
            <a:ext cx="0" cy="20574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827640" y="3570690"/>
            <a:ext cx="0" cy="2057400"/>
          </a:xfrm>
          <a:prstGeom prst="straightConnector1">
            <a:avLst/>
          </a:prstGeom>
          <a:ln w="38100" cmpd="sng">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a:off x="1994063" y="1614348"/>
            <a:ext cx="5214162" cy="1329770"/>
          </a:xfrm>
          <a:custGeom>
            <a:avLst/>
            <a:gdLst>
              <a:gd name="connsiteX0" fmla="*/ 0 w 5202292"/>
              <a:gd name="connsiteY0" fmla="*/ 1388812 h 1388812"/>
              <a:gd name="connsiteX1" fmla="*/ 47478 w 5202292"/>
              <a:gd name="connsiteY1" fmla="*/ 1329461 h 1388812"/>
              <a:gd name="connsiteX2" fmla="*/ 189913 w 5202292"/>
              <a:gd name="connsiteY2" fmla="*/ 1293850 h 1388812"/>
              <a:gd name="connsiteX3" fmla="*/ 296738 w 5202292"/>
              <a:gd name="connsiteY3" fmla="*/ 1305720 h 1388812"/>
              <a:gd name="connsiteX4" fmla="*/ 593477 w 5202292"/>
              <a:gd name="connsiteY4" fmla="*/ 1281980 h 1388812"/>
              <a:gd name="connsiteX5" fmla="*/ 902085 w 5202292"/>
              <a:gd name="connsiteY5" fmla="*/ 1270110 h 1388812"/>
              <a:gd name="connsiteX6" fmla="*/ 961433 w 5202292"/>
              <a:gd name="connsiteY6" fmla="*/ 1258240 h 1388812"/>
              <a:gd name="connsiteX7" fmla="*/ 1127607 w 5202292"/>
              <a:gd name="connsiteY7" fmla="*/ 1234499 h 1388812"/>
              <a:gd name="connsiteX8" fmla="*/ 1198824 w 5202292"/>
              <a:gd name="connsiteY8" fmla="*/ 1210759 h 1388812"/>
              <a:gd name="connsiteX9" fmla="*/ 1258172 w 5202292"/>
              <a:gd name="connsiteY9" fmla="*/ 1139538 h 1388812"/>
              <a:gd name="connsiteX10" fmla="*/ 1305650 w 5202292"/>
              <a:gd name="connsiteY10" fmla="*/ 1068317 h 1388812"/>
              <a:gd name="connsiteX11" fmla="*/ 1329389 w 5202292"/>
              <a:gd name="connsiteY11" fmla="*/ 1032706 h 1388812"/>
              <a:gd name="connsiteX12" fmla="*/ 1353128 w 5202292"/>
              <a:gd name="connsiteY12" fmla="*/ 997096 h 1388812"/>
              <a:gd name="connsiteX13" fmla="*/ 1376867 w 5202292"/>
              <a:gd name="connsiteY13" fmla="*/ 925874 h 1388812"/>
              <a:gd name="connsiteX14" fmla="*/ 1388737 w 5202292"/>
              <a:gd name="connsiteY14" fmla="*/ 890264 h 1388812"/>
              <a:gd name="connsiteX15" fmla="*/ 1400606 w 5202292"/>
              <a:gd name="connsiteY15" fmla="*/ 830913 h 1388812"/>
              <a:gd name="connsiteX16" fmla="*/ 1424345 w 5202292"/>
              <a:gd name="connsiteY16" fmla="*/ 759692 h 1388812"/>
              <a:gd name="connsiteX17" fmla="*/ 1436215 w 5202292"/>
              <a:gd name="connsiteY17" fmla="*/ 724081 h 1388812"/>
              <a:gd name="connsiteX18" fmla="*/ 1459954 w 5202292"/>
              <a:gd name="connsiteY18" fmla="*/ 605379 h 1388812"/>
              <a:gd name="connsiteX19" fmla="*/ 1543041 w 5202292"/>
              <a:gd name="connsiteY19" fmla="*/ 498548 h 1388812"/>
              <a:gd name="connsiteX20" fmla="*/ 1566780 w 5202292"/>
              <a:gd name="connsiteY20" fmla="*/ 462937 h 1388812"/>
              <a:gd name="connsiteX21" fmla="*/ 1626127 w 5202292"/>
              <a:gd name="connsiteY21" fmla="*/ 403586 h 1388812"/>
              <a:gd name="connsiteX22" fmla="*/ 1661736 w 5202292"/>
              <a:gd name="connsiteY22" fmla="*/ 391716 h 1388812"/>
              <a:gd name="connsiteX23" fmla="*/ 1721084 w 5202292"/>
              <a:gd name="connsiteY23" fmla="*/ 356105 h 1388812"/>
              <a:gd name="connsiteX24" fmla="*/ 1756692 w 5202292"/>
              <a:gd name="connsiteY24" fmla="*/ 332365 h 1388812"/>
              <a:gd name="connsiteX25" fmla="*/ 1792301 w 5202292"/>
              <a:gd name="connsiteY25" fmla="*/ 320495 h 1388812"/>
              <a:gd name="connsiteX26" fmla="*/ 1827910 w 5202292"/>
              <a:gd name="connsiteY26" fmla="*/ 296755 h 1388812"/>
              <a:gd name="connsiteX27" fmla="*/ 1899127 w 5202292"/>
              <a:gd name="connsiteY27" fmla="*/ 273014 h 1388812"/>
              <a:gd name="connsiteX28" fmla="*/ 1934736 w 5202292"/>
              <a:gd name="connsiteY28" fmla="*/ 261144 h 1388812"/>
              <a:gd name="connsiteX29" fmla="*/ 2077170 w 5202292"/>
              <a:gd name="connsiteY29" fmla="*/ 237404 h 1388812"/>
              <a:gd name="connsiteX30" fmla="*/ 2314561 w 5202292"/>
              <a:gd name="connsiteY30" fmla="*/ 213663 h 1388812"/>
              <a:gd name="connsiteX31" fmla="*/ 2397648 w 5202292"/>
              <a:gd name="connsiteY31" fmla="*/ 201793 h 1388812"/>
              <a:gd name="connsiteX32" fmla="*/ 2540082 w 5202292"/>
              <a:gd name="connsiteY32" fmla="*/ 189923 h 1388812"/>
              <a:gd name="connsiteX33" fmla="*/ 2729995 w 5202292"/>
              <a:gd name="connsiteY33" fmla="*/ 154312 h 1388812"/>
              <a:gd name="connsiteX34" fmla="*/ 2848690 w 5202292"/>
              <a:gd name="connsiteY34" fmla="*/ 130572 h 1388812"/>
              <a:gd name="connsiteX35" fmla="*/ 2919908 w 5202292"/>
              <a:gd name="connsiteY35" fmla="*/ 118702 h 1388812"/>
              <a:gd name="connsiteX36" fmla="*/ 3026734 w 5202292"/>
              <a:gd name="connsiteY36" fmla="*/ 94961 h 1388812"/>
              <a:gd name="connsiteX37" fmla="*/ 3121690 w 5202292"/>
              <a:gd name="connsiteY37" fmla="*/ 83091 h 1388812"/>
              <a:gd name="connsiteX38" fmla="*/ 3192907 w 5202292"/>
              <a:gd name="connsiteY38" fmla="*/ 71221 h 1388812"/>
              <a:gd name="connsiteX39" fmla="*/ 3489646 w 5202292"/>
              <a:gd name="connsiteY39" fmla="*/ 47481 h 1388812"/>
              <a:gd name="connsiteX40" fmla="*/ 3596472 w 5202292"/>
              <a:gd name="connsiteY40" fmla="*/ 35610 h 1388812"/>
              <a:gd name="connsiteX41" fmla="*/ 3679559 w 5202292"/>
              <a:gd name="connsiteY41" fmla="*/ 23740 h 1388812"/>
              <a:gd name="connsiteX42" fmla="*/ 3810124 w 5202292"/>
              <a:gd name="connsiteY42" fmla="*/ 11870 h 1388812"/>
              <a:gd name="connsiteX43" fmla="*/ 3928819 w 5202292"/>
              <a:gd name="connsiteY43" fmla="*/ 0 h 1388812"/>
              <a:gd name="connsiteX44" fmla="*/ 4083123 w 5202292"/>
              <a:gd name="connsiteY44" fmla="*/ 23740 h 1388812"/>
              <a:gd name="connsiteX45" fmla="*/ 4118732 w 5202292"/>
              <a:gd name="connsiteY45" fmla="*/ 35610 h 1388812"/>
              <a:gd name="connsiteX46" fmla="*/ 4225558 w 5202292"/>
              <a:gd name="connsiteY46" fmla="*/ 166183 h 1388812"/>
              <a:gd name="connsiteX47" fmla="*/ 4249297 w 5202292"/>
              <a:gd name="connsiteY47" fmla="*/ 201793 h 1388812"/>
              <a:gd name="connsiteX48" fmla="*/ 4284905 w 5202292"/>
              <a:gd name="connsiteY48" fmla="*/ 273014 h 1388812"/>
              <a:gd name="connsiteX49" fmla="*/ 4308644 w 5202292"/>
              <a:gd name="connsiteY49" fmla="*/ 320495 h 1388812"/>
              <a:gd name="connsiteX50" fmla="*/ 4320514 w 5202292"/>
              <a:gd name="connsiteY50" fmla="*/ 356105 h 1388812"/>
              <a:gd name="connsiteX51" fmla="*/ 4344253 w 5202292"/>
              <a:gd name="connsiteY51" fmla="*/ 379846 h 1388812"/>
              <a:gd name="connsiteX52" fmla="*/ 4391731 w 5202292"/>
              <a:gd name="connsiteY52" fmla="*/ 439197 h 1388812"/>
              <a:gd name="connsiteX53" fmla="*/ 4427340 w 5202292"/>
              <a:gd name="connsiteY53" fmla="*/ 462937 h 1388812"/>
              <a:gd name="connsiteX54" fmla="*/ 4474818 w 5202292"/>
              <a:gd name="connsiteY54" fmla="*/ 522288 h 1388812"/>
              <a:gd name="connsiteX55" fmla="*/ 4510427 w 5202292"/>
              <a:gd name="connsiteY55" fmla="*/ 546028 h 1388812"/>
              <a:gd name="connsiteX56" fmla="*/ 4557905 w 5202292"/>
              <a:gd name="connsiteY56" fmla="*/ 605379 h 1388812"/>
              <a:gd name="connsiteX57" fmla="*/ 4640992 w 5202292"/>
              <a:gd name="connsiteY57" fmla="*/ 688471 h 1388812"/>
              <a:gd name="connsiteX58" fmla="*/ 4676600 w 5202292"/>
              <a:gd name="connsiteY58" fmla="*/ 724081 h 1388812"/>
              <a:gd name="connsiteX59" fmla="*/ 4700339 w 5202292"/>
              <a:gd name="connsiteY59" fmla="*/ 747822 h 1388812"/>
              <a:gd name="connsiteX60" fmla="*/ 4747818 w 5202292"/>
              <a:gd name="connsiteY60" fmla="*/ 807173 h 1388812"/>
              <a:gd name="connsiteX61" fmla="*/ 4819035 w 5202292"/>
              <a:gd name="connsiteY61" fmla="*/ 854653 h 1388812"/>
              <a:gd name="connsiteX62" fmla="*/ 4890252 w 5202292"/>
              <a:gd name="connsiteY62" fmla="*/ 925874 h 1388812"/>
              <a:gd name="connsiteX63" fmla="*/ 4913991 w 5202292"/>
              <a:gd name="connsiteY63" fmla="*/ 949615 h 1388812"/>
              <a:gd name="connsiteX64" fmla="*/ 4949600 w 5202292"/>
              <a:gd name="connsiteY64" fmla="*/ 973355 h 1388812"/>
              <a:gd name="connsiteX65" fmla="*/ 5008947 w 5202292"/>
              <a:gd name="connsiteY65" fmla="*/ 1020836 h 1388812"/>
              <a:gd name="connsiteX66" fmla="*/ 5032687 w 5202292"/>
              <a:gd name="connsiteY66" fmla="*/ 1056446 h 1388812"/>
              <a:gd name="connsiteX67" fmla="*/ 5103904 w 5202292"/>
              <a:gd name="connsiteY67" fmla="*/ 1103927 h 1388812"/>
              <a:gd name="connsiteX68" fmla="*/ 5127643 w 5202292"/>
              <a:gd name="connsiteY68" fmla="*/ 1127668 h 1388812"/>
              <a:gd name="connsiteX69" fmla="*/ 5186991 w 5202292"/>
              <a:gd name="connsiteY69" fmla="*/ 1187019 h 1388812"/>
              <a:gd name="connsiteX0" fmla="*/ 0 w 5214162"/>
              <a:gd name="connsiteY0" fmla="*/ 1317591 h 1329770"/>
              <a:gd name="connsiteX1" fmla="*/ 59348 w 5214162"/>
              <a:gd name="connsiteY1" fmla="*/ 1329461 h 1329770"/>
              <a:gd name="connsiteX2" fmla="*/ 201783 w 5214162"/>
              <a:gd name="connsiteY2" fmla="*/ 1293850 h 1329770"/>
              <a:gd name="connsiteX3" fmla="*/ 308608 w 5214162"/>
              <a:gd name="connsiteY3" fmla="*/ 1305720 h 1329770"/>
              <a:gd name="connsiteX4" fmla="*/ 605347 w 5214162"/>
              <a:gd name="connsiteY4" fmla="*/ 1281980 h 1329770"/>
              <a:gd name="connsiteX5" fmla="*/ 913955 w 5214162"/>
              <a:gd name="connsiteY5" fmla="*/ 1270110 h 1329770"/>
              <a:gd name="connsiteX6" fmla="*/ 973303 w 5214162"/>
              <a:gd name="connsiteY6" fmla="*/ 1258240 h 1329770"/>
              <a:gd name="connsiteX7" fmla="*/ 1139477 w 5214162"/>
              <a:gd name="connsiteY7" fmla="*/ 1234499 h 1329770"/>
              <a:gd name="connsiteX8" fmla="*/ 1210694 w 5214162"/>
              <a:gd name="connsiteY8" fmla="*/ 1210759 h 1329770"/>
              <a:gd name="connsiteX9" fmla="*/ 1270042 w 5214162"/>
              <a:gd name="connsiteY9" fmla="*/ 1139538 h 1329770"/>
              <a:gd name="connsiteX10" fmla="*/ 1317520 w 5214162"/>
              <a:gd name="connsiteY10" fmla="*/ 1068317 h 1329770"/>
              <a:gd name="connsiteX11" fmla="*/ 1341259 w 5214162"/>
              <a:gd name="connsiteY11" fmla="*/ 1032706 h 1329770"/>
              <a:gd name="connsiteX12" fmla="*/ 1364998 w 5214162"/>
              <a:gd name="connsiteY12" fmla="*/ 997096 h 1329770"/>
              <a:gd name="connsiteX13" fmla="*/ 1388737 w 5214162"/>
              <a:gd name="connsiteY13" fmla="*/ 925874 h 1329770"/>
              <a:gd name="connsiteX14" fmla="*/ 1400607 w 5214162"/>
              <a:gd name="connsiteY14" fmla="*/ 890264 h 1329770"/>
              <a:gd name="connsiteX15" fmla="*/ 1412476 w 5214162"/>
              <a:gd name="connsiteY15" fmla="*/ 830913 h 1329770"/>
              <a:gd name="connsiteX16" fmla="*/ 1436215 w 5214162"/>
              <a:gd name="connsiteY16" fmla="*/ 759692 h 1329770"/>
              <a:gd name="connsiteX17" fmla="*/ 1448085 w 5214162"/>
              <a:gd name="connsiteY17" fmla="*/ 724081 h 1329770"/>
              <a:gd name="connsiteX18" fmla="*/ 1471824 w 5214162"/>
              <a:gd name="connsiteY18" fmla="*/ 605379 h 1329770"/>
              <a:gd name="connsiteX19" fmla="*/ 1554911 w 5214162"/>
              <a:gd name="connsiteY19" fmla="*/ 498548 h 1329770"/>
              <a:gd name="connsiteX20" fmla="*/ 1578650 w 5214162"/>
              <a:gd name="connsiteY20" fmla="*/ 462937 h 1329770"/>
              <a:gd name="connsiteX21" fmla="*/ 1637997 w 5214162"/>
              <a:gd name="connsiteY21" fmla="*/ 403586 h 1329770"/>
              <a:gd name="connsiteX22" fmla="*/ 1673606 w 5214162"/>
              <a:gd name="connsiteY22" fmla="*/ 391716 h 1329770"/>
              <a:gd name="connsiteX23" fmla="*/ 1732954 w 5214162"/>
              <a:gd name="connsiteY23" fmla="*/ 356105 h 1329770"/>
              <a:gd name="connsiteX24" fmla="*/ 1768562 w 5214162"/>
              <a:gd name="connsiteY24" fmla="*/ 332365 h 1329770"/>
              <a:gd name="connsiteX25" fmla="*/ 1804171 w 5214162"/>
              <a:gd name="connsiteY25" fmla="*/ 320495 h 1329770"/>
              <a:gd name="connsiteX26" fmla="*/ 1839780 w 5214162"/>
              <a:gd name="connsiteY26" fmla="*/ 296755 h 1329770"/>
              <a:gd name="connsiteX27" fmla="*/ 1910997 w 5214162"/>
              <a:gd name="connsiteY27" fmla="*/ 273014 h 1329770"/>
              <a:gd name="connsiteX28" fmla="*/ 1946606 w 5214162"/>
              <a:gd name="connsiteY28" fmla="*/ 261144 h 1329770"/>
              <a:gd name="connsiteX29" fmla="*/ 2089040 w 5214162"/>
              <a:gd name="connsiteY29" fmla="*/ 237404 h 1329770"/>
              <a:gd name="connsiteX30" fmla="*/ 2326431 w 5214162"/>
              <a:gd name="connsiteY30" fmla="*/ 213663 h 1329770"/>
              <a:gd name="connsiteX31" fmla="*/ 2409518 w 5214162"/>
              <a:gd name="connsiteY31" fmla="*/ 201793 h 1329770"/>
              <a:gd name="connsiteX32" fmla="*/ 2551952 w 5214162"/>
              <a:gd name="connsiteY32" fmla="*/ 189923 h 1329770"/>
              <a:gd name="connsiteX33" fmla="*/ 2741865 w 5214162"/>
              <a:gd name="connsiteY33" fmla="*/ 154312 h 1329770"/>
              <a:gd name="connsiteX34" fmla="*/ 2860560 w 5214162"/>
              <a:gd name="connsiteY34" fmla="*/ 130572 h 1329770"/>
              <a:gd name="connsiteX35" fmla="*/ 2931778 w 5214162"/>
              <a:gd name="connsiteY35" fmla="*/ 118702 h 1329770"/>
              <a:gd name="connsiteX36" fmla="*/ 3038604 w 5214162"/>
              <a:gd name="connsiteY36" fmla="*/ 94961 h 1329770"/>
              <a:gd name="connsiteX37" fmla="*/ 3133560 w 5214162"/>
              <a:gd name="connsiteY37" fmla="*/ 83091 h 1329770"/>
              <a:gd name="connsiteX38" fmla="*/ 3204777 w 5214162"/>
              <a:gd name="connsiteY38" fmla="*/ 71221 h 1329770"/>
              <a:gd name="connsiteX39" fmla="*/ 3501516 w 5214162"/>
              <a:gd name="connsiteY39" fmla="*/ 47481 h 1329770"/>
              <a:gd name="connsiteX40" fmla="*/ 3608342 w 5214162"/>
              <a:gd name="connsiteY40" fmla="*/ 35610 h 1329770"/>
              <a:gd name="connsiteX41" fmla="*/ 3691429 w 5214162"/>
              <a:gd name="connsiteY41" fmla="*/ 23740 h 1329770"/>
              <a:gd name="connsiteX42" fmla="*/ 3821994 w 5214162"/>
              <a:gd name="connsiteY42" fmla="*/ 11870 h 1329770"/>
              <a:gd name="connsiteX43" fmla="*/ 3940689 w 5214162"/>
              <a:gd name="connsiteY43" fmla="*/ 0 h 1329770"/>
              <a:gd name="connsiteX44" fmla="*/ 4094993 w 5214162"/>
              <a:gd name="connsiteY44" fmla="*/ 23740 h 1329770"/>
              <a:gd name="connsiteX45" fmla="*/ 4130602 w 5214162"/>
              <a:gd name="connsiteY45" fmla="*/ 35610 h 1329770"/>
              <a:gd name="connsiteX46" fmla="*/ 4237428 w 5214162"/>
              <a:gd name="connsiteY46" fmla="*/ 166183 h 1329770"/>
              <a:gd name="connsiteX47" fmla="*/ 4261167 w 5214162"/>
              <a:gd name="connsiteY47" fmla="*/ 201793 h 1329770"/>
              <a:gd name="connsiteX48" fmla="*/ 4296775 w 5214162"/>
              <a:gd name="connsiteY48" fmla="*/ 273014 h 1329770"/>
              <a:gd name="connsiteX49" fmla="*/ 4320514 w 5214162"/>
              <a:gd name="connsiteY49" fmla="*/ 320495 h 1329770"/>
              <a:gd name="connsiteX50" fmla="*/ 4332384 w 5214162"/>
              <a:gd name="connsiteY50" fmla="*/ 356105 h 1329770"/>
              <a:gd name="connsiteX51" fmla="*/ 4356123 w 5214162"/>
              <a:gd name="connsiteY51" fmla="*/ 379846 h 1329770"/>
              <a:gd name="connsiteX52" fmla="*/ 4403601 w 5214162"/>
              <a:gd name="connsiteY52" fmla="*/ 439197 h 1329770"/>
              <a:gd name="connsiteX53" fmla="*/ 4439210 w 5214162"/>
              <a:gd name="connsiteY53" fmla="*/ 462937 h 1329770"/>
              <a:gd name="connsiteX54" fmla="*/ 4486688 w 5214162"/>
              <a:gd name="connsiteY54" fmla="*/ 522288 h 1329770"/>
              <a:gd name="connsiteX55" fmla="*/ 4522297 w 5214162"/>
              <a:gd name="connsiteY55" fmla="*/ 546028 h 1329770"/>
              <a:gd name="connsiteX56" fmla="*/ 4569775 w 5214162"/>
              <a:gd name="connsiteY56" fmla="*/ 605379 h 1329770"/>
              <a:gd name="connsiteX57" fmla="*/ 4652862 w 5214162"/>
              <a:gd name="connsiteY57" fmla="*/ 688471 h 1329770"/>
              <a:gd name="connsiteX58" fmla="*/ 4688470 w 5214162"/>
              <a:gd name="connsiteY58" fmla="*/ 724081 h 1329770"/>
              <a:gd name="connsiteX59" fmla="*/ 4712209 w 5214162"/>
              <a:gd name="connsiteY59" fmla="*/ 747822 h 1329770"/>
              <a:gd name="connsiteX60" fmla="*/ 4759688 w 5214162"/>
              <a:gd name="connsiteY60" fmla="*/ 807173 h 1329770"/>
              <a:gd name="connsiteX61" fmla="*/ 4830905 w 5214162"/>
              <a:gd name="connsiteY61" fmla="*/ 854653 h 1329770"/>
              <a:gd name="connsiteX62" fmla="*/ 4902122 w 5214162"/>
              <a:gd name="connsiteY62" fmla="*/ 925874 h 1329770"/>
              <a:gd name="connsiteX63" fmla="*/ 4925861 w 5214162"/>
              <a:gd name="connsiteY63" fmla="*/ 949615 h 1329770"/>
              <a:gd name="connsiteX64" fmla="*/ 4961470 w 5214162"/>
              <a:gd name="connsiteY64" fmla="*/ 973355 h 1329770"/>
              <a:gd name="connsiteX65" fmla="*/ 5020817 w 5214162"/>
              <a:gd name="connsiteY65" fmla="*/ 1020836 h 1329770"/>
              <a:gd name="connsiteX66" fmla="*/ 5044557 w 5214162"/>
              <a:gd name="connsiteY66" fmla="*/ 1056446 h 1329770"/>
              <a:gd name="connsiteX67" fmla="*/ 5115774 w 5214162"/>
              <a:gd name="connsiteY67" fmla="*/ 1103927 h 1329770"/>
              <a:gd name="connsiteX68" fmla="*/ 5139513 w 5214162"/>
              <a:gd name="connsiteY68" fmla="*/ 1127668 h 1329770"/>
              <a:gd name="connsiteX69" fmla="*/ 5198861 w 5214162"/>
              <a:gd name="connsiteY69" fmla="*/ 1187019 h 132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14162" h="1329770">
                <a:moveTo>
                  <a:pt x="0" y="1317591"/>
                </a:moveTo>
                <a:cubicBezTo>
                  <a:pt x="15826" y="1297807"/>
                  <a:pt x="25717" y="1333418"/>
                  <a:pt x="59348" y="1329461"/>
                </a:cubicBezTo>
                <a:cubicBezTo>
                  <a:pt x="92979" y="1325504"/>
                  <a:pt x="168067" y="1299469"/>
                  <a:pt x="201783" y="1293850"/>
                </a:cubicBezTo>
                <a:cubicBezTo>
                  <a:pt x="237391" y="1297807"/>
                  <a:pt x="272781" y="1305720"/>
                  <a:pt x="308608" y="1305720"/>
                </a:cubicBezTo>
                <a:cubicBezTo>
                  <a:pt x="693124" y="1305720"/>
                  <a:pt x="372099" y="1295701"/>
                  <a:pt x="605347" y="1281980"/>
                </a:cubicBezTo>
                <a:cubicBezTo>
                  <a:pt x="708115" y="1275935"/>
                  <a:pt x="811086" y="1274067"/>
                  <a:pt x="913955" y="1270110"/>
                </a:cubicBezTo>
                <a:cubicBezTo>
                  <a:pt x="933738" y="1266153"/>
                  <a:pt x="953375" y="1261387"/>
                  <a:pt x="973303" y="1258240"/>
                </a:cubicBezTo>
                <a:cubicBezTo>
                  <a:pt x="1028572" y="1249513"/>
                  <a:pt x="1139477" y="1234499"/>
                  <a:pt x="1139477" y="1234499"/>
                </a:cubicBezTo>
                <a:cubicBezTo>
                  <a:pt x="1163216" y="1226586"/>
                  <a:pt x="1196814" y="1231580"/>
                  <a:pt x="1210694" y="1210759"/>
                </a:cubicBezTo>
                <a:cubicBezTo>
                  <a:pt x="1295519" y="1083513"/>
                  <a:pt x="1163424" y="1276625"/>
                  <a:pt x="1270042" y="1139538"/>
                </a:cubicBezTo>
                <a:cubicBezTo>
                  <a:pt x="1287558" y="1117016"/>
                  <a:pt x="1301694" y="1092057"/>
                  <a:pt x="1317520" y="1068317"/>
                </a:cubicBezTo>
                <a:lnTo>
                  <a:pt x="1341259" y="1032706"/>
                </a:lnTo>
                <a:lnTo>
                  <a:pt x="1364998" y="997096"/>
                </a:lnTo>
                <a:lnTo>
                  <a:pt x="1388737" y="925874"/>
                </a:lnTo>
                <a:cubicBezTo>
                  <a:pt x="1392694" y="914004"/>
                  <a:pt x="1398153" y="902533"/>
                  <a:pt x="1400607" y="890264"/>
                </a:cubicBezTo>
                <a:cubicBezTo>
                  <a:pt x="1404563" y="870480"/>
                  <a:pt x="1407168" y="850378"/>
                  <a:pt x="1412476" y="830913"/>
                </a:cubicBezTo>
                <a:cubicBezTo>
                  <a:pt x="1419060" y="806770"/>
                  <a:pt x="1428302" y="783432"/>
                  <a:pt x="1436215" y="759692"/>
                </a:cubicBezTo>
                <a:lnTo>
                  <a:pt x="1448085" y="724081"/>
                </a:lnTo>
                <a:cubicBezTo>
                  <a:pt x="1451034" y="703433"/>
                  <a:pt x="1455887" y="634067"/>
                  <a:pt x="1471824" y="605379"/>
                </a:cubicBezTo>
                <a:cubicBezTo>
                  <a:pt x="1531827" y="497368"/>
                  <a:pt x="1497236" y="567761"/>
                  <a:pt x="1554911" y="498548"/>
                </a:cubicBezTo>
                <a:cubicBezTo>
                  <a:pt x="1564044" y="487588"/>
                  <a:pt x="1569256" y="473674"/>
                  <a:pt x="1578650" y="462937"/>
                </a:cubicBezTo>
                <a:cubicBezTo>
                  <a:pt x="1597073" y="441881"/>
                  <a:pt x="1611455" y="412433"/>
                  <a:pt x="1637997" y="403586"/>
                </a:cubicBezTo>
                <a:cubicBezTo>
                  <a:pt x="1649867" y="399629"/>
                  <a:pt x="1662415" y="397312"/>
                  <a:pt x="1673606" y="391716"/>
                </a:cubicBezTo>
                <a:cubicBezTo>
                  <a:pt x="1694241" y="381398"/>
                  <a:pt x="1713390" y="368333"/>
                  <a:pt x="1732954" y="356105"/>
                </a:cubicBezTo>
                <a:cubicBezTo>
                  <a:pt x="1745051" y="348544"/>
                  <a:pt x="1755803" y="338745"/>
                  <a:pt x="1768562" y="332365"/>
                </a:cubicBezTo>
                <a:cubicBezTo>
                  <a:pt x="1779753" y="326769"/>
                  <a:pt x="1792980" y="326091"/>
                  <a:pt x="1804171" y="320495"/>
                </a:cubicBezTo>
                <a:cubicBezTo>
                  <a:pt x="1816931" y="314115"/>
                  <a:pt x="1826744" y="302549"/>
                  <a:pt x="1839780" y="296755"/>
                </a:cubicBezTo>
                <a:cubicBezTo>
                  <a:pt x="1862646" y="286592"/>
                  <a:pt x="1887258" y="280928"/>
                  <a:pt x="1910997" y="273014"/>
                </a:cubicBezTo>
                <a:cubicBezTo>
                  <a:pt x="1922867" y="269057"/>
                  <a:pt x="1934337" y="263598"/>
                  <a:pt x="1946606" y="261144"/>
                </a:cubicBezTo>
                <a:cubicBezTo>
                  <a:pt x="2022776" y="245909"/>
                  <a:pt x="2000696" y="249184"/>
                  <a:pt x="2089040" y="237404"/>
                </a:cubicBezTo>
                <a:cubicBezTo>
                  <a:pt x="2280193" y="211915"/>
                  <a:pt x="2079138" y="239695"/>
                  <a:pt x="2326431" y="213663"/>
                </a:cubicBezTo>
                <a:cubicBezTo>
                  <a:pt x="2354254" y="210734"/>
                  <a:pt x="2381695" y="204722"/>
                  <a:pt x="2409518" y="201793"/>
                </a:cubicBezTo>
                <a:cubicBezTo>
                  <a:pt x="2456899" y="196805"/>
                  <a:pt x="2504677" y="195833"/>
                  <a:pt x="2551952" y="189923"/>
                </a:cubicBezTo>
                <a:cubicBezTo>
                  <a:pt x="2747691" y="165455"/>
                  <a:pt x="2635079" y="177196"/>
                  <a:pt x="2741865" y="154312"/>
                </a:cubicBezTo>
                <a:cubicBezTo>
                  <a:pt x="2781318" y="145857"/>
                  <a:pt x="2820760" y="137205"/>
                  <a:pt x="2860560" y="130572"/>
                </a:cubicBezTo>
                <a:cubicBezTo>
                  <a:pt x="2884299" y="126615"/>
                  <a:pt x="2908179" y="123422"/>
                  <a:pt x="2931778" y="118702"/>
                </a:cubicBezTo>
                <a:cubicBezTo>
                  <a:pt x="3010535" y="102950"/>
                  <a:pt x="2948782" y="108781"/>
                  <a:pt x="3038604" y="94961"/>
                </a:cubicBezTo>
                <a:cubicBezTo>
                  <a:pt x="3070131" y="90110"/>
                  <a:pt x="3101982" y="87602"/>
                  <a:pt x="3133560" y="83091"/>
                </a:cubicBezTo>
                <a:cubicBezTo>
                  <a:pt x="3157385" y="79687"/>
                  <a:pt x="3180822" y="73539"/>
                  <a:pt x="3204777" y="71221"/>
                </a:cubicBezTo>
                <a:cubicBezTo>
                  <a:pt x="3303545" y="61662"/>
                  <a:pt x="3402894" y="58440"/>
                  <a:pt x="3501516" y="47481"/>
                </a:cubicBezTo>
                <a:lnTo>
                  <a:pt x="3608342" y="35610"/>
                </a:lnTo>
                <a:cubicBezTo>
                  <a:pt x="3636103" y="32140"/>
                  <a:pt x="3663623" y="26830"/>
                  <a:pt x="3691429" y="23740"/>
                </a:cubicBezTo>
                <a:cubicBezTo>
                  <a:pt x="3734863" y="18914"/>
                  <a:pt x="3778490" y="16013"/>
                  <a:pt x="3821994" y="11870"/>
                </a:cubicBezTo>
                <a:lnTo>
                  <a:pt x="3940689" y="0"/>
                </a:lnTo>
                <a:cubicBezTo>
                  <a:pt x="3998347" y="7208"/>
                  <a:pt x="4040617" y="10146"/>
                  <a:pt x="4094993" y="23740"/>
                </a:cubicBezTo>
                <a:cubicBezTo>
                  <a:pt x="4107131" y="26775"/>
                  <a:pt x="4118732" y="31653"/>
                  <a:pt x="4130602" y="35610"/>
                </a:cubicBezTo>
                <a:cubicBezTo>
                  <a:pt x="4210124" y="115137"/>
                  <a:pt x="4174430" y="71682"/>
                  <a:pt x="4237428" y="166183"/>
                </a:cubicBezTo>
                <a:lnTo>
                  <a:pt x="4261167" y="201793"/>
                </a:lnTo>
                <a:cubicBezTo>
                  <a:pt x="4282928" y="267084"/>
                  <a:pt x="4259960" y="208585"/>
                  <a:pt x="4296775" y="273014"/>
                </a:cubicBezTo>
                <a:cubicBezTo>
                  <a:pt x="4305554" y="288378"/>
                  <a:pt x="4313544" y="304231"/>
                  <a:pt x="4320514" y="320495"/>
                </a:cubicBezTo>
                <a:cubicBezTo>
                  <a:pt x="4325443" y="331995"/>
                  <a:pt x="4325947" y="345376"/>
                  <a:pt x="4332384" y="356105"/>
                </a:cubicBezTo>
                <a:cubicBezTo>
                  <a:pt x="4338142" y="365701"/>
                  <a:pt x="4349132" y="371107"/>
                  <a:pt x="4356123" y="379846"/>
                </a:cubicBezTo>
                <a:cubicBezTo>
                  <a:pt x="4383538" y="414117"/>
                  <a:pt x="4371761" y="413724"/>
                  <a:pt x="4403601" y="439197"/>
                </a:cubicBezTo>
                <a:cubicBezTo>
                  <a:pt x="4414740" y="448109"/>
                  <a:pt x="4428071" y="454025"/>
                  <a:pt x="4439210" y="462937"/>
                </a:cubicBezTo>
                <a:cubicBezTo>
                  <a:pt x="4497939" y="509922"/>
                  <a:pt x="4424997" y="460595"/>
                  <a:pt x="4486688" y="522288"/>
                </a:cubicBezTo>
                <a:cubicBezTo>
                  <a:pt x="4496775" y="532376"/>
                  <a:pt x="4510427" y="538115"/>
                  <a:pt x="4522297" y="546028"/>
                </a:cubicBezTo>
                <a:cubicBezTo>
                  <a:pt x="4542634" y="607045"/>
                  <a:pt x="4519244" y="561162"/>
                  <a:pt x="4569775" y="605379"/>
                </a:cubicBezTo>
                <a:cubicBezTo>
                  <a:pt x="4569799" y="605400"/>
                  <a:pt x="4636236" y="671844"/>
                  <a:pt x="4652862" y="688471"/>
                </a:cubicBezTo>
                <a:lnTo>
                  <a:pt x="4688470" y="724081"/>
                </a:lnTo>
                <a:cubicBezTo>
                  <a:pt x="4696383" y="731995"/>
                  <a:pt x="4706001" y="738510"/>
                  <a:pt x="4712209" y="747822"/>
                </a:cubicBezTo>
                <a:cubicBezTo>
                  <a:pt x="4727782" y="771183"/>
                  <a:pt x="4737136" y="790259"/>
                  <a:pt x="4759688" y="807173"/>
                </a:cubicBezTo>
                <a:cubicBezTo>
                  <a:pt x="4782513" y="824292"/>
                  <a:pt x="4810731" y="834478"/>
                  <a:pt x="4830905" y="854653"/>
                </a:cubicBezTo>
                <a:lnTo>
                  <a:pt x="4902122" y="925874"/>
                </a:lnTo>
                <a:cubicBezTo>
                  <a:pt x="4910035" y="933788"/>
                  <a:pt x="4916549" y="943407"/>
                  <a:pt x="4925861" y="949615"/>
                </a:cubicBezTo>
                <a:cubicBezTo>
                  <a:pt x="4937731" y="957528"/>
                  <a:pt x="4950331" y="964443"/>
                  <a:pt x="4961470" y="973355"/>
                </a:cubicBezTo>
                <a:cubicBezTo>
                  <a:pt x="5046042" y="1041016"/>
                  <a:pt x="4911211" y="947761"/>
                  <a:pt x="5020817" y="1020836"/>
                </a:cubicBezTo>
                <a:cubicBezTo>
                  <a:pt x="5028730" y="1032706"/>
                  <a:pt x="5033821" y="1047052"/>
                  <a:pt x="5044557" y="1056446"/>
                </a:cubicBezTo>
                <a:cubicBezTo>
                  <a:pt x="5066029" y="1075234"/>
                  <a:pt x="5095600" y="1083751"/>
                  <a:pt x="5115774" y="1103927"/>
                </a:cubicBezTo>
                <a:cubicBezTo>
                  <a:pt x="5123687" y="1111841"/>
                  <a:pt x="5130560" y="1120953"/>
                  <a:pt x="5139513" y="1127668"/>
                </a:cubicBezTo>
                <a:cubicBezTo>
                  <a:pt x="5211773" y="1181866"/>
                  <a:pt x="5231611" y="1154263"/>
                  <a:pt x="5198861" y="1187019"/>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779327" y="1472333"/>
            <a:ext cx="954596" cy="646331"/>
          </a:xfrm>
          <a:prstGeom prst="rect">
            <a:avLst/>
          </a:prstGeom>
          <a:noFill/>
        </p:spPr>
        <p:txBody>
          <a:bodyPr wrap="none" rtlCol="0">
            <a:spAutoFit/>
          </a:bodyPr>
          <a:lstStyle/>
          <a:p>
            <a:pPr algn="ctr"/>
            <a:r>
              <a:rPr lang="en-US" dirty="0" smtClean="0"/>
              <a:t>Flight</a:t>
            </a:r>
          </a:p>
          <a:p>
            <a:pPr algn="ctr"/>
            <a:r>
              <a:rPr lang="en-US" dirty="0" smtClean="0"/>
              <a:t>Subject</a:t>
            </a:r>
            <a:endParaRPr lang="en-US" dirty="0"/>
          </a:p>
        </p:txBody>
      </p:sp>
      <p:sp>
        <p:nvSpPr>
          <p:cNvPr id="41" name="TextBox 40"/>
          <p:cNvSpPr txBox="1"/>
          <p:nvPr/>
        </p:nvSpPr>
        <p:spPr>
          <a:xfrm>
            <a:off x="779327" y="3613260"/>
            <a:ext cx="954596" cy="646331"/>
          </a:xfrm>
          <a:prstGeom prst="rect">
            <a:avLst/>
          </a:prstGeom>
          <a:noFill/>
        </p:spPr>
        <p:txBody>
          <a:bodyPr wrap="none" rtlCol="0">
            <a:spAutoFit/>
          </a:bodyPr>
          <a:lstStyle/>
          <a:p>
            <a:pPr algn="ctr"/>
            <a:r>
              <a:rPr lang="en-US" dirty="0" smtClean="0"/>
              <a:t>Ground</a:t>
            </a:r>
          </a:p>
          <a:p>
            <a:pPr algn="ctr"/>
            <a:r>
              <a:rPr lang="en-US" dirty="0" smtClean="0"/>
              <a:t>Subject</a:t>
            </a:r>
            <a:endParaRPr lang="en-US" dirty="0"/>
          </a:p>
        </p:txBody>
      </p:sp>
      <p:sp>
        <p:nvSpPr>
          <p:cNvPr id="43" name="Freeform 42"/>
          <p:cNvSpPr/>
          <p:nvPr/>
        </p:nvSpPr>
        <p:spPr>
          <a:xfrm>
            <a:off x="1911011" y="4878653"/>
            <a:ext cx="5198860" cy="284884"/>
          </a:xfrm>
          <a:custGeom>
            <a:avLst/>
            <a:gdLst>
              <a:gd name="connsiteX0" fmla="*/ 0 w 5198860"/>
              <a:gd name="connsiteY0" fmla="*/ 249274 h 284884"/>
              <a:gd name="connsiteX1" fmla="*/ 23739 w 5198860"/>
              <a:gd name="connsiteY1" fmla="*/ 189923 h 284884"/>
              <a:gd name="connsiteX2" fmla="*/ 94957 w 5198860"/>
              <a:gd name="connsiteY2" fmla="*/ 142442 h 284884"/>
              <a:gd name="connsiteX3" fmla="*/ 166174 w 5198860"/>
              <a:gd name="connsiteY3" fmla="*/ 106831 h 284884"/>
              <a:gd name="connsiteX4" fmla="*/ 201782 w 5198860"/>
              <a:gd name="connsiteY4" fmla="*/ 83091 h 284884"/>
              <a:gd name="connsiteX5" fmla="*/ 284869 w 5198860"/>
              <a:gd name="connsiteY5" fmla="*/ 59351 h 284884"/>
              <a:gd name="connsiteX6" fmla="*/ 415434 w 5198860"/>
              <a:gd name="connsiteY6" fmla="*/ 71221 h 284884"/>
              <a:gd name="connsiteX7" fmla="*/ 522260 w 5198860"/>
              <a:gd name="connsiteY7" fmla="*/ 118701 h 284884"/>
              <a:gd name="connsiteX8" fmla="*/ 557869 w 5198860"/>
              <a:gd name="connsiteY8" fmla="*/ 130572 h 284884"/>
              <a:gd name="connsiteX9" fmla="*/ 629086 w 5198860"/>
              <a:gd name="connsiteY9" fmla="*/ 178052 h 284884"/>
              <a:gd name="connsiteX10" fmla="*/ 664695 w 5198860"/>
              <a:gd name="connsiteY10" fmla="*/ 189923 h 284884"/>
              <a:gd name="connsiteX11" fmla="*/ 700303 w 5198860"/>
              <a:gd name="connsiteY11" fmla="*/ 213663 h 284884"/>
              <a:gd name="connsiteX12" fmla="*/ 771521 w 5198860"/>
              <a:gd name="connsiteY12" fmla="*/ 237403 h 284884"/>
              <a:gd name="connsiteX13" fmla="*/ 842738 w 5198860"/>
              <a:gd name="connsiteY13" fmla="*/ 261144 h 284884"/>
              <a:gd name="connsiteX14" fmla="*/ 878346 w 5198860"/>
              <a:gd name="connsiteY14" fmla="*/ 273014 h 284884"/>
              <a:gd name="connsiteX15" fmla="*/ 913955 w 5198860"/>
              <a:gd name="connsiteY15" fmla="*/ 284884 h 284884"/>
              <a:gd name="connsiteX16" fmla="*/ 1068259 w 5198860"/>
              <a:gd name="connsiteY16" fmla="*/ 261144 h 284884"/>
              <a:gd name="connsiteX17" fmla="*/ 1103868 w 5198860"/>
              <a:gd name="connsiteY17" fmla="*/ 237403 h 284884"/>
              <a:gd name="connsiteX18" fmla="*/ 1139476 w 5198860"/>
              <a:gd name="connsiteY18" fmla="*/ 225533 h 284884"/>
              <a:gd name="connsiteX19" fmla="*/ 1175085 w 5198860"/>
              <a:gd name="connsiteY19" fmla="*/ 201793 h 284884"/>
              <a:gd name="connsiteX20" fmla="*/ 1246302 w 5198860"/>
              <a:gd name="connsiteY20" fmla="*/ 178052 h 284884"/>
              <a:gd name="connsiteX21" fmla="*/ 1317520 w 5198860"/>
              <a:gd name="connsiteY21" fmla="*/ 154312 h 284884"/>
              <a:gd name="connsiteX22" fmla="*/ 1388737 w 5198860"/>
              <a:gd name="connsiteY22" fmla="*/ 130572 h 284884"/>
              <a:gd name="connsiteX23" fmla="*/ 1697345 w 5198860"/>
              <a:gd name="connsiteY23" fmla="*/ 94961 h 284884"/>
              <a:gd name="connsiteX24" fmla="*/ 1792301 w 5198860"/>
              <a:gd name="connsiteY24" fmla="*/ 118701 h 284884"/>
              <a:gd name="connsiteX25" fmla="*/ 1970344 w 5198860"/>
              <a:gd name="connsiteY25" fmla="*/ 142442 h 284884"/>
              <a:gd name="connsiteX26" fmla="*/ 2065301 w 5198860"/>
              <a:gd name="connsiteY26" fmla="*/ 166182 h 284884"/>
              <a:gd name="connsiteX27" fmla="*/ 2219605 w 5198860"/>
              <a:gd name="connsiteY27" fmla="*/ 154312 h 284884"/>
              <a:gd name="connsiteX28" fmla="*/ 2290822 w 5198860"/>
              <a:gd name="connsiteY28" fmla="*/ 130572 h 284884"/>
              <a:gd name="connsiteX29" fmla="*/ 2326431 w 5198860"/>
              <a:gd name="connsiteY29" fmla="*/ 106831 h 284884"/>
              <a:gd name="connsiteX30" fmla="*/ 2362039 w 5198860"/>
              <a:gd name="connsiteY30" fmla="*/ 94961 h 284884"/>
              <a:gd name="connsiteX31" fmla="*/ 2385779 w 5198860"/>
              <a:gd name="connsiteY31" fmla="*/ 71221 h 284884"/>
              <a:gd name="connsiteX32" fmla="*/ 2635039 w 5198860"/>
              <a:gd name="connsiteY32" fmla="*/ 83091 h 284884"/>
              <a:gd name="connsiteX33" fmla="*/ 2706256 w 5198860"/>
              <a:gd name="connsiteY33" fmla="*/ 106831 h 284884"/>
              <a:gd name="connsiteX34" fmla="*/ 2741865 w 5198860"/>
              <a:gd name="connsiteY34" fmla="*/ 118701 h 284884"/>
              <a:gd name="connsiteX35" fmla="*/ 2777473 w 5198860"/>
              <a:gd name="connsiteY35" fmla="*/ 130572 h 284884"/>
              <a:gd name="connsiteX36" fmla="*/ 2848691 w 5198860"/>
              <a:gd name="connsiteY36" fmla="*/ 142442 h 284884"/>
              <a:gd name="connsiteX37" fmla="*/ 2896169 w 5198860"/>
              <a:gd name="connsiteY37" fmla="*/ 154312 h 284884"/>
              <a:gd name="connsiteX38" fmla="*/ 3002995 w 5198860"/>
              <a:gd name="connsiteY38" fmla="*/ 178052 h 284884"/>
              <a:gd name="connsiteX39" fmla="*/ 3204777 w 5198860"/>
              <a:gd name="connsiteY39" fmla="*/ 154312 h 284884"/>
              <a:gd name="connsiteX40" fmla="*/ 3299733 w 5198860"/>
              <a:gd name="connsiteY40" fmla="*/ 106831 h 284884"/>
              <a:gd name="connsiteX41" fmla="*/ 3382820 w 5198860"/>
              <a:gd name="connsiteY41" fmla="*/ 71221 h 284884"/>
              <a:gd name="connsiteX42" fmla="*/ 3525255 w 5198860"/>
              <a:gd name="connsiteY42" fmla="*/ 83091 h 284884"/>
              <a:gd name="connsiteX43" fmla="*/ 3584602 w 5198860"/>
              <a:gd name="connsiteY43" fmla="*/ 118701 h 284884"/>
              <a:gd name="connsiteX44" fmla="*/ 3620211 w 5198860"/>
              <a:gd name="connsiteY44" fmla="*/ 130572 h 284884"/>
              <a:gd name="connsiteX45" fmla="*/ 3916950 w 5198860"/>
              <a:gd name="connsiteY45" fmla="*/ 130572 h 284884"/>
              <a:gd name="connsiteX46" fmla="*/ 3988167 w 5198860"/>
              <a:gd name="connsiteY46" fmla="*/ 166182 h 284884"/>
              <a:gd name="connsiteX47" fmla="*/ 4023776 w 5198860"/>
              <a:gd name="connsiteY47" fmla="*/ 178052 h 284884"/>
              <a:gd name="connsiteX48" fmla="*/ 4106862 w 5198860"/>
              <a:gd name="connsiteY48" fmla="*/ 142442 h 284884"/>
              <a:gd name="connsiteX49" fmla="*/ 4178080 w 5198860"/>
              <a:gd name="connsiteY49" fmla="*/ 118701 h 284884"/>
              <a:gd name="connsiteX50" fmla="*/ 4213688 w 5198860"/>
              <a:gd name="connsiteY50" fmla="*/ 106831 h 284884"/>
              <a:gd name="connsiteX51" fmla="*/ 4249297 w 5198860"/>
              <a:gd name="connsiteY51" fmla="*/ 83091 h 284884"/>
              <a:gd name="connsiteX52" fmla="*/ 4320514 w 5198860"/>
              <a:gd name="connsiteY52" fmla="*/ 59351 h 284884"/>
              <a:gd name="connsiteX53" fmla="*/ 4403601 w 5198860"/>
              <a:gd name="connsiteY53" fmla="*/ 11870 h 284884"/>
              <a:gd name="connsiteX54" fmla="*/ 4439210 w 5198860"/>
              <a:gd name="connsiteY54" fmla="*/ 0 h 284884"/>
              <a:gd name="connsiteX55" fmla="*/ 4510427 w 5198860"/>
              <a:gd name="connsiteY55" fmla="*/ 47480 h 284884"/>
              <a:gd name="connsiteX56" fmla="*/ 4546036 w 5198860"/>
              <a:gd name="connsiteY56" fmla="*/ 59351 h 284884"/>
              <a:gd name="connsiteX57" fmla="*/ 4581644 w 5198860"/>
              <a:gd name="connsiteY57" fmla="*/ 83091 h 284884"/>
              <a:gd name="connsiteX58" fmla="*/ 4617253 w 5198860"/>
              <a:gd name="connsiteY58" fmla="*/ 94961 h 284884"/>
              <a:gd name="connsiteX59" fmla="*/ 4712209 w 5198860"/>
              <a:gd name="connsiteY59" fmla="*/ 130572 h 284884"/>
              <a:gd name="connsiteX60" fmla="*/ 4866513 w 5198860"/>
              <a:gd name="connsiteY60" fmla="*/ 118701 h 284884"/>
              <a:gd name="connsiteX61" fmla="*/ 5008948 w 5198860"/>
              <a:gd name="connsiteY61" fmla="*/ 94961 h 284884"/>
              <a:gd name="connsiteX62" fmla="*/ 5127643 w 5198860"/>
              <a:gd name="connsiteY62" fmla="*/ 71221 h 284884"/>
              <a:gd name="connsiteX63" fmla="*/ 5198860 w 5198860"/>
              <a:gd name="connsiteY63" fmla="*/ 71221 h 28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98860" h="284884">
                <a:moveTo>
                  <a:pt x="0" y="249274"/>
                </a:moveTo>
                <a:cubicBezTo>
                  <a:pt x="7913" y="229490"/>
                  <a:pt x="13168" y="208423"/>
                  <a:pt x="23739" y="189923"/>
                </a:cubicBezTo>
                <a:cubicBezTo>
                  <a:pt x="39126" y="162994"/>
                  <a:pt x="70456" y="156443"/>
                  <a:pt x="94957" y="142442"/>
                </a:cubicBezTo>
                <a:cubicBezTo>
                  <a:pt x="159387" y="105623"/>
                  <a:pt x="100883" y="128595"/>
                  <a:pt x="166174" y="106831"/>
                </a:cubicBezTo>
                <a:cubicBezTo>
                  <a:pt x="178043" y="98918"/>
                  <a:pt x="189023" y="89471"/>
                  <a:pt x="201782" y="83091"/>
                </a:cubicBezTo>
                <a:cubicBezTo>
                  <a:pt x="218809" y="74577"/>
                  <a:pt x="269658" y="63154"/>
                  <a:pt x="284869" y="59351"/>
                </a:cubicBezTo>
                <a:cubicBezTo>
                  <a:pt x="328391" y="63308"/>
                  <a:pt x="372398" y="63626"/>
                  <a:pt x="415434" y="71221"/>
                </a:cubicBezTo>
                <a:cubicBezTo>
                  <a:pt x="510079" y="87924"/>
                  <a:pt x="460190" y="87664"/>
                  <a:pt x="522260" y="118701"/>
                </a:cubicBezTo>
                <a:cubicBezTo>
                  <a:pt x="533451" y="124297"/>
                  <a:pt x="546932" y="124495"/>
                  <a:pt x="557869" y="130572"/>
                </a:cubicBezTo>
                <a:cubicBezTo>
                  <a:pt x="582809" y="144429"/>
                  <a:pt x="602019" y="169029"/>
                  <a:pt x="629086" y="178052"/>
                </a:cubicBezTo>
                <a:cubicBezTo>
                  <a:pt x="640956" y="182009"/>
                  <a:pt x="653504" y="184327"/>
                  <a:pt x="664695" y="189923"/>
                </a:cubicBezTo>
                <a:cubicBezTo>
                  <a:pt x="677454" y="196303"/>
                  <a:pt x="687267" y="207869"/>
                  <a:pt x="700303" y="213663"/>
                </a:cubicBezTo>
                <a:cubicBezTo>
                  <a:pt x="723170" y="223826"/>
                  <a:pt x="747782" y="229489"/>
                  <a:pt x="771521" y="237403"/>
                </a:cubicBezTo>
                <a:lnTo>
                  <a:pt x="842738" y="261144"/>
                </a:lnTo>
                <a:lnTo>
                  <a:pt x="878346" y="273014"/>
                </a:lnTo>
                <a:lnTo>
                  <a:pt x="913955" y="284884"/>
                </a:lnTo>
                <a:cubicBezTo>
                  <a:pt x="935398" y="282501"/>
                  <a:pt x="1032282" y="276564"/>
                  <a:pt x="1068259" y="261144"/>
                </a:cubicBezTo>
                <a:cubicBezTo>
                  <a:pt x="1081371" y="255524"/>
                  <a:pt x="1091108" y="243783"/>
                  <a:pt x="1103868" y="237403"/>
                </a:cubicBezTo>
                <a:cubicBezTo>
                  <a:pt x="1115058" y="231807"/>
                  <a:pt x="1128286" y="231128"/>
                  <a:pt x="1139476" y="225533"/>
                </a:cubicBezTo>
                <a:cubicBezTo>
                  <a:pt x="1152236" y="219153"/>
                  <a:pt x="1162049" y="207587"/>
                  <a:pt x="1175085" y="201793"/>
                </a:cubicBezTo>
                <a:cubicBezTo>
                  <a:pt x="1197951" y="191630"/>
                  <a:pt x="1222563" y="185966"/>
                  <a:pt x="1246302" y="178052"/>
                </a:cubicBezTo>
                <a:lnTo>
                  <a:pt x="1317520" y="154312"/>
                </a:lnTo>
                <a:lnTo>
                  <a:pt x="1388737" y="130572"/>
                </a:lnTo>
                <a:cubicBezTo>
                  <a:pt x="1585948" y="97701"/>
                  <a:pt x="1483160" y="110260"/>
                  <a:pt x="1697345" y="94961"/>
                </a:cubicBezTo>
                <a:cubicBezTo>
                  <a:pt x="1728997" y="102874"/>
                  <a:pt x="1759874" y="115098"/>
                  <a:pt x="1792301" y="118701"/>
                </a:cubicBezTo>
                <a:cubicBezTo>
                  <a:pt x="1849826" y="125093"/>
                  <a:pt x="1912970" y="130147"/>
                  <a:pt x="1970344" y="142442"/>
                </a:cubicBezTo>
                <a:cubicBezTo>
                  <a:pt x="2002246" y="149278"/>
                  <a:pt x="2065301" y="166182"/>
                  <a:pt x="2065301" y="166182"/>
                </a:cubicBezTo>
                <a:cubicBezTo>
                  <a:pt x="2116736" y="162225"/>
                  <a:pt x="2168650" y="162358"/>
                  <a:pt x="2219605" y="154312"/>
                </a:cubicBezTo>
                <a:cubicBezTo>
                  <a:pt x="2244322" y="150409"/>
                  <a:pt x="2290822" y="130572"/>
                  <a:pt x="2290822" y="130572"/>
                </a:cubicBezTo>
                <a:cubicBezTo>
                  <a:pt x="2302692" y="122658"/>
                  <a:pt x="2313671" y="113211"/>
                  <a:pt x="2326431" y="106831"/>
                </a:cubicBezTo>
                <a:cubicBezTo>
                  <a:pt x="2337621" y="101235"/>
                  <a:pt x="2351311" y="101398"/>
                  <a:pt x="2362039" y="94961"/>
                </a:cubicBezTo>
                <a:cubicBezTo>
                  <a:pt x="2371635" y="89203"/>
                  <a:pt x="2377866" y="79134"/>
                  <a:pt x="2385779" y="71221"/>
                </a:cubicBezTo>
                <a:cubicBezTo>
                  <a:pt x="2468866" y="75178"/>
                  <a:pt x="2552367" y="73905"/>
                  <a:pt x="2635039" y="83091"/>
                </a:cubicBezTo>
                <a:cubicBezTo>
                  <a:pt x="2659909" y="85854"/>
                  <a:pt x="2682517" y="98918"/>
                  <a:pt x="2706256" y="106831"/>
                </a:cubicBezTo>
                <a:lnTo>
                  <a:pt x="2741865" y="118701"/>
                </a:lnTo>
                <a:lnTo>
                  <a:pt x="2777473" y="130572"/>
                </a:lnTo>
                <a:cubicBezTo>
                  <a:pt x="2839228" y="109985"/>
                  <a:pt x="2788291" y="116555"/>
                  <a:pt x="2848691" y="142442"/>
                </a:cubicBezTo>
                <a:cubicBezTo>
                  <a:pt x="2863685" y="148868"/>
                  <a:pt x="2880244" y="150773"/>
                  <a:pt x="2896169" y="154312"/>
                </a:cubicBezTo>
                <a:cubicBezTo>
                  <a:pt x="3031788" y="184451"/>
                  <a:pt x="2887207" y="149104"/>
                  <a:pt x="3002995" y="178052"/>
                </a:cubicBezTo>
                <a:cubicBezTo>
                  <a:pt x="3036432" y="175012"/>
                  <a:pt x="3157142" y="167304"/>
                  <a:pt x="3204777" y="154312"/>
                </a:cubicBezTo>
                <a:cubicBezTo>
                  <a:pt x="3271847" y="136020"/>
                  <a:pt x="3250096" y="135197"/>
                  <a:pt x="3299733" y="106831"/>
                </a:cubicBezTo>
                <a:cubicBezTo>
                  <a:pt x="3340797" y="83364"/>
                  <a:pt x="3342874" y="84537"/>
                  <a:pt x="3382820" y="71221"/>
                </a:cubicBezTo>
                <a:cubicBezTo>
                  <a:pt x="3430298" y="75178"/>
                  <a:pt x="3478879" y="72178"/>
                  <a:pt x="3525255" y="83091"/>
                </a:cubicBezTo>
                <a:cubicBezTo>
                  <a:pt x="3547712" y="88375"/>
                  <a:pt x="3563968" y="108383"/>
                  <a:pt x="3584602" y="118701"/>
                </a:cubicBezTo>
                <a:cubicBezTo>
                  <a:pt x="3595793" y="124297"/>
                  <a:pt x="3608341" y="126615"/>
                  <a:pt x="3620211" y="130572"/>
                </a:cubicBezTo>
                <a:cubicBezTo>
                  <a:pt x="3771047" y="118001"/>
                  <a:pt x="3761711" y="111165"/>
                  <a:pt x="3916950" y="130572"/>
                </a:cubicBezTo>
                <a:cubicBezTo>
                  <a:pt x="3956728" y="135545"/>
                  <a:pt x="3952824" y="148510"/>
                  <a:pt x="3988167" y="166182"/>
                </a:cubicBezTo>
                <a:cubicBezTo>
                  <a:pt x="3999358" y="171778"/>
                  <a:pt x="4011906" y="174095"/>
                  <a:pt x="4023776" y="178052"/>
                </a:cubicBezTo>
                <a:cubicBezTo>
                  <a:pt x="4149367" y="146653"/>
                  <a:pt x="4001476" y="189283"/>
                  <a:pt x="4106862" y="142442"/>
                </a:cubicBezTo>
                <a:cubicBezTo>
                  <a:pt x="4129729" y="132278"/>
                  <a:pt x="4154341" y="126615"/>
                  <a:pt x="4178080" y="118701"/>
                </a:cubicBezTo>
                <a:cubicBezTo>
                  <a:pt x="4189949" y="114744"/>
                  <a:pt x="4203278" y="113771"/>
                  <a:pt x="4213688" y="106831"/>
                </a:cubicBezTo>
                <a:cubicBezTo>
                  <a:pt x="4225558" y="98918"/>
                  <a:pt x="4236261" y="88885"/>
                  <a:pt x="4249297" y="83091"/>
                </a:cubicBezTo>
                <a:cubicBezTo>
                  <a:pt x="4272163" y="72928"/>
                  <a:pt x="4320514" y="59351"/>
                  <a:pt x="4320514" y="59351"/>
                </a:cubicBezTo>
                <a:cubicBezTo>
                  <a:pt x="4356276" y="35508"/>
                  <a:pt x="4361434" y="29942"/>
                  <a:pt x="4403601" y="11870"/>
                </a:cubicBezTo>
                <a:cubicBezTo>
                  <a:pt x="4415101" y="6941"/>
                  <a:pt x="4427340" y="3957"/>
                  <a:pt x="4439210" y="0"/>
                </a:cubicBezTo>
                <a:cubicBezTo>
                  <a:pt x="4523875" y="28223"/>
                  <a:pt x="4421518" y="-11796"/>
                  <a:pt x="4510427" y="47480"/>
                </a:cubicBezTo>
                <a:cubicBezTo>
                  <a:pt x="4520837" y="54421"/>
                  <a:pt x="4534845" y="53755"/>
                  <a:pt x="4546036" y="59351"/>
                </a:cubicBezTo>
                <a:cubicBezTo>
                  <a:pt x="4558795" y="65731"/>
                  <a:pt x="4568885" y="76711"/>
                  <a:pt x="4581644" y="83091"/>
                </a:cubicBezTo>
                <a:cubicBezTo>
                  <a:pt x="4592835" y="88687"/>
                  <a:pt x="4605753" y="90032"/>
                  <a:pt x="4617253" y="94961"/>
                </a:cubicBezTo>
                <a:cubicBezTo>
                  <a:pt x="4704154" y="132205"/>
                  <a:pt x="4624672" y="108685"/>
                  <a:pt x="4712209" y="130572"/>
                </a:cubicBezTo>
                <a:cubicBezTo>
                  <a:pt x="4763644" y="126615"/>
                  <a:pt x="4815294" y="124848"/>
                  <a:pt x="4866513" y="118701"/>
                </a:cubicBezTo>
                <a:cubicBezTo>
                  <a:pt x="4914303" y="112966"/>
                  <a:pt x="4961750" y="104401"/>
                  <a:pt x="5008948" y="94961"/>
                </a:cubicBezTo>
                <a:cubicBezTo>
                  <a:pt x="5048513" y="87048"/>
                  <a:pt x="5087294" y="71221"/>
                  <a:pt x="5127643" y="71221"/>
                </a:cubicBezTo>
                <a:lnTo>
                  <a:pt x="5198860" y="71221"/>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285287DF-F7DD-45EF-AA70-A5EE34ACEB4B}" type="slidenum">
              <a:rPr lang="en-US" smtClean="0"/>
              <a:pPr>
                <a:defRPr/>
              </a:pPr>
              <a:t>9</a:t>
            </a:fld>
            <a:endParaRPr lang="en-US" dirty="0"/>
          </a:p>
        </p:txBody>
      </p:sp>
    </p:spTree>
    <p:extLst>
      <p:ext uri="{BB962C8B-B14F-4D97-AF65-F5344CB8AC3E}">
        <p14:creationId xmlns:p14="http://schemas.microsoft.com/office/powerpoint/2010/main" val="24482513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 New Space Enterpri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 New Space Enterprise.potx</Template>
  <TotalTime>21858</TotalTime>
  <Words>4271</Words>
  <Application>Microsoft Macintosh PowerPoint</Application>
  <PresentationFormat>On-screen Show (4:3)</PresentationFormat>
  <Paragraphs>588</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 New Space Enterprise</vt:lpstr>
      <vt:lpstr>Human Research Program</vt:lpstr>
      <vt:lpstr>PowerPoint Presentation</vt:lpstr>
      <vt:lpstr>The One-Year Mission</vt:lpstr>
      <vt:lpstr>1: Too Late</vt:lpstr>
      <vt:lpstr>2: A stunt?</vt:lpstr>
      <vt:lpstr>3a: Great Value in n = 1 Omic Study Over Time</vt:lpstr>
      <vt:lpstr>What is Omics?</vt:lpstr>
      <vt:lpstr>Where Does Omics Fit In?</vt:lpstr>
      <vt:lpstr>One Notion</vt:lpstr>
      <vt:lpstr>3b: A Chance in a Lifetime Opportunity?</vt:lpstr>
      <vt:lpstr>NRA Solicitation</vt:lpstr>
      <vt:lpstr>Selections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lpstr>Issues Associated with Omic Research</vt:lpstr>
      <vt:lpstr>Conclusion</vt:lpstr>
      <vt:lpstr>Acknowledgements</vt:lpstr>
      <vt:lpstr>Acknowledgements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ESMD Research Programs</dc:title>
  <dc:subject/>
  <dc:creator>Craig Kundrot</dc:creator>
  <cp:keywords/>
  <dc:description/>
  <cp:lastModifiedBy>Kundrot, Craig E. (JSC-SA211)</cp:lastModifiedBy>
  <cp:revision>1294</cp:revision>
  <cp:lastPrinted>2011-02-02T15:33:45Z</cp:lastPrinted>
  <dcterms:created xsi:type="dcterms:W3CDTF">2011-03-31T14:33:26Z</dcterms:created>
  <dcterms:modified xsi:type="dcterms:W3CDTF">2015-04-22T19:02:53Z</dcterms:modified>
  <cp:category/>
</cp:coreProperties>
</file>