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92" r:id="rId2"/>
    <p:sldId id="304" r:id="rId3"/>
    <p:sldId id="288" r:id="rId4"/>
    <p:sldId id="279" r:id="rId5"/>
    <p:sldId id="280" r:id="rId6"/>
    <p:sldId id="303" r:id="rId7"/>
    <p:sldId id="285" r:id="rId8"/>
    <p:sldId id="258" r:id="rId9"/>
    <p:sldId id="293" r:id="rId10"/>
    <p:sldId id="294" r:id="rId11"/>
    <p:sldId id="290" r:id="rId12"/>
    <p:sldId id="306" r:id="rId13"/>
    <p:sldId id="261" r:id="rId14"/>
    <p:sldId id="284" r:id="rId15"/>
    <p:sldId id="283" r:id="rId16"/>
    <p:sldId id="296" r:id="rId17"/>
    <p:sldId id="266" r:id="rId18"/>
    <p:sldId id="308" r:id="rId19"/>
    <p:sldId id="310" r:id="rId20"/>
    <p:sldId id="309" r:id="rId21"/>
    <p:sldId id="273" r:id="rId22"/>
    <p:sldId id="277" r:id="rId23"/>
    <p:sldId id="30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94" autoAdjust="0"/>
    <p:restoredTop sz="94586" autoAdjust="0"/>
  </p:normalViewPr>
  <p:slideViewPr>
    <p:cSldViewPr snapToGrid="0" snapToObjects="1">
      <p:cViewPr varScale="1">
        <p:scale>
          <a:sx n="190" d="100"/>
          <a:sy n="190" d="100"/>
        </p:scale>
        <p:origin x="-296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EE7DA3-3C5C-EA45-AEA1-AD9B3C3A400C}" type="datetimeFigureOut">
              <a:rPr lang="en-US" smtClean="0"/>
              <a:t>4/22/15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BA633-E150-2242-B941-39A1BAC34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10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1D583-6FC9-DD40-BA76-B14C0C63A90A}" type="datetimeFigureOut">
              <a:rPr lang="en-US" smtClean="0"/>
              <a:t>4/22/15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38538-6E7F-B34A-A79B-8F0A25F36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146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D0D204-2A1F-476F-B00B-6FC4762102B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PRE-DECISIONAL - INTERNAL NASA USE ONLY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35E744-647A-49D0-B748-CC202B2ACFAD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PRE-DECISIONAL - INTERNAL NASA USE ONLY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35E744-647A-49D0-B748-CC202B2ACFA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96EA34-9DEE-6440-89F8-3F94C9774EA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20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23,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www.nasa.gov/content/one-year-mission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10B0-8B29-3B41-B559-8A807A4C7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98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23,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www.nasa.gov/content/one-year-mission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10B0-8B29-3B41-B559-8A807A4C7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28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23,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www.nasa.gov/content/one-year-mission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10B0-8B29-3B41-B559-8A807A4C7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5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23,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www.nasa.gov/content/one-year-mission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10B0-8B29-3B41-B559-8A807A4C7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45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23,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www.nasa.gov/content/one-year-mission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10B0-8B29-3B41-B559-8A807A4C7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6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23,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www.nasa.gov/content/one-year-mission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10B0-8B29-3B41-B559-8A807A4C7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08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23,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www.nasa.gov/content/one-year-mission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10B0-8B29-3B41-B559-8A807A4C7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37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23,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www.nasa.gov/content/one-year-mission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10B0-8B29-3B41-B559-8A807A4C7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51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23,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www.nasa.gov/content/one-year-mission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10B0-8B29-3B41-B559-8A807A4C7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57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23,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www.nasa.gov/content/one-year-mission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10B0-8B29-3B41-B559-8A807A4C7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32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23,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www.nasa.gov/content/one-year-mission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10B0-8B29-3B41-B559-8A807A4C7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April 23,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www.nasa.gov/content/one-year-mission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110B0-8B29-3B41-B559-8A807A4C7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701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jpe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0741"/>
            <a:ext cx="8229600" cy="769441"/>
          </a:xfrm>
        </p:spPr>
        <p:txBody>
          <a:bodyPr>
            <a:spAutoFit/>
          </a:bodyPr>
          <a:lstStyle/>
          <a:p>
            <a:r>
              <a:rPr lang="en-US" dirty="0" smtClean="0"/>
              <a:t>Two Guys, One Year, No Excuses</a:t>
            </a:r>
            <a:endParaRPr lang="en-US" dirty="0"/>
          </a:p>
        </p:txBody>
      </p:sp>
      <p:pic>
        <p:nvPicPr>
          <p:cNvPr id="7" name="Content Placeholder 6" descr="scott-kelly-thumbs-up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408" r="-16408"/>
          <a:stretch>
            <a:fillRect/>
          </a:stretch>
        </p:blipFill>
        <p:spPr>
          <a:xfrm>
            <a:off x="1120972" y="979886"/>
            <a:ext cx="6784579" cy="3731257"/>
          </a:xfrm>
        </p:spPr>
      </p:pic>
      <p:sp>
        <p:nvSpPr>
          <p:cNvPr id="2" name="TextBox 1"/>
          <p:cNvSpPr txBox="1"/>
          <p:nvPr/>
        </p:nvSpPr>
        <p:spPr>
          <a:xfrm>
            <a:off x="1556843" y="4728394"/>
            <a:ext cx="595975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John B. Charles, Ph.D.</a:t>
            </a:r>
          </a:p>
          <a:p>
            <a:pPr algn="ctr"/>
            <a:r>
              <a:rPr lang="en-US" dirty="0" smtClean="0"/>
              <a:t>Associate Manager for International Science</a:t>
            </a:r>
          </a:p>
          <a:p>
            <a:pPr algn="ctr"/>
            <a:r>
              <a:rPr lang="en-US" dirty="0"/>
              <a:t>NASA Human Research Program 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NASA Enhanced Dissemination Talk: One Year Mission Edition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23,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www.nasa.gov/content/one-year-mission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10B0-8B29-3B41-B559-8A807A4C74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40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>
                <a:cs typeface="Cambria"/>
              </a:rPr>
              <a:t>Three Major Areas of Biomedical </a:t>
            </a:r>
            <a:r>
              <a:rPr lang="en-US" dirty="0" smtClean="0">
                <a:cs typeface="Cambria"/>
              </a:rPr>
              <a:t>Concern for Long Missions</a:t>
            </a:r>
            <a:endParaRPr 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199" y="1600200"/>
            <a:ext cx="4609433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Calibri"/>
                <a:cs typeface="Cambria"/>
              </a:rPr>
              <a:t>Medical events</a:t>
            </a:r>
          </a:p>
          <a:p>
            <a:pPr lvl="1"/>
            <a:r>
              <a:rPr lang="en-US" dirty="0">
                <a:latin typeface="Calibri"/>
                <a:cs typeface="Cambria"/>
              </a:rPr>
              <a:t>Establish likelihood of </a:t>
            </a:r>
            <a:r>
              <a:rPr lang="en-US" dirty="0" smtClean="0">
                <a:latin typeface="Calibri"/>
                <a:cs typeface="Cambria"/>
              </a:rPr>
              <a:t>negative events which change over time</a:t>
            </a:r>
            <a:endParaRPr lang="en-US" dirty="0">
              <a:latin typeface="Calibri"/>
              <a:cs typeface="Cambria"/>
            </a:endParaRPr>
          </a:p>
          <a:p>
            <a:pPr lvl="1"/>
            <a:r>
              <a:rPr lang="en-US" dirty="0">
                <a:latin typeface="Calibri"/>
                <a:cs typeface="Cambria"/>
              </a:rPr>
              <a:t>Characterize response </a:t>
            </a:r>
            <a:r>
              <a:rPr lang="en-US" dirty="0" smtClean="0">
                <a:latin typeface="Calibri"/>
                <a:cs typeface="Cambria"/>
              </a:rPr>
              <a:t>of known </a:t>
            </a:r>
            <a:r>
              <a:rPr lang="en-US" dirty="0">
                <a:latin typeface="Calibri"/>
                <a:cs typeface="Cambria"/>
              </a:rPr>
              <a:t>medical conditions</a:t>
            </a:r>
          </a:p>
          <a:p>
            <a:r>
              <a:rPr lang="en-US" dirty="0">
                <a:latin typeface="Calibri"/>
                <a:cs typeface="Cambria"/>
              </a:rPr>
              <a:t>Physiological deconditioning</a:t>
            </a:r>
          </a:p>
          <a:p>
            <a:pPr lvl="1"/>
            <a:r>
              <a:rPr lang="en-US" dirty="0">
                <a:latin typeface="Calibri"/>
                <a:cs typeface="Cambria"/>
              </a:rPr>
              <a:t>Establish efficacy of </a:t>
            </a:r>
            <a:r>
              <a:rPr lang="en-US" dirty="0" smtClean="0">
                <a:latin typeface="Calibri"/>
                <a:cs typeface="Cambria"/>
              </a:rPr>
              <a:t>countermeasures for missions longer than ISS</a:t>
            </a:r>
            <a:endParaRPr lang="en-US" dirty="0">
              <a:latin typeface="Calibri"/>
              <a:cs typeface="Cambria"/>
            </a:endParaRPr>
          </a:p>
          <a:p>
            <a:r>
              <a:rPr lang="en-US" b="1" dirty="0">
                <a:latin typeface="Calibri"/>
                <a:cs typeface="Cambria"/>
              </a:rPr>
              <a:t>Behavior &amp; Performance</a:t>
            </a:r>
          </a:p>
          <a:p>
            <a:pPr lvl="1"/>
            <a:r>
              <a:rPr lang="en-US" b="1" dirty="0">
                <a:latin typeface="Calibri"/>
                <a:cs typeface="Cambria"/>
              </a:rPr>
              <a:t>Characterize </a:t>
            </a:r>
            <a:r>
              <a:rPr lang="en-US" b="1" dirty="0" smtClean="0">
                <a:latin typeface="Calibri"/>
                <a:cs typeface="Cambria"/>
              </a:rPr>
              <a:t>trends over time</a:t>
            </a:r>
            <a:endParaRPr lang="en-US" b="1" dirty="0">
              <a:latin typeface="Calibri"/>
              <a:cs typeface="Cambria"/>
            </a:endParaRPr>
          </a:p>
          <a:p>
            <a:pPr lvl="1"/>
            <a:r>
              <a:rPr lang="en-US" b="1" dirty="0">
                <a:latin typeface="Calibri"/>
                <a:cs typeface="Cambria"/>
              </a:rPr>
              <a:t>Validate countermeasures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562424"/>
            <a:ext cx="822960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j-ea"/>
              <a:cs typeface="Cambria"/>
            </a:endParaRPr>
          </a:p>
        </p:txBody>
      </p:sp>
      <p:pic>
        <p:nvPicPr>
          <p:cNvPr id="9" name="Content Placeholder 8" descr="Lloyd outburst Marooned b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66632" y="1600200"/>
            <a:ext cx="3620168" cy="4057037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23,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www.nasa.gov/content/one-year-mission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10B0-8B29-3B41-B559-8A807A4C74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542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-6619"/>
            <a:ext cx="9144000" cy="1077218"/>
          </a:xfrm>
        </p:spPr>
        <p:txBody>
          <a:bodyPr wrap="square">
            <a:spAutoFit/>
          </a:bodyPr>
          <a:lstStyle/>
          <a:p>
            <a:r>
              <a:rPr lang="en-US" sz="3200" dirty="0" smtClean="0"/>
              <a:t>NASA Proposed Biomedical </a:t>
            </a:r>
            <a:r>
              <a:rPr lang="en-US" sz="3200" dirty="0" smtClean="0"/>
              <a:t>Investigations </a:t>
            </a:r>
            <a:r>
              <a:rPr lang="en-US" sz="3200" dirty="0" smtClean="0"/>
              <a:t>for One</a:t>
            </a:r>
            <a:r>
              <a:rPr lang="en-US" sz="3200" dirty="0" smtClean="0"/>
              <a:t>-Year </a:t>
            </a:r>
            <a:r>
              <a:rPr lang="en-US" sz="3200" dirty="0"/>
              <a:t>Mission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8168282"/>
              </p:ext>
            </p:extLst>
          </p:nvPr>
        </p:nvGraphicFramePr>
        <p:xfrm>
          <a:off x="457200" y="1037147"/>
          <a:ext cx="3165642" cy="3434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656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US study</a:t>
                      </a:r>
                      <a:endParaRPr lang="en-US" sz="2000" dirty="0"/>
                    </a:p>
                  </a:txBody>
                  <a:tcPr marL="68041" marR="680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Sleep Monitoring</a:t>
                      </a:r>
                      <a:endParaRPr lang="en-US" sz="2000" dirty="0"/>
                    </a:p>
                  </a:txBody>
                  <a:tcPr marL="68041" marR="680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0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Reaction</a:t>
                      </a:r>
                      <a:r>
                        <a:rPr lang="en-US" sz="2000" baseline="0" dirty="0" smtClean="0"/>
                        <a:t> Self-Test</a:t>
                      </a:r>
                      <a:endParaRPr lang="en-US" sz="2000" dirty="0"/>
                    </a:p>
                  </a:txBody>
                  <a:tcPr marL="68041" marR="680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Astronaut Journals</a:t>
                      </a:r>
                      <a:endParaRPr lang="en-US" sz="2000" dirty="0"/>
                    </a:p>
                  </a:txBody>
                  <a:tcPr marL="68041" marR="680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Biochemical Profile Surveillance</a:t>
                      </a:r>
                      <a:endParaRPr lang="en-US" sz="2000" dirty="0"/>
                    </a:p>
                  </a:txBody>
                  <a:tcPr marL="68041" marR="680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QCT for Regional Bone Architecture</a:t>
                      </a:r>
                      <a:endParaRPr lang="en-US" sz="2000" dirty="0"/>
                    </a:p>
                  </a:txBody>
                  <a:tcPr marL="68041" marR="680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3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Functional Task Test</a:t>
                      </a:r>
                      <a:endParaRPr lang="en-US" sz="2000" dirty="0"/>
                    </a:p>
                  </a:txBody>
                  <a:tcPr marL="68041" marR="680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616160" y="1018420"/>
            <a:ext cx="5034219" cy="1692771"/>
          </a:xfrm>
        </p:spPr>
        <p:txBody>
          <a:bodyPr wrap="square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Scott Kelly performed these 6 (or something close) on his previous 6-month mission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Possible match for one or more of 7 Russian investigations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23,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www.nasa.gov/content/one-year-mission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10B0-8B29-3B41-B559-8A807A4C74D9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6055656"/>
              </p:ext>
            </p:extLst>
          </p:nvPr>
        </p:nvGraphicFramePr>
        <p:xfrm>
          <a:off x="3923632" y="2907285"/>
          <a:ext cx="5026525" cy="3302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0265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j-lt"/>
                        </a:rPr>
                        <a:t>US Study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1837" marR="9183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4715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Fluid Shifts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L="91837" marR="918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Ocular Health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L="91837" marR="918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Sprint (including Maximal Oxygen Consumption)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L="91837" marR="918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Salivary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L="91837" marR="918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Cardiovascular Oxidative Damage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L="91837" marR="918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Neuroscience Operational and Functional Field Test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L="91837" marR="918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Cognition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L="91837" marR="918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8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Neuromapping (fMRI)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L="91837" marR="918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215233" y="4603060"/>
            <a:ext cx="3708399" cy="169277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just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New—Scott Kelly did 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not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perform them on his previous 6-month mission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Possible match for one or more of 17 Russian studies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367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of investigations</a:t>
            </a:r>
            <a:endParaRPr lang="en-US" dirty="0"/>
          </a:p>
        </p:txBody>
      </p:sp>
      <p:pic>
        <p:nvPicPr>
          <p:cNvPr id="6" name="Content Placeholder 5" descr="logo video 1YM patch icons.pn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Content Placeholder 8" descr="Screenshot 2015-04-21 16.46.43.pn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47" r="-5847"/>
          <a:stretch>
            <a:fillRect/>
          </a:stretch>
        </p:blipFill>
        <p:spPr/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23,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www.nasa.gov/content/one-year-mission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10B0-8B29-3B41-B559-8A807A4C74D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82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95"/>
            <a:ext cx="8229600" cy="707886"/>
          </a:xfrm>
        </p:spPr>
        <p:txBody>
          <a:bodyPr>
            <a:spAutoFit/>
          </a:bodyPr>
          <a:lstStyle/>
          <a:p>
            <a:r>
              <a:rPr lang="en-US" sz="4000" dirty="0" smtClean="0">
                <a:cs typeface="Cambria"/>
              </a:rPr>
              <a:t>Types of Investigations</a:t>
            </a:r>
            <a:endParaRPr lang="en-US" sz="4000" dirty="0"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4585871"/>
          </a:xfr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Font typeface="Wingdings" charset="2"/>
              <a:buChar char="Ø"/>
            </a:pPr>
            <a:r>
              <a:rPr lang="en-US" sz="2400" dirty="0" smtClean="0">
                <a:cs typeface="Cambria"/>
              </a:rPr>
              <a:t>Joint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cs typeface="Cambria"/>
              </a:rPr>
              <a:t>Collaborating co-PIs from Roscosmos, NASA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cs typeface="Cambria"/>
              </a:rPr>
              <a:t>Roscosmos, NASA crewmembers as subjects</a:t>
            </a:r>
          </a:p>
          <a:p>
            <a:pPr>
              <a:spcBef>
                <a:spcPts val="0"/>
              </a:spcBef>
              <a:buFont typeface="Wingdings" charset="2"/>
              <a:buChar char="Ø"/>
            </a:pPr>
            <a:r>
              <a:rPr lang="en-US" sz="2400" dirty="0" smtClean="0">
                <a:cs typeface="Cambria"/>
              </a:rPr>
              <a:t>Cross</a:t>
            </a:r>
            <a:r>
              <a:rPr lang="en-US" sz="2400" dirty="0">
                <a:cs typeface="Cambria"/>
              </a:rPr>
              <a:t>-</a:t>
            </a:r>
            <a:r>
              <a:rPr lang="en-US" sz="2400" dirty="0" smtClean="0">
                <a:cs typeface="Cambria"/>
              </a:rPr>
              <a:t>Participation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cs typeface="Cambria"/>
              </a:rPr>
              <a:t>Led by </a:t>
            </a:r>
            <a:r>
              <a:rPr lang="en-US" sz="2000" dirty="0">
                <a:cs typeface="Cambria"/>
              </a:rPr>
              <a:t>one </a:t>
            </a:r>
            <a:r>
              <a:rPr lang="en-US" sz="2000" dirty="0" smtClean="0">
                <a:cs typeface="Cambria"/>
              </a:rPr>
              <a:t>partner (e.g., Roscosmos or NASA)</a:t>
            </a:r>
            <a:endParaRPr lang="en-US" sz="2000" dirty="0">
              <a:cs typeface="Cambria"/>
            </a:endParaRPr>
          </a:p>
          <a:p>
            <a:pPr lvl="1">
              <a:spcBef>
                <a:spcPts val="0"/>
              </a:spcBef>
            </a:pPr>
            <a:r>
              <a:rPr lang="en-US" sz="2000" dirty="0" smtClean="0">
                <a:cs typeface="Cambria"/>
              </a:rPr>
              <a:t>Roscosmos, NASA crewmembers as subjects</a:t>
            </a:r>
            <a:endParaRPr lang="en-US" sz="2000" dirty="0">
              <a:cs typeface="Cambria"/>
            </a:endParaRPr>
          </a:p>
          <a:p>
            <a:pPr>
              <a:spcBef>
                <a:spcPts val="0"/>
              </a:spcBef>
              <a:buFont typeface="Wingdings" charset="2"/>
              <a:buChar char="Ø"/>
            </a:pPr>
            <a:r>
              <a:rPr lang="en-US" sz="2400" dirty="0">
                <a:cs typeface="Cambria"/>
              </a:rPr>
              <a:t>Data </a:t>
            </a:r>
            <a:r>
              <a:rPr lang="en-US" sz="2400" dirty="0" smtClean="0">
                <a:cs typeface="Cambria"/>
              </a:rPr>
              <a:t>Exchange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cs typeface="Cambria"/>
              </a:rPr>
              <a:t>Investigations within </a:t>
            </a:r>
            <a:r>
              <a:rPr lang="en-US" sz="2000" dirty="0">
                <a:cs typeface="Cambria"/>
              </a:rPr>
              <a:t>national </a:t>
            </a:r>
            <a:r>
              <a:rPr lang="en-US" sz="2000" dirty="0" smtClean="0">
                <a:cs typeface="Cambria"/>
              </a:rPr>
              <a:t>programs</a:t>
            </a:r>
          </a:p>
          <a:p>
            <a:pPr lvl="2">
              <a:spcBef>
                <a:spcPts val="0"/>
              </a:spcBef>
            </a:pPr>
            <a:r>
              <a:rPr lang="en-US" dirty="0" smtClean="0">
                <a:cs typeface="Cambria"/>
              </a:rPr>
              <a:t>No cross</a:t>
            </a:r>
            <a:r>
              <a:rPr lang="en-US" dirty="0">
                <a:cs typeface="Cambria"/>
              </a:rPr>
              <a:t>-</a:t>
            </a:r>
            <a:r>
              <a:rPr lang="en-US" dirty="0" smtClean="0">
                <a:cs typeface="Cambria"/>
              </a:rPr>
              <a:t>participation</a:t>
            </a:r>
          </a:p>
        </p:txBody>
      </p:sp>
      <p:pic>
        <p:nvPicPr>
          <p:cNvPr id="4" name="Content Placeholder 3" descr="Baikonur-065 fisherman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1066800"/>
            <a:ext cx="4038600" cy="4525963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23,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www.nasa.gov/content/one-year-mission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10B0-8B29-3B41-B559-8A807A4C74D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38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354"/>
            <a:ext cx="9143999" cy="584776"/>
          </a:xfrm>
        </p:spPr>
        <p:txBody>
          <a:bodyPr wrap="square">
            <a:spAutoFit/>
          </a:bodyPr>
          <a:lstStyle/>
          <a:p>
            <a:r>
              <a:rPr lang="en-US" sz="3200" spc="-150" dirty="0" smtClean="0"/>
              <a:t>Multilateral Biomedical Science Plan for One-Year Expedition</a:t>
            </a:r>
            <a:endParaRPr lang="en-US" sz="3200" spc="-15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268172"/>
              </p:ext>
            </p:extLst>
          </p:nvPr>
        </p:nvGraphicFramePr>
        <p:xfrm>
          <a:off x="481262" y="592089"/>
          <a:ext cx="8279586" cy="52381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8366"/>
                <a:gridCol w="1200755"/>
                <a:gridCol w="1753243"/>
                <a:gridCol w="1448148"/>
                <a:gridCol w="912798"/>
                <a:gridCol w="986952"/>
                <a:gridCol w="669324"/>
              </a:tblGrid>
              <a:tr h="28939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MHRPE</a:t>
                      </a:r>
                      <a:r>
                        <a:rPr lang="en-US" sz="1200" baseline="0" dirty="0" smtClean="0"/>
                        <a:t> Risk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Category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NASA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Roscosmos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JAXA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ESA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CSA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Sensorimotor &amp;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Musculoskeletal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Functional Capacity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61963" indent="0" algn="ctr">
                        <a:buFontTx/>
                        <a:buNone/>
                      </a:pPr>
                      <a:r>
                        <a:rPr lang="en-US" sz="1200" b="1" i="1" dirty="0" smtClean="0">
                          <a:solidFill>
                            <a:schemeClr val="tx1"/>
                          </a:solidFill>
                        </a:rPr>
                        <a:t>Field Test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200" b="1" dirty="0" smtClean="0">
                          <a:solidFill>
                            <a:srgbClr val="0000FF"/>
                          </a:solidFill>
                        </a:rPr>
                        <a:t>TBD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[D]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937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en-US" sz="1200" b="1" i="1" dirty="0" smtClean="0">
                          <a:solidFill>
                            <a:srgbClr val="0000FF"/>
                          </a:solidFill>
                        </a:rPr>
                        <a:t>Functional</a:t>
                      </a:r>
                      <a:r>
                        <a:rPr lang="en-US" sz="1200" b="1" i="1" baseline="0" dirty="0" smtClean="0">
                          <a:solidFill>
                            <a:srgbClr val="0000FF"/>
                          </a:solidFill>
                        </a:rPr>
                        <a:t> Task Test 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[D]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en-US" sz="1200" b="1" i="1" dirty="0" smtClean="0">
                          <a:solidFill>
                            <a:srgbClr val="FF0000"/>
                          </a:solidFill>
                        </a:rPr>
                        <a:t>Effektivnost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[D]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Physical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 Performance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200" b="1" dirty="0" smtClean="0">
                          <a:solidFill>
                            <a:srgbClr val="0000FF"/>
                          </a:solidFill>
                        </a:rPr>
                        <a:t>Sprint (control)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[D]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1200" b="1" i="1" dirty="0" smtClean="0">
                          <a:solidFill>
                            <a:srgbClr val="0000FF"/>
                          </a:solidFill>
                        </a:rPr>
                        <a:t>Hip QCT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[D]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Korrektsia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[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EDOS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]/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Motokard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[D]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Profilaktika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[D]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EDOS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[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Korrektsia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] [D]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7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Sensorimotor &amp; 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Hypogravity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Human Factors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200" b="1" dirty="0" smtClean="0">
                          <a:solidFill>
                            <a:srgbClr val="008000"/>
                          </a:solidFill>
                        </a:rPr>
                        <a:t>Fine Motor Skills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1200" b="1" dirty="0" smtClean="0">
                          <a:solidFill>
                            <a:srgbClr val="0000FF"/>
                          </a:solidFill>
                        </a:rPr>
                        <a:t>Habitability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1200" b="1" dirty="0" smtClean="0">
                          <a:solidFill>
                            <a:srgbClr val="0000FF"/>
                          </a:solidFill>
                        </a:rPr>
                        <a:t>Training Retention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en-US" sz="1200" b="0" i="1" dirty="0" smtClean="0">
                          <a:solidFill>
                            <a:schemeClr val="tx1"/>
                          </a:solidFill>
                        </a:rPr>
                        <a:t>Russian </a:t>
                      </a:r>
                      <a:r>
                        <a:rPr lang="en-US" sz="1200" b="0" i="1" baseline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200" b="0" i="1" dirty="0" smtClean="0">
                          <a:solidFill>
                            <a:schemeClr val="tx1"/>
                          </a:solidFill>
                        </a:rPr>
                        <a:t>rewmember</a:t>
                      </a:r>
                      <a:r>
                        <a:rPr lang="en-US" sz="1200" b="0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0" i="1" dirty="0" smtClean="0">
                          <a:solidFill>
                            <a:schemeClr val="tx1"/>
                          </a:solidFill>
                        </a:rPr>
                        <a:t>participation only</a:t>
                      </a:r>
                    </a:p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en-US" sz="1200" b="0" i="1" dirty="0" smtClean="0">
                          <a:solidFill>
                            <a:schemeClr val="tx1"/>
                          </a:solidFill>
                        </a:rPr>
                        <a:t>GCTC collaborator</a:t>
                      </a:r>
                      <a:r>
                        <a:rPr lang="en-US" sz="1200" b="0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0" i="1" dirty="0" smtClean="0">
                          <a:solidFill>
                            <a:schemeClr val="tx1"/>
                          </a:solidFill>
                        </a:rPr>
                        <a:t>identified</a:t>
                      </a:r>
                      <a:endParaRPr lang="en-US" sz="12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418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Hypogravity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Metabolism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200" b="1" dirty="0" smtClean="0">
                          <a:solidFill>
                            <a:srgbClr val="0000FF"/>
                          </a:solidFill>
                        </a:rPr>
                        <a:t>Biochemical Profile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[D]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1200" b="1" dirty="0" smtClean="0">
                          <a:solidFill>
                            <a:srgbClr val="0000FF"/>
                          </a:solidFill>
                        </a:rPr>
                        <a:t>CardiOx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[D]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1200" b="1" dirty="0" smtClean="0">
                          <a:solidFill>
                            <a:srgbClr val="0000FF"/>
                          </a:solidFill>
                        </a:rPr>
                        <a:t>Salivary Markers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[D]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Morze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[D]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Neyroimmunitet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[D]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Immuno-2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[D]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Microbial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200" b="1" dirty="0" smtClean="0">
                          <a:solidFill>
                            <a:srgbClr val="0000FF"/>
                          </a:solidFill>
                        </a:rPr>
                        <a:t>Microbiome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200" b="1" dirty="0" smtClean="0">
                          <a:solidFill>
                            <a:srgbClr val="0000FF"/>
                          </a:solidFill>
                        </a:rPr>
                        <a:t>Myco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Behavioral Health &amp; Performance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Behavioral Health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200" b="1" dirty="0" smtClean="0">
                          <a:solidFill>
                            <a:srgbClr val="008000"/>
                          </a:solidFill>
                        </a:rPr>
                        <a:t>Cognition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1200" b="1" dirty="0" smtClean="0">
                          <a:solidFill>
                            <a:srgbClr val="008000"/>
                          </a:solidFill>
                        </a:rPr>
                        <a:t>Sleep Monitoring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1200" b="1" dirty="0" smtClean="0">
                          <a:solidFill>
                            <a:srgbClr val="008000"/>
                          </a:solidFill>
                        </a:rPr>
                        <a:t>Reaction</a:t>
                      </a:r>
                      <a:r>
                        <a:rPr lang="en-US" sz="1200" b="1" baseline="0" dirty="0" smtClean="0">
                          <a:solidFill>
                            <a:srgbClr val="008000"/>
                          </a:solidFill>
                        </a:rPr>
                        <a:t> Self Test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00FF"/>
                          </a:solidFill>
                        </a:rPr>
                        <a:t>Journals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[D]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buFontTx/>
                        <a:buNone/>
                      </a:pPr>
                      <a:r>
                        <a:rPr lang="en-US" sz="1200" b="1" dirty="0" smtClean="0">
                          <a:solidFill>
                            <a:srgbClr val="008000"/>
                          </a:solidFill>
                        </a:rPr>
                        <a:t>Pilot-T</a:t>
                      </a:r>
                    </a:p>
                    <a:p>
                      <a:pPr marL="4763" indent="0" algn="ctr">
                        <a:buFontTx/>
                        <a:buNone/>
                      </a:pPr>
                      <a:r>
                        <a:rPr lang="en-US" sz="1200" b="1" dirty="0" smtClean="0">
                          <a:solidFill>
                            <a:srgbClr val="008000"/>
                          </a:solidFill>
                        </a:rPr>
                        <a:t>Interactions-2</a:t>
                      </a:r>
                    </a:p>
                    <a:p>
                      <a:pPr marL="4763" indent="0" algn="ctr">
                        <a:buFontTx/>
                        <a:buNone/>
                      </a:pPr>
                      <a:r>
                        <a:rPr lang="en-US" sz="1200" b="1" dirty="0" smtClean="0">
                          <a:solidFill>
                            <a:srgbClr val="008000"/>
                          </a:solidFill>
                        </a:rPr>
                        <a:t>Content</a:t>
                      </a:r>
                    </a:p>
                    <a:p>
                      <a:pPr marL="4763" indent="0" algn="ctr">
                        <a:buFontTx/>
                        <a:buNone/>
                      </a:pPr>
                      <a:endParaRPr lang="en-US" sz="1200" b="1" dirty="0">
                        <a:solidFill>
                          <a:srgbClr val="008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200" b="1" dirty="0" smtClean="0">
                          <a:solidFill>
                            <a:srgbClr val="0000FF"/>
                          </a:solidFill>
                        </a:rPr>
                        <a:t>Biological Rhythms </a:t>
                      </a:r>
                      <a:r>
                        <a:rPr lang="en-US" sz="1200" b="1" baseline="0" dirty="0" smtClean="0">
                          <a:solidFill>
                            <a:srgbClr val="0000FF"/>
                          </a:solidFill>
                        </a:rPr>
                        <a:t>(48 Hours)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Ocular Syndrome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Visual Impairment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61963" indent="0" algn="ctr">
                        <a:buFontTx/>
                        <a:buNone/>
                        <a:tabLst/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Fluid Shifts</a:t>
                      </a:r>
                    </a:p>
                    <a:p>
                      <a:pPr marL="461963" indent="0" algn="ctr">
                        <a:buFontTx/>
                        <a:buNone/>
                        <a:tabLst/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Ocular Health</a:t>
                      </a:r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MedB1.10</a:t>
                      </a:r>
                      <a:endParaRPr lang="en-US" sz="12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200" b="1" dirty="0" smtClean="0">
                          <a:solidFill>
                            <a:srgbClr val="0000FF"/>
                          </a:solidFill>
                        </a:rPr>
                        <a:t>IPVI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200" b="1" dirty="0" smtClean="0">
                          <a:solidFill>
                            <a:srgbClr val="0000FF"/>
                          </a:solidFill>
                        </a:rPr>
                        <a:t>Energy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01853" y="5889218"/>
            <a:ext cx="8567359" cy="613293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square" numCol="2" rtlCol="0">
            <a:normAutofit fontScale="92500" lnSpcReduction="20000"/>
          </a:bodyPr>
          <a:lstStyle/>
          <a:p>
            <a:pPr marL="171450" indent="-171450">
              <a:buFont typeface="Arial"/>
              <a:buChar char="•"/>
            </a:pPr>
            <a:r>
              <a:rPr lang="en-US" sz="1100" dirty="0" smtClean="0">
                <a:solidFill>
                  <a:srgbClr val="000000"/>
                </a:solidFill>
              </a:rPr>
              <a:t>Participation: </a:t>
            </a:r>
            <a:r>
              <a:rPr lang="en-US" sz="1100" b="1" dirty="0" smtClean="0">
                <a:solidFill>
                  <a:srgbClr val="0000FF"/>
                </a:solidFill>
              </a:rPr>
              <a:t>US astronaut</a:t>
            </a:r>
            <a:r>
              <a:rPr lang="en-US" sz="1100" dirty="0" smtClean="0">
                <a:solidFill>
                  <a:srgbClr val="000000"/>
                </a:solidFill>
              </a:rPr>
              <a:t>, </a:t>
            </a:r>
            <a:r>
              <a:rPr lang="en-US" sz="1100" b="1" dirty="0" smtClean="0">
                <a:solidFill>
                  <a:srgbClr val="FF0000"/>
                </a:solidFill>
              </a:rPr>
              <a:t>Russian cosmonaut</a:t>
            </a:r>
            <a:r>
              <a:rPr lang="en-US" sz="1100" b="1" dirty="0" smtClean="0"/>
              <a:t>,</a:t>
            </a:r>
            <a:r>
              <a:rPr lang="en-US" sz="1100" b="1" dirty="0" smtClean="0">
                <a:solidFill>
                  <a:srgbClr val="FF0000"/>
                </a:solidFill>
              </a:rPr>
              <a:t> </a:t>
            </a:r>
            <a:r>
              <a:rPr lang="en-US" sz="1100" b="1" dirty="0" smtClean="0">
                <a:solidFill>
                  <a:srgbClr val="008000"/>
                </a:solidFill>
              </a:rPr>
              <a:t>both</a:t>
            </a:r>
          </a:p>
          <a:p>
            <a:pPr marL="171450" indent="-171450">
              <a:buFont typeface="Arial"/>
              <a:buChar char="•"/>
            </a:pPr>
            <a:r>
              <a:rPr lang="en-US" sz="1100" i="1" dirty="0">
                <a:solidFill>
                  <a:srgbClr val="000000"/>
                </a:solidFill>
              </a:rPr>
              <a:t>Italicized</a:t>
            </a:r>
            <a:r>
              <a:rPr lang="en-US" sz="1100" dirty="0">
                <a:solidFill>
                  <a:srgbClr val="000000"/>
                </a:solidFill>
              </a:rPr>
              <a:t>: pre/post </a:t>
            </a:r>
            <a:r>
              <a:rPr lang="en-US" sz="1100" dirty="0" smtClean="0">
                <a:solidFill>
                  <a:srgbClr val="000000"/>
                </a:solidFill>
              </a:rPr>
              <a:t>only</a:t>
            </a:r>
            <a:endParaRPr lang="en-US" sz="1100" dirty="0">
              <a:solidFill>
                <a:srgbClr val="000000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en-US" sz="1100" dirty="0" smtClean="0">
                <a:solidFill>
                  <a:srgbClr val="000000"/>
                </a:solidFill>
              </a:rPr>
              <a:t>Korrektsia (Roscosmos) and EDOS (ESA) are same experiment </a:t>
            </a:r>
          </a:p>
          <a:p>
            <a:pPr marL="171450" indent="-171450">
              <a:buFont typeface="Arial"/>
              <a:buChar char="•"/>
            </a:pPr>
            <a:endParaRPr lang="en-US" sz="1100" dirty="0" smtClean="0">
              <a:solidFill>
                <a:srgbClr val="000000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en-US" sz="1100" dirty="0" smtClean="0">
                <a:solidFill>
                  <a:srgbClr val="000000"/>
                </a:solidFill>
              </a:rPr>
              <a:t>Bilateral NASA</a:t>
            </a:r>
            <a:r>
              <a:rPr lang="en-US" sz="1100" dirty="0">
                <a:solidFill>
                  <a:srgbClr val="000000"/>
                </a:solidFill>
              </a:rPr>
              <a:t>, </a:t>
            </a:r>
            <a:r>
              <a:rPr lang="en-US" sz="1100" dirty="0" smtClean="0">
                <a:solidFill>
                  <a:srgbClr val="000000"/>
                </a:solidFill>
              </a:rPr>
              <a:t>Roscosmos investigations</a:t>
            </a:r>
          </a:p>
          <a:p>
            <a:pPr marL="395288" lvl="1" indent="-171450">
              <a:buFont typeface="Wingdings" charset="2"/>
              <a:buChar char="Ø"/>
            </a:pPr>
            <a:r>
              <a:rPr lang="en-US" sz="1100" dirty="0" smtClean="0">
                <a:solidFill>
                  <a:srgbClr val="000000"/>
                </a:solidFill>
              </a:rPr>
              <a:t>common (“</a:t>
            </a:r>
            <a:r>
              <a:rPr lang="en-US" sz="1100" dirty="0">
                <a:solidFill>
                  <a:srgbClr val="000000"/>
                </a:solidFill>
              </a:rPr>
              <a:t>joint”) shown in merged </a:t>
            </a:r>
            <a:r>
              <a:rPr lang="en-US" sz="1100" dirty="0" smtClean="0">
                <a:solidFill>
                  <a:srgbClr val="000000"/>
                </a:solidFill>
              </a:rPr>
              <a:t>cells</a:t>
            </a:r>
          </a:p>
          <a:p>
            <a:pPr marL="395288" lvl="1" indent="-171450">
              <a:buFont typeface="Wingdings" charset="2"/>
              <a:buChar char="Ø"/>
            </a:pPr>
            <a:r>
              <a:rPr lang="en-US" sz="1100" dirty="0" smtClean="0">
                <a:solidFill>
                  <a:srgbClr val="000000"/>
                </a:solidFill>
              </a:rPr>
              <a:t>cross</a:t>
            </a:r>
            <a:r>
              <a:rPr lang="en-US" sz="1100" dirty="0">
                <a:solidFill>
                  <a:srgbClr val="000000"/>
                </a:solidFill>
              </a:rPr>
              <a:t>-participation, </a:t>
            </a:r>
            <a:r>
              <a:rPr lang="en-US" sz="1100" b="1" dirty="0" smtClean="0">
                <a:solidFill>
                  <a:srgbClr val="008000"/>
                </a:solidFill>
              </a:rPr>
              <a:t>green font</a:t>
            </a:r>
            <a:endParaRPr lang="en-US" sz="1100" dirty="0" smtClean="0">
              <a:solidFill>
                <a:srgbClr val="000000"/>
              </a:solidFill>
            </a:endParaRPr>
          </a:p>
          <a:p>
            <a:pPr marL="395288" lvl="1" indent="-171450">
              <a:buFont typeface="Wingdings" charset="2"/>
              <a:buChar char="Ø"/>
            </a:pPr>
            <a:r>
              <a:rPr lang="en-US" sz="1100" dirty="0" smtClean="0">
                <a:solidFill>
                  <a:srgbClr val="000000"/>
                </a:solidFill>
              </a:rPr>
              <a:t>data</a:t>
            </a:r>
            <a:r>
              <a:rPr lang="en-US" sz="1100" dirty="0">
                <a:solidFill>
                  <a:srgbClr val="000000"/>
                </a:solidFill>
              </a:rPr>
              <a:t>-exchange only indicated by [D</a:t>
            </a:r>
            <a:r>
              <a:rPr lang="en-US" sz="1100" dirty="0" smtClean="0">
                <a:solidFill>
                  <a:srgbClr val="000000"/>
                </a:solidFill>
              </a:rPr>
              <a:t>]</a:t>
            </a:r>
            <a:endParaRPr lang="en-US" sz="1100" dirty="0">
              <a:solidFill>
                <a:srgbClr val="000000"/>
              </a:solidFill>
            </a:endParaRPr>
          </a:p>
          <a:p>
            <a:pPr marL="223838"/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23,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www.nasa.gov/content/one-year-mission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10B0-8B29-3B41-B559-8A807A4C74D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89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692"/>
            <a:ext cx="9144000" cy="646331"/>
          </a:xfrm>
        </p:spPr>
        <p:txBody>
          <a:bodyPr>
            <a:spAutoFit/>
          </a:bodyPr>
          <a:lstStyle/>
          <a:p>
            <a:r>
              <a:rPr lang="en-US" sz="3600" dirty="0" smtClean="0"/>
              <a:t>Bilateral US-Russian Work on One-Year Mission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164" y="687330"/>
            <a:ext cx="8066087" cy="5386090"/>
          </a:xfrm>
        </p:spPr>
        <p:txBody>
          <a:bodyPr wrap="square">
            <a:spAutoFit/>
          </a:bodyPr>
          <a:lstStyle/>
          <a:p>
            <a:pPr marL="225425" indent="-225425">
              <a:spcBef>
                <a:spcPts val="0"/>
              </a:spcBef>
            </a:pPr>
            <a:r>
              <a:rPr lang="en-US" sz="2400" dirty="0" smtClean="0"/>
              <a:t>Joint US-Russian investigations done by both crewmembers</a:t>
            </a:r>
          </a:p>
          <a:p>
            <a:pPr marL="568325" lvl="1" indent="-284163">
              <a:spcBef>
                <a:spcPts val="0"/>
              </a:spcBef>
            </a:pPr>
            <a:r>
              <a:rPr lang="en-US" sz="2000" dirty="0" smtClean="0"/>
              <a:t>Ocular Health</a:t>
            </a:r>
          </a:p>
          <a:p>
            <a:pPr marL="568325" lvl="1" indent="-284163">
              <a:spcBef>
                <a:spcPts val="0"/>
              </a:spcBef>
            </a:pPr>
            <a:r>
              <a:rPr lang="en-US" sz="2000" dirty="0"/>
              <a:t>Fluid Shifts</a:t>
            </a:r>
          </a:p>
          <a:p>
            <a:pPr marL="568325" lvl="1" indent="-284163">
              <a:spcBef>
                <a:spcPts val="0"/>
              </a:spcBef>
            </a:pPr>
            <a:r>
              <a:rPr lang="en-US" sz="2000" dirty="0" smtClean="0"/>
              <a:t>Field </a:t>
            </a:r>
            <a:r>
              <a:rPr lang="en-US" sz="2000" dirty="0"/>
              <a:t>Test (pre/</a:t>
            </a:r>
            <a:r>
              <a:rPr lang="en-US" sz="2000" dirty="0" err="1"/>
              <a:t>postflight</a:t>
            </a:r>
            <a:r>
              <a:rPr lang="en-US" sz="2000" dirty="0"/>
              <a:t> only</a:t>
            </a:r>
            <a:r>
              <a:rPr lang="en-US" sz="2000" dirty="0" smtClean="0"/>
              <a:t>)</a:t>
            </a:r>
          </a:p>
          <a:p>
            <a:pPr marL="225425" indent="-225425">
              <a:spcBef>
                <a:spcPts val="0"/>
              </a:spcBef>
            </a:pPr>
            <a:r>
              <a:rPr lang="en-US" sz="2400" dirty="0" smtClean="0"/>
              <a:t>US investigations also done by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 </a:t>
            </a:r>
            <a:r>
              <a:rPr lang="en-US" sz="2400" dirty="0" smtClean="0"/>
              <a:t>  Russian cosmonaut</a:t>
            </a:r>
          </a:p>
          <a:p>
            <a:pPr marL="517525" lvl="1">
              <a:spcBef>
                <a:spcPts val="0"/>
              </a:spcBef>
            </a:pPr>
            <a:r>
              <a:rPr lang="en-US" sz="2000" dirty="0" smtClean="0"/>
              <a:t>Fine Motor Skills</a:t>
            </a:r>
          </a:p>
          <a:p>
            <a:pPr marL="517525" lvl="1">
              <a:spcBef>
                <a:spcPts val="0"/>
              </a:spcBef>
            </a:pPr>
            <a:r>
              <a:rPr lang="en-US" sz="2000" dirty="0" smtClean="0"/>
              <a:t>Cognition</a:t>
            </a:r>
          </a:p>
          <a:p>
            <a:pPr marL="517525" lvl="1">
              <a:spcBef>
                <a:spcPts val="0"/>
              </a:spcBef>
            </a:pPr>
            <a:r>
              <a:rPr lang="en-US" sz="2000" dirty="0" smtClean="0"/>
              <a:t>Sleep Monitoring</a:t>
            </a:r>
          </a:p>
          <a:p>
            <a:pPr marL="517525" lvl="1">
              <a:spcBef>
                <a:spcPts val="0"/>
              </a:spcBef>
            </a:pPr>
            <a:r>
              <a:rPr lang="en-US" sz="2000" dirty="0" smtClean="0"/>
              <a:t>Reaction Self Test</a:t>
            </a:r>
          </a:p>
          <a:p>
            <a:pPr marL="225425" indent="-225425">
              <a:spcBef>
                <a:spcPts val="0"/>
              </a:spcBef>
            </a:pPr>
            <a:r>
              <a:rPr lang="en-US" sz="2400" dirty="0" smtClean="0"/>
              <a:t>Russian investigations also done by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 </a:t>
            </a:r>
            <a:r>
              <a:rPr lang="en-US" sz="2400" dirty="0" smtClean="0"/>
              <a:t>  US astronaut</a:t>
            </a:r>
          </a:p>
          <a:p>
            <a:pPr marL="517525" lvl="1">
              <a:spcBef>
                <a:spcPts val="0"/>
              </a:spcBef>
            </a:pPr>
            <a:r>
              <a:rPr lang="en-US" sz="2000" dirty="0" smtClean="0"/>
              <a:t>Pilot-T</a:t>
            </a:r>
          </a:p>
          <a:p>
            <a:pPr marL="517525" lvl="1">
              <a:spcBef>
                <a:spcPts val="0"/>
              </a:spcBef>
            </a:pPr>
            <a:r>
              <a:rPr lang="en-US" sz="2000" dirty="0" smtClean="0"/>
              <a:t>Interactions-2</a:t>
            </a:r>
          </a:p>
          <a:p>
            <a:pPr marL="517525" lvl="1">
              <a:spcBef>
                <a:spcPts val="0"/>
              </a:spcBef>
            </a:pPr>
            <a:r>
              <a:rPr lang="en-US" sz="2000" dirty="0" smtClean="0"/>
              <a:t>Content	</a:t>
            </a:r>
          </a:p>
          <a:p>
            <a:pPr marL="225425" indent="-225425">
              <a:spcBef>
                <a:spcPts val="0"/>
              </a:spcBef>
            </a:pPr>
            <a:r>
              <a:rPr lang="en-US" sz="2400" dirty="0" smtClean="0"/>
              <a:t>Data exchange only between other national investigations</a:t>
            </a:r>
            <a:endParaRPr lang="en-US" sz="2400" dirty="0"/>
          </a:p>
        </p:txBody>
      </p:sp>
      <p:pic>
        <p:nvPicPr>
          <p:cNvPr id="6" name="Picture 5" descr="jsc2014e067735-2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947" y="1162754"/>
            <a:ext cx="3762304" cy="28277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Placeholder 7" descr="iss_oneyear_patch0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36169" y="3641677"/>
            <a:ext cx="2201724" cy="176578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23,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www.nasa.gov/content/one-year-mission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10B0-8B29-3B41-B559-8A807A4C74D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79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622420"/>
            <a:ext cx="2173163" cy="3326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27" t="4987" r="4051" b="4718"/>
          <a:stretch>
            <a:fillRect/>
          </a:stretch>
        </p:blipFill>
        <p:spPr>
          <a:xfrm>
            <a:off x="522668" y="4175721"/>
            <a:ext cx="1913010" cy="1714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3" descr="9_Subj1_OD_1100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9505" y="2568968"/>
            <a:ext cx="2469695" cy="2469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435678" y="3742531"/>
            <a:ext cx="39651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2. Posterior Globe Flattening</a:t>
            </a: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>
            <a:off x="6629400" y="3888923"/>
            <a:ext cx="639536" cy="193353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670"/>
            <a:ext cx="8229600" cy="707886"/>
          </a:xfrm>
        </p:spPr>
        <p:txBody>
          <a:bodyPr>
            <a:spAutoFit/>
          </a:bodyPr>
          <a:lstStyle/>
          <a:p>
            <a:r>
              <a:rPr lang="en-US" sz="4000" dirty="0" smtClean="0"/>
              <a:t>Visual Impairment and Increased ICP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5581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23,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5581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www.nasa.gov/content/one-year-mission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45581"/>
            <a:ext cx="2133600" cy="365125"/>
          </a:xfrm>
        </p:spPr>
        <p:txBody>
          <a:bodyPr/>
          <a:lstStyle/>
          <a:p>
            <a:pPr algn="r">
              <a:defRPr/>
            </a:pPr>
            <a:fld id="{285287DF-F7DD-45EF-AA70-A5EE34ACEB4B}" type="slidenum">
              <a:rPr lang="en-US" smtClean="0"/>
              <a:pPr algn="r">
                <a:defRPr/>
              </a:pPr>
              <a:t>16</a:t>
            </a:fld>
            <a:endParaRPr lang="en-US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1989932"/>
            <a:ext cx="3581400" cy="174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4123531"/>
            <a:ext cx="3581400" cy="1725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892878" y="1456531"/>
            <a:ext cx="29745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1. Increased Optic Nerve Sheath Diameter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211285" y="2370932"/>
            <a:ext cx="20465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FFFF00"/>
                </a:solidFill>
              </a:rPr>
              <a:t>Terrestrial Normal&lt;5.9mm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4582885" y="4961731"/>
            <a:ext cx="15893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rgbClr val="FFFF00"/>
                </a:solidFill>
              </a:rPr>
              <a:t>Flattening of Posterior Globe 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6248400" y="2187969"/>
            <a:ext cx="259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3. Raised Optic Disc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25350" y="5894290"/>
            <a:ext cx="5929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Identified as one of NASA’s highest priority medical </a:t>
            </a:r>
            <a:r>
              <a:rPr lang="en-US" dirty="0" smtClean="0">
                <a:solidFill>
                  <a:srgbClr val="FF0000"/>
                </a:solidFill>
              </a:rPr>
              <a:t>problems</a:t>
            </a:r>
          </a:p>
          <a:p>
            <a:pPr algn="ctr"/>
            <a:r>
              <a:rPr lang="en-US" dirty="0" smtClean="0"/>
              <a:t>Cause not known, but headward fluid shift is suspected.</a:t>
            </a: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931702" y="804132"/>
            <a:ext cx="7302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50% of ISS crewmembers report vision changes after several months in weightlessness, primarily increased farsightedness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213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overview Fluid shifts 11-14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49" y="3428024"/>
            <a:ext cx="4518881" cy="2207806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421" y="1707595"/>
            <a:ext cx="7312526" cy="1592744"/>
          </a:xfrm>
        </p:spPr>
        <p:txBody>
          <a:bodyPr wrap="square">
            <a:spAutoFit/>
          </a:bodyPr>
          <a:lstStyle/>
          <a:p>
            <a:pPr marL="288925" indent="-288925">
              <a:lnSpc>
                <a:spcPct val="90000"/>
              </a:lnSpc>
              <a:spcBef>
                <a:spcPts val="0"/>
              </a:spcBef>
              <a:buFont typeface="+mj-lt"/>
              <a:buAutoNum type="romanUcPeriod"/>
            </a:pPr>
            <a:r>
              <a:rPr lang="en-US" altLang="en-US" sz="1800" b="0" dirty="0" smtClean="0">
                <a:cs typeface="Arial Narrow"/>
              </a:rPr>
              <a:t>Characterize </a:t>
            </a:r>
            <a:r>
              <a:rPr lang="en-US" altLang="en-US" sz="1800" b="0" dirty="0" smtClean="0">
                <a:cs typeface="Arial Narrow"/>
              </a:rPr>
              <a:t>body fluid distribution pre/in/post spaceflight.</a:t>
            </a:r>
          </a:p>
          <a:p>
            <a:pPr marL="288925" indent="-288925">
              <a:lnSpc>
                <a:spcPct val="90000"/>
              </a:lnSpc>
              <a:spcBef>
                <a:spcPts val="0"/>
              </a:spcBef>
              <a:buFont typeface="+mj-lt"/>
              <a:buAutoNum type="romanUcPeriod"/>
            </a:pPr>
            <a:r>
              <a:rPr lang="en-US" altLang="en-US" sz="1800" b="0" dirty="0" smtClean="0">
                <a:cs typeface="Arial Narrow"/>
              </a:rPr>
              <a:t>Correlate in</a:t>
            </a:r>
            <a:r>
              <a:rPr lang="en-US" altLang="en-US" sz="1800" b="0" dirty="0">
                <a:cs typeface="Arial Narrow"/>
              </a:rPr>
              <a:t>-flight alterations of eye structure, ocular vascular parameters, </a:t>
            </a:r>
            <a:r>
              <a:rPr lang="en-US" altLang="en-US" sz="1800" b="0" dirty="0" smtClean="0">
                <a:cs typeface="Arial Narrow"/>
              </a:rPr>
              <a:t>vision </a:t>
            </a:r>
            <a:r>
              <a:rPr lang="en-US" altLang="en-US" sz="1800" b="0" dirty="0">
                <a:cs typeface="Arial Narrow"/>
              </a:rPr>
              <a:t>with headward fluid shifts, vascular </a:t>
            </a:r>
            <a:r>
              <a:rPr lang="en-US" altLang="en-US" sz="1800" b="0" dirty="0" smtClean="0">
                <a:cs typeface="Arial Narrow"/>
              </a:rPr>
              <a:t>dimensions, flow patterns.</a:t>
            </a:r>
          </a:p>
          <a:p>
            <a:pPr marL="288925" indent="-288925">
              <a:lnSpc>
                <a:spcPct val="90000"/>
              </a:lnSpc>
              <a:spcBef>
                <a:spcPts val="0"/>
              </a:spcBef>
              <a:buFont typeface="+mj-lt"/>
              <a:buAutoNum type="romanUcPeriod"/>
            </a:pPr>
            <a:r>
              <a:rPr lang="en-US" altLang="en-US" sz="1800" b="0" dirty="0" smtClean="0">
                <a:cs typeface="Arial Narrow"/>
              </a:rPr>
              <a:t>Determine systemic, ocular </a:t>
            </a:r>
            <a:r>
              <a:rPr lang="en-US" altLang="en-US" sz="1800" b="0" dirty="0">
                <a:cs typeface="Arial Narrow"/>
              </a:rPr>
              <a:t>factors of individual susceptibility to </a:t>
            </a:r>
            <a:r>
              <a:rPr lang="en-US" altLang="en-US" sz="1800" b="0" dirty="0" smtClean="0">
                <a:cs typeface="Arial Narrow"/>
              </a:rPr>
              <a:t>development </a:t>
            </a:r>
            <a:r>
              <a:rPr lang="en-US" altLang="en-US" sz="1800" b="0" dirty="0">
                <a:cs typeface="Arial Narrow"/>
              </a:rPr>
              <a:t>of ICP </a:t>
            </a:r>
            <a:r>
              <a:rPr lang="en-US" altLang="en-US" sz="1800" b="0" dirty="0" smtClean="0">
                <a:cs typeface="Arial Narrow"/>
              </a:rPr>
              <a:t>elevation, </a:t>
            </a:r>
            <a:r>
              <a:rPr lang="en-US" altLang="en-US" sz="1800" b="0" dirty="0">
                <a:cs typeface="Arial Narrow"/>
              </a:rPr>
              <a:t>vision alterations</a:t>
            </a:r>
            <a:r>
              <a:rPr lang="en-US" altLang="en-US" sz="1800" b="0" dirty="0" smtClean="0">
                <a:cs typeface="Arial Narrow"/>
              </a:rPr>
              <a:t>.</a:t>
            </a:r>
            <a:endParaRPr lang="en-US" sz="1800" dirty="0">
              <a:cs typeface="Arial Narrow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585423" y="4522706"/>
            <a:ext cx="4459252" cy="1632865"/>
            <a:chOff x="893715" y="3681899"/>
            <a:chExt cx="7715748" cy="26482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93715" y="3681899"/>
              <a:ext cx="7226157" cy="25231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tangle 8"/>
            <p:cNvSpPr/>
            <p:nvPr/>
          </p:nvSpPr>
          <p:spPr bwMode="auto">
            <a:xfrm>
              <a:off x="1185064" y="5009312"/>
              <a:ext cx="190196" cy="330782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7337145" y="5934264"/>
              <a:ext cx="269445" cy="165391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539786" y="5046608"/>
              <a:ext cx="269445" cy="165391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93715" y="4661668"/>
              <a:ext cx="1009496" cy="3610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spcBef>
                  <a:spcPts val="0"/>
                </a:spcBef>
                <a:defRPr sz="900" b="1"/>
              </a:lvl1pPr>
            </a:lstStyle>
            <a:p>
              <a:r>
                <a:rPr lang="en-US" sz="600" dirty="0">
                  <a:solidFill>
                    <a:srgbClr val="FF0000"/>
                  </a:solidFill>
                </a:rPr>
                <a:t>Chibis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543350" y="5427561"/>
              <a:ext cx="1066113" cy="90260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tIns="0" bIns="0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sz="600" b="1" dirty="0" smtClean="0">
                  <a:solidFill>
                    <a:srgbClr val="FF0000"/>
                  </a:solidFill>
                </a:rPr>
                <a:t>USND2</a:t>
              </a:r>
            </a:p>
            <a:p>
              <a:pPr>
                <a:spcBef>
                  <a:spcPts val="0"/>
                </a:spcBef>
              </a:pPr>
              <a:r>
                <a:rPr lang="en-US" sz="600" b="1" dirty="0" smtClean="0">
                  <a:solidFill>
                    <a:srgbClr val="FF0000"/>
                  </a:solidFill>
                </a:rPr>
                <a:t>CCFP</a:t>
              </a:r>
            </a:p>
            <a:p>
              <a:pPr>
                <a:spcBef>
                  <a:spcPts val="0"/>
                </a:spcBef>
              </a:pPr>
              <a:r>
                <a:rPr lang="en-US" sz="600" b="1" dirty="0" smtClean="0">
                  <a:solidFill>
                    <a:srgbClr val="FF0000"/>
                  </a:solidFill>
                </a:rPr>
                <a:t>DPOAE</a:t>
              </a:r>
            </a:p>
            <a:p>
              <a:pPr>
                <a:spcBef>
                  <a:spcPts val="0"/>
                </a:spcBef>
              </a:pPr>
              <a:r>
                <a:rPr lang="en-US" sz="600" b="1" dirty="0" smtClean="0">
                  <a:solidFill>
                    <a:srgbClr val="FF0000"/>
                  </a:solidFill>
                </a:rPr>
                <a:t>Manometer</a:t>
              </a:r>
            </a:p>
            <a:p>
              <a:pPr>
                <a:spcBef>
                  <a:spcPts val="0"/>
                </a:spcBef>
              </a:pPr>
              <a:r>
                <a:rPr lang="en-US" sz="600" b="1" dirty="0" smtClean="0">
                  <a:solidFill>
                    <a:srgbClr val="FF0000"/>
                  </a:solidFill>
                </a:rPr>
                <a:t>HRF laptop</a:t>
              </a:r>
              <a:endParaRPr lang="en-US" sz="6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56952" y="4575773"/>
              <a:ext cx="1009496" cy="5415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sz="600" b="1" dirty="0">
                  <a:solidFill>
                    <a:srgbClr val="FF0000"/>
                  </a:solidFill>
                </a:rPr>
                <a:t>OCT</a:t>
              </a:r>
            </a:p>
            <a:p>
              <a:pPr>
                <a:spcBef>
                  <a:spcPts val="0"/>
                </a:spcBef>
              </a:pPr>
              <a:r>
                <a:rPr lang="en-US" sz="600" b="1" dirty="0">
                  <a:solidFill>
                    <a:srgbClr val="FF0000"/>
                  </a:solidFill>
                </a:rPr>
                <a:t>a</a:t>
              </a:r>
              <a:r>
                <a:rPr lang="en-US" sz="600" b="1" dirty="0" smtClean="0">
                  <a:solidFill>
                    <a:srgbClr val="FF0000"/>
                  </a:solidFill>
                </a:rPr>
                <a:t>nd laptop</a:t>
              </a:r>
              <a:endParaRPr lang="en-US" sz="600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5618062" y="5041593"/>
              <a:ext cx="269445" cy="165391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18113" y="4724752"/>
              <a:ext cx="885139" cy="3610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sz="600" b="1" dirty="0" smtClean="0">
                  <a:solidFill>
                    <a:srgbClr val="FF0000"/>
                  </a:solidFill>
                </a:rPr>
                <a:t>Tonopen</a:t>
              </a:r>
              <a:endParaRPr lang="en-US" sz="700" b="1" dirty="0" smtClean="0">
                <a:solidFill>
                  <a:srgbClr val="FF0000"/>
                </a:solidFill>
              </a:endParaRPr>
            </a:p>
          </p:txBody>
        </p:sp>
        <p:cxnSp>
          <p:nvCxnSpPr>
            <p:cNvPr id="17" name="Elbow Connector 16"/>
            <p:cNvCxnSpPr/>
            <p:nvPr/>
          </p:nvCxnSpPr>
          <p:spPr bwMode="auto">
            <a:xfrm rot="10800000">
              <a:off x="1405781" y="5174704"/>
              <a:ext cx="6066086" cy="736536"/>
            </a:xfrm>
            <a:prstGeom prst="bentConnector3">
              <a:avLst>
                <a:gd name="adj1" fmla="val 316"/>
              </a:avLst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arrow" w="sm" len="sm"/>
              <a:tailEnd type="arrow"/>
            </a:ln>
            <a:effectLst/>
          </p:spPr>
        </p:cxnSp>
        <p:sp>
          <p:nvSpPr>
            <p:cNvPr id="18" name="TextBox 17"/>
            <p:cNvSpPr txBox="1"/>
            <p:nvPr/>
          </p:nvSpPr>
          <p:spPr>
            <a:xfrm>
              <a:off x="5175491" y="5588075"/>
              <a:ext cx="1042429" cy="7220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sz="600" b="1" dirty="0" smtClean="0">
                  <a:solidFill>
                    <a:srgbClr val="FF0000"/>
                  </a:solidFill>
                </a:rPr>
                <a:t>2 additional laptops for video routing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8382000" y="2971800"/>
            <a:ext cx="710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Day 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45452" y="4958644"/>
            <a:ext cx="710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Day 4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58225" y="3745387"/>
            <a:ext cx="2138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First flight: 1YM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187"/>
            <a:ext cx="8229600" cy="1097736"/>
          </a:xfr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dirty="0" smtClean="0"/>
              <a:t>Fluid </a:t>
            </a:r>
            <a:r>
              <a:rPr lang="en-US" sz="4000" dirty="0" smtClean="0"/>
              <a:t>Shifts Investigation</a:t>
            </a:r>
            <a:br>
              <a:rPr lang="en-US" sz="4000" dirty="0" smtClean="0"/>
            </a:br>
            <a:r>
              <a:rPr lang="en-US" sz="4000" dirty="0" smtClean="0"/>
              <a:t>(joint in-flight study)</a:t>
            </a:r>
            <a:endParaRPr lang="en-US" sz="4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23,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www.nasa.gov/content/one-year-mission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10B0-8B29-3B41-B559-8A807A4C74D9}" type="slidenum">
              <a:rPr lang="en-US" smtClean="0"/>
              <a:t>17</a:t>
            </a:fld>
            <a:endParaRPr lang="en-US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454512" y="1144775"/>
            <a:ext cx="8226924" cy="34624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buFont typeface="Arial"/>
              <a:buNone/>
            </a:pPr>
            <a:r>
              <a:rPr lang="en-US" sz="1800" dirty="0" smtClean="0">
                <a:cs typeface="Arial Narrow"/>
              </a:rPr>
              <a:t>M. Stenger (NASA), A. Hargens (UCSD), S. Dulchavsky (HFH), I. Alferova (RAS IBMP)</a:t>
            </a:r>
          </a:p>
        </p:txBody>
      </p:sp>
    </p:spTree>
    <p:extLst>
      <p:ext uri="{BB962C8B-B14F-4D97-AF65-F5344CB8AC3E}">
        <p14:creationId xmlns:p14="http://schemas.microsoft.com/office/powerpoint/2010/main" val="296475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23,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www.nasa.gov/content/one-year-mission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10B0-8B29-3B41-B559-8A807A4C74D9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 descr="2011-11-17 0927 DSC_874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713"/>
            <a:ext cx="9144000" cy="607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3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23,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www.nasa.gov/content/one-year-mission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10B0-8B29-3B41-B559-8A807A4C74D9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 descr="Screenshot 2014-04-09 15.23.34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65" y="120008"/>
            <a:ext cx="8900695" cy="62363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1740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317"/>
            <a:ext cx="8229600" cy="769441"/>
          </a:xfrm>
        </p:spPr>
        <p:txBody>
          <a:bodyPr>
            <a:spAutoFit/>
          </a:bodyPr>
          <a:lstStyle/>
          <a:p>
            <a:r>
              <a:rPr lang="en-US" dirty="0" smtClean="0"/>
              <a:t>Disclaimers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25500"/>
            <a:ext cx="3145589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One-year mission was proposed by Roscosmos, not NASA</a:t>
            </a:r>
          </a:p>
          <a:p>
            <a:r>
              <a:rPr lang="en-US" sz="2400" dirty="0" smtClean="0"/>
              <a:t>Duration was not intended to mimic any specific future exploration-type mission</a:t>
            </a:r>
          </a:p>
          <a:p>
            <a:r>
              <a:rPr lang="en-US" sz="2400" dirty="0" smtClean="0"/>
              <a:t>Statistically-valid results are not expected from sample size n = 2</a:t>
            </a:r>
            <a:endParaRPr lang="en-US" sz="2400" dirty="0"/>
          </a:p>
        </p:txBody>
      </p:sp>
      <p:pic>
        <p:nvPicPr>
          <p:cNvPr id="5" name="Content Placeholder 4" descr="IMG_0656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04509" y="825500"/>
            <a:ext cx="4782291" cy="5359400"/>
          </a:xfrm>
          <a:ln w="3175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23,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www.nasa.gov/content/one-year-mission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10B0-8B29-3B41-B559-8A807A4C74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61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23,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www.nasa.gov/content/one-year-mission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10B0-8B29-3B41-B559-8A807A4C74D9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 descr="Screenshot 2014-04-09 15.23.53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95" y="103099"/>
            <a:ext cx="9011430" cy="60038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7644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241"/>
            <a:ext cx="8229600" cy="707886"/>
          </a:xfrm>
        </p:spPr>
        <p:txBody>
          <a:bodyPr>
            <a:spAutoFit/>
          </a:bodyPr>
          <a:lstStyle/>
          <a:p>
            <a:r>
              <a:rPr lang="en-US" sz="4000" dirty="0" smtClean="0"/>
              <a:t>NASA Proposal for Integrated Program</a:t>
            </a:r>
            <a:endParaRPr lang="en-US" sz="4000" b="0" dirty="0"/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0084" y="2104780"/>
            <a:ext cx="2059263" cy="1079098"/>
          </a:xfrm>
        </p:spPr>
        <p:txBody>
          <a:bodyPr wrap="square" numCol="1" spcCol="182880">
            <a:noAutofit/>
          </a:bodyPr>
          <a:lstStyle/>
          <a:p>
            <a:pPr marL="231775" lvl="2" indent="-115888" defTabSz="460375">
              <a:spcBef>
                <a:spcPts val="0"/>
              </a:spcBef>
            </a:pPr>
            <a:r>
              <a:rPr lang="en-US" sz="1800" dirty="0" smtClean="0">
                <a:solidFill>
                  <a:srgbClr val="000000"/>
                </a:solidFill>
              </a:rPr>
              <a:t>Ongoing </a:t>
            </a:r>
            <a:r>
              <a:rPr lang="en-US" sz="1800" dirty="0">
                <a:solidFill>
                  <a:srgbClr val="000000"/>
                </a:solidFill>
              </a:rPr>
              <a:t>6-month missions (6MM</a:t>
            </a:r>
            <a:r>
              <a:rPr lang="en-US" sz="1800" dirty="0" smtClean="0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10" name="Picture 9" descr="notional rotation plan 1YMs basic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2978138"/>
            <a:ext cx="8229600" cy="3474720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09154" y="1556293"/>
            <a:ext cx="8896798" cy="646331"/>
          </a:xfrm>
          <a:prstGeom prst="rect">
            <a:avLst/>
          </a:prstGeom>
        </p:spPr>
        <p:txBody>
          <a:bodyPr vert="horz" wrap="square" lIns="91440" tIns="45720" rIns="91440" bIns="45720" numCol="1" spcCol="18288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425" indent="-225425">
              <a:spcBef>
                <a:spcPts val="0"/>
              </a:spcBef>
            </a:pPr>
            <a:r>
              <a:rPr lang="en-US" sz="1800" dirty="0" smtClean="0">
                <a:solidFill>
                  <a:srgbClr val="000000"/>
                </a:solidFill>
              </a:rPr>
              <a:t>NASA HRP proposal – in consideration by ISS partners</a:t>
            </a:r>
            <a:endParaRPr lang="en-US" sz="1800" dirty="0" smtClean="0">
              <a:solidFill>
                <a:srgbClr val="000000"/>
              </a:solidFill>
            </a:endParaRPr>
          </a:p>
          <a:p>
            <a:pPr marL="511175" lvl="1">
              <a:spcBef>
                <a:spcPts val="0"/>
              </a:spcBef>
            </a:pPr>
            <a:r>
              <a:rPr lang="en-US" sz="1800" dirty="0" smtClean="0"/>
              <a:t>Provide </a:t>
            </a:r>
            <a:r>
              <a:rPr lang="en-US" sz="1800" dirty="0" smtClean="0"/>
              <a:t>comparable data for investigations across different durations through 2024</a:t>
            </a:r>
            <a:endParaRPr 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5849526" y="2107635"/>
            <a:ext cx="2756119" cy="1079098"/>
          </a:xfrm>
          <a:prstGeom prst="rect">
            <a:avLst/>
          </a:prstGeom>
        </p:spPr>
        <p:txBody>
          <a:bodyPr vert="horz" wrap="square" lIns="91440" tIns="45720" rIns="91440" bIns="45720" numCol="1" spcCol="18288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lvl="2" indent="-115888" defTabSz="460375">
              <a:spcBef>
                <a:spcPts val="0"/>
              </a:spcBef>
            </a:pPr>
            <a:r>
              <a:rPr lang="en-US" sz="1800" dirty="0" smtClean="0">
                <a:solidFill>
                  <a:srgbClr val="3366FF"/>
                </a:solidFill>
              </a:rPr>
              <a:t>6-week missions (6WMs)</a:t>
            </a:r>
          </a:p>
          <a:p>
            <a:pPr marL="458788" lvl="3" indent="-115888" defTabSz="460375">
              <a:spcBef>
                <a:spcPts val="0"/>
              </a:spcBef>
            </a:pPr>
            <a:r>
              <a:rPr lang="en-US" sz="1800" dirty="0" smtClean="0">
                <a:solidFill>
                  <a:srgbClr val="000000"/>
                </a:solidFill>
              </a:rPr>
              <a:t>paired with 1YMs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3309646" y="2104780"/>
            <a:ext cx="2486290" cy="1079098"/>
          </a:xfrm>
          <a:prstGeom prst="rect">
            <a:avLst/>
          </a:prstGeom>
        </p:spPr>
        <p:txBody>
          <a:bodyPr vert="horz" wrap="square" lIns="91440" tIns="45720" rIns="91440" bIns="45720" numCol="1" spcCol="18288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lvl="2" indent="-115888" defTabSz="460375">
              <a:spcBef>
                <a:spcPts val="0"/>
              </a:spcBef>
            </a:pPr>
            <a:r>
              <a:rPr lang="en-US" sz="1800" dirty="0" smtClean="0">
                <a:solidFill>
                  <a:srgbClr val="000000"/>
                </a:solidFill>
              </a:rPr>
              <a:t>~Biennial </a:t>
            </a:r>
            <a:r>
              <a:rPr lang="en-US" sz="1800" dirty="0" smtClean="0">
                <a:solidFill>
                  <a:srgbClr val="C0504D"/>
                </a:solidFill>
              </a:rPr>
              <a:t>1YMs </a:t>
            </a:r>
          </a:p>
          <a:p>
            <a:pPr marL="460375" lvl="3" indent="-115888" defTabSz="460375">
              <a:spcBef>
                <a:spcPts val="0"/>
              </a:spcBef>
            </a:pPr>
            <a:r>
              <a:rPr lang="en-US" sz="1800" dirty="0" smtClean="0"/>
              <a:t>6-month intervals</a:t>
            </a:r>
          </a:p>
          <a:p>
            <a:pPr marL="460375" lvl="3" indent="-115888" defTabSz="460375">
              <a:spcBef>
                <a:spcPts val="0"/>
              </a:spcBef>
            </a:pPr>
            <a:r>
              <a:rPr lang="en-US" sz="1800" dirty="0" smtClean="0"/>
              <a:t>Up to 5 more</a:t>
            </a:r>
          </a:p>
        </p:txBody>
      </p:sp>
      <p:sp>
        <p:nvSpPr>
          <p:cNvPr id="2" name="Rectangle 1"/>
          <p:cNvSpPr/>
          <p:nvPr/>
        </p:nvSpPr>
        <p:spPr>
          <a:xfrm>
            <a:off x="1190166" y="3916482"/>
            <a:ext cx="1323146" cy="127003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789915" y="3916482"/>
            <a:ext cx="1296549" cy="127003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730888" y="3916482"/>
            <a:ext cx="1296549" cy="127003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658564" y="3916482"/>
            <a:ext cx="1296549" cy="127003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095767" y="3497571"/>
            <a:ext cx="678196" cy="29922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043390" y="3500359"/>
            <a:ext cx="678196" cy="29922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143939" y="3503147"/>
            <a:ext cx="678196" cy="29922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23,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www.nasa.gov/content/one-year-mission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10B0-8B29-3B41-B559-8A807A4C74D9}" type="slidenum">
              <a:rPr lang="en-US" smtClean="0"/>
              <a:t>21</a:t>
            </a:fld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02849" y="748809"/>
            <a:ext cx="9041151" cy="9233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indent="-227013"/>
            <a:r>
              <a:rPr lang="en-US" sz="1800" dirty="0" smtClean="0"/>
              <a:t>Multilateral expert panels have endorsed </a:t>
            </a:r>
            <a:r>
              <a:rPr lang="en-US" sz="1800" dirty="0"/>
              <a:t>clinically-driven biomedical research on long duration missions including additional one-year </a:t>
            </a:r>
            <a:r>
              <a:rPr lang="en-US" sz="1800" dirty="0" smtClean="0"/>
              <a:t>(and longer) expeditions for understanding and mitigating medical risks to provide foundation for planning exploration-class missions</a:t>
            </a:r>
            <a:endParaRPr lang="en-US" sz="1800" dirty="0" smtClean="0"/>
          </a:p>
        </p:txBody>
      </p:sp>
      <p:sp>
        <p:nvSpPr>
          <p:cNvPr id="7" name="TextBox 6"/>
          <p:cNvSpPr txBox="1"/>
          <p:nvPr/>
        </p:nvSpPr>
        <p:spPr>
          <a:xfrm rot="19379526">
            <a:off x="3013454" y="4025472"/>
            <a:ext cx="306496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4800" b="1" spc="150" dirty="0" smtClean="0">
                <a:ln w="11430"/>
                <a:solidFill>
                  <a:srgbClr val="F8F8F8">
                    <a:alpha val="73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NOTIONAL</a:t>
            </a:r>
            <a:endParaRPr lang="en-US" sz="4800" b="1" spc="150" dirty="0">
              <a:ln w="11430"/>
              <a:solidFill>
                <a:srgbClr val="F8F8F8">
                  <a:alpha val="73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1801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600200"/>
            <a:ext cx="7289800" cy="4093428"/>
          </a:xfrm>
        </p:spPr>
        <p:txBody>
          <a:bodyPr>
            <a:spAutoFit/>
          </a:bodyPr>
          <a:lstStyle/>
          <a:p>
            <a:r>
              <a:rPr lang="en-US" sz="2400" dirty="0" smtClean="0"/>
              <a:t>ISS is being utilized to </a:t>
            </a:r>
            <a:r>
              <a:rPr lang="en-US" sz="2400" dirty="0"/>
              <a:t>reduce risks </a:t>
            </a:r>
            <a:r>
              <a:rPr lang="en-US" sz="2400" dirty="0" smtClean="0"/>
              <a:t>of human </a:t>
            </a:r>
            <a:r>
              <a:rPr lang="en-US" sz="2400" dirty="0"/>
              <a:t>space exploration missions beyond low Earth orbit</a:t>
            </a:r>
          </a:p>
          <a:p>
            <a:pPr lvl="1"/>
            <a:r>
              <a:rPr lang="en-US" sz="2000" dirty="0" smtClean="0"/>
              <a:t>Faster risk reduction through multilateral </a:t>
            </a:r>
            <a:r>
              <a:rPr lang="en-US" sz="2000" dirty="0"/>
              <a:t>capabilities and resources on </a:t>
            </a:r>
            <a:r>
              <a:rPr lang="en-US" sz="2000" dirty="0" smtClean="0"/>
              <a:t>all future ISS expeditions </a:t>
            </a:r>
          </a:p>
          <a:p>
            <a:pPr lvl="1"/>
            <a:r>
              <a:rPr lang="en-US" sz="2000" dirty="0" smtClean="0"/>
              <a:t>Resolving biomedical</a:t>
            </a:r>
            <a:r>
              <a:rPr lang="en-US" sz="2000" dirty="0"/>
              <a:t>, training, scheduling, certification and implementation issues associated with increased flight </a:t>
            </a:r>
            <a:r>
              <a:rPr lang="en-US" sz="2000" dirty="0" smtClean="0"/>
              <a:t>durations, starting with the </a:t>
            </a:r>
            <a:r>
              <a:rPr lang="en-US" sz="2000" dirty="0"/>
              <a:t>O</a:t>
            </a:r>
            <a:r>
              <a:rPr lang="en-US" sz="2000" dirty="0" smtClean="0"/>
              <a:t>ne-</a:t>
            </a:r>
            <a:r>
              <a:rPr lang="en-US" sz="2000" dirty="0"/>
              <a:t>Y</a:t>
            </a:r>
            <a:r>
              <a:rPr lang="en-US" sz="2000" dirty="0" smtClean="0"/>
              <a:t>ear Mission </a:t>
            </a:r>
            <a:r>
              <a:rPr lang="en-US" sz="2000" dirty="0"/>
              <a:t>by two ISS </a:t>
            </a:r>
            <a:r>
              <a:rPr lang="en-US" sz="2000" dirty="0" smtClean="0"/>
              <a:t>crewmembers</a:t>
            </a:r>
          </a:p>
          <a:p>
            <a:pPr lvl="1"/>
            <a:r>
              <a:rPr lang="en-US" sz="2000" dirty="0" smtClean="0"/>
              <a:t>Proposing a coherent program of research on long (one-year), short (6-week) and intermediate (6-month) missions to identify risks requiring focused attention when extrapolated to Mars mission durations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23,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www.nasa.gov/content/one-year-mission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10B0-8B29-3B41-B559-8A807A4C74D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57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23,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www.nasa.gov/content/one-year-mission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10B0-8B29-3B41-B559-8A807A4C74D9}" type="slidenum">
              <a:rPr lang="en-US" smtClean="0"/>
              <a:t>23</a:t>
            </a:fld>
            <a:endParaRPr lang="en-US"/>
          </a:p>
        </p:txBody>
      </p:sp>
      <p:pic>
        <p:nvPicPr>
          <p:cNvPr id="10" name="Content Placeholder 9" descr="Screenshot 2015-04-21 17.05.10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2875754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003" y="10353"/>
            <a:ext cx="7563485" cy="707886"/>
          </a:xfrm>
        </p:spPr>
        <p:txBody>
          <a:bodyPr>
            <a:spAutoFit/>
          </a:bodyPr>
          <a:lstStyle/>
          <a:p>
            <a:r>
              <a:rPr lang="en-US" sz="4000" dirty="0" smtClean="0"/>
              <a:t>One-year fliers, past and present</a:t>
            </a:r>
            <a:endParaRPr lang="en-US" sz="4000" dirty="0"/>
          </a:p>
        </p:txBody>
      </p:sp>
      <p:pic>
        <p:nvPicPr>
          <p:cNvPr id="7" name="Content Placeholder 6" descr="2012 previous 1-year cosmonauts (2).jpg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2240" y="3627338"/>
            <a:ext cx="6004560" cy="2261458"/>
          </a:xfr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55304"/>
              </p:ext>
            </p:extLst>
          </p:nvPr>
        </p:nvGraphicFramePr>
        <p:xfrm>
          <a:off x="2535426" y="1366738"/>
          <a:ext cx="6506897" cy="12097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21366"/>
                <a:gridCol w="1179768"/>
                <a:gridCol w="1179768"/>
                <a:gridCol w="1179768"/>
                <a:gridCol w="1179768"/>
                <a:gridCol w="866459"/>
              </a:tblGrid>
              <a:tr h="2770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Months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2770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782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1994-1995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1998-1999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1987-1988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1987-1988</a:t>
                      </a:r>
                      <a:endParaRPr lang="en-US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1992</a:t>
                      </a:r>
                      <a:endParaRPr lang="en-US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 flipH="1">
            <a:off x="3429000" y="2576478"/>
            <a:ext cx="601579" cy="11316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953000" y="2576478"/>
            <a:ext cx="220579" cy="11025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400800" y="2576478"/>
            <a:ext cx="0" cy="11025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3" idx="0"/>
          </p:cNvCxnSpPr>
          <p:nvPr/>
        </p:nvCxnSpPr>
        <p:spPr>
          <a:xfrm>
            <a:off x="6400800" y="2576478"/>
            <a:ext cx="1477719" cy="11270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131198" y="3703538"/>
            <a:ext cx="1494642" cy="18911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Content Placeholder 10" descr="kornienko_4x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0906" y="782064"/>
            <a:ext cx="1781773" cy="2591670"/>
          </a:xfrm>
          <a:prstGeom prst="rect">
            <a:avLst/>
          </a:prstGeom>
        </p:spPr>
      </p:pic>
      <p:pic>
        <p:nvPicPr>
          <p:cNvPr id="32" name="Content Placeholder 9" descr="kelly_4x4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1" y="3677664"/>
            <a:ext cx="1771650" cy="236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Placeholder 8"/>
          <p:cNvSpPr txBox="1">
            <a:spLocks/>
          </p:cNvSpPr>
          <p:nvPr/>
        </p:nvSpPr>
        <p:spPr>
          <a:xfrm>
            <a:off x="381000" y="3372864"/>
            <a:ext cx="2173639" cy="181530"/>
          </a:xfrm>
          <a:prstGeom prst="rect">
            <a:avLst/>
          </a:prstGeom>
        </p:spPr>
        <p:txBody>
          <a:bodyPr anchor="ctr"/>
          <a:lstStyle/>
          <a:p>
            <a:pPr marL="339725" marR="0" lvl="0" indent="-339725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0000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Mikhail Kornienko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Text Placeholder 6"/>
          <p:cNvSpPr txBox="1">
            <a:spLocks/>
          </p:cNvSpPr>
          <p:nvPr/>
        </p:nvSpPr>
        <p:spPr>
          <a:xfrm>
            <a:off x="609600" y="6006110"/>
            <a:ext cx="1700994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39725" marR="0" lvl="0" indent="-339725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0000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Scott Kelly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23,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www.nasa.gov/content/one-year-mission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10B0-8B29-3B41-B559-8A807A4C74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03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1503" y="2438898"/>
            <a:ext cx="8463516" cy="1292661"/>
          </a:xfrm>
        </p:spPr>
        <p:txBody>
          <a:bodyPr numCol="1" spcCol="27432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200" b="1" dirty="0" smtClean="0"/>
              <a:t>2014</a:t>
            </a:r>
          </a:p>
          <a:p>
            <a:pPr marL="173038" indent="-173038">
              <a:spcBef>
                <a:spcPts val="0"/>
              </a:spcBef>
            </a:pPr>
            <a:r>
              <a:rPr lang="en-US" sz="1100" b="0" dirty="0" smtClean="0"/>
              <a:t>Completed informed consent for US investigations for </a:t>
            </a:r>
            <a:r>
              <a:rPr lang="en-US" sz="1100" b="0" dirty="0"/>
              <a:t>both </a:t>
            </a:r>
            <a:r>
              <a:rPr lang="en-US" sz="1100" b="0" dirty="0" smtClean="0"/>
              <a:t>crewmembers</a:t>
            </a:r>
          </a:p>
          <a:p>
            <a:pPr marL="173038" indent="-173038">
              <a:spcBef>
                <a:spcPts val="0"/>
              </a:spcBef>
              <a:buFont typeface="Arial"/>
              <a:buChar char="•"/>
            </a:pPr>
            <a:r>
              <a:rPr lang="en-US" sz="1100" b="0" dirty="0"/>
              <a:t>Crew time </a:t>
            </a:r>
            <a:r>
              <a:rPr lang="en-US" sz="1100" b="0" dirty="0" smtClean="0"/>
              <a:t>issues in work</a:t>
            </a:r>
            <a:endParaRPr lang="en-US" sz="1100" b="0" dirty="0"/>
          </a:p>
          <a:p>
            <a:pPr marL="173038" indent="-173038">
              <a:spcBef>
                <a:spcPts val="0"/>
              </a:spcBef>
            </a:pPr>
            <a:r>
              <a:rPr lang="en-US" sz="1100" b="0" dirty="0" smtClean="0"/>
              <a:t>Data Sharing Principles signed by SSCB</a:t>
            </a:r>
          </a:p>
          <a:p>
            <a:pPr marL="173038" indent="-173038">
              <a:spcBef>
                <a:spcPts val="0"/>
              </a:spcBef>
            </a:pPr>
            <a:r>
              <a:rPr lang="en-US" sz="1100" b="0" dirty="0" smtClean="0"/>
              <a:t>Initiated preflight baseline data collection and crewmember training </a:t>
            </a:r>
          </a:p>
          <a:p>
            <a:pPr marL="173038" indent="-173038">
              <a:spcBef>
                <a:spcPts val="0"/>
              </a:spcBef>
            </a:pPr>
            <a:r>
              <a:rPr lang="en-US" sz="1100" b="0" dirty="0" smtClean="0"/>
              <a:t>Bilateral PI meetings for collaborations, data exchange needs</a:t>
            </a:r>
          </a:p>
          <a:p>
            <a:pPr marL="173038" indent="-173038">
              <a:spcBef>
                <a:spcPts val="0"/>
              </a:spcBef>
            </a:pPr>
            <a:r>
              <a:rPr lang="en-US" sz="1100" dirty="0" smtClean="0"/>
              <a:t>Initiated Twins Study</a:t>
            </a:r>
            <a:endParaRPr lang="en-US" sz="1100" b="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71571" y="73020"/>
            <a:ext cx="7563485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One-Year Mission Status</a:t>
            </a: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223284" y="885596"/>
            <a:ext cx="8463516" cy="414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286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b="1" kern="1200">
                <a:solidFill>
                  <a:schemeClr val="tx1"/>
                </a:solidFill>
                <a:latin typeface="Arial"/>
                <a:ea typeface="ヒラギノ角ゴ Pro W3" pitchFamily="-65" charset="-128"/>
                <a:cs typeface="Arial"/>
              </a:defRPr>
            </a:lvl1pPr>
            <a:lvl2pPr marL="509588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200" kern="1200">
                <a:solidFill>
                  <a:schemeClr val="tx1"/>
                </a:solidFill>
                <a:latin typeface="Arial"/>
                <a:ea typeface="ヒラギノ角ゴ Pro W3" pitchFamily="-65" charset="-128"/>
                <a:cs typeface="Arial"/>
              </a:defRPr>
            </a:lvl2pPr>
            <a:lvl3pPr marL="687388" indent="-23018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ヒラギノ角ゴ Pro W3" pitchFamily="-65" charset="-128"/>
                <a:cs typeface="Arial"/>
              </a:defRPr>
            </a:lvl3pPr>
            <a:lvl4pPr marL="915988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ヒラギノ角ゴ Pro W3" pitchFamily="-65" charset="-128"/>
                <a:cs typeface="Arial"/>
              </a:defRPr>
            </a:lvl4pPr>
            <a:lvl5pPr marL="1144588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/>
                <a:ea typeface="ヒラギノ角ゴ Pro W3" pitchFamily="-65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1800" dirty="0" smtClean="0">
                <a:solidFill>
                  <a:prstClr val="black"/>
                </a:solidFill>
              </a:rPr>
              <a:t>Multilateral biomedical investigations on US and Russian crewmembers</a:t>
            </a:r>
            <a:endParaRPr lang="en-US" sz="1800" b="0" dirty="0">
              <a:solidFill>
                <a:prstClr val="black"/>
              </a:solidFill>
            </a:endParaRPr>
          </a:p>
        </p:txBody>
      </p:sp>
      <p:pic>
        <p:nvPicPr>
          <p:cNvPr id="11" name="Picture Placeholder 7" descr="iss_oneyear_patch0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3661" y="2479509"/>
            <a:ext cx="1482328" cy="118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Screenshot 2014-04-10 09.21.11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1857" y="2510928"/>
            <a:ext cx="1085765" cy="1077348"/>
          </a:xfrm>
          <a:prstGeom prst="rect">
            <a:avLst/>
          </a:prstGeom>
        </p:spPr>
      </p:pic>
      <p:pic>
        <p:nvPicPr>
          <p:cNvPr id="10" name="Picture 9" descr="Screenshot 2014-04-10 09.21.11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4744" y="2510928"/>
            <a:ext cx="1085765" cy="1077348"/>
          </a:xfrm>
          <a:prstGeom prst="rect">
            <a:avLst/>
          </a:prstGeom>
          <a:effectLst/>
        </p:spPr>
      </p:pic>
      <p:sp>
        <p:nvSpPr>
          <p:cNvPr id="12" name="Content Placeholder 3"/>
          <p:cNvSpPr txBox="1">
            <a:spLocks/>
          </p:cNvSpPr>
          <p:nvPr/>
        </p:nvSpPr>
        <p:spPr bwMode="auto">
          <a:xfrm>
            <a:off x="361502" y="1173538"/>
            <a:ext cx="626293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spcCol="274320" anchor="t" anchorCtr="0" compatLnSpc="1">
            <a:prstTxWarp prst="textNoShape">
              <a:avLst/>
            </a:prstTxWarp>
            <a:spAutoFit/>
          </a:bodyPr>
          <a:lstStyle>
            <a:lvl1pPr marL="2286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b="1" kern="1200">
                <a:solidFill>
                  <a:schemeClr val="tx1"/>
                </a:solidFill>
                <a:latin typeface="Arial"/>
                <a:ea typeface="ヒラギノ角ゴ Pro W3" pitchFamily="-65" charset="-128"/>
                <a:cs typeface="Arial"/>
              </a:defRPr>
            </a:lvl1pPr>
            <a:lvl2pPr marL="509588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200" kern="1200">
                <a:solidFill>
                  <a:schemeClr val="tx1"/>
                </a:solidFill>
                <a:latin typeface="Arial"/>
                <a:ea typeface="ヒラギノ角ゴ Pro W3" pitchFamily="-65" charset="-128"/>
                <a:cs typeface="Arial"/>
              </a:defRPr>
            </a:lvl2pPr>
            <a:lvl3pPr marL="687388" indent="-23018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ヒラギノ角ゴ Pro W3" pitchFamily="-65" charset="-128"/>
                <a:cs typeface="Arial"/>
              </a:defRPr>
            </a:lvl3pPr>
            <a:lvl4pPr marL="915988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ヒラギノ角ゴ Pro W3" pitchFamily="-65" charset="-128"/>
                <a:cs typeface="Arial"/>
              </a:defRPr>
            </a:lvl4pPr>
            <a:lvl5pPr marL="1144588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/>
                <a:ea typeface="ヒラギノ角ゴ Pro W3" pitchFamily="-65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1000" dirty="0" smtClean="0">
                <a:solidFill>
                  <a:prstClr val="black"/>
                </a:solidFill>
              </a:rPr>
              <a:t>2012</a:t>
            </a:r>
            <a:endParaRPr lang="en-US" sz="1000" b="0" dirty="0" smtClean="0">
              <a:solidFill>
                <a:prstClr val="black"/>
              </a:solidFill>
            </a:endParaRPr>
          </a:p>
          <a:p>
            <a:pPr marL="173038" indent="-173038">
              <a:spcBef>
                <a:spcPts val="0"/>
              </a:spcBef>
            </a:pPr>
            <a:r>
              <a:rPr lang="en-US" sz="1000" b="0" dirty="0" smtClean="0">
                <a:solidFill>
                  <a:prstClr val="black"/>
                </a:solidFill>
              </a:rPr>
              <a:t>Agency-level bilateral agreement. Candidate investigations exchanged</a:t>
            </a:r>
          </a:p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en-US" sz="1100" dirty="0" smtClean="0">
                <a:solidFill>
                  <a:prstClr val="black"/>
                </a:solidFill>
              </a:rPr>
              <a:t>2013</a:t>
            </a:r>
            <a:endParaRPr lang="en-US" sz="1100" b="0" dirty="0" smtClean="0">
              <a:solidFill>
                <a:prstClr val="black"/>
              </a:solidFill>
            </a:endParaRPr>
          </a:p>
          <a:p>
            <a:pPr marL="173038" indent="-173038">
              <a:spcBef>
                <a:spcPts val="0"/>
              </a:spcBef>
            </a:pPr>
            <a:r>
              <a:rPr lang="en-US" sz="1100" b="0" dirty="0" smtClean="0">
                <a:solidFill>
                  <a:prstClr val="black"/>
                </a:solidFill>
              </a:rPr>
              <a:t>Developed milestones, overarching principles for hardware</a:t>
            </a:r>
            <a:r>
              <a:rPr lang="en-US" sz="1100" b="0" dirty="0">
                <a:solidFill>
                  <a:prstClr val="black"/>
                </a:solidFill>
              </a:rPr>
              <a:t> </a:t>
            </a:r>
            <a:r>
              <a:rPr lang="en-US" sz="1100" b="0" dirty="0" smtClean="0">
                <a:solidFill>
                  <a:prstClr val="black"/>
                </a:solidFill>
              </a:rPr>
              <a:t>&amp; data</a:t>
            </a:r>
            <a:r>
              <a:rPr lang="en-US" sz="1100" b="0" dirty="0">
                <a:solidFill>
                  <a:prstClr val="black"/>
                </a:solidFill>
              </a:rPr>
              <a:t> </a:t>
            </a:r>
            <a:r>
              <a:rPr lang="en-US" sz="1100" b="0" dirty="0" smtClean="0">
                <a:solidFill>
                  <a:prstClr val="black"/>
                </a:solidFill>
              </a:rPr>
              <a:t>sharing, cross-participation</a:t>
            </a:r>
          </a:p>
          <a:p>
            <a:pPr marL="173038" indent="-173038">
              <a:spcBef>
                <a:spcPts val="0"/>
              </a:spcBef>
            </a:pPr>
            <a:r>
              <a:rPr lang="en-US" sz="1100" b="0" dirty="0" smtClean="0">
                <a:solidFill>
                  <a:prstClr val="black"/>
                </a:solidFill>
              </a:rPr>
              <a:t>Field Test experiment (joint, pre/post flight) initiated, transitioned to operations</a:t>
            </a:r>
          </a:p>
          <a:p>
            <a:pPr marL="173038" indent="-173038">
              <a:spcBef>
                <a:spcPts val="0"/>
              </a:spcBef>
            </a:pPr>
            <a:r>
              <a:rPr lang="en-US" sz="1100" b="0" dirty="0" smtClean="0">
                <a:solidFill>
                  <a:prstClr val="black"/>
                </a:solidFill>
              </a:rPr>
              <a:t>Fluid Shifts experiment (joint, in-flight) initiated; implementation issues identified, resolved</a:t>
            </a:r>
          </a:p>
          <a:p>
            <a:pPr marL="173038" indent="-173038">
              <a:spcBef>
                <a:spcPts val="0"/>
              </a:spcBef>
            </a:pPr>
            <a:r>
              <a:rPr lang="en-US" sz="1100" b="0" dirty="0" smtClean="0">
                <a:solidFill>
                  <a:prstClr val="black"/>
                </a:solidFill>
              </a:rPr>
              <a:t>Identified complementary ESA, JAXA, CSA investigations (thus “multilateral”)</a:t>
            </a:r>
          </a:p>
        </p:txBody>
      </p:sp>
      <p:sp>
        <p:nvSpPr>
          <p:cNvPr id="13" name="Content Placeholder 3"/>
          <p:cNvSpPr txBox="1">
            <a:spLocks/>
          </p:cNvSpPr>
          <p:nvPr/>
        </p:nvSpPr>
        <p:spPr bwMode="auto">
          <a:xfrm>
            <a:off x="376848" y="3692050"/>
            <a:ext cx="7210774" cy="273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spcCol="274320" anchor="t" anchorCtr="0" compatLnSpc="1">
            <a:prstTxWarp prst="textNoShape">
              <a:avLst/>
            </a:prstTxWarp>
            <a:spAutoFit/>
          </a:bodyPr>
          <a:lstStyle>
            <a:lvl1pPr marL="2286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b="1" kern="1200">
                <a:solidFill>
                  <a:schemeClr val="tx1"/>
                </a:solidFill>
                <a:latin typeface="Arial"/>
                <a:ea typeface="ヒラギノ角ゴ Pro W3" pitchFamily="-65" charset="-128"/>
                <a:cs typeface="Arial"/>
              </a:defRPr>
            </a:lvl1pPr>
            <a:lvl2pPr marL="509588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200" kern="1200">
                <a:solidFill>
                  <a:schemeClr val="tx1"/>
                </a:solidFill>
                <a:latin typeface="Arial"/>
                <a:ea typeface="ヒラギノ角ゴ Pro W3" pitchFamily="-65" charset="-128"/>
                <a:cs typeface="Arial"/>
              </a:defRPr>
            </a:lvl2pPr>
            <a:lvl3pPr marL="687388" indent="-23018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ヒラギノ角ゴ Pro W3" pitchFamily="-65" charset="-128"/>
                <a:cs typeface="Arial"/>
              </a:defRPr>
            </a:lvl3pPr>
            <a:lvl4pPr marL="915988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ヒラギノ角ゴ Pro W3" pitchFamily="-65" charset="-128"/>
                <a:cs typeface="Arial"/>
              </a:defRPr>
            </a:lvl4pPr>
            <a:lvl5pPr marL="1144588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/>
                <a:ea typeface="ヒラギノ角ゴ Pro W3" pitchFamily="-65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en-US" sz="1600" dirty="0" smtClean="0"/>
              <a:t>2015</a:t>
            </a:r>
            <a:endParaRPr lang="en-US" sz="1600" b="0" dirty="0" smtClean="0"/>
          </a:p>
          <a:p>
            <a:pPr marL="173038" indent="-173038">
              <a:spcBef>
                <a:spcPts val="600"/>
              </a:spcBef>
            </a:pPr>
            <a:r>
              <a:rPr lang="en-US" sz="1400" b="0" dirty="0" smtClean="0"/>
              <a:t>Completed informed consent for Russian investigations, baseline data collection, training</a:t>
            </a:r>
          </a:p>
          <a:p>
            <a:pPr marL="173038" indent="-173038">
              <a:spcBef>
                <a:spcPts val="600"/>
              </a:spcBef>
              <a:buFont typeface="Arial"/>
              <a:buChar char="•"/>
            </a:pPr>
            <a:r>
              <a:rPr lang="en-US" sz="1400" b="0" dirty="0" smtClean="0"/>
              <a:t>Finalized documentation for joint investigations implementation under guidance of KNTS/Soloviev</a:t>
            </a:r>
          </a:p>
          <a:p>
            <a:pPr marL="173038" indent="-173038">
              <a:spcBef>
                <a:spcPts val="600"/>
              </a:spcBef>
              <a:buFont typeface="Arial"/>
              <a:buChar char="•"/>
            </a:pPr>
            <a:r>
              <a:rPr lang="en-US" sz="1400" b="0" dirty="0" smtClean="0"/>
              <a:t>Mismatch between NASA crew time availability and requirements for Increments 45-46 (One-Year Mission, 2</a:t>
            </a:r>
            <a:r>
              <a:rPr lang="en-US" sz="1400" b="0" baseline="30000" dirty="0" smtClean="0"/>
              <a:t>nd</a:t>
            </a:r>
            <a:r>
              <a:rPr lang="en-US" sz="1400" b="0" dirty="0" smtClean="0"/>
              <a:t> half)</a:t>
            </a:r>
          </a:p>
          <a:p>
            <a:pPr marL="173038" indent="-173038">
              <a:spcBef>
                <a:spcPts val="600"/>
              </a:spcBef>
              <a:buFont typeface="Arial"/>
              <a:buChar char="•"/>
            </a:pPr>
            <a:r>
              <a:rPr lang="en-US" sz="1400" b="0" dirty="0" smtClean="0"/>
              <a:t>Commitment to future year-long missions under discussion</a:t>
            </a:r>
          </a:p>
          <a:p>
            <a:pPr marL="173038" indent="-173038">
              <a:spcBef>
                <a:spcPts val="600"/>
              </a:spcBef>
              <a:buFont typeface="Arial"/>
              <a:buChar char="•"/>
            </a:pPr>
            <a:r>
              <a:rPr lang="en-US" sz="1400" b="0" dirty="0" smtClean="0"/>
              <a:t>Completed preparations for NASA Twins Study</a:t>
            </a:r>
          </a:p>
          <a:p>
            <a:pPr marL="173038" indent="-173038">
              <a:spcBef>
                <a:spcPts val="600"/>
              </a:spcBef>
              <a:buFont typeface="Arial"/>
              <a:buChar char="•"/>
            </a:pPr>
            <a:r>
              <a:rPr lang="en-US" sz="1400" b="0" dirty="0" smtClean="0"/>
              <a:t>Launched!</a:t>
            </a:r>
          </a:p>
        </p:txBody>
      </p:sp>
      <p:pic>
        <p:nvPicPr>
          <p:cNvPr id="5" name="Picture 4" descr="Kelly, Mark - jsc2001-01916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4743" y="3633956"/>
            <a:ext cx="1085765" cy="11629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744" y="4839933"/>
            <a:ext cx="1149476" cy="114947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23,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www.nasa.gov/content/one-year-mission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10B0-8B29-3B41-B559-8A807A4C74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7277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750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Human Research Objectives for One-Year ISS Mission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6453"/>
            <a:ext cx="8229600" cy="4893647"/>
          </a:xfrm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/>
              <a:t>Utilize ISS efficiently to reduce risks of human exploration missions beyond low Earth orbit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Implement a One-Year </a:t>
            </a:r>
            <a:r>
              <a:rPr lang="en-US" sz="2400" dirty="0"/>
              <a:t>M</a:t>
            </a:r>
            <a:r>
              <a:rPr lang="en-US" sz="2400" dirty="0" smtClean="0"/>
              <a:t>ission by two ISS crewmembers (1 US, 1 Russian)</a:t>
            </a:r>
          </a:p>
          <a:p>
            <a:pPr lvl="2">
              <a:spcBef>
                <a:spcPts val="0"/>
              </a:spcBef>
            </a:pPr>
            <a:r>
              <a:rPr lang="en-US" dirty="0"/>
              <a:t>D</a:t>
            </a:r>
            <a:r>
              <a:rPr lang="en-US" dirty="0" smtClean="0"/>
              <a:t>emonstrate </a:t>
            </a:r>
            <a:r>
              <a:rPr lang="en-US" dirty="0"/>
              <a:t>benefits of joint work </a:t>
            </a:r>
            <a:r>
              <a:rPr lang="en-US" dirty="0" smtClean="0"/>
              <a:t>using multilateral </a:t>
            </a:r>
            <a:r>
              <a:rPr lang="en-US" dirty="0"/>
              <a:t>capabilities and resources on </a:t>
            </a:r>
            <a:r>
              <a:rPr lang="en-US" dirty="0" smtClean="0"/>
              <a:t>ISS</a:t>
            </a:r>
          </a:p>
          <a:p>
            <a:pPr lvl="3">
              <a:spcBef>
                <a:spcPts val="0"/>
              </a:spcBef>
            </a:pPr>
            <a:r>
              <a:rPr lang="en-US" sz="2400" dirty="0" smtClean="0"/>
              <a:t>Extend earlier Russian work using 21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-century capabilities</a:t>
            </a:r>
            <a:endParaRPr lang="en-US" sz="2400" dirty="0"/>
          </a:p>
          <a:p>
            <a:pPr lvl="2">
              <a:spcBef>
                <a:spcPts val="0"/>
              </a:spcBef>
            </a:pPr>
            <a:r>
              <a:rPr lang="en-US" dirty="0"/>
              <a:t>A</a:t>
            </a:r>
            <a:r>
              <a:rPr lang="en-US" dirty="0" smtClean="0"/>
              <a:t>ssess biomedical, training, scheduling, certification and implementation issues associated with increased flight durations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Apply experience to biomedical risk reduction research on subsequent ISS missions of all durations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23,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www.nasa.gov/content/one-year-mission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10B0-8B29-3B41-B559-8A807A4C74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95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52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cs typeface="Comic Sans MS"/>
              </a:rPr>
              <a:t>Human Research Objectives for One-Year ISS Mission (simplified)</a:t>
            </a:r>
            <a:endParaRPr lang="en-US" sz="4000" dirty="0"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782" y="1290048"/>
            <a:ext cx="5010485" cy="4832092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200" dirty="0" smtClean="0">
                <a:cs typeface="Comic Sans MS"/>
              </a:rPr>
              <a:t>Are we as </a:t>
            </a:r>
            <a:r>
              <a:rPr lang="en-US" sz="2200" dirty="0">
                <a:cs typeface="Comic Sans MS"/>
              </a:rPr>
              <a:t>smart as we think we are based on 15 years of </a:t>
            </a:r>
            <a:r>
              <a:rPr lang="en-US" sz="2200" dirty="0" smtClean="0">
                <a:cs typeface="Comic Sans MS"/>
              </a:rPr>
              <a:t>6±-month </a:t>
            </a:r>
            <a:r>
              <a:rPr lang="en-US" sz="2200" dirty="0">
                <a:cs typeface="Comic Sans MS"/>
              </a:rPr>
              <a:t>ISS </a:t>
            </a:r>
            <a:r>
              <a:rPr lang="en-US" sz="2200" dirty="0" smtClean="0">
                <a:cs typeface="Comic Sans MS"/>
              </a:rPr>
              <a:t>expeditions?</a:t>
            </a:r>
            <a:endParaRPr lang="en-US" sz="2200" dirty="0">
              <a:cs typeface="Comic Sans MS"/>
            </a:endParaRPr>
          </a:p>
          <a:p>
            <a:pPr marL="287338" indent="-287338">
              <a:spcBef>
                <a:spcPts val="0"/>
              </a:spcBef>
            </a:pPr>
            <a:r>
              <a:rPr lang="en-US" sz="2200" dirty="0">
                <a:cs typeface="Comic Sans MS"/>
              </a:rPr>
              <a:t>Previous Russian experience shows no “brick walls” out to 14 </a:t>
            </a:r>
            <a:r>
              <a:rPr lang="en-US" sz="2200" dirty="0" smtClean="0">
                <a:cs typeface="Comic Sans MS"/>
              </a:rPr>
              <a:t>months</a:t>
            </a:r>
          </a:p>
          <a:p>
            <a:pPr marL="287338" indent="-287338">
              <a:spcBef>
                <a:spcPts val="0"/>
              </a:spcBef>
            </a:pPr>
            <a:r>
              <a:rPr lang="en-US" sz="2200" dirty="0" smtClean="0">
                <a:cs typeface="Comic Sans MS"/>
              </a:rPr>
              <a:t>Crewmember safety</a:t>
            </a:r>
            <a:r>
              <a:rPr lang="en-US" sz="2200" dirty="0" smtClean="0">
                <a:cs typeface="Comic Sans MS"/>
              </a:rPr>
              <a:t>, health and efficiency on </a:t>
            </a:r>
            <a:r>
              <a:rPr lang="en-US" sz="2200" dirty="0" smtClean="0">
                <a:cs typeface="Comic Sans MS"/>
              </a:rPr>
              <a:t>30-month Mars round-trip missions </a:t>
            </a:r>
            <a:r>
              <a:rPr lang="en-US" sz="2200" dirty="0" smtClean="0">
                <a:cs typeface="Comic Sans MS"/>
              </a:rPr>
              <a:t>will need “countermeasures” developed and tested on ISS</a:t>
            </a:r>
          </a:p>
          <a:p>
            <a:pPr marL="627063" lvl="1" indent="-227013">
              <a:spcBef>
                <a:spcPts val="0"/>
              </a:spcBef>
            </a:pPr>
            <a:r>
              <a:rPr lang="en-US" sz="2200" dirty="0">
                <a:cs typeface="Comic Sans MS"/>
              </a:rPr>
              <a:t>How to extrapolate to 30-</a:t>
            </a:r>
            <a:r>
              <a:rPr lang="en-US" sz="2200" dirty="0" smtClean="0">
                <a:cs typeface="Comic Sans MS"/>
              </a:rPr>
              <a:t>months</a:t>
            </a:r>
            <a:r>
              <a:rPr lang="en-US" sz="2200" dirty="0">
                <a:cs typeface="Comic Sans MS"/>
              </a:rPr>
              <a:t>?</a:t>
            </a:r>
          </a:p>
          <a:p>
            <a:pPr marL="974725" lvl="2" indent="-230188">
              <a:spcBef>
                <a:spcPts val="0"/>
              </a:spcBef>
            </a:pPr>
            <a:r>
              <a:rPr lang="en-US" sz="2200" dirty="0">
                <a:cs typeface="Comic Sans MS"/>
              </a:rPr>
              <a:t>No </a:t>
            </a:r>
            <a:r>
              <a:rPr lang="en-US" sz="2200" i="1" dirty="0">
                <a:cs typeface="Comic Sans MS"/>
              </a:rPr>
              <a:t>a priori </a:t>
            </a:r>
            <a:r>
              <a:rPr lang="en-US" sz="2200" dirty="0">
                <a:cs typeface="Comic Sans MS"/>
              </a:rPr>
              <a:t>reason to expect “brick walls”</a:t>
            </a:r>
          </a:p>
          <a:p>
            <a:pPr marL="574675" lvl="1" indent="-230188">
              <a:spcBef>
                <a:spcPts val="0"/>
              </a:spcBef>
            </a:pPr>
            <a:r>
              <a:rPr lang="en-US" sz="2200" dirty="0" smtClean="0">
                <a:cs typeface="Comic Sans MS"/>
              </a:rPr>
              <a:t>Year</a:t>
            </a:r>
            <a:r>
              <a:rPr lang="en-US" sz="2200" dirty="0" smtClean="0">
                <a:cs typeface="Comic Sans MS"/>
              </a:rPr>
              <a:t>-long expedition permits next-step longer </a:t>
            </a:r>
            <a:r>
              <a:rPr lang="en-US" sz="2200" dirty="0" smtClean="0">
                <a:cs typeface="Comic Sans MS"/>
              </a:rPr>
              <a:t>evaluation under </a:t>
            </a:r>
            <a:r>
              <a:rPr lang="en-US" sz="2200" dirty="0" smtClean="0">
                <a:cs typeface="Comic Sans MS"/>
              </a:rPr>
              <a:t>controlled circumstances</a:t>
            </a:r>
            <a:endParaRPr lang="en-US" sz="2200" dirty="0">
              <a:cs typeface="Comic Sans MS"/>
            </a:endParaRPr>
          </a:p>
        </p:txBody>
      </p:sp>
      <p:pic>
        <p:nvPicPr>
          <p:cNvPr id="5" name="Content Placeholder 4" descr="IMG_0194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0632" y="1858211"/>
            <a:ext cx="3517697" cy="343419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23,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www.nasa.gov/content/one-year-mission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10B0-8B29-3B41-B559-8A807A4C74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1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8671"/>
            <a:ext cx="9144000" cy="1077218"/>
          </a:xfr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Human Health and Performance Exploration Risks Across All Partners </a:t>
            </a:r>
            <a:r>
              <a:rPr lang="en-US" sz="3200" dirty="0" smtClean="0">
                <a:solidFill>
                  <a:srgbClr val="000000"/>
                </a:solidFill>
              </a:rPr>
              <a:t>to be </a:t>
            </a:r>
            <a:r>
              <a:rPr lang="en-US" sz="3200" dirty="0">
                <a:solidFill>
                  <a:srgbClr val="000000"/>
                </a:solidFill>
              </a:rPr>
              <a:t>addressed by </a:t>
            </a:r>
            <a:r>
              <a:rPr lang="en-US" sz="3200" dirty="0" smtClean="0">
                <a:solidFill>
                  <a:srgbClr val="000000"/>
                </a:solidFill>
              </a:rPr>
              <a:t>ISS Research</a:t>
            </a:r>
            <a:endParaRPr lang="en-US" sz="3200" dirty="0">
              <a:solidFill>
                <a:srgbClr val="000000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910166"/>
              </p:ext>
            </p:extLst>
          </p:nvPr>
        </p:nvGraphicFramePr>
        <p:xfrm>
          <a:off x="935789" y="1325880"/>
          <a:ext cx="7305844" cy="4767071"/>
        </p:xfrm>
        <a:graphic>
          <a:graphicData uri="http://schemas.openxmlformats.org/drawingml/2006/table">
            <a:tbl>
              <a:tblPr firstRow="1" firstCol="1" bandRow="1"/>
              <a:tblGrid>
                <a:gridCol w="7305844"/>
              </a:tblGrid>
              <a:tr h="986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Risk Area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1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Musculoskeletal</a:t>
                      </a: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: Long-Term health risk of Early Onset Osteoporosis.  Mission risk of reduced muscle strength and aerobic capacity</a:t>
                      </a:r>
                    </a:p>
                  </a:txBody>
                  <a:tcPr marL="43514" marR="43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7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Sensorimotor</a:t>
                      </a: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: mission Risk of sensory changes/dysfunctions </a:t>
                      </a:r>
                    </a:p>
                  </a:txBody>
                  <a:tcPr marL="43514" marR="43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8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Autonomous Medical Care</a:t>
                      </a: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: Mission and long-term health risk due to inability to provide adequate medical care throughout the mission (Includes onboard training, diagnosis, treatment, and presence/absence of onboard physician)</a:t>
                      </a:r>
                    </a:p>
                  </a:txBody>
                  <a:tcPr marL="43514" marR="43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Behavioral Health and Performance</a:t>
                      </a: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: Mission and long-term behavioral health risk.</a:t>
                      </a:r>
                    </a:p>
                  </a:txBody>
                  <a:tcPr marL="43514" marR="43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1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Ocular Syndrome</a:t>
                      </a: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: Mission and long-term health risk of Microgravity-Induced Visual Impairment and/or elevated Intracranial Pressure (VIIP)</a:t>
                      </a:r>
                    </a:p>
                  </a:txBody>
                  <a:tcPr marL="43514" marR="43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1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Nutrition</a:t>
                      </a: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: Mission risk of behavioral and nutritional health due to inability to provide appropriate quantity, quality and variety of food</a:t>
                      </a:r>
                    </a:p>
                  </a:txBody>
                  <a:tcPr marL="43514" marR="43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4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Hypogravity</a:t>
                      </a: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: Long-term risk associated with adaptation during IVA and EVA on the Moon, asteroids, Mars (vestibular and performance dysfunctions) and postflight rehabilitation </a:t>
                      </a:r>
                    </a:p>
                  </a:txBody>
                  <a:tcPr marL="43514" marR="43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4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Radiation</a:t>
                      </a: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: Long-term risk of carcinogenesis and degenerative tissue disease due to radiation exposure – </a:t>
                      </a: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Largely addressed with ground-based research </a:t>
                      </a:r>
                    </a:p>
                  </a:txBody>
                  <a:tcPr marL="43514" marR="43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prstClr val="black"/>
                      </a:fgClr>
                      <a:bgClr>
                        <a:prstClr val="white"/>
                      </a:bgClr>
                    </a:pattFill>
                  </a:tcPr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23,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www.nasa.gov/content/one-year-mission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10B0-8B29-3B41-B559-8A807A4C74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34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>
                <a:cs typeface="Cambria"/>
              </a:rPr>
              <a:t>Three Major Areas of Biomedical </a:t>
            </a:r>
            <a:r>
              <a:rPr lang="en-US" dirty="0" smtClean="0">
                <a:cs typeface="Cambria"/>
              </a:rPr>
              <a:t>Concern for Long Missions</a:t>
            </a:r>
            <a:endParaRPr 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5043906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latin typeface="Calibri"/>
                <a:cs typeface="Cambria"/>
              </a:rPr>
              <a:t>Medical events</a:t>
            </a:r>
          </a:p>
          <a:p>
            <a:pPr lvl="1"/>
            <a:r>
              <a:rPr lang="en-US" b="1" dirty="0">
                <a:latin typeface="Calibri"/>
                <a:cs typeface="Cambria"/>
              </a:rPr>
              <a:t>Establish likelihood of </a:t>
            </a:r>
            <a:r>
              <a:rPr lang="en-US" b="1" dirty="0" smtClean="0">
                <a:latin typeface="Calibri"/>
                <a:cs typeface="Cambria"/>
              </a:rPr>
              <a:t>negative events which change over time</a:t>
            </a:r>
            <a:endParaRPr lang="en-US" b="1" dirty="0">
              <a:latin typeface="Calibri"/>
              <a:cs typeface="Cambria"/>
            </a:endParaRPr>
          </a:p>
          <a:p>
            <a:pPr lvl="1"/>
            <a:r>
              <a:rPr lang="en-US" b="1" dirty="0">
                <a:latin typeface="Calibri"/>
                <a:cs typeface="Cambria"/>
              </a:rPr>
              <a:t>Characterize response </a:t>
            </a:r>
            <a:r>
              <a:rPr lang="en-US" b="1" dirty="0" smtClean="0">
                <a:latin typeface="Calibri"/>
                <a:cs typeface="Cambria"/>
              </a:rPr>
              <a:t>of known </a:t>
            </a:r>
            <a:r>
              <a:rPr lang="en-US" b="1" dirty="0">
                <a:latin typeface="Calibri"/>
                <a:cs typeface="Cambria"/>
              </a:rPr>
              <a:t>medical conditions</a:t>
            </a:r>
          </a:p>
          <a:p>
            <a:r>
              <a:rPr lang="en-US" dirty="0">
                <a:latin typeface="Calibri"/>
                <a:cs typeface="Cambria"/>
              </a:rPr>
              <a:t>Physiological deconditioning</a:t>
            </a:r>
          </a:p>
          <a:p>
            <a:pPr lvl="1"/>
            <a:r>
              <a:rPr lang="en-US" dirty="0">
                <a:latin typeface="Calibri"/>
                <a:cs typeface="Cambria"/>
              </a:rPr>
              <a:t>Establish efficacy of </a:t>
            </a:r>
            <a:r>
              <a:rPr lang="en-US" dirty="0" smtClean="0">
                <a:latin typeface="Calibri"/>
                <a:cs typeface="Cambria"/>
              </a:rPr>
              <a:t>countermeasures for missions longer than ISS</a:t>
            </a:r>
            <a:endParaRPr lang="en-US" dirty="0">
              <a:latin typeface="Calibri"/>
              <a:cs typeface="Cambria"/>
            </a:endParaRPr>
          </a:p>
          <a:p>
            <a:r>
              <a:rPr lang="en-US" dirty="0">
                <a:latin typeface="Calibri"/>
                <a:cs typeface="Cambria"/>
              </a:rPr>
              <a:t>Behavior &amp; Performance</a:t>
            </a:r>
          </a:p>
          <a:p>
            <a:pPr lvl="1"/>
            <a:r>
              <a:rPr lang="en-US" dirty="0">
                <a:latin typeface="Calibri"/>
                <a:cs typeface="Cambria"/>
              </a:rPr>
              <a:t>Characterize </a:t>
            </a:r>
            <a:r>
              <a:rPr lang="en-US" dirty="0" smtClean="0">
                <a:latin typeface="Calibri"/>
                <a:cs typeface="Cambria"/>
              </a:rPr>
              <a:t>trends over time</a:t>
            </a:r>
            <a:endParaRPr lang="en-US" dirty="0">
              <a:latin typeface="Calibri"/>
              <a:cs typeface="Cambria"/>
            </a:endParaRPr>
          </a:p>
          <a:p>
            <a:pPr lvl="1"/>
            <a:r>
              <a:rPr lang="en-US" dirty="0">
                <a:latin typeface="Calibri"/>
                <a:cs typeface="Cambria"/>
              </a:rPr>
              <a:t>Validate countermeasures</a:t>
            </a:r>
          </a:p>
        </p:txBody>
      </p:sp>
      <p:pic>
        <p:nvPicPr>
          <p:cNvPr id="11" name="Content Placeholder 10" descr="Pete_Conrad_undergoes_dental_exam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93453" y="1600200"/>
            <a:ext cx="3867150" cy="4333875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23,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www.nasa.gov/content/one-year-mission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10B0-8B29-3B41-B559-8A807A4C74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4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>
                <a:cs typeface="Cambria"/>
              </a:rPr>
              <a:t>Three Major Areas of Biomedical </a:t>
            </a:r>
            <a:r>
              <a:rPr lang="en-US" dirty="0" smtClean="0">
                <a:cs typeface="Cambria"/>
              </a:rPr>
              <a:t>Concern for Long Missions</a:t>
            </a:r>
            <a:endParaRPr 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199" y="1600200"/>
            <a:ext cx="4582696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Calibri"/>
                <a:cs typeface="Cambria"/>
              </a:rPr>
              <a:t>Medical events</a:t>
            </a:r>
          </a:p>
          <a:p>
            <a:pPr lvl="1"/>
            <a:r>
              <a:rPr lang="en-US" dirty="0">
                <a:latin typeface="Calibri"/>
                <a:cs typeface="Cambria"/>
              </a:rPr>
              <a:t>Establish likelihood of </a:t>
            </a:r>
            <a:r>
              <a:rPr lang="en-US" dirty="0" smtClean="0">
                <a:latin typeface="Calibri"/>
                <a:cs typeface="Cambria"/>
              </a:rPr>
              <a:t>negative events which change over time</a:t>
            </a:r>
            <a:endParaRPr lang="en-US" dirty="0">
              <a:latin typeface="Calibri"/>
              <a:cs typeface="Cambria"/>
            </a:endParaRPr>
          </a:p>
          <a:p>
            <a:pPr lvl="1"/>
            <a:r>
              <a:rPr lang="en-US" dirty="0">
                <a:latin typeface="Calibri"/>
                <a:cs typeface="Cambria"/>
              </a:rPr>
              <a:t>Characterize response </a:t>
            </a:r>
            <a:r>
              <a:rPr lang="en-US" dirty="0" smtClean="0">
                <a:latin typeface="Calibri"/>
                <a:cs typeface="Cambria"/>
              </a:rPr>
              <a:t>of known </a:t>
            </a:r>
            <a:r>
              <a:rPr lang="en-US" dirty="0">
                <a:latin typeface="Calibri"/>
                <a:cs typeface="Cambria"/>
              </a:rPr>
              <a:t>medical conditions</a:t>
            </a:r>
          </a:p>
          <a:p>
            <a:r>
              <a:rPr lang="en-US" b="1" dirty="0">
                <a:latin typeface="Calibri"/>
                <a:cs typeface="Cambria"/>
              </a:rPr>
              <a:t>Physiological deconditioning</a:t>
            </a:r>
          </a:p>
          <a:p>
            <a:pPr lvl="1"/>
            <a:r>
              <a:rPr lang="en-US" b="1" dirty="0">
                <a:latin typeface="Calibri"/>
                <a:cs typeface="Cambria"/>
              </a:rPr>
              <a:t>Establish efficacy of </a:t>
            </a:r>
            <a:r>
              <a:rPr lang="en-US" b="1" dirty="0" smtClean="0">
                <a:latin typeface="Calibri"/>
                <a:cs typeface="Cambria"/>
              </a:rPr>
              <a:t>countermeasures for missions longer than ISS</a:t>
            </a:r>
            <a:endParaRPr lang="en-US" b="1" dirty="0">
              <a:latin typeface="Calibri"/>
              <a:cs typeface="Cambria"/>
            </a:endParaRPr>
          </a:p>
          <a:p>
            <a:r>
              <a:rPr lang="en-US" dirty="0">
                <a:latin typeface="Calibri"/>
                <a:cs typeface="Cambria"/>
              </a:rPr>
              <a:t>Behavior &amp; Performance</a:t>
            </a:r>
          </a:p>
          <a:p>
            <a:pPr lvl="1"/>
            <a:r>
              <a:rPr lang="en-US" dirty="0">
                <a:latin typeface="Calibri"/>
                <a:cs typeface="Cambria"/>
              </a:rPr>
              <a:t>Characterize </a:t>
            </a:r>
            <a:r>
              <a:rPr lang="en-US" dirty="0" smtClean="0">
                <a:latin typeface="Calibri"/>
                <a:cs typeface="Cambria"/>
              </a:rPr>
              <a:t>trends over time</a:t>
            </a:r>
            <a:endParaRPr lang="en-US" dirty="0">
              <a:latin typeface="Calibri"/>
              <a:cs typeface="Cambria"/>
            </a:endParaRPr>
          </a:p>
          <a:p>
            <a:pPr lvl="1"/>
            <a:r>
              <a:rPr lang="en-US" dirty="0">
                <a:latin typeface="Calibri"/>
                <a:cs typeface="Cambria"/>
              </a:rPr>
              <a:t>Validate countermeasures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562424"/>
            <a:ext cx="822960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j-ea"/>
              <a:cs typeface="Cambria"/>
            </a:endParaRPr>
          </a:p>
        </p:txBody>
      </p:sp>
      <p:pic>
        <p:nvPicPr>
          <p:cNvPr id="4" name="Content Placeholder 3" descr="ARED2 Burbank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39896" y="1600200"/>
            <a:ext cx="3646904" cy="4086998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23,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www.nasa.gov/content/one-year-mission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10B0-8B29-3B41-B559-8A807A4C74D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7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5219</TotalTime>
  <Words>1983</Words>
  <Application>Microsoft Macintosh PowerPoint</Application>
  <PresentationFormat>On-screen Show (4:3)</PresentationFormat>
  <Paragraphs>336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Two Guys, One Year, No Excuses</vt:lpstr>
      <vt:lpstr>Disclaimers </vt:lpstr>
      <vt:lpstr>One-year fliers, past and present</vt:lpstr>
      <vt:lpstr>One-Year Mission Status</vt:lpstr>
      <vt:lpstr>Human Research Objectives for One-Year ISS Mission</vt:lpstr>
      <vt:lpstr>Human Research Objectives for One-Year ISS Mission (simplified)</vt:lpstr>
      <vt:lpstr>Human Health and Performance Exploration Risks Across All Partners to be addressed by ISS Research</vt:lpstr>
      <vt:lpstr>Three Major Areas of Biomedical Concern for Long Missions</vt:lpstr>
      <vt:lpstr>Three Major Areas of Biomedical Concern for Long Missions</vt:lpstr>
      <vt:lpstr>Three Major Areas of Biomedical Concern for Long Missions</vt:lpstr>
      <vt:lpstr>NASA Proposed Biomedical Investigations for One-Year Mission</vt:lpstr>
      <vt:lpstr>Categories of investigations</vt:lpstr>
      <vt:lpstr>Types of Investigations</vt:lpstr>
      <vt:lpstr>Multilateral Biomedical Science Plan for One-Year Expedition</vt:lpstr>
      <vt:lpstr>Bilateral US-Russian Work on One-Year Mission</vt:lpstr>
      <vt:lpstr>Visual Impairment and Increased ICP</vt:lpstr>
      <vt:lpstr>Fluid Shifts Investigation (joint in-flight study)</vt:lpstr>
      <vt:lpstr>PowerPoint Presentation</vt:lpstr>
      <vt:lpstr>PowerPoint Presentation</vt:lpstr>
      <vt:lpstr>PowerPoint Presentation</vt:lpstr>
      <vt:lpstr>NASA Proposal for Integrated Program</vt:lpstr>
      <vt:lpstr>Summary 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John Charles</dc:creator>
  <cp:keywords/>
  <dc:description/>
  <cp:lastModifiedBy>John Charles</cp:lastModifiedBy>
  <cp:revision>166</cp:revision>
  <dcterms:created xsi:type="dcterms:W3CDTF">2014-11-12T19:50:08Z</dcterms:created>
  <dcterms:modified xsi:type="dcterms:W3CDTF">2015-04-22T15:45:12Z</dcterms:modified>
  <cp:category/>
</cp:coreProperties>
</file>