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4" r:id="rId2"/>
    <p:sldId id="265" r:id="rId3"/>
    <p:sldId id="286" r:id="rId4"/>
    <p:sldId id="266" r:id="rId5"/>
    <p:sldId id="262" r:id="rId6"/>
    <p:sldId id="260" r:id="rId7"/>
    <p:sldId id="294" r:id="rId8"/>
    <p:sldId id="292" r:id="rId9"/>
    <p:sldId id="285" r:id="rId10"/>
    <p:sldId id="283" r:id="rId11"/>
    <p:sldId id="284" r:id="rId12"/>
    <p:sldId id="287" r:id="rId13"/>
    <p:sldId id="261" r:id="rId14"/>
    <p:sldId id="277" r:id="rId15"/>
    <p:sldId id="263" r:id="rId16"/>
    <p:sldId id="271" r:id="rId17"/>
    <p:sldId id="295" r:id="rId18"/>
    <p:sldId id="270"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CC99"/>
    <a:srgbClr val="CC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08" y="-3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256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56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256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9C90AEA-547E-4BB0-9204-746BC6F8366F}" type="slidenum">
              <a:rPr lang="en-US"/>
              <a:pPr>
                <a:defRPr/>
              </a:pPr>
              <a:t>‹#›</a:t>
            </a:fld>
            <a:endParaRPr lang="en-US" dirty="0"/>
          </a:p>
        </p:txBody>
      </p:sp>
    </p:spTree>
    <p:extLst>
      <p:ext uri="{BB962C8B-B14F-4D97-AF65-F5344CB8AC3E}">
        <p14:creationId xmlns:p14="http://schemas.microsoft.com/office/powerpoint/2010/main" val="783083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2253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2253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DEE86846-6C54-4CA8-995C-5063FFE1B6A1}" type="slidenum">
              <a:rPr lang="en-US"/>
              <a:pPr>
                <a:defRPr/>
              </a:pPr>
              <a:t>‹#›</a:t>
            </a:fld>
            <a:endParaRPr lang="en-US" dirty="0"/>
          </a:p>
        </p:txBody>
      </p:sp>
    </p:spTree>
    <p:extLst>
      <p:ext uri="{BB962C8B-B14F-4D97-AF65-F5344CB8AC3E}">
        <p14:creationId xmlns:p14="http://schemas.microsoft.com/office/powerpoint/2010/main" val="1949007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047BC2-13FE-464F-94BE-1EE15211D7A1}" type="slidenum">
              <a:rPr lang="en-US"/>
              <a:pPr>
                <a:defRPr/>
              </a:pPr>
              <a:t>‹#›</a:t>
            </a:fld>
            <a:endParaRPr lang="en-US" dirty="0"/>
          </a:p>
        </p:txBody>
      </p:sp>
    </p:spTree>
    <p:extLst>
      <p:ext uri="{BB962C8B-B14F-4D97-AF65-F5344CB8AC3E}">
        <p14:creationId xmlns:p14="http://schemas.microsoft.com/office/powerpoint/2010/main" val="139974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BF71DB-A541-4559-91FB-51EDE997E060}" type="slidenum">
              <a:rPr lang="en-US"/>
              <a:pPr>
                <a:defRPr/>
              </a:pPr>
              <a:t>‹#›</a:t>
            </a:fld>
            <a:endParaRPr lang="en-US" dirty="0"/>
          </a:p>
        </p:txBody>
      </p:sp>
    </p:spTree>
    <p:extLst>
      <p:ext uri="{BB962C8B-B14F-4D97-AF65-F5344CB8AC3E}">
        <p14:creationId xmlns:p14="http://schemas.microsoft.com/office/powerpoint/2010/main" val="169956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D69324-0F6D-473F-B8ED-027E5BA8235A}" type="slidenum">
              <a:rPr lang="en-US"/>
              <a:pPr>
                <a:defRPr/>
              </a:pPr>
              <a:t>‹#›</a:t>
            </a:fld>
            <a:endParaRPr lang="en-US" dirty="0"/>
          </a:p>
        </p:txBody>
      </p:sp>
    </p:spTree>
    <p:extLst>
      <p:ext uri="{BB962C8B-B14F-4D97-AF65-F5344CB8AC3E}">
        <p14:creationId xmlns:p14="http://schemas.microsoft.com/office/powerpoint/2010/main" val="3509718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0FDED8-F26F-4485-9BDE-DCA41E9663F6}" type="slidenum">
              <a:rPr lang="en-US"/>
              <a:pPr>
                <a:defRPr/>
              </a:pPr>
              <a:t>‹#›</a:t>
            </a:fld>
            <a:endParaRPr lang="en-US" dirty="0"/>
          </a:p>
        </p:txBody>
      </p:sp>
    </p:spTree>
    <p:extLst>
      <p:ext uri="{BB962C8B-B14F-4D97-AF65-F5344CB8AC3E}">
        <p14:creationId xmlns:p14="http://schemas.microsoft.com/office/powerpoint/2010/main" val="68010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25B6E8-5623-4103-863E-DE0CC0D16029}" type="slidenum">
              <a:rPr lang="en-US"/>
              <a:pPr>
                <a:defRPr/>
              </a:pPr>
              <a:t>‹#›</a:t>
            </a:fld>
            <a:endParaRPr lang="en-US" dirty="0"/>
          </a:p>
        </p:txBody>
      </p:sp>
    </p:spTree>
    <p:extLst>
      <p:ext uri="{BB962C8B-B14F-4D97-AF65-F5344CB8AC3E}">
        <p14:creationId xmlns:p14="http://schemas.microsoft.com/office/powerpoint/2010/main" val="3269911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5997A3-DFAD-4E79-9917-EC8CD7C743EA}" type="slidenum">
              <a:rPr lang="en-US"/>
              <a:pPr>
                <a:defRPr/>
              </a:pPr>
              <a:t>‹#›</a:t>
            </a:fld>
            <a:endParaRPr lang="en-US" dirty="0"/>
          </a:p>
        </p:txBody>
      </p:sp>
    </p:spTree>
    <p:extLst>
      <p:ext uri="{BB962C8B-B14F-4D97-AF65-F5344CB8AC3E}">
        <p14:creationId xmlns:p14="http://schemas.microsoft.com/office/powerpoint/2010/main" val="3834718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DBA847-8ED3-4EE2-976E-373F86ED2FA6}" type="slidenum">
              <a:rPr lang="en-US"/>
              <a:pPr>
                <a:defRPr/>
              </a:pPr>
              <a:t>‹#›</a:t>
            </a:fld>
            <a:endParaRPr lang="en-US" dirty="0"/>
          </a:p>
        </p:txBody>
      </p:sp>
    </p:spTree>
    <p:extLst>
      <p:ext uri="{BB962C8B-B14F-4D97-AF65-F5344CB8AC3E}">
        <p14:creationId xmlns:p14="http://schemas.microsoft.com/office/powerpoint/2010/main" val="2971556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5D3C77F-3CAA-43BE-BC05-447B082FEAA0}" type="slidenum">
              <a:rPr lang="en-US"/>
              <a:pPr>
                <a:defRPr/>
              </a:pPr>
              <a:t>‹#›</a:t>
            </a:fld>
            <a:endParaRPr lang="en-US" dirty="0"/>
          </a:p>
        </p:txBody>
      </p:sp>
    </p:spTree>
    <p:extLst>
      <p:ext uri="{BB962C8B-B14F-4D97-AF65-F5344CB8AC3E}">
        <p14:creationId xmlns:p14="http://schemas.microsoft.com/office/powerpoint/2010/main" val="394236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C2ADBC2-BA6B-4157-999E-F5EEEC1516D5}" type="slidenum">
              <a:rPr lang="en-US"/>
              <a:pPr>
                <a:defRPr/>
              </a:pPr>
              <a:t>‹#›</a:t>
            </a:fld>
            <a:endParaRPr lang="en-US" dirty="0"/>
          </a:p>
        </p:txBody>
      </p:sp>
    </p:spTree>
    <p:extLst>
      <p:ext uri="{BB962C8B-B14F-4D97-AF65-F5344CB8AC3E}">
        <p14:creationId xmlns:p14="http://schemas.microsoft.com/office/powerpoint/2010/main" val="1292965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3CB69E-5046-4826-A4F5-2DF330F7786A}" type="slidenum">
              <a:rPr lang="en-US"/>
              <a:pPr>
                <a:defRPr/>
              </a:pPr>
              <a:t>‹#›</a:t>
            </a:fld>
            <a:endParaRPr lang="en-US" dirty="0"/>
          </a:p>
        </p:txBody>
      </p:sp>
    </p:spTree>
    <p:extLst>
      <p:ext uri="{BB962C8B-B14F-4D97-AF65-F5344CB8AC3E}">
        <p14:creationId xmlns:p14="http://schemas.microsoft.com/office/powerpoint/2010/main" val="348768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2318A9-7D27-4003-BD2F-939A10287F42}" type="slidenum">
              <a:rPr lang="en-US"/>
              <a:pPr>
                <a:defRPr/>
              </a:pPr>
              <a:t>‹#›</a:t>
            </a:fld>
            <a:endParaRPr lang="en-US" dirty="0"/>
          </a:p>
        </p:txBody>
      </p:sp>
    </p:spTree>
    <p:extLst>
      <p:ext uri="{BB962C8B-B14F-4D97-AF65-F5344CB8AC3E}">
        <p14:creationId xmlns:p14="http://schemas.microsoft.com/office/powerpoint/2010/main" val="289208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EC1330D7-CA53-41E0-9573-92476943E9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onfluence.ivv.nasa.gov:8090/download/attachments/24871323/Medical%20Emergency%20Policy.pdf?version=1&amp;modificationDate=1416845126680&amp;api=v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ecmles.faircon.net/livelink/livelink/open/439292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onfluence.ivv.nasa.gov:8445/pages/viewpage.action?pageId=2362796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ivv-maintenance@lists.nasa.gov" TargetMode="External"/><Relationship Id="rId7" Type="http://schemas.openxmlformats.org/officeDocument/2006/relationships/hyperlink" Target="http://confluence.ivv.nasa.gov:8090/display/OSP/Policies+and+Procedures?src=contextnavchildmode" TargetMode="External"/><Relationship Id="rId2" Type="http://schemas.openxmlformats.org/officeDocument/2006/relationships/hyperlink" Target="mailto:security@ivv.nasa.gov" TargetMode="External"/><Relationship Id="rId1" Type="http://schemas.openxmlformats.org/officeDocument/2006/relationships/slideLayout" Target="../slideLayouts/slideLayout2.xml"/><Relationship Id="rId6" Type="http://schemas.openxmlformats.org/officeDocument/2006/relationships/hyperlink" Target="http://confluence.ivv.nasa.gov:8090/download/attachments/19530253/Computing%20Guide.pdf?version=1&amp;modificationDate=1402411037710&amp;api=v2" TargetMode="External"/><Relationship Id="rId5" Type="http://schemas.openxmlformats.org/officeDocument/2006/relationships/hyperlink" Target="http://ithelpdesk.ivv.nasa.gov/" TargetMode="External"/><Relationship Id="rId4" Type="http://schemas.openxmlformats.org/officeDocument/2006/relationships/hyperlink" Target="mailto:help@ivv.nasa.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osha.gov/dcsp/vp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Joseph.E.Irons@ivv.nasa.gov" TargetMode="External"/><Relationship Id="rId2" Type="http://schemas.openxmlformats.org/officeDocument/2006/relationships/hyperlink" Target="mailto:David.P.Sheldon@nasa.gov" TargetMode="External"/><Relationship Id="rId1" Type="http://schemas.openxmlformats.org/officeDocument/2006/relationships/slideLayout" Target="../slideLayouts/slideLayout2.xml"/><Relationship Id="rId4" Type="http://schemas.openxmlformats.org/officeDocument/2006/relationships/hyperlink" Target="https://confluence.ivv.nasa.gov:8445/pages/viewpage.action?pageId=23628086"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nmis.sma.nasa.gov/" TargetMode="External"/><Relationship Id="rId2" Type="http://schemas.openxmlformats.org/officeDocument/2006/relationships/hyperlink" Target="http://confluence.ivv.nasa.gov:8090/download/attachments/24871323/Safety%20Reporting%20Policy.pdf?version=1&amp;modificationDate=1416845153090&amp;api=v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confluence.ivv.nasa.gov:8090/download/attachments/24871323/Emergency%20Evacuation%20Policy.pdf?version=1&amp;modificationDate=1416844971980&amp;api=v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E64B74C-2081-443D-BDE7-E566617AC89B}" type="slidenum">
              <a:rPr lang="en-US" altLang="en-US" sz="1400" smtClean="0"/>
              <a:pPr eaLnBrk="1" hangingPunct="1">
                <a:spcBef>
                  <a:spcPct val="0"/>
                </a:spcBef>
                <a:buFontTx/>
                <a:buNone/>
              </a:pPr>
              <a:t>1</a:t>
            </a:fld>
            <a:endParaRPr lang="en-US" altLang="en-US" sz="1400" smtClean="0"/>
          </a:p>
        </p:txBody>
      </p:sp>
      <p:pic>
        <p:nvPicPr>
          <p:cNvPr id="2051" name="Picture 4" descr="JM 15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5"/>
          <p:cNvSpPr>
            <a:spLocks noGrp="1" noChangeArrowheads="1"/>
          </p:cNvSpPr>
          <p:nvPr>
            <p:ph type="title"/>
          </p:nvPr>
        </p:nvSpPr>
        <p:spPr/>
        <p:txBody>
          <a:bodyPr/>
          <a:lstStyle/>
          <a:p>
            <a:pPr eaLnBrk="1" hangingPunct="1"/>
            <a:r>
              <a:rPr lang="en-US" altLang="en-US" b="1" dirty="0" smtClean="0">
                <a:latin typeface="Garamond" panose="02020404030301010803" pitchFamily="18" charset="0"/>
                <a:cs typeface="Times New Roman" pitchFamily="18" charset="0"/>
              </a:rPr>
              <a:t>NASA IV&amp;V</a:t>
            </a:r>
            <a:r>
              <a:rPr lang="en-US" altLang="en-US" b="1" dirty="0" smtClean="0">
                <a:latin typeface="Garamond" panose="02020404030301010803" pitchFamily="18" charset="0"/>
              </a:rPr>
              <a:t> </a:t>
            </a:r>
          </a:p>
        </p:txBody>
      </p:sp>
      <p:sp>
        <p:nvSpPr>
          <p:cNvPr id="2053" name="Rectangle 6"/>
          <p:cNvSpPr>
            <a:spLocks noGrp="1" noChangeArrowheads="1"/>
          </p:cNvSpPr>
          <p:nvPr>
            <p:ph type="body" idx="1"/>
          </p:nvPr>
        </p:nvSpPr>
        <p:spPr/>
        <p:txBody>
          <a:bodyPr/>
          <a:lstStyle/>
          <a:p>
            <a:pPr algn="ctr" eaLnBrk="1" hangingPunct="1">
              <a:buFontTx/>
              <a:buNone/>
            </a:pPr>
            <a:r>
              <a:rPr lang="en-US" altLang="en-US" sz="3600" b="1" dirty="0" smtClean="0">
                <a:latin typeface="Garamond" panose="02020404030301010803" pitchFamily="18" charset="0"/>
                <a:cs typeface="Times New Roman" pitchFamily="18" charset="0"/>
              </a:rPr>
              <a:t>Raised </a:t>
            </a:r>
            <a:r>
              <a:rPr lang="en-US" altLang="en-US" sz="3600" b="1" dirty="0">
                <a:latin typeface="Garamond" panose="02020404030301010803" pitchFamily="18" charset="0"/>
                <a:cs typeface="Times New Roman" pitchFamily="18" charset="0"/>
              </a:rPr>
              <a:t>F</a:t>
            </a:r>
            <a:r>
              <a:rPr lang="en-US" altLang="en-US" sz="3600" b="1" dirty="0" smtClean="0">
                <a:latin typeface="Garamond" panose="02020404030301010803" pitchFamily="18" charset="0"/>
                <a:cs typeface="Times New Roman" pitchFamily="18" charset="0"/>
              </a:rPr>
              <a:t>loor Space Safety Orientation</a:t>
            </a:r>
          </a:p>
        </p:txBody>
      </p:sp>
      <p:sp>
        <p:nvSpPr>
          <p:cNvPr id="2054" name="TextBox 5"/>
          <p:cNvSpPr txBox="1">
            <a:spLocks noChangeArrowheads="1"/>
          </p:cNvSpPr>
          <p:nvPr/>
        </p:nvSpPr>
        <p:spPr bwMode="auto">
          <a:xfrm>
            <a:off x="5105400" y="5105400"/>
            <a:ext cx="3352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dirty="0">
                <a:latin typeface="Garamond" panose="02020404030301010803" pitchFamily="18" charset="0"/>
              </a:rPr>
              <a:t>Last Updated: </a:t>
            </a:r>
            <a:r>
              <a:rPr lang="en-US" altLang="en-US" sz="1800" dirty="0" smtClean="0">
                <a:latin typeface="Garamond" panose="02020404030301010803" pitchFamily="18" charset="0"/>
              </a:rPr>
              <a:t>March 2017</a:t>
            </a:r>
            <a:endParaRPr lang="en-US" altLang="en-US" sz="1800" dirty="0">
              <a:latin typeface="Garamond" panose="02020404030301010803"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
          <p:cNvGraphicFramePr>
            <a:graphicFrameLocks noChangeAspect="1"/>
          </p:cNvGraphicFramePr>
          <p:nvPr/>
        </p:nvGraphicFramePr>
        <p:xfrm>
          <a:off x="1143000" y="990600"/>
          <a:ext cx="7002463" cy="5638800"/>
        </p:xfrm>
        <a:graphic>
          <a:graphicData uri="http://schemas.openxmlformats.org/presentationml/2006/ole">
            <mc:AlternateContent xmlns:mc="http://schemas.openxmlformats.org/markup-compatibility/2006">
              <mc:Choice xmlns:v="urn:schemas-microsoft-com:vml" Requires="v">
                <p:oleObj spid="_x0000_s11291" name="Acrobat Document" r:id="rId3" imgW="5430600" imgH="5430600" progId="AcroExch.Document.7">
                  <p:embed/>
                </p:oleObj>
              </mc:Choice>
              <mc:Fallback>
                <p:oleObj name="Acrobat Document" r:id="rId3" imgW="5430600" imgH="5430600"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90600"/>
                        <a:ext cx="7002463"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2826C50-E360-4EA9-9B70-A65AD321D952}" type="slidenum">
              <a:rPr lang="en-US" altLang="en-US" sz="1400" smtClean="0"/>
              <a:pPr eaLnBrk="1" hangingPunct="1">
                <a:spcBef>
                  <a:spcPct val="0"/>
                </a:spcBef>
                <a:buFontTx/>
                <a:buNone/>
              </a:pPr>
              <a:t>10</a:t>
            </a:fld>
            <a:endParaRPr lang="en-US" altLang="en-US" sz="1400" smtClean="0"/>
          </a:p>
        </p:txBody>
      </p:sp>
      <p:sp>
        <p:nvSpPr>
          <p:cNvPr id="11268" name="Rectangle 2"/>
          <p:cNvSpPr>
            <a:spLocks noGrp="1" noChangeArrowheads="1"/>
          </p:cNvSpPr>
          <p:nvPr>
            <p:ph type="title"/>
          </p:nvPr>
        </p:nvSpPr>
        <p:spPr>
          <a:xfrm>
            <a:off x="457200" y="152400"/>
            <a:ext cx="8229600" cy="1143000"/>
          </a:xfrm>
        </p:spPr>
        <p:txBody>
          <a:bodyPr/>
          <a:lstStyle/>
          <a:p>
            <a:pPr eaLnBrk="1" hangingPunct="1"/>
            <a:r>
              <a:rPr lang="en-US" altLang="en-US" sz="3200" smtClean="0">
                <a:latin typeface="Times New Roman" pitchFamily="18" charset="0"/>
                <a:cs typeface="Times New Roman" pitchFamily="18" charset="0"/>
              </a:rPr>
              <a:t>Building 2: Second Floor Evacuation Plan</a:t>
            </a:r>
          </a:p>
        </p:txBody>
      </p:sp>
      <p:sp>
        <p:nvSpPr>
          <p:cNvPr id="11269"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270"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7" name="Rectangle 6"/>
          <p:cNvSpPr/>
          <p:nvPr/>
        </p:nvSpPr>
        <p:spPr>
          <a:xfrm>
            <a:off x="3124200" y="350520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3"/>
          <p:cNvGraphicFramePr>
            <a:graphicFrameLocks noChangeAspect="1"/>
          </p:cNvGraphicFramePr>
          <p:nvPr/>
        </p:nvGraphicFramePr>
        <p:xfrm>
          <a:off x="1524000" y="609600"/>
          <a:ext cx="6248400" cy="5813425"/>
        </p:xfrm>
        <a:graphic>
          <a:graphicData uri="http://schemas.openxmlformats.org/presentationml/2006/ole">
            <mc:AlternateContent xmlns:mc="http://schemas.openxmlformats.org/markup-compatibility/2006">
              <mc:Choice xmlns:v="urn:schemas-microsoft-com:vml" Requires="v">
                <p:oleObj spid="_x0000_s12317" name="Acrobat Document" r:id="rId3" imgW="5184000" imgH="5430600" progId="AcroExch.Document.7">
                  <p:embed/>
                </p:oleObj>
              </mc:Choice>
              <mc:Fallback>
                <p:oleObj name="Acrobat Document" r:id="rId3" imgW="5184000" imgH="5430600"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09600"/>
                        <a:ext cx="6248400"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4544739-8BDC-44C4-B744-382BE8DF8C59}" type="slidenum">
              <a:rPr lang="en-US" altLang="en-US" sz="1400" smtClean="0"/>
              <a:pPr eaLnBrk="1" hangingPunct="1">
                <a:spcBef>
                  <a:spcPct val="0"/>
                </a:spcBef>
                <a:buFontTx/>
                <a:buNone/>
              </a:pPr>
              <a:t>11</a:t>
            </a:fld>
            <a:endParaRPr lang="en-US" altLang="en-US" sz="1400" smtClean="0"/>
          </a:p>
        </p:txBody>
      </p:sp>
      <p:sp>
        <p:nvSpPr>
          <p:cNvPr id="12292" name="Rectangle 2"/>
          <p:cNvSpPr>
            <a:spLocks noGrp="1" noChangeArrowheads="1"/>
          </p:cNvSpPr>
          <p:nvPr>
            <p:ph type="title"/>
          </p:nvPr>
        </p:nvSpPr>
        <p:spPr>
          <a:xfrm>
            <a:off x="457200" y="152400"/>
            <a:ext cx="8229600" cy="1143000"/>
          </a:xfrm>
        </p:spPr>
        <p:txBody>
          <a:bodyPr/>
          <a:lstStyle/>
          <a:p>
            <a:pPr eaLnBrk="1" hangingPunct="1"/>
            <a:r>
              <a:rPr lang="en-US" altLang="en-US" sz="3200" smtClean="0">
                <a:latin typeface="Times New Roman" pitchFamily="18" charset="0"/>
                <a:cs typeface="Times New Roman" pitchFamily="18" charset="0"/>
              </a:rPr>
              <a:t>Building 2: Third Floor Evacuation Plan</a:t>
            </a:r>
          </a:p>
        </p:txBody>
      </p:sp>
      <p:sp>
        <p:nvSpPr>
          <p:cNvPr id="1229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229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2295"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8" name="Rectangle 7"/>
          <p:cNvSpPr/>
          <p:nvPr/>
        </p:nvSpPr>
        <p:spPr>
          <a:xfrm>
            <a:off x="3124200" y="3790950"/>
            <a:ext cx="457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9" name="Rectangle 8"/>
          <p:cNvSpPr/>
          <p:nvPr/>
        </p:nvSpPr>
        <p:spPr>
          <a:xfrm>
            <a:off x="3143250" y="3495675"/>
            <a:ext cx="209550"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latin typeface="Times New Roman" pitchFamily="18" charset="0"/>
                <a:cs typeface="Times New Roman" pitchFamily="18" charset="0"/>
              </a:rPr>
              <a:t>Evacuation Routes</a:t>
            </a:r>
          </a:p>
        </p:txBody>
      </p:sp>
      <p:pic>
        <p:nvPicPr>
          <p:cNvPr id="13315" name="Content Placeholder 4" descr="EvacRoutes.bmp"/>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69963" y="1600200"/>
            <a:ext cx="7204075" cy="4525963"/>
          </a:xfrm>
        </p:spPr>
      </p:pic>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9870484-1C00-480C-9D4D-663B19F92075}" type="slidenum">
              <a:rPr lang="en-US" altLang="en-US" sz="1400" smtClean="0"/>
              <a:pPr eaLnBrk="1" hangingPunct="1">
                <a:spcBef>
                  <a:spcPct val="0"/>
                </a:spcBef>
                <a:buFontTx/>
                <a:buNone/>
              </a:pPr>
              <a:t>12</a:t>
            </a:fld>
            <a:endParaRPr lang="en-US" altLang="en-US" sz="1400" smtClean="0"/>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00038"/>
            <a:ext cx="8477250"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rot="780958">
            <a:off x="4106863" y="2132013"/>
            <a:ext cx="1295400" cy="2254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ight Arrow 2"/>
          <p:cNvSpPr/>
          <p:nvPr/>
        </p:nvSpPr>
        <p:spPr>
          <a:xfrm rot="900877">
            <a:off x="7300913" y="3055938"/>
            <a:ext cx="1147762"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ight Arrow 7"/>
          <p:cNvSpPr/>
          <p:nvPr/>
        </p:nvSpPr>
        <p:spPr>
          <a:xfrm rot="286258">
            <a:off x="4878388" y="4348163"/>
            <a:ext cx="1254125" cy="2047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Point Star 6"/>
          <p:cNvSpPr/>
          <p:nvPr/>
        </p:nvSpPr>
        <p:spPr>
          <a:xfrm>
            <a:off x="3752850" y="1905000"/>
            <a:ext cx="304800" cy="3048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6-Point Star 12"/>
          <p:cNvSpPr/>
          <p:nvPr/>
        </p:nvSpPr>
        <p:spPr>
          <a:xfrm>
            <a:off x="6134100" y="4343400"/>
            <a:ext cx="304800" cy="3048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6-Point Star 13"/>
          <p:cNvSpPr/>
          <p:nvPr/>
        </p:nvSpPr>
        <p:spPr>
          <a:xfrm>
            <a:off x="8458200" y="3200400"/>
            <a:ext cx="304800" cy="304800"/>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4" name="TextBox 8"/>
          <p:cNvSpPr txBox="1">
            <a:spLocks noChangeArrowheads="1"/>
          </p:cNvSpPr>
          <p:nvPr/>
        </p:nvSpPr>
        <p:spPr bwMode="auto">
          <a:xfrm>
            <a:off x="333375" y="457200"/>
            <a:ext cx="1495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chemeClr val="bg1"/>
                </a:solidFill>
              </a:rPr>
              <a:t>Evacuation locations</a:t>
            </a:r>
          </a:p>
        </p:txBody>
      </p:sp>
      <p:sp>
        <p:nvSpPr>
          <p:cNvPr id="5" name="Bent Arrow 4"/>
          <p:cNvSpPr/>
          <p:nvPr/>
        </p:nvSpPr>
        <p:spPr>
          <a:xfrm>
            <a:off x="3200400" y="1981200"/>
            <a:ext cx="457200" cy="24384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16A855C7-23C3-4944-9956-53E05A69F076}" type="slidenum">
              <a:rPr lang="en-US" altLang="en-US" sz="1400" smtClean="0"/>
              <a:pPr eaLnBrk="1" hangingPunct="1">
                <a:spcBef>
                  <a:spcPct val="0"/>
                </a:spcBef>
                <a:buFontTx/>
                <a:buNone/>
              </a:pPr>
              <a:t>13</a:t>
            </a:fld>
            <a:endParaRPr lang="en-US" altLang="en-US" sz="1400" smtClean="0"/>
          </a:p>
        </p:txBody>
      </p:sp>
      <p:sp>
        <p:nvSpPr>
          <p:cNvPr id="14339" name="Rectangle 2"/>
          <p:cNvSpPr>
            <a:spLocks noGrp="1" noChangeArrowheads="1"/>
          </p:cNvSpPr>
          <p:nvPr>
            <p:ph type="title"/>
          </p:nvPr>
        </p:nvSpPr>
        <p:spPr/>
        <p:txBody>
          <a:bodyPr/>
          <a:lstStyle/>
          <a:p>
            <a:pPr eaLnBrk="1" hangingPunct="1"/>
            <a:r>
              <a:rPr lang="en-US" altLang="en-US" dirty="0" smtClean="0">
                <a:latin typeface="Garamond" panose="02020404030301010803" pitchFamily="18" charset="0"/>
                <a:cs typeface="Times New Roman" pitchFamily="18" charset="0"/>
              </a:rPr>
              <a:t>In case of a Medical Emergency</a:t>
            </a:r>
          </a:p>
        </p:txBody>
      </p:sp>
      <p:sp>
        <p:nvSpPr>
          <p:cNvPr id="13316" name="Rectangle 3"/>
          <p:cNvSpPr>
            <a:spLocks noGrp="1" noChangeArrowheads="1"/>
          </p:cNvSpPr>
          <p:nvPr>
            <p:ph type="body" idx="1"/>
          </p:nvPr>
        </p:nvSpPr>
        <p:spPr/>
        <p:txBody>
          <a:bodyPr/>
          <a:lstStyle/>
          <a:p>
            <a:pPr eaLnBrk="1" hangingPunct="1">
              <a:defRPr/>
            </a:pPr>
            <a:r>
              <a:rPr lang="en-US" sz="2400" dirty="0" smtClean="0">
                <a:latin typeface="Garamond" panose="02020404030301010803" pitchFamily="18" charset="0"/>
                <a:cs typeface="Times New Roman" pitchFamily="18" charset="0"/>
              </a:rPr>
              <a:t>Follow the Medical Emergency Procedure located on our Facility Services page @ </a:t>
            </a:r>
          </a:p>
          <a:p>
            <a:pPr indent="1588" eaLnBrk="1" hangingPunct="1">
              <a:buFontTx/>
              <a:buNone/>
              <a:defRPr/>
            </a:pPr>
            <a:r>
              <a:rPr lang="en-US" sz="1800" b="1" dirty="0" smtClean="0">
                <a:latin typeface="Garamond" panose="02020404030301010803" pitchFamily="18" charset="0"/>
                <a:cs typeface="Times New Roman" pitchFamily="18" charset="0"/>
                <a:hlinkClick r:id="rId2"/>
              </a:rPr>
              <a:t>O&amp;M Services - Policies &amp; Procedures - Medical Emergency Policy</a:t>
            </a:r>
            <a:endParaRPr lang="en-US" sz="1800" b="1" dirty="0" smtClean="0">
              <a:latin typeface="Garamond" panose="02020404030301010803" pitchFamily="18" charset="0"/>
              <a:cs typeface="Times New Roman" pitchFamily="18" charset="0"/>
            </a:endParaRPr>
          </a:p>
          <a:p>
            <a:pPr eaLnBrk="1" hangingPunct="1">
              <a:defRPr/>
            </a:pPr>
            <a:endParaRPr lang="en-US" sz="2400" dirty="0" smtClean="0">
              <a:latin typeface="Garamond" panose="02020404030301010803" pitchFamily="18" charset="0"/>
              <a:cs typeface="Times New Roman" pitchFamily="18" charset="0"/>
            </a:endParaRPr>
          </a:p>
          <a:p>
            <a:pPr eaLnBrk="1" hangingPunct="1">
              <a:defRPr/>
            </a:pPr>
            <a:r>
              <a:rPr lang="en-US" sz="2400" dirty="0" smtClean="0">
                <a:latin typeface="Garamond" panose="02020404030301010803" pitchFamily="18" charset="0"/>
                <a:cs typeface="Times New Roman" pitchFamily="18" charset="0"/>
              </a:rPr>
              <a:t>Dial </a:t>
            </a:r>
            <a:r>
              <a:rPr lang="en-US" sz="2400" b="1" dirty="0" smtClean="0">
                <a:latin typeface="Garamond" panose="02020404030301010803" pitchFamily="18" charset="0"/>
                <a:cs typeface="Times New Roman" pitchFamily="18" charset="0"/>
              </a:rPr>
              <a:t>8200</a:t>
            </a:r>
            <a:r>
              <a:rPr lang="en-US" sz="2400" dirty="0">
                <a:latin typeface="Garamond" panose="02020404030301010803" pitchFamily="18" charset="0"/>
                <a:cs typeface="Times New Roman" pitchFamily="18" charset="0"/>
              </a:rPr>
              <a:t> </a:t>
            </a:r>
            <a:r>
              <a:rPr lang="en-US" sz="2400" dirty="0" smtClean="0">
                <a:latin typeface="Garamond" panose="02020404030301010803" pitchFamily="18" charset="0"/>
                <a:cs typeface="Times New Roman" pitchFamily="18" charset="0"/>
              </a:rPr>
              <a:t>or </a:t>
            </a:r>
            <a:r>
              <a:rPr lang="en-US" sz="2400" b="1" dirty="0" smtClean="0">
                <a:latin typeface="Garamond" panose="02020404030301010803" pitchFamily="18" charset="0"/>
                <a:cs typeface="Times New Roman" pitchFamily="18" charset="0"/>
              </a:rPr>
              <a:t>911</a:t>
            </a:r>
            <a:r>
              <a:rPr lang="en-US" sz="2400" dirty="0" smtClean="0">
                <a:latin typeface="Garamond" panose="02020404030301010803" pitchFamily="18" charset="0"/>
                <a:cs typeface="Times New Roman" pitchFamily="18" charset="0"/>
              </a:rPr>
              <a:t> directly.</a:t>
            </a:r>
          </a:p>
          <a:p>
            <a:pPr eaLnBrk="1" hangingPunct="1">
              <a:defRPr/>
            </a:pPr>
            <a:endParaRPr lang="en-US" sz="2400" dirty="0" smtClean="0">
              <a:latin typeface="Garamond" panose="02020404030301010803" pitchFamily="18" charset="0"/>
              <a:cs typeface="Times New Roman" pitchFamily="18" charset="0"/>
            </a:endParaRPr>
          </a:p>
          <a:p>
            <a:pPr eaLnBrk="1" hangingPunct="1">
              <a:defRPr/>
            </a:pPr>
            <a:r>
              <a:rPr lang="en-US" sz="2400" dirty="0" smtClean="0">
                <a:latin typeface="Garamond" panose="02020404030301010803" pitchFamily="18" charset="0"/>
                <a:cs typeface="Times New Roman" pitchFamily="18" charset="0"/>
              </a:rPr>
              <a:t>All Security Police Officers are trained in First Aid, CPR, &amp; AED.</a:t>
            </a:r>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E6301C8-1A42-4721-8195-E2FC8317EDAD}" type="slidenum">
              <a:rPr lang="en-US" altLang="en-US" sz="1400" smtClean="0"/>
              <a:pPr eaLnBrk="1" hangingPunct="1">
                <a:spcBef>
                  <a:spcPct val="0"/>
                </a:spcBef>
                <a:buFontTx/>
                <a:buNone/>
              </a:pPr>
              <a:t>14</a:t>
            </a:fld>
            <a:endParaRPr lang="en-US" altLang="en-US" sz="1400" smtClean="0"/>
          </a:p>
        </p:txBody>
      </p:sp>
      <p:sp>
        <p:nvSpPr>
          <p:cNvPr id="15363" name="Rectangle 2"/>
          <p:cNvSpPr>
            <a:spLocks noGrp="1" noChangeArrowheads="1"/>
          </p:cNvSpPr>
          <p:nvPr>
            <p:ph type="title"/>
          </p:nvPr>
        </p:nvSpPr>
        <p:spPr/>
        <p:txBody>
          <a:bodyPr/>
          <a:lstStyle/>
          <a:p>
            <a:pPr eaLnBrk="1" hangingPunct="1"/>
            <a:r>
              <a:rPr lang="en-US" altLang="en-US" dirty="0" smtClean="0">
                <a:latin typeface="Garamond" panose="02020404030301010803" pitchFamily="18" charset="0"/>
                <a:cs typeface="Times New Roman" pitchFamily="18" charset="0"/>
              </a:rPr>
              <a:t>IV&amp;V Building Emergency Plan</a:t>
            </a:r>
          </a:p>
        </p:txBody>
      </p:sp>
      <p:sp>
        <p:nvSpPr>
          <p:cNvPr id="15364" name="Rectangle 3"/>
          <p:cNvSpPr>
            <a:spLocks noGrp="1" noChangeArrowheads="1"/>
          </p:cNvSpPr>
          <p:nvPr>
            <p:ph type="body" idx="1"/>
          </p:nvPr>
        </p:nvSpPr>
        <p:spPr/>
        <p:txBody>
          <a:bodyPr/>
          <a:lstStyle/>
          <a:p>
            <a:pPr marL="0" indent="0" eaLnBrk="1" hangingPunct="1">
              <a:buFontTx/>
              <a:buNone/>
              <a:defRPr/>
            </a:pPr>
            <a:r>
              <a:rPr lang="en-US" sz="2400" dirty="0" smtClean="0">
                <a:latin typeface="Garamond" panose="02020404030301010803" pitchFamily="18" charset="0"/>
                <a:cs typeface="Times New Roman" pitchFamily="18" charset="0"/>
              </a:rPr>
              <a:t>Please review the Facility BEP located on ECM.</a:t>
            </a:r>
          </a:p>
          <a:p>
            <a:pPr marL="0" indent="0" eaLnBrk="1" hangingPunct="1">
              <a:buFontTx/>
              <a:buNone/>
              <a:defRPr/>
            </a:pPr>
            <a:endParaRPr lang="en-US" sz="2400" dirty="0" smtClean="0">
              <a:latin typeface="Garamond" panose="02020404030301010803" pitchFamily="18" charset="0"/>
              <a:cs typeface="Times New Roman" pitchFamily="18" charset="0"/>
            </a:endParaRPr>
          </a:p>
          <a:p>
            <a:pPr marL="0" indent="0" eaLnBrk="1" hangingPunct="1">
              <a:buFontTx/>
              <a:buNone/>
              <a:defRPr/>
            </a:pPr>
            <a:r>
              <a:rPr lang="en-US" sz="2400" dirty="0" smtClean="0">
                <a:latin typeface="Garamond" panose="02020404030301010803" pitchFamily="18" charset="0"/>
                <a:cs typeface="Times New Roman" pitchFamily="18" charset="0"/>
              </a:rPr>
              <a:t>The link is below: </a:t>
            </a:r>
          </a:p>
          <a:p>
            <a:pPr marL="0" indent="0" eaLnBrk="1" hangingPunct="1">
              <a:buFontTx/>
              <a:buNone/>
              <a:defRPr/>
            </a:pPr>
            <a:r>
              <a:rPr lang="en-US" sz="1600" u="sng" dirty="0" smtClean="0">
                <a:latin typeface="Garamond" panose="02020404030301010803" pitchFamily="18" charset="0"/>
                <a:hlinkClick r:id="rId2"/>
              </a:rPr>
              <a:t>https</a:t>
            </a:r>
            <a:r>
              <a:rPr lang="en-US" sz="1600" u="sng" dirty="0">
                <a:latin typeface="Garamond" panose="02020404030301010803" pitchFamily="18" charset="0"/>
                <a:hlinkClick r:id="rId2"/>
              </a:rPr>
              <a:t>://ecmles.faircon.net/livelink/livelink/open/4392920</a:t>
            </a:r>
            <a:endParaRPr lang="en-US" sz="1600" dirty="0" smtClean="0">
              <a:latin typeface="Garamond" panose="02020404030301010803" pitchFamily="18" charset="0"/>
              <a:cs typeface="Times New Roman" pitchFamily="18" charset="0"/>
            </a:endParaRPr>
          </a:p>
          <a:p>
            <a:pPr eaLnBrk="1" hangingPunct="1">
              <a:buFontTx/>
              <a:buNone/>
              <a:defRPr/>
            </a:pPr>
            <a:endParaRPr lang="en-US"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788C8EBD-5BF0-4B1C-9317-3330A77CF052}" type="slidenum">
              <a:rPr lang="en-US" altLang="en-US" sz="1400" smtClean="0"/>
              <a:pPr eaLnBrk="1" hangingPunct="1">
                <a:spcBef>
                  <a:spcPct val="0"/>
                </a:spcBef>
                <a:buFontTx/>
                <a:buNone/>
              </a:pPr>
              <a:t>15</a:t>
            </a:fld>
            <a:endParaRPr lang="en-US" altLang="en-US" sz="1400" dirty="0" smtClean="0"/>
          </a:p>
        </p:txBody>
      </p:sp>
      <p:sp>
        <p:nvSpPr>
          <p:cNvPr id="16387" name="Rectangle 2"/>
          <p:cNvSpPr>
            <a:spLocks noGrp="1" noChangeArrowheads="1"/>
          </p:cNvSpPr>
          <p:nvPr>
            <p:ph type="title"/>
          </p:nvPr>
        </p:nvSpPr>
        <p:spPr/>
        <p:txBody>
          <a:bodyPr/>
          <a:lstStyle/>
          <a:p>
            <a:pPr eaLnBrk="1" hangingPunct="1"/>
            <a:r>
              <a:rPr lang="en-US" altLang="en-US" dirty="0" smtClean="0">
                <a:latin typeface="Garamond" panose="02020404030301010803" pitchFamily="18" charset="0"/>
                <a:cs typeface="Times New Roman" pitchFamily="18" charset="0"/>
              </a:rPr>
              <a:t>If you host Visitors &amp; Guests</a:t>
            </a:r>
          </a:p>
        </p:txBody>
      </p:sp>
      <p:sp>
        <p:nvSpPr>
          <p:cNvPr id="16388" name="Rectangle 3"/>
          <p:cNvSpPr>
            <a:spLocks noGrp="1" noChangeArrowheads="1"/>
          </p:cNvSpPr>
          <p:nvPr>
            <p:ph type="body" idx="1"/>
          </p:nvPr>
        </p:nvSpPr>
        <p:spPr>
          <a:xfrm>
            <a:off x="457200" y="1447800"/>
            <a:ext cx="8077200" cy="4724400"/>
          </a:xfrm>
        </p:spPr>
        <p:txBody>
          <a:bodyPr/>
          <a:lstStyle/>
          <a:p>
            <a:pPr eaLnBrk="1" hangingPunct="1"/>
            <a:r>
              <a:rPr lang="en-US" altLang="en-US" sz="2400" dirty="0" smtClean="0">
                <a:latin typeface="Times New Roman" pitchFamily="18" charset="0"/>
                <a:cs typeface="Times New Roman" pitchFamily="18" charset="0"/>
              </a:rPr>
              <a:t>As the host it is your responsibility to ensure the safety and well being of your guest while they are on site. Stay with your guest as required and ensure they are familiar with our emergency evacuation procedure.</a:t>
            </a:r>
          </a:p>
          <a:p>
            <a:pPr eaLnBrk="1" hangingPunct="1"/>
            <a:endParaRPr lang="en-US" altLang="en-US" sz="2400" dirty="0" smtClean="0">
              <a:latin typeface="Times New Roman" pitchFamily="18" charset="0"/>
              <a:cs typeface="Times New Roman" pitchFamily="18" charset="0"/>
            </a:endParaRPr>
          </a:p>
          <a:p>
            <a:pPr eaLnBrk="1" hangingPunct="1"/>
            <a:r>
              <a:rPr lang="en-US" altLang="en-US" sz="2400" dirty="0" smtClean="0">
                <a:latin typeface="Times New Roman" pitchFamily="18" charset="0"/>
                <a:cs typeface="Times New Roman" pitchFamily="18" charset="0"/>
              </a:rPr>
              <a:t>If issued a temporary badge, Ensure they return their badge upon leaving the Facility</a:t>
            </a:r>
          </a:p>
          <a:p>
            <a:pPr eaLnBrk="1" hangingPunct="1"/>
            <a:endParaRPr lang="en-US" altLang="en-US" sz="2400" dirty="0" smtClean="0">
              <a:latin typeface="Times New Roman" pitchFamily="18" charset="0"/>
              <a:cs typeface="Times New Roman" pitchFamily="18" charset="0"/>
            </a:endParaRPr>
          </a:p>
          <a:p>
            <a:pPr eaLnBrk="1" hangingPunct="1"/>
            <a:r>
              <a:rPr lang="en-US" altLang="en-US" sz="2400" dirty="0" smtClean="0">
                <a:latin typeface="Times New Roman" pitchFamily="18" charset="0"/>
                <a:cs typeface="Times New Roman" pitchFamily="18" charset="0"/>
              </a:rPr>
              <a:t>Review Visitors responsibilities located on our Facility Services page @ </a:t>
            </a:r>
            <a:r>
              <a:rPr lang="en-US" altLang="en-US" sz="2400" dirty="0" smtClean="0">
                <a:latin typeface="Times New Roman" pitchFamily="18" charset="0"/>
                <a:cs typeface="Times New Roman" pitchFamily="18" charset="0"/>
                <a:hlinkClick r:id="rId2"/>
              </a:rPr>
              <a:t>escorting visitors</a:t>
            </a:r>
            <a:endParaRPr lang="en-US" alt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7EC131A-21FA-406A-B117-5E7FC3941529}" type="slidenum">
              <a:rPr lang="en-US" altLang="en-US" sz="1400" smtClean="0"/>
              <a:pPr eaLnBrk="1" hangingPunct="1">
                <a:spcBef>
                  <a:spcPct val="0"/>
                </a:spcBef>
                <a:buFontTx/>
                <a:buNone/>
              </a:pPr>
              <a:t>16</a:t>
            </a:fld>
            <a:endParaRPr lang="en-US" altLang="en-US" sz="1400" smtClean="0"/>
          </a:p>
        </p:txBody>
      </p:sp>
      <p:sp>
        <p:nvSpPr>
          <p:cNvPr id="17411" name="Rectangle 2"/>
          <p:cNvSpPr>
            <a:spLocks noGrp="1" noChangeArrowheads="1"/>
          </p:cNvSpPr>
          <p:nvPr>
            <p:ph type="title"/>
          </p:nvPr>
        </p:nvSpPr>
        <p:spPr/>
        <p:txBody>
          <a:bodyPr/>
          <a:lstStyle/>
          <a:p>
            <a:pPr eaLnBrk="1" hangingPunct="1"/>
            <a:r>
              <a:rPr lang="en-US" altLang="en-US" dirty="0" smtClean="0">
                <a:latin typeface="Garamond" panose="02020404030301010803" pitchFamily="18" charset="0"/>
                <a:cs typeface="Times New Roman" pitchFamily="18" charset="0"/>
              </a:rPr>
              <a:t>Contact Information</a:t>
            </a:r>
          </a:p>
        </p:txBody>
      </p:sp>
      <p:sp>
        <p:nvSpPr>
          <p:cNvPr id="21508" name="Rectangle 3"/>
          <p:cNvSpPr>
            <a:spLocks noGrp="1" noChangeArrowheads="1"/>
          </p:cNvSpPr>
          <p:nvPr>
            <p:ph type="body" idx="1"/>
          </p:nvPr>
        </p:nvSpPr>
        <p:spPr/>
        <p:txBody>
          <a:bodyPr/>
          <a:lstStyle/>
          <a:p>
            <a:pPr eaLnBrk="1" hangingPunct="1">
              <a:lnSpc>
                <a:spcPct val="90000"/>
              </a:lnSpc>
              <a:defRPr/>
            </a:pPr>
            <a:r>
              <a:rPr lang="en-US" sz="2400" u="sng" dirty="0" smtClean="0">
                <a:latin typeface="Garamond" panose="02020404030301010803" pitchFamily="18" charset="0"/>
                <a:cs typeface="Times New Roman" pitchFamily="18" charset="0"/>
              </a:rPr>
              <a:t>Emergencies</a:t>
            </a:r>
            <a:r>
              <a:rPr lang="en-US" sz="2400" dirty="0" smtClean="0">
                <a:latin typeface="Garamond" panose="02020404030301010803" pitchFamily="18" charset="0"/>
                <a:cs typeface="Times New Roman" pitchFamily="18" charset="0"/>
              </a:rPr>
              <a:t>: dial ext. </a:t>
            </a:r>
            <a:r>
              <a:rPr lang="en-US" sz="2400" b="1" dirty="0" smtClean="0">
                <a:latin typeface="Garamond" panose="02020404030301010803" pitchFamily="18" charset="0"/>
                <a:cs typeface="Times New Roman" pitchFamily="18" charset="0"/>
              </a:rPr>
              <a:t>8200</a:t>
            </a:r>
            <a:r>
              <a:rPr lang="en-US" sz="2400" dirty="0" smtClean="0">
                <a:latin typeface="Garamond" panose="02020404030301010803" pitchFamily="18" charset="0"/>
                <a:cs typeface="Times New Roman" pitchFamily="18" charset="0"/>
              </a:rPr>
              <a:t> or </a:t>
            </a:r>
            <a:r>
              <a:rPr lang="en-US" sz="2400" b="1" dirty="0" smtClean="0">
                <a:latin typeface="Garamond" panose="02020404030301010803" pitchFamily="18" charset="0"/>
                <a:cs typeface="Times New Roman" pitchFamily="18" charset="0"/>
              </a:rPr>
              <a:t>911</a:t>
            </a:r>
          </a:p>
          <a:p>
            <a:pPr eaLnBrk="1" hangingPunct="1">
              <a:lnSpc>
                <a:spcPct val="90000"/>
              </a:lnSpc>
              <a:defRPr/>
            </a:pPr>
            <a:r>
              <a:rPr lang="en-US" sz="2400" u="sng" dirty="0" smtClean="0">
                <a:latin typeface="Garamond" panose="02020404030301010803" pitchFamily="18" charset="0"/>
                <a:cs typeface="Times New Roman" pitchFamily="18" charset="0"/>
              </a:rPr>
              <a:t>Physical Security Services</a:t>
            </a:r>
            <a:r>
              <a:rPr lang="en-US" sz="2400" dirty="0" smtClean="0">
                <a:latin typeface="Garamond" panose="02020404030301010803" pitchFamily="18" charset="0"/>
                <a:cs typeface="Times New Roman" pitchFamily="18" charset="0"/>
              </a:rPr>
              <a:t>:</a:t>
            </a:r>
            <a:r>
              <a:rPr lang="en-US" sz="2400" i="1" dirty="0" smtClean="0">
                <a:latin typeface="Garamond" panose="02020404030301010803" pitchFamily="18" charset="0"/>
                <a:cs typeface="Times New Roman" pitchFamily="18" charset="0"/>
              </a:rPr>
              <a:t> </a:t>
            </a:r>
            <a:r>
              <a:rPr lang="en-US" sz="2400" dirty="0" smtClean="0">
                <a:latin typeface="Garamond" panose="02020404030301010803" pitchFamily="18" charset="0"/>
                <a:cs typeface="Times New Roman" pitchFamily="18" charset="0"/>
              </a:rPr>
              <a:t>dial ext. </a:t>
            </a:r>
            <a:r>
              <a:rPr lang="en-US" sz="2400" b="1" dirty="0" smtClean="0">
                <a:latin typeface="Garamond" panose="02020404030301010803" pitchFamily="18" charset="0"/>
                <a:cs typeface="Times New Roman" pitchFamily="18" charset="0"/>
              </a:rPr>
              <a:t>8200/5200</a:t>
            </a:r>
            <a:r>
              <a:rPr lang="en-US" sz="2400" dirty="0" smtClean="0">
                <a:latin typeface="Garamond" panose="02020404030301010803" pitchFamily="18" charset="0"/>
                <a:cs typeface="Times New Roman" pitchFamily="18" charset="0"/>
              </a:rPr>
              <a:t>, or email </a:t>
            </a:r>
            <a:r>
              <a:rPr lang="en-US" sz="2400" dirty="0" smtClean="0">
                <a:latin typeface="Garamond" panose="02020404030301010803" pitchFamily="18" charset="0"/>
                <a:cs typeface="Times New Roman" pitchFamily="18" charset="0"/>
                <a:hlinkClick r:id="rId2"/>
              </a:rPr>
              <a:t>security@ivv.nasa.gov</a:t>
            </a:r>
            <a:r>
              <a:rPr lang="en-US" sz="2400" dirty="0" smtClean="0">
                <a:latin typeface="Garamond" panose="02020404030301010803" pitchFamily="18" charset="0"/>
                <a:cs typeface="Times New Roman" pitchFamily="18" charset="0"/>
              </a:rPr>
              <a:t> </a:t>
            </a:r>
          </a:p>
          <a:p>
            <a:pPr>
              <a:defRPr/>
            </a:pPr>
            <a:r>
              <a:rPr lang="en-US" sz="2400" u="sng" dirty="0" smtClean="0">
                <a:latin typeface="Garamond" panose="02020404030301010803" pitchFamily="18" charset="0"/>
                <a:cs typeface="Times New Roman" pitchFamily="18" charset="0"/>
              </a:rPr>
              <a:t>Maintenance requests: </a:t>
            </a:r>
            <a:r>
              <a:rPr lang="en-US" sz="2400" dirty="0" smtClean="0">
                <a:latin typeface="Garamond" panose="02020404030301010803" pitchFamily="18" charset="0"/>
                <a:cs typeface="Times New Roman" panose="02020603050405020304" pitchFamily="18" charset="0"/>
              </a:rPr>
              <a:t>email</a:t>
            </a:r>
            <a:r>
              <a:rPr lang="en-US" sz="2400" b="1" dirty="0" smtClean="0">
                <a:latin typeface="Garamond" panose="02020404030301010803" pitchFamily="18" charset="0"/>
                <a:cs typeface="Times New Roman" panose="02020603050405020304" pitchFamily="18" charset="0"/>
              </a:rPr>
              <a:t> </a:t>
            </a:r>
            <a:r>
              <a:rPr lang="en-US" sz="2400" dirty="0" smtClean="0">
                <a:latin typeface="Garamond" panose="02020404030301010803" pitchFamily="18" charset="0"/>
                <a:cs typeface="Times New Roman" panose="02020603050405020304" pitchFamily="18" charset="0"/>
                <a:hlinkClick r:id="rId3"/>
              </a:rPr>
              <a:t>ivv-maintenance@lists.nasa.gov</a:t>
            </a:r>
            <a:r>
              <a:rPr lang="en-US" sz="2400" dirty="0" smtClean="0">
                <a:latin typeface="Garamond" panose="02020404030301010803" pitchFamily="18" charset="0"/>
                <a:cs typeface="Times New Roman" panose="02020603050405020304" pitchFamily="18" charset="0"/>
              </a:rPr>
              <a:t> or call </a:t>
            </a:r>
            <a:r>
              <a:rPr lang="en-US" sz="2400" b="1" dirty="0" smtClean="0">
                <a:latin typeface="Garamond" panose="02020404030301010803" pitchFamily="18" charset="0"/>
                <a:cs typeface="Times New Roman" panose="02020603050405020304" pitchFamily="18" charset="0"/>
              </a:rPr>
              <a:t>8224 7am-4pm</a:t>
            </a:r>
            <a:r>
              <a:rPr lang="en-US" sz="2400" dirty="0" smtClean="0">
                <a:latin typeface="Garamond" panose="02020404030301010803" pitchFamily="18" charset="0"/>
                <a:cs typeface="Times New Roman" panose="02020603050405020304" pitchFamily="18" charset="0"/>
              </a:rPr>
              <a:t>.</a:t>
            </a:r>
            <a:endParaRPr lang="en-US" sz="2400" u="sng" dirty="0" smtClean="0">
              <a:latin typeface="Garamond" panose="02020404030301010803" pitchFamily="18" charset="0"/>
              <a:cs typeface="Times New Roman" pitchFamily="18" charset="0"/>
            </a:endParaRPr>
          </a:p>
          <a:p>
            <a:pPr eaLnBrk="1" hangingPunct="1">
              <a:lnSpc>
                <a:spcPct val="90000"/>
              </a:lnSpc>
              <a:defRPr/>
            </a:pPr>
            <a:r>
              <a:rPr lang="en-US" sz="2400" u="sng" dirty="0" smtClean="0">
                <a:latin typeface="Garamond" panose="02020404030301010803" pitchFamily="18" charset="0"/>
                <a:cs typeface="Times New Roman" pitchFamily="18" charset="0"/>
              </a:rPr>
              <a:t>Network Operations(NetOps) IT Help Desk</a:t>
            </a:r>
            <a:r>
              <a:rPr lang="en-US" sz="2400" dirty="0" smtClean="0">
                <a:latin typeface="Garamond" panose="02020404030301010803" pitchFamily="18" charset="0"/>
                <a:cs typeface="Times New Roman" pitchFamily="18" charset="0"/>
              </a:rPr>
              <a:t>: dial ext. </a:t>
            </a:r>
            <a:r>
              <a:rPr lang="en-US" sz="2400" b="1" dirty="0" smtClean="0">
                <a:latin typeface="Garamond" panose="02020404030301010803" pitchFamily="18" charset="0"/>
                <a:cs typeface="Times New Roman" pitchFamily="18" charset="0"/>
              </a:rPr>
              <a:t>8237</a:t>
            </a:r>
            <a:r>
              <a:rPr lang="en-US" sz="2400" dirty="0" smtClean="0">
                <a:latin typeface="Garamond" panose="02020404030301010803" pitchFamily="18" charset="0"/>
                <a:cs typeface="Times New Roman" pitchFamily="18" charset="0"/>
              </a:rPr>
              <a:t>, or email </a:t>
            </a:r>
            <a:r>
              <a:rPr lang="en-US" sz="2400" dirty="0" smtClean="0">
                <a:latin typeface="Garamond" panose="02020404030301010803" pitchFamily="18" charset="0"/>
                <a:cs typeface="Times New Roman" pitchFamily="18" charset="0"/>
                <a:hlinkClick r:id="rId4"/>
              </a:rPr>
              <a:t>help@ivv.nasa.gov</a:t>
            </a:r>
            <a:r>
              <a:rPr lang="en-US" sz="2400" dirty="0" smtClean="0">
                <a:latin typeface="Garamond" panose="02020404030301010803" pitchFamily="18" charset="0"/>
                <a:cs typeface="Times New Roman" pitchFamily="18" charset="0"/>
              </a:rPr>
              <a:t> </a:t>
            </a:r>
          </a:p>
          <a:p>
            <a:pPr eaLnBrk="1" hangingPunct="1">
              <a:lnSpc>
                <a:spcPct val="90000"/>
              </a:lnSpc>
              <a:defRPr/>
            </a:pPr>
            <a:r>
              <a:rPr lang="en-US" sz="2400" u="sng" dirty="0" smtClean="0">
                <a:latin typeface="Garamond" panose="02020404030301010803" pitchFamily="18" charset="0"/>
                <a:cs typeface="Times New Roman" pitchFamily="18" charset="0"/>
              </a:rPr>
              <a:t>IT Services Department Website</a:t>
            </a:r>
            <a:r>
              <a:rPr lang="en-US" sz="2400" dirty="0" smtClean="0">
                <a:latin typeface="Garamond" panose="02020404030301010803" pitchFamily="18" charset="0"/>
                <a:cs typeface="Times New Roman" pitchFamily="18" charset="0"/>
              </a:rPr>
              <a:t>: </a:t>
            </a:r>
            <a:r>
              <a:rPr lang="en-US" sz="2000" dirty="0" smtClean="0">
                <a:latin typeface="Garamond" panose="02020404030301010803" pitchFamily="18" charset="0"/>
                <a:cs typeface="Times New Roman" pitchFamily="18" charset="0"/>
                <a:hlinkClick r:id="rId5"/>
              </a:rPr>
              <a:t>http://ithelpdesk.ivv.nasa.gov</a:t>
            </a:r>
            <a:endParaRPr lang="en-US" sz="2000" dirty="0" smtClean="0">
              <a:latin typeface="Garamond" panose="02020404030301010803" pitchFamily="18" charset="0"/>
              <a:cs typeface="Times New Roman" pitchFamily="18" charset="0"/>
            </a:endParaRPr>
          </a:p>
          <a:p>
            <a:pPr eaLnBrk="1" hangingPunct="1">
              <a:lnSpc>
                <a:spcPct val="90000"/>
              </a:lnSpc>
              <a:defRPr/>
            </a:pPr>
            <a:r>
              <a:rPr lang="en-US" sz="2400" u="sng" dirty="0" smtClean="0">
                <a:latin typeface="Garamond" panose="02020404030301010803" pitchFamily="18" charset="0"/>
                <a:cs typeface="Times New Roman" pitchFamily="18" charset="0"/>
              </a:rPr>
              <a:t>NASA IV&amp;V Facility Guide</a:t>
            </a:r>
            <a:r>
              <a:rPr lang="en-US" sz="2400" dirty="0" smtClean="0">
                <a:latin typeface="Garamond" panose="02020404030301010803" pitchFamily="18" charset="0"/>
                <a:cs typeface="Times New Roman" pitchFamily="18" charset="0"/>
              </a:rPr>
              <a:t>:</a:t>
            </a:r>
            <a:r>
              <a:rPr lang="en-US" sz="2400" u="sng" dirty="0" smtClean="0">
                <a:latin typeface="Garamond" panose="02020404030301010803" pitchFamily="18" charset="0"/>
                <a:cs typeface="Times New Roman" pitchFamily="18" charset="0"/>
              </a:rPr>
              <a:t> </a:t>
            </a:r>
          </a:p>
          <a:p>
            <a:pPr marL="0" indent="0" eaLnBrk="1" hangingPunct="1">
              <a:lnSpc>
                <a:spcPct val="90000"/>
              </a:lnSpc>
              <a:buNone/>
              <a:defRPr/>
            </a:pPr>
            <a:r>
              <a:rPr lang="en-US" sz="2000" dirty="0" smtClean="0">
                <a:latin typeface="Garamond" panose="02020404030301010803" pitchFamily="18" charset="0"/>
                <a:cs typeface="Times New Roman" pitchFamily="18" charset="0"/>
              </a:rPr>
              <a:t>      </a:t>
            </a:r>
            <a:r>
              <a:rPr lang="en-US" sz="2000" dirty="0" smtClean="0">
                <a:latin typeface="Garamond" panose="02020404030301010803" pitchFamily="18" charset="0"/>
                <a:cs typeface="Times New Roman" pitchFamily="18" charset="0"/>
                <a:hlinkClick r:id="rId6"/>
              </a:rPr>
              <a:t>NASA IV&amp;V Computing Guide</a:t>
            </a:r>
            <a:endParaRPr lang="en-US" sz="2000" dirty="0" smtClean="0">
              <a:latin typeface="Garamond" panose="02020404030301010803" pitchFamily="18" charset="0"/>
              <a:cs typeface="Times New Roman" pitchFamily="18" charset="0"/>
            </a:endParaRPr>
          </a:p>
          <a:p>
            <a:pPr eaLnBrk="1" hangingPunct="1">
              <a:lnSpc>
                <a:spcPct val="90000"/>
              </a:lnSpc>
              <a:defRPr/>
            </a:pPr>
            <a:r>
              <a:rPr lang="en-US" sz="2400" u="sng" dirty="0" smtClean="0">
                <a:latin typeface="Garamond" panose="02020404030301010803" pitchFamily="18" charset="0"/>
                <a:cs typeface="Times New Roman" pitchFamily="18" charset="0"/>
              </a:rPr>
              <a:t>NASA related Policies &amp; Procedures</a:t>
            </a:r>
            <a:r>
              <a:rPr lang="en-US" sz="2400" dirty="0" smtClean="0">
                <a:latin typeface="Garamond" panose="02020404030301010803" pitchFamily="18" charset="0"/>
                <a:cs typeface="Times New Roman" pitchFamily="18" charset="0"/>
              </a:rPr>
              <a:t>: </a:t>
            </a:r>
          </a:p>
          <a:p>
            <a:pPr indent="1588" eaLnBrk="1" hangingPunct="1">
              <a:lnSpc>
                <a:spcPct val="90000"/>
              </a:lnSpc>
              <a:buFontTx/>
              <a:buNone/>
              <a:defRPr/>
            </a:pPr>
            <a:r>
              <a:rPr lang="en-US" sz="2000" dirty="0" smtClean="0">
                <a:solidFill>
                  <a:schemeClr val="accent5">
                    <a:lumMod val="50000"/>
                  </a:schemeClr>
                </a:solidFill>
                <a:latin typeface="Garamond" panose="02020404030301010803" pitchFamily="18" charset="0"/>
                <a:cs typeface="Times New Roman" pitchFamily="18" charset="0"/>
                <a:hlinkClick r:id="rId7"/>
              </a:rPr>
              <a:t>O&amp;M Services - Policies &amp; Procedures</a:t>
            </a:r>
            <a:endParaRPr lang="en-US" sz="2000" dirty="0" smtClean="0">
              <a:solidFill>
                <a:schemeClr val="accent5">
                  <a:lumMod val="50000"/>
                </a:schemeClr>
              </a:solidFill>
              <a:latin typeface="Garamond" panose="02020404030301010803" pitchFamily="18" charset="0"/>
              <a:cs typeface="Times New Roman" pitchFamily="18" charset="0"/>
            </a:endParaRPr>
          </a:p>
          <a:p>
            <a:pPr eaLnBrk="1" hangingPunct="1">
              <a:lnSpc>
                <a:spcPct val="90000"/>
              </a:lnSpc>
              <a:defRPr/>
            </a:pPr>
            <a:endParaRPr lang="en-U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panose="02020404030301010803" pitchFamily="18" charset="0"/>
              </a:rPr>
              <a:t>NASA Safety Culture</a:t>
            </a:r>
            <a:endParaRPr lang="en-US" dirty="0">
              <a:latin typeface="Garamond" panose="02020404030301010803" pitchFamily="18" charset="0"/>
            </a:endParaRPr>
          </a:p>
        </p:txBody>
      </p:sp>
      <p:sp>
        <p:nvSpPr>
          <p:cNvPr id="3" name="Content Placeholder 2"/>
          <p:cNvSpPr>
            <a:spLocks noGrp="1"/>
          </p:cNvSpPr>
          <p:nvPr>
            <p:ph idx="1"/>
          </p:nvPr>
        </p:nvSpPr>
        <p:spPr/>
        <p:txBody>
          <a:bodyPr/>
          <a:lstStyle/>
          <a:p>
            <a:r>
              <a:rPr lang="en-US" sz="2000" b="1" dirty="0" smtClean="0">
                <a:latin typeface="Garamond" panose="02020404030301010803" pitchFamily="18" charset="0"/>
              </a:rPr>
              <a:t>NASA </a:t>
            </a:r>
            <a:r>
              <a:rPr lang="en-US" sz="2000" b="1" dirty="0">
                <a:latin typeface="Garamond" panose="02020404030301010803" pitchFamily="18" charset="0"/>
              </a:rPr>
              <a:t>Safety Culture...It's in Our DNA</a:t>
            </a:r>
          </a:p>
          <a:p>
            <a:r>
              <a:rPr lang="en-US" sz="2000" dirty="0">
                <a:latin typeface="Garamond" panose="02020404030301010803" pitchFamily="18" charset="0"/>
              </a:rPr>
              <a:t>Safety Culture’s mission at NASA is to create an environment where everyone works safely, feels comfortable communicating safety issues, learns from mistakes and successes, feels confident balancing challenges and risks while keeping safety in the forefront, and trusts that safety is a priority.</a:t>
            </a:r>
          </a:p>
          <a:p>
            <a:r>
              <a:rPr lang="en-US" sz="2000" dirty="0">
                <a:latin typeface="Garamond" panose="02020404030301010803" pitchFamily="18" charset="0"/>
              </a:rPr>
              <a:t>NASA’s Safety Culture Model is based on five criteria, or factors. </a:t>
            </a:r>
            <a:endParaRPr lang="en-US" sz="2000" dirty="0" smtClean="0">
              <a:latin typeface="Garamond" panose="02020404030301010803" pitchFamily="18" charset="0"/>
            </a:endParaRPr>
          </a:p>
          <a:p>
            <a:pPr marL="514350" indent="-514350">
              <a:buFont typeface="+mj-lt"/>
              <a:buAutoNum type="arabicPeriod"/>
            </a:pPr>
            <a:r>
              <a:rPr lang="en-US" sz="1800" dirty="0" smtClean="0">
                <a:latin typeface="Garamond" panose="02020404030301010803" pitchFamily="18" charset="0"/>
              </a:rPr>
              <a:t>Reporting- </a:t>
            </a:r>
          </a:p>
          <a:p>
            <a:pPr marL="514350" indent="-514350">
              <a:buFont typeface="+mj-lt"/>
              <a:buAutoNum type="arabicPeriod"/>
            </a:pPr>
            <a:r>
              <a:rPr lang="en-US" sz="1800" dirty="0" smtClean="0">
                <a:latin typeface="Garamond" panose="02020404030301010803" pitchFamily="18" charset="0"/>
              </a:rPr>
              <a:t>Just</a:t>
            </a:r>
          </a:p>
          <a:p>
            <a:pPr marL="514350" indent="-514350">
              <a:buFont typeface="+mj-lt"/>
              <a:buAutoNum type="arabicPeriod"/>
            </a:pPr>
            <a:r>
              <a:rPr lang="en-US" sz="1800" dirty="0" smtClean="0">
                <a:latin typeface="Garamond" panose="02020404030301010803" pitchFamily="18" charset="0"/>
              </a:rPr>
              <a:t>Flexible</a:t>
            </a:r>
          </a:p>
          <a:p>
            <a:pPr marL="514350" indent="-514350">
              <a:buFont typeface="+mj-lt"/>
              <a:buAutoNum type="arabicPeriod"/>
            </a:pPr>
            <a:r>
              <a:rPr lang="en-US" sz="1800" dirty="0" smtClean="0">
                <a:latin typeface="Garamond" panose="02020404030301010803" pitchFamily="18" charset="0"/>
              </a:rPr>
              <a:t>Learning</a:t>
            </a:r>
          </a:p>
          <a:p>
            <a:pPr marL="514350" indent="-514350">
              <a:buFont typeface="+mj-lt"/>
              <a:buAutoNum type="arabicPeriod"/>
            </a:pPr>
            <a:r>
              <a:rPr lang="en-US" sz="1800" dirty="0" smtClean="0">
                <a:latin typeface="Garamond" panose="02020404030301010803" pitchFamily="18" charset="0"/>
              </a:rPr>
              <a:t>Engaged</a:t>
            </a:r>
          </a:p>
          <a:p>
            <a:pPr marL="0" indent="0">
              <a:buNone/>
            </a:pPr>
            <a:endParaRPr lang="en-US" sz="1800" dirty="0"/>
          </a:p>
        </p:txBody>
      </p:sp>
      <p:sp>
        <p:nvSpPr>
          <p:cNvPr id="4" name="Slide Number Placeholder 3"/>
          <p:cNvSpPr>
            <a:spLocks noGrp="1"/>
          </p:cNvSpPr>
          <p:nvPr>
            <p:ph type="sldNum" sz="quarter" idx="12"/>
          </p:nvPr>
        </p:nvSpPr>
        <p:spPr/>
        <p:txBody>
          <a:bodyPr/>
          <a:lstStyle/>
          <a:p>
            <a:pPr>
              <a:defRPr/>
            </a:pPr>
            <a:fld id="{960FDED8-F26F-4485-9BDE-DCA41E9663F6}" type="slidenum">
              <a:rPr lang="en-US" smtClean="0"/>
              <a:pPr>
                <a:defRPr/>
              </a:pPr>
              <a:t>17</a:t>
            </a:fld>
            <a:endParaRPr lang="en-US" dirty="0"/>
          </a:p>
        </p:txBody>
      </p:sp>
    </p:spTree>
    <p:extLst>
      <p:ext uri="{BB962C8B-B14F-4D97-AF65-F5344CB8AC3E}">
        <p14:creationId xmlns:p14="http://schemas.microsoft.com/office/powerpoint/2010/main" val="2776186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9A225BB-F4D6-486E-B299-61872BD03587}" type="slidenum">
              <a:rPr lang="en-US" altLang="en-US" sz="1400" smtClean="0"/>
              <a:pPr eaLnBrk="1" hangingPunct="1">
                <a:spcBef>
                  <a:spcPct val="0"/>
                </a:spcBef>
                <a:buFontTx/>
                <a:buNone/>
              </a:pPr>
              <a:t>18</a:t>
            </a:fld>
            <a:endParaRPr lang="en-US" altLang="en-US" sz="1400" smtClean="0"/>
          </a:p>
        </p:txBody>
      </p:sp>
      <p:sp>
        <p:nvSpPr>
          <p:cNvPr id="18435" name="Rectangle 2"/>
          <p:cNvSpPr>
            <a:spLocks noGrp="1" noChangeArrowheads="1"/>
          </p:cNvSpPr>
          <p:nvPr>
            <p:ph type="title"/>
          </p:nvPr>
        </p:nvSpPr>
        <p:spPr>
          <a:xfrm>
            <a:off x="0" y="274638"/>
            <a:ext cx="9144000" cy="1143000"/>
          </a:xfrm>
        </p:spPr>
        <p:txBody>
          <a:bodyPr/>
          <a:lstStyle/>
          <a:p>
            <a:pPr eaLnBrk="1" hangingPunct="1"/>
            <a:r>
              <a:rPr lang="en-US" altLang="en-US" dirty="0" smtClean="0">
                <a:latin typeface="Garamond" panose="02020404030301010803" pitchFamily="18" charset="0"/>
                <a:cs typeface="Times New Roman" pitchFamily="18" charset="0"/>
              </a:rPr>
              <a:t>NASA IV&amp;V Program welcomes you!</a:t>
            </a:r>
          </a:p>
        </p:txBody>
      </p:sp>
      <p:sp>
        <p:nvSpPr>
          <p:cNvPr id="18436" name="Rectangle 3"/>
          <p:cNvSpPr>
            <a:spLocks noGrp="1" noChangeArrowheads="1"/>
          </p:cNvSpPr>
          <p:nvPr>
            <p:ph type="body" idx="1"/>
          </p:nvPr>
        </p:nvSpPr>
        <p:spPr>
          <a:xfrm>
            <a:off x="304800" y="2057400"/>
            <a:ext cx="8458200" cy="4495800"/>
          </a:xfrm>
        </p:spPr>
        <p:txBody>
          <a:bodyPr/>
          <a:lstStyle/>
          <a:p>
            <a:pPr eaLnBrk="1" hangingPunct="1">
              <a:lnSpc>
                <a:spcPct val="90000"/>
              </a:lnSpc>
              <a:buFontTx/>
              <a:buNone/>
            </a:pPr>
            <a:r>
              <a:rPr lang="en-US" altLang="en-US" sz="2400" dirty="0" smtClean="0">
                <a:latin typeface="Garamond" panose="02020404030301010803" pitchFamily="18" charset="0"/>
                <a:cs typeface="Times New Roman" pitchFamily="18" charset="0"/>
              </a:rPr>
              <a:t>I have read and understood the New Employee Safety Orientation.</a:t>
            </a:r>
          </a:p>
          <a:p>
            <a:pPr eaLnBrk="1" hangingPunct="1">
              <a:lnSpc>
                <a:spcPct val="90000"/>
              </a:lnSpc>
              <a:buFontTx/>
              <a:buNone/>
            </a:pPr>
            <a:endParaRPr lang="en-US" altLang="en-US" dirty="0" smtClean="0">
              <a:latin typeface="Garamond" panose="02020404030301010803" pitchFamily="18" charset="0"/>
              <a:cs typeface="Times New Roman" pitchFamily="18" charset="0"/>
            </a:endParaRPr>
          </a:p>
          <a:p>
            <a:pPr eaLnBrk="1" hangingPunct="1">
              <a:lnSpc>
                <a:spcPct val="90000"/>
              </a:lnSpc>
              <a:buFontTx/>
              <a:buNone/>
            </a:pPr>
            <a:r>
              <a:rPr lang="en-US" altLang="en-US" dirty="0" smtClean="0">
                <a:latin typeface="Garamond" panose="02020404030301010803" pitchFamily="18" charset="0"/>
                <a:cs typeface="Times New Roman" pitchFamily="18" charset="0"/>
              </a:rPr>
              <a:t>__________</a:t>
            </a:r>
            <a:r>
              <a:rPr lang="en-US" altLang="en-US" dirty="0" smtClean="0">
                <a:solidFill>
                  <a:schemeClr val="bg1"/>
                </a:solidFill>
                <a:latin typeface="Garamond" panose="02020404030301010803" pitchFamily="18" charset="0"/>
                <a:cs typeface="Times New Roman" pitchFamily="18" charset="0"/>
              </a:rPr>
              <a:t>_</a:t>
            </a:r>
            <a:r>
              <a:rPr lang="en-US" altLang="en-US" dirty="0" smtClean="0">
                <a:latin typeface="Garamond" panose="02020404030301010803" pitchFamily="18" charset="0"/>
                <a:cs typeface="Times New Roman" pitchFamily="18" charset="0"/>
              </a:rPr>
              <a:t>______________</a:t>
            </a:r>
            <a:r>
              <a:rPr lang="en-US" altLang="en-US" dirty="0" smtClean="0">
                <a:solidFill>
                  <a:schemeClr val="bg1"/>
                </a:solidFill>
                <a:latin typeface="Garamond" panose="02020404030301010803" pitchFamily="18" charset="0"/>
                <a:cs typeface="Times New Roman" pitchFamily="18" charset="0"/>
              </a:rPr>
              <a:t>_</a:t>
            </a:r>
            <a:r>
              <a:rPr lang="en-US" altLang="en-US" dirty="0" smtClean="0">
                <a:latin typeface="Garamond" panose="02020404030301010803" pitchFamily="18" charset="0"/>
                <a:cs typeface="Times New Roman" pitchFamily="18" charset="0"/>
              </a:rPr>
              <a:t>______</a:t>
            </a:r>
          </a:p>
          <a:p>
            <a:pPr eaLnBrk="1" hangingPunct="1">
              <a:lnSpc>
                <a:spcPct val="90000"/>
              </a:lnSpc>
              <a:buFontTx/>
              <a:buNone/>
            </a:pPr>
            <a:r>
              <a:rPr lang="en-US" altLang="en-US" sz="2400" dirty="0" smtClean="0">
                <a:latin typeface="Garamond" panose="02020404030301010803" pitchFamily="18" charset="0"/>
                <a:cs typeface="Times New Roman" pitchFamily="18" charset="0"/>
              </a:rPr>
              <a:t>Print name       	Signature               	Date</a:t>
            </a:r>
          </a:p>
          <a:p>
            <a:pPr eaLnBrk="1" hangingPunct="1">
              <a:lnSpc>
                <a:spcPct val="90000"/>
              </a:lnSpc>
              <a:buFontTx/>
              <a:buNone/>
            </a:pPr>
            <a:endParaRPr lang="en-US" altLang="en-US" dirty="0" smtClean="0">
              <a:latin typeface="Garamond" panose="02020404030301010803" pitchFamily="18" charset="0"/>
              <a:cs typeface="Times New Roman" pitchFamily="18" charset="0"/>
            </a:endParaRPr>
          </a:p>
          <a:p>
            <a:pPr eaLnBrk="1" hangingPunct="1">
              <a:lnSpc>
                <a:spcPct val="90000"/>
              </a:lnSpc>
              <a:buFontTx/>
              <a:buNone/>
            </a:pPr>
            <a:r>
              <a:rPr lang="en-US" altLang="en-US" sz="2400" dirty="0" smtClean="0">
                <a:latin typeface="Garamond" panose="02020404030301010803" pitchFamily="18" charset="0"/>
                <a:cs typeface="Times New Roman" pitchFamily="18" charset="0"/>
              </a:rPr>
              <a:t>If you have any questions please contact David Sheldon@ 8289.</a:t>
            </a:r>
          </a:p>
          <a:p>
            <a:pPr eaLnBrk="1" hangingPunct="1">
              <a:lnSpc>
                <a:spcPct val="90000"/>
              </a:lnSpc>
              <a:buFontTx/>
              <a:buNone/>
            </a:pPr>
            <a:endParaRPr lang="en-US" altLang="en-US" dirty="0" smtClean="0">
              <a:latin typeface="Garamond" panose="02020404030301010803" pitchFamily="18" charset="0"/>
              <a:cs typeface="Times New Roman" pitchFamily="18" charset="0"/>
            </a:endParaRPr>
          </a:p>
          <a:p>
            <a:pPr eaLnBrk="1" hangingPunct="1">
              <a:lnSpc>
                <a:spcPct val="90000"/>
              </a:lnSpc>
              <a:buFontTx/>
              <a:buNone/>
            </a:pPr>
            <a:r>
              <a:rPr lang="en-US" altLang="en-US" dirty="0" smtClean="0">
                <a:latin typeface="Garamond" panose="02020404030301010803" pitchFamily="18" charset="0"/>
                <a:cs typeface="Times New Roman" pitchFamily="18" charset="0"/>
              </a:rPr>
              <a:t>*</a:t>
            </a:r>
            <a:r>
              <a:rPr lang="en-US" altLang="en-US" dirty="0" smtClean="0">
                <a:solidFill>
                  <a:srgbClr val="FF0000"/>
                </a:solidFill>
                <a:latin typeface="Garamond" panose="02020404030301010803" pitchFamily="18" charset="0"/>
                <a:cs typeface="Times New Roman" pitchFamily="18" charset="0"/>
              </a:rPr>
              <a:t>Please print, sign, and return to Security </a:t>
            </a:r>
          </a:p>
          <a:p>
            <a:pPr eaLnBrk="1" hangingPunct="1">
              <a:lnSpc>
                <a:spcPct val="90000"/>
              </a:lnSpc>
              <a:buFontTx/>
              <a:buNone/>
            </a:pPr>
            <a:endParaRPr lang="en-US" altLang="en-US" dirty="0"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B137F7A4-FC74-4159-A2FA-4E95353E73CD}" type="slidenum">
              <a:rPr lang="en-US" altLang="en-US" sz="1400" smtClean="0"/>
              <a:pPr eaLnBrk="1" hangingPunct="1">
                <a:spcBef>
                  <a:spcPct val="0"/>
                </a:spcBef>
                <a:buFontTx/>
                <a:buNone/>
              </a:pPr>
              <a:t>2</a:t>
            </a:fld>
            <a:endParaRPr lang="en-US" altLang="en-US" sz="1400" smtClean="0"/>
          </a:p>
        </p:txBody>
      </p:sp>
      <p:sp>
        <p:nvSpPr>
          <p:cNvPr id="3075" name="Rectangle 2"/>
          <p:cNvSpPr>
            <a:spLocks noGrp="1" noChangeArrowheads="1"/>
          </p:cNvSpPr>
          <p:nvPr>
            <p:ph type="title"/>
          </p:nvPr>
        </p:nvSpPr>
        <p:spPr/>
        <p:txBody>
          <a:bodyPr/>
          <a:lstStyle/>
          <a:p>
            <a:pPr eaLnBrk="1" hangingPunct="1"/>
            <a:endParaRPr lang="en-US" altLang="en-US" smtClean="0"/>
          </a:p>
        </p:txBody>
      </p:sp>
      <p:sp>
        <p:nvSpPr>
          <p:cNvPr id="3076" name="Rectangle 3"/>
          <p:cNvSpPr>
            <a:spLocks noGrp="1" noChangeArrowheads="1"/>
          </p:cNvSpPr>
          <p:nvPr>
            <p:ph type="body" idx="1"/>
          </p:nvPr>
        </p:nvSpPr>
        <p:spPr/>
        <p:txBody>
          <a:bodyPr/>
          <a:lstStyle/>
          <a:p>
            <a:pPr eaLnBrk="1" hangingPunct="1"/>
            <a:endParaRPr lang="en-US" altLang="en-US" smtClean="0"/>
          </a:p>
        </p:txBody>
      </p:sp>
      <p:pic>
        <p:nvPicPr>
          <p:cNvPr id="3077" name="Picture 5" descr="JM 157"/>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6"/>
          <p:cNvSpPr>
            <a:spLocks noChangeArrowheads="1"/>
          </p:cNvSpPr>
          <p:nvPr/>
        </p:nvSpPr>
        <p:spPr bwMode="auto">
          <a:xfrm>
            <a:off x="838200" y="838200"/>
            <a:ext cx="75438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400" dirty="0">
                <a:solidFill>
                  <a:schemeClr val="tx2"/>
                </a:solidFill>
                <a:latin typeface="Garamond" panose="02020404030301010803" pitchFamily="18" charset="0"/>
                <a:cs typeface="Times New Roman" pitchFamily="18" charset="0"/>
              </a:rPr>
              <a:t>Welcome to West Virginia's NASA IV&amp;V Program</a:t>
            </a:r>
            <a:r>
              <a:rPr lang="en-US" altLang="en-US" b="1" dirty="0">
                <a:solidFill>
                  <a:schemeClr val="tx2"/>
                </a:solidFill>
                <a:latin typeface="Garamond" panose="02020404030301010803" pitchFamily="18" charset="0"/>
                <a:cs typeface="Times New Roman" pitchFamily="18" charset="0"/>
              </a:rPr>
              <a:t/>
            </a:r>
            <a:br>
              <a:rPr lang="en-US" altLang="en-US" b="1" dirty="0">
                <a:solidFill>
                  <a:schemeClr val="tx2"/>
                </a:solidFill>
                <a:latin typeface="Garamond" panose="02020404030301010803" pitchFamily="18" charset="0"/>
                <a:cs typeface="Times New Roman" pitchFamily="18" charset="0"/>
              </a:rPr>
            </a:br>
            <a:endParaRPr lang="en-US" altLang="en-US" b="1" dirty="0">
              <a:solidFill>
                <a:schemeClr val="tx2"/>
              </a:solidFill>
              <a:latin typeface="Garamond" panose="02020404030301010803" pitchFamily="18" charset="0"/>
              <a:cs typeface="Times New Roman" pitchFamily="18" charset="0"/>
            </a:endParaRPr>
          </a:p>
          <a:p>
            <a:pPr algn="ctr" eaLnBrk="1" hangingPunct="1">
              <a:spcBef>
                <a:spcPct val="0"/>
              </a:spcBef>
              <a:buFontTx/>
              <a:buNone/>
            </a:pPr>
            <a:endParaRPr lang="en-US" altLang="en-US" b="1" dirty="0">
              <a:solidFill>
                <a:schemeClr val="tx2"/>
              </a:solidFill>
              <a:latin typeface="Garamond" panose="02020404030301010803" pitchFamily="18" charset="0"/>
              <a:cs typeface="Times New Roman" pitchFamily="18" charset="0"/>
            </a:endParaRPr>
          </a:p>
          <a:p>
            <a:pPr algn="ctr" eaLnBrk="1" hangingPunct="1">
              <a:spcBef>
                <a:spcPct val="0"/>
              </a:spcBef>
              <a:buFontTx/>
              <a:buNone/>
            </a:pPr>
            <a:r>
              <a:rPr lang="en-US" altLang="en-US" dirty="0">
                <a:latin typeface="Garamond" panose="02020404030301010803" pitchFamily="18" charset="0"/>
                <a:cs typeface="Times New Roman" pitchFamily="18" charset="0"/>
              </a:rPr>
              <a:t>Providing orientation for new employees, to ensure a safe stay while </a:t>
            </a:r>
            <a:r>
              <a:rPr lang="en-US" altLang="en-US" dirty="0" smtClean="0">
                <a:latin typeface="Garamond" panose="02020404030301010803" pitchFamily="18" charset="0"/>
                <a:cs typeface="Times New Roman" pitchFamily="18" charset="0"/>
              </a:rPr>
              <a:t>at NASA is </a:t>
            </a:r>
            <a:r>
              <a:rPr lang="en-US" altLang="en-US" dirty="0">
                <a:latin typeface="Garamond" panose="02020404030301010803" pitchFamily="18" charset="0"/>
                <a:cs typeface="Times New Roman" pitchFamily="18" charset="0"/>
              </a:rPr>
              <a:t>the goal of our s</a:t>
            </a:r>
            <a:r>
              <a:rPr lang="en-US" altLang="en-US" dirty="0" smtClean="0">
                <a:latin typeface="Garamond" panose="02020404030301010803" pitchFamily="18" charset="0"/>
                <a:cs typeface="Times New Roman" pitchFamily="18" charset="0"/>
              </a:rPr>
              <a:t>taff</a:t>
            </a:r>
            <a:r>
              <a:rPr lang="en-US" altLang="en-US" dirty="0">
                <a:latin typeface="Garamond" panose="02020404030301010803" pitchFamily="18" charset="0"/>
                <a:cs typeface="Times New Roman" pitchFamily="18" charset="0"/>
              </a:rPr>
              <a:t>. This orientation is required for </a:t>
            </a:r>
            <a:r>
              <a:rPr lang="en-US" altLang="en-US" dirty="0" smtClean="0">
                <a:latin typeface="Garamond" panose="02020404030301010803" pitchFamily="18" charset="0"/>
                <a:cs typeface="Times New Roman" pitchFamily="18" charset="0"/>
              </a:rPr>
              <a:t>all employees </a:t>
            </a:r>
            <a:r>
              <a:rPr lang="en-US" altLang="en-US" dirty="0" smtClean="0">
                <a:solidFill>
                  <a:srgbClr val="FF0000"/>
                </a:solidFill>
                <a:latin typeface="Garamond" panose="02020404030301010803" pitchFamily="18" charset="0"/>
                <a:cs typeface="Times New Roman" pitchFamily="18" charset="0"/>
              </a:rPr>
              <a:t>including interns </a:t>
            </a:r>
            <a:r>
              <a:rPr lang="en-US" altLang="en-US" dirty="0" smtClean="0">
                <a:latin typeface="Garamond" panose="02020404030301010803" pitchFamily="18" charset="0"/>
                <a:cs typeface="Times New Roman" pitchFamily="18" charset="0"/>
              </a:rPr>
              <a:t>at </a:t>
            </a:r>
            <a:r>
              <a:rPr lang="en-US" altLang="en-US" dirty="0">
                <a:latin typeface="Garamond" panose="02020404030301010803" pitchFamily="18" charset="0"/>
                <a:cs typeface="Times New Roman" pitchFamily="18" charset="0"/>
              </a:rPr>
              <a:t>both Building 1 and Building </a:t>
            </a:r>
            <a:r>
              <a:rPr lang="en-US" altLang="en-US" dirty="0" smtClean="0">
                <a:latin typeface="Garamond" panose="02020404030301010803" pitchFamily="18" charset="0"/>
                <a:cs typeface="Times New Roman" pitchFamily="18" charset="0"/>
              </a:rPr>
              <a:t>2 as well as any </a:t>
            </a:r>
            <a:r>
              <a:rPr lang="en-US" altLang="en-US" dirty="0" smtClean="0">
                <a:solidFill>
                  <a:srgbClr val="FF0000"/>
                </a:solidFill>
                <a:latin typeface="Garamond" panose="02020404030301010803" pitchFamily="18" charset="0"/>
                <a:cs typeface="Times New Roman" pitchFamily="18" charset="0"/>
              </a:rPr>
              <a:t>other remote offsite locations where there is program sponsored work. </a:t>
            </a:r>
            <a:endParaRPr lang="en-US" altLang="en-US" b="1" dirty="0">
              <a:solidFill>
                <a:srgbClr val="FF0000"/>
              </a:solidFill>
              <a:latin typeface="Garamond" panose="02020404030301010803"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latin typeface="Garamond" panose="02020404030301010803" pitchFamily="18" charset="0"/>
                <a:cs typeface="Times New Roman" pitchFamily="18" charset="0"/>
              </a:rPr>
              <a:t>Voluntary Protection Program</a:t>
            </a:r>
          </a:p>
        </p:txBody>
      </p:sp>
      <p:sp>
        <p:nvSpPr>
          <p:cNvPr id="4099" name="Content Placeholder 2"/>
          <p:cNvSpPr>
            <a:spLocks noGrp="1"/>
          </p:cNvSpPr>
          <p:nvPr>
            <p:ph idx="1"/>
          </p:nvPr>
        </p:nvSpPr>
        <p:spPr>
          <a:xfrm>
            <a:off x="457200" y="1524000"/>
            <a:ext cx="8229600" cy="4800600"/>
          </a:xfrm>
        </p:spPr>
        <p:txBody>
          <a:bodyPr/>
          <a:lstStyle/>
          <a:p>
            <a:pPr>
              <a:spcBef>
                <a:spcPts val="500"/>
              </a:spcBef>
            </a:pPr>
            <a:r>
              <a:rPr lang="en-US" altLang="en-US" sz="2400" dirty="0" smtClean="0">
                <a:latin typeface="Garamond" panose="02020404030301010803" pitchFamily="18" charset="0"/>
                <a:cs typeface="Times New Roman" pitchFamily="18" charset="0"/>
              </a:rPr>
              <a:t>Safety is our number 1 value.</a:t>
            </a:r>
          </a:p>
          <a:p>
            <a:pPr>
              <a:spcBef>
                <a:spcPts val="500"/>
              </a:spcBef>
            </a:pPr>
            <a:r>
              <a:rPr lang="en-US" altLang="en-US" sz="2400" dirty="0" smtClean="0">
                <a:latin typeface="Garamond" panose="02020404030301010803" pitchFamily="18" charset="0"/>
                <a:cs typeface="Times New Roman" pitchFamily="18" charset="0"/>
              </a:rPr>
              <a:t>We are an OSHA Voluntary Protection Program (VPP) Star worksite. Achieving the Star certification means that our workplace goes above and beyond minimum safety requirements. The OSHA VPP is designed to promote excellence in safety and health by recognizing facilities with outstanding occupational safety and health management systems.  It is based on a cooperative relationship between management and employees to promote employee protection and emphasize the continual identification and elimination of hazards in the workplace.</a:t>
            </a:r>
          </a:p>
          <a:p>
            <a:endParaRPr lang="en-US" altLang="en-US" sz="1800" dirty="0" smtClean="0">
              <a:latin typeface="Garamond" panose="02020404030301010803" pitchFamily="18" charset="0"/>
              <a:cs typeface="Times New Roman" pitchFamily="18" charset="0"/>
            </a:endParaRPr>
          </a:p>
          <a:p>
            <a:r>
              <a:rPr lang="en-US" altLang="en-US" sz="1800" dirty="0" smtClean="0">
                <a:latin typeface="Garamond" panose="02020404030301010803" pitchFamily="18" charset="0"/>
                <a:cs typeface="Times New Roman" pitchFamily="18" charset="0"/>
              </a:rPr>
              <a:t>For more info on VPP you can go to the following link:</a:t>
            </a:r>
          </a:p>
          <a:p>
            <a:pPr>
              <a:buFontTx/>
              <a:buNone/>
            </a:pPr>
            <a:r>
              <a:rPr lang="en-US" altLang="en-US" sz="1800" dirty="0" smtClean="0">
                <a:latin typeface="Garamond" panose="02020404030301010803" pitchFamily="18" charset="0"/>
                <a:cs typeface="Times New Roman" pitchFamily="18" charset="0"/>
              </a:rPr>
              <a:t>	</a:t>
            </a:r>
            <a:r>
              <a:rPr lang="en-US" altLang="en-US" sz="1800" u="sng" dirty="0" smtClean="0">
                <a:latin typeface="Garamond" panose="02020404030301010803" pitchFamily="18" charset="0"/>
                <a:cs typeface="Times New Roman" pitchFamily="18" charset="0"/>
                <a:hlinkClick r:id="rId2"/>
              </a:rPr>
              <a:t>http://www.osha.gov/dcsp/vpp/</a:t>
            </a:r>
            <a:r>
              <a:rPr lang="en-US" altLang="en-US" sz="1800" dirty="0" smtClean="0">
                <a:latin typeface="Garamond" panose="02020404030301010803" pitchFamily="18" charset="0"/>
                <a:cs typeface="Times New Roman" pitchFamily="18" charset="0"/>
                <a:hlinkClick r:id="rId2"/>
              </a:rPr>
              <a:t> </a:t>
            </a:r>
            <a:endParaRPr lang="en-US" altLang="en-US" sz="1800" dirty="0" smtClean="0">
              <a:latin typeface="Garamond" panose="02020404030301010803" pitchFamily="18" charset="0"/>
              <a:cs typeface="Times New Roman" pitchFamily="18" charset="0"/>
            </a:endParaRP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FC6A6C1C-5A60-48B6-8871-29C8E9C4F2C8}" type="slidenum">
              <a:rPr lang="en-US" altLang="en-US" sz="1400" smtClean="0"/>
              <a:pPr eaLnBrk="1" hangingPunct="1">
                <a:spcBef>
                  <a:spcPct val="0"/>
                </a:spcBef>
                <a:buFontTx/>
                <a:buNone/>
              </a:pPr>
              <a:t>3</a:t>
            </a:fld>
            <a:endParaRPr lang="en-US" altLang="en-US"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9C3C79C0-C832-409C-99F0-C623A59F01F5}" type="slidenum">
              <a:rPr lang="en-US" altLang="en-US" sz="1400" smtClean="0"/>
              <a:pPr eaLnBrk="1" hangingPunct="1">
                <a:spcBef>
                  <a:spcPct val="0"/>
                </a:spcBef>
                <a:buFontTx/>
                <a:buNone/>
              </a:pPr>
              <a:t>4</a:t>
            </a:fld>
            <a:endParaRPr lang="en-US" altLang="en-US" sz="1400" smtClean="0"/>
          </a:p>
        </p:txBody>
      </p:sp>
      <p:sp>
        <p:nvSpPr>
          <p:cNvPr id="5123" name="Rectangle 2"/>
          <p:cNvSpPr>
            <a:spLocks noGrp="1" noChangeArrowheads="1"/>
          </p:cNvSpPr>
          <p:nvPr>
            <p:ph type="title"/>
          </p:nvPr>
        </p:nvSpPr>
        <p:spPr/>
        <p:txBody>
          <a:bodyPr/>
          <a:lstStyle/>
          <a:p>
            <a:pPr eaLnBrk="1" hangingPunct="1"/>
            <a:r>
              <a:rPr lang="en-US" altLang="en-US" dirty="0" smtClean="0">
                <a:latin typeface="Garamond" panose="02020404030301010803" pitchFamily="18" charset="0"/>
                <a:cs typeface="Times New Roman" pitchFamily="18" charset="0"/>
              </a:rPr>
              <a:t>Employee Safety Committee</a:t>
            </a:r>
          </a:p>
        </p:txBody>
      </p:sp>
      <p:sp>
        <p:nvSpPr>
          <p:cNvPr id="5124" name="Rectangle 3"/>
          <p:cNvSpPr>
            <a:spLocks noGrp="1" noChangeArrowheads="1"/>
          </p:cNvSpPr>
          <p:nvPr>
            <p:ph type="body" idx="1"/>
          </p:nvPr>
        </p:nvSpPr>
        <p:spPr>
          <a:xfrm>
            <a:off x="457200" y="1219200"/>
            <a:ext cx="8229600" cy="4906963"/>
          </a:xfrm>
        </p:spPr>
        <p:txBody>
          <a:bodyPr/>
          <a:lstStyle/>
          <a:p>
            <a:pPr eaLnBrk="1" hangingPunct="1">
              <a:lnSpc>
                <a:spcPct val="90000"/>
              </a:lnSpc>
            </a:pPr>
            <a:endParaRPr lang="en-US" altLang="en-US" sz="2400" dirty="0" smtClean="0">
              <a:latin typeface="Garamond" panose="02020404030301010803" pitchFamily="18" charset="0"/>
            </a:endParaRPr>
          </a:p>
          <a:p>
            <a:pPr eaLnBrk="1" hangingPunct="1">
              <a:lnSpc>
                <a:spcPct val="90000"/>
              </a:lnSpc>
            </a:pPr>
            <a:r>
              <a:rPr lang="en-US" altLang="en-US" sz="2400" dirty="0" smtClean="0">
                <a:latin typeface="Garamond" panose="02020404030301010803" pitchFamily="18" charset="0"/>
                <a:cs typeface="Times New Roman" pitchFamily="18" charset="0"/>
              </a:rPr>
              <a:t>The NASA IV&amp;V Program has an active employee safety committee in place to help promote safety and health awareness for all NASA IV&amp;V personnel.</a:t>
            </a:r>
          </a:p>
          <a:p>
            <a:pPr eaLnBrk="1" hangingPunct="1">
              <a:lnSpc>
                <a:spcPct val="90000"/>
              </a:lnSpc>
            </a:pPr>
            <a:endParaRPr lang="en-US" altLang="en-US" sz="2400" dirty="0" smtClean="0">
              <a:latin typeface="Garamond" panose="02020404030301010803" pitchFamily="18" charset="0"/>
              <a:cs typeface="Times New Roman" pitchFamily="18" charset="0"/>
            </a:endParaRPr>
          </a:p>
          <a:p>
            <a:pPr eaLnBrk="1" hangingPunct="1">
              <a:lnSpc>
                <a:spcPct val="90000"/>
              </a:lnSpc>
            </a:pPr>
            <a:r>
              <a:rPr lang="en-US" altLang="en-US" sz="2400" dirty="0" smtClean="0">
                <a:latin typeface="Garamond" panose="02020404030301010803" pitchFamily="18" charset="0"/>
                <a:cs typeface="Times New Roman" pitchFamily="18" charset="0"/>
              </a:rPr>
              <a:t>This committee meets on a regular basis to discuss and act on any health and safety issues, events, or safety concerns or recommendations. </a:t>
            </a:r>
          </a:p>
          <a:p>
            <a:pPr eaLnBrk="1" hangingPunct="1">
              <a:lnSpc>
                <a:spcPct val="90000"/>
              </a:lnSpc>
            </a:pPr>
            <a:endParaRPr lang="en-US" altLang="en-US" sz="2400" dirty="0" smtClean="0">
              <a:latin typeface="Garamond" panose="02020404030301010803" pitchFamily="18" charset="0"/>
              <a:cs typeface="Times New Roman" pitchFamily="18" charset="0"/>
            </a:endParaRPr>
          </a:p>
          <a:p>
            <a:pPr eaLnBrk="1" hangingPunct="1">
              <a:lnSpc>
                <a:spcPct val="90000"/>
              </a:lnSpc>
            </a:pPr>
            <a:r>
              <a:rPr lang="en-US" altLang="en-US" sz="2400" dirty="0" smtClean="0">
                <a:latin typeface="Garamond" panose="02020404030301010803" pitchFamily="18" charset="0"/>
                <a:cs typeface="Times New Roman" pitchFamily="18" charset="0"/>
              </a:rPr>
              <a:t>To participate on the committee please contact your supervisor and email </a:t>
            </a:r>
            <a:r>
              <a:rPr lang="en-US" altLang="en-US" sz="2400" dirty="0" smtClean="0">
                <a:latin typeface="Garamond" panose="02020404030301010803" pitchFamily="18" charset="0"/>
                <a:cs typeface="Times New Roman" pitchFamily="18" charset="0"/>
                <a:hlinkClick r:id="rId2"/>
              </a:rPr>
              <a:t>David.P.Sheldon@nasa.gov</a:t>
            </a:r>
            <a:r>
              <a:rPr lang="en-US" altLang="en-US" sz="2400" dirty="0" smtClean="0">
                <a:latin typeface="Garamond" panose="02020404030301010803" pitchFamily="18" charset="0"/>
                <a:cs typeface="Times New Roman" pitchFamily="18" charset="0"/>
              </a:rPr>
              <a:t> or </a:t>
            </a:r>
            <a:r>
              <a:rPr lang="en-US" altLang="en-US" sz="2400" dirty="0" smtClean="0">
                <a:latin typeface="Garamond" panose="02020404030301010803" pitchFamily="18" charset="0"/>
                <a:cs typeface="Times New Roman" pitchFamily="18" charset="0"/>
                <a:hlinkClick r:id="rId3"/>
              </a:rPr>
              <a:t>Joseph.E.Irons@ivv.nasa.gov</a:t>
            </a:r>
            <a:endParaRPr lang="en-US" altLang="en-US" sz="2400" dirty="0" smtClean="0">
              <a:latin typeface="Garamond" panose="02020404030301010803" pitchFamily="18" charset="0"/>
              <a:cs typeface="Times New Roman" pitchFamily="18" charset="0"/>
            </a:endParaRPr>
          </a:p>
          <a:p>
            <a:pPr marL="0" indent="0" eaLnBrk="1" hangingPunct="1">
              <a:lnSpc>
                <a:spcPct val="90000"/>
              </a:lnSpc>
              <a:buNone/>
            </a:pPr>
            <a:endParaRPr lang="en-US" altLang="en-US" sz="2400" dirty="0" smtClean="0">
              <a:latin typeface="Garamond" panose="02020404030301010803" pitchFamily="18" charset="0"/>
              <a:cs typeface="Times New Roman" pitchFamily="18" charset="0"/>
            </a:endParaRPr>
          </a:p>
          <a:p>
            <a:pPr eaLnBrk="1" hangingPunct="1">
              <a:lnSpc>
                <a:spcPct val="90000"/>
              </a:lnSpc>
            </a:pPr>
            <a:r>
              <a:rPr lang="en-US" altLang="en-US" sz="2400" dirty="0" smtClean="0">
                <a:latin typeface="Garamond" panose="02020404030301010803" pitchFamily="18" charset="0"/>
                <a:cs typeface="Times New Roman" pitchFamily="18" charset="0"/>
              </a:rPr>
              <a:t>Contact safety committee members @ </a:t>
            </a:r>
            <a:r>
              <a:rPr lang="en-US" altLang="en-US" sz="2400" dirty="0" smtClean="0">
                <a:latin typeface="Garamond" panose="02020404030301010803" pitchFamily="18" charset="0"/>
                <a:cs typeface="Times New Roman" pitchFamily="18" charset="0"/>
                <a:hlinkClick r:id="rId4"/>
              </a:rPr>
              <a:t>members</a:t>
            </a:r>
            <a:endParaRPr lang="en-US" altLang="en-US" sz="2400" dirty="0" smtClean="0">
              <a:latin typeface="Garamond" panose="02020404030301010803"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442D2139-58E9-487A-ACA7-D39C8AFD242D}" type="slidenum">
              <a:rPr lang="en-US" altLang="en-US" sz="1400" smtClean="0"/>
              <a:pPr eaLnBrk="1" hangingPunct="1">
                <a:spcBef>
                  <a:spcPct val="0"/>
                </a:spcBef>
                <a:buFontTx/>
                <a:buNone/>
              </a:pPr>
              <a:t>5</a:t>
            </a:fld>
            <a:endParaRPr lang="en-US" altLang="en-US" sz="1400" smtClean="0"/>
          </a:p>
        </p:txBody>
      </p:sp>
      <p:sp>
        <p:nvSpPr>
          <p:cNvPr id="6147" name="Rectangle 2"/>
          <p:cNvSpPr>
            <a:spLocks noGrp="1" noChangeArrowheads="1"/>
          </p:cNvSpPr>
          <p:nvPr>
            <p:ph type="title"/>
          </p:nvPr>
        </p:nvSpPr>
        <p:spPr/>
        <p:txBody>
          <a:bodyPr/>
          <a:lstStyle/>
          <a:p>
            <a:pPr eaLnBrk="1" hangingPunct="1"/>
            <a:r>
              <a:rPr lang="en-US" altLang="en-US" dirty="0" smtClean="0">
                <a:latin typeface="Garamond" panose="02020404030301010803" pitchFamily="18" charset="0"/>
                <a:cs typeface="Times New Roman" pitchFamily="18" charset="0"/>
              </a:rPr>
              <a:t>Health &amp; Safety Issues</a:t>
            </a:r>
          </a:p>
        </p:txBody>
      </p:sp>
      <p:sp>
        <p:nvSpPr>
          <p:cNvPr id="14340" name="Rectangle 3"/>
          <p:cNvSpPr>
            <a:spLocks noGrp="1" noChangeArrowheads="1"/>
          </p:cNvSpPr>
          <p:nvPr>
            <p:ph type="body" idx="1"/>
          </p:nvPr>
        </p:nvSpPr>
        <p:spPr>
          <a:xfrm>
            <a:off x="457200" y="1371600"/>
            <a:ext cx="8229600" cy="4754563"/>
          </a:xfrm>
        </p:spPr>
        <p:txBody>
          <a:bodyPr/>
          <a:lstStyle/>
          <a:p>
            <a:pPr eaLnBrk="1" hangingPunct="1">
              <a:defRPr/>
            </a:pPr>
            <a:r>
              <a:rPr lang="en-US" sz="2400" dirty="0" smtClean="0">
                <a:latin typeface="Garamond" panose="02020404030301010803" pitchFamily="18" charset="0"/>
                <a:cs typeface="Times New Roman" pitchFamily="18" charset="0"/>
              </a:rPr>
              <a:t>Follow the IV&amp;V Safety reporting located on our Facility Services page procedure @ </a:t>
            </a:r>
          </a:p>
          <a:p>
            <a:pPr indent="1588" eaLnBrk="1" hangingPunct="1">
              <a:buFontTx/>
              <a:buNone/>
              <a:defRPr/>
            </a:pPr>
            <a:r>
              <a:rPr lang="en-US" sz="1800" b="1" dirty="0" smtClean="0">
                <a:latin typeface="Garamond" panose="02020404030301010803" pitchFamily="18" charset="0"/>
                <a:cs typeface="Times New Roman" pitchFamily="18" charset="0"/>
                <a:hlinkClick r:id="rId2"/>
              </a:rPr>
              <a:t>O&amp;M Services - Policies &amp; Procedures - Safety Reporting Policy</a:t>
            </a:r>
            <a:r>
              <a:rPr lang="en-US" sz="1800" b="1" dirty="0" smtClean="0">
                <a:latin typeface="Garamond" panose="02020404030301010803" pitchFamily="18" charset="0"/>
                <a:cs typeface="Times New Roman" pitchFamily="18" charset="0"/>
              </a:rPr>
              <a:t> </a:t>
            </a:r>
          </a:p>
          <a:p>
            <a:pPr indent="1588" eaLnBrk="1" hangingPunct="1">
              <a:buFontTx/>
              <a:buNone/>
              <a:defRPr/>
            </a:pPr>
            <a:endParaRPr lang="en-US" sz="2400" dirty="0" smtClean="0">
              <a:latin typeface="Garamond" panose="02020404030301010803" pitchFamily="18" charset="0"/>
              <a:cs typeface="Times New Roman" pitchFamily="18" charset="0"/>
            </a:endParaRPr>
          </a:p>
          <a:p>
            <a:pPr eaLnBrk="1" hangingPunct="1">
              <a:defRPr/>
            </a:pPr>
            <a:r>
              <a:rPr lang="en-US" sz="2400" dirty="0" smtClean="0">
                <a:latin typeface="Garamond" panose="02020404030301010803" pitchFamily="18" charset="0"/>
                <a:cs typeface="Times New Roman" pitchFamily="18" charset="0"/>
              </a:rPr>
              <a:t>Report all Health &amp; Safety concerns, including any close calls or accidents, to David Sheldon @ 8289, the Security Police at extensions </a:t>
            </a:r>
            <a:r>
              <a:rPr lang="en-US" sz="2400" b="1" dirty="0" smtClean="0">
                <a:latin typeface="Garamond" panose="02020404030301010803" pitchFamily="18" charset="0"/>
                <a:cs typeface="Times New Roman" pitchFamily="18" charset="0"/>
              </a:rPr>
              <a:t>8200</a:t>
            </a:r>
            <a:r>
              <a:rPr lang="en-US" sz="2400" dirty="0" smtClean="0">
                <a:latin typeface="Garamond" panose="02020404030301010803" pitchFamily="18" charset="0"/>
                <a:cs typeface="Times New Roman" pitchFamily="18" charset="0"/>
              </a:rPr>
              <a:t> or </a:t>
            </a:r>
            <a:r>
              <a:rPr lang="en-US" sz="2400" b="1" dirty="0" smtClean="0">
                <a:latin typeface="Garamond" panose="02020404030301010803" pitchFamily="18" charset="0"/>
                <a:cs typeface="Times New Roman" pitchFamily="18" charset="0"/>
              </a:rPr>
              <a:t>5200 </a:t>
            </a:r>
          </a:p>
          <a:p>
            <a:pPr lvl="1" eaLnBrk="1" hangingPunct="1">
              <a:defRPr/>
            </a:pPr>
            <a:r>
              <a:rPr lang="en-US" sz="2000" dirty="0" smtClean="0">
                <a:latin typeface="Garamond" panose="02020404030301010803" pitchFamily="18" charset="0"/>
                <a:cs typeface="Times New Roman" pitchFamily="18" charset="0"/>
              </a:rPr>
              <a:t>304-367-8200 (Building 1) or 681-753-5200 (Building 2)</a:t>
            </a:r>
            <a:endParaRPr lang="en-US" sz="2000" b="1" dirty="0" smtClean="0">
              <a:latin typeface="Garamond" panose="02020404030301010803" pitchFamily="18" charset="0"/>
              <a:cs typeface="Times New Roman" pitchFamily="18" charset="0"/>
            </a:endParaRPr>
          </a:p>
          <a:p>
            <a:pPr eaLnBrk="1" hangingPunct="1">
              <a:buFontTx/>
              <a:buNone/>
              <a:defRPr/>
            </a:pPr>
            <a:endParaRPr lang="en-US" sz="2400" b="1" dirty="0" smtClean="0">
              <a:latin typeface="Garamond" panose="02020404030301010803" pitchFamily="18" charset="0"/>
              <a:cs typeface="Times New Roman" pitchFamily="18" charset="0"/>
            </a:endParaRPr>
          </a:p>
          <a:p>
            <a:pPr eaLnBrk="1" hangingPunct="1">
              <a:defRPr/>
            </a:pPr>
            <a:r>
              <a:rPr lang="en-US" sz="2400" dirty="0" smtClean="0">
                <a:latin typeface="Garamond" panose="02020404030301010803" pitchFamily="18" charset="0"/>
                <a:cs typeface="Times New Roman" pitchFamily="18" charset="0"/>
              </a:rPr>
              <a:t>You may also record a close call or mishap by using </a:t>
            </a:r>
            <a:r>
              <a:rPr lang="en-US" sz="2400" dirty="0">
                <a:solidFill>
                  <a:srgbClr val="FF0000"/>
                </a:solidFill>
                <a:latin typeface="Garamond" panose="02020404030301010803" pitchFamily="18" charset="0"/>
                <a:cs typeface="Times New Roman" pitchFamily="18" charset="0"/>
              </a:rPr>
              <a:t>NMIS NASA MISHAP INFORMATION SYSTEM</a:t>
            </a:r>
            <a:r>
              <a:rPr lang="en-US" sz="2400" dirty="0" smtClean="0">
                <a:solidFill>
                  <a:srgbClr val="FF0000"/>
                </a:solidFill>
                <a:latin typeface="Garamond" panose="02020404030301010803" pitchFamily="18" charset="0"/>
                <a:cs typeface="Times New Roman" pitchFamily="18" charset="0"/>
              </a:rPr>
              <a:t>.</a:t>
            </a:r>
            <a:r>
              <a:rPr lang="en-US" sz="2400" dirty="0" smtClean="0">
                <a:solidFill>
                  <a:srgbClr val="FF0000"/>
                </a:solidFill>
                <a:latin typeface="Garamond" panose="02020404030301010803" pitchFamily="18" charset="0"/>
                <a:cs typeface="Times New Roman" pitchFamily="18" charset="0"/>
                <a:hlinkClick r:id="rId3"/>
              </a:rPr>
              <a:t> NMIS Home</a:t>
            </a:r>
            <a:endParaRPr lang="en-US" sz="2400" dirty="0" smtClean="0">
              <a:solidFill>
                <a:srgbClr val="FF0000"/>
              </a:solidFill>
              <a:latin typeface="Garamond" panose="02020404030301010803"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036C53A-7058-40FB-BBD3-74BDDD7B239B}" type="slidenum">
              <a:rPr lang="en-US" altLang="en-US" sz="1400" smtClean="0"/>
              <a:pPr eaLnBrk="1" hangingPunct="1">
                <a:spcBef>
                  <a:spcPct val="0"/>
                </a:spcBef>
                <a:buFontTx/>
                <a:buNone/>
              </a:pPr>
              <a:t>6</a:t>
            </a:fld>
            <a:endParaRPr lang="en-US" altLang="en-US" sz="1400" smtClean="0"/>
          </a:p>
        </p:txBody>
      </p:sp>
      <p:sp>
        <p:nvSpPr>
          <p:cNvPr id="7171" name="Rectangle 2"/>
          <p:cNvSpPr>
            <a:spLocks noGrp="1" noChangeArrowheads="1"/>
          </p:cNvSpPr>
          <p:nvPr>
            <p:ph type="title"/>
          </p:nvPr>
        </p:nvSpPr>
        <p:spPr/>
        <p:txBody>
          <a:bodyPr/>
          <a:lstStyle/>
          <a:p>
            <a:pPr eaLnBrk="1" hangingPunct="1"/>
            <a:r>
              <a:rPr lang="en-US" altLang="en-US" dirty="0" smtClean="0">
                <a:latin typeface="Garamond" panose="02020404030301010803" pitchFamily="18" charset="0"/>
                <a:cs typeface="Times New Roman" pitchFamily="18" charset="0"/>
              </a:rPr>
              <a:t>In case of Fire (B1)  </a:t>
            </a:r>
          </a:p>
        </p:txBody>
      </p:sp>
      <p:sp>
        <p:nvSpPr>
          <p:cNvPr id="10244" name="Rectangle 5"/>
          <p:cNvSpPr>
            <a:spLocks noGrp="1" noChangeArrowheads="1"/>
          </p:cNvSpPr>
          <p:nvPr>
            <p:ph type="body" idx="1"/>
          </p:nvPr>
        </p:nvSpPr>
        <p:spPr>
          <a:xfrm>
            <a:off x="457200" y="1371600"/>
            <a:ext cx="8229600" cy="4754563"/>
          </a:xfrm>
        </p:spPr>
        <p:txBody>
          <a:bodyPr/>
          <a:lstStyle/>
          <a:p>
            <a:pPr marL="0" indent="0" eaLnBrk="1" hangingPunct="1">
              <a:lnSpc>
                <a:spcPct val="80000"/>
              </a:lnSpc>
              <a:buFontTx/>
              <a:buNone/>
              <a:defRPr/>
            </a:pPr>
            <a:r>
              <a:rPr lang="en-US" sz="2800" dirty="0" smtClean="0">
                <a:latin typeface="Garamond" panose="02020404030301010803" pitchFamily="18" charset="0"/>
                <a:cs typeface="Times New Roman" pitchFamily="18" charset="0"/>
              </a:rPr>
              <a:t>Follow the Emergency Evacuation plan located on our Facility Services page @ </a:t>
            </a:r>
          </a:p>
          <a:p>
            <a:pPr indent="1588" eaLnBrk="1" hangingPunct="1">
              <a:lnSpc>
                <a:spcPct val="80000"/>
              </a:lnSpc>
              <a:buFontTx/>
              <a:buNone/>
              <a:defRPr/>
            </a:pPr>
            <a:endParaRPr lang="en-US" sz="1600" dirty="0" smtClean="0">
              <a:latin typeface="Garamond" panose="02020404030301010803" pitchFamily="18" charset="0"/>
              <a:cs typeface="Times New Roman" pitchFamily="18" charset="0"/>
              <a:hlinkClick r:id="rId2"/>
            </a:endParaRPr>
          </a:p>
          <a:p>
            <a:pPr indent="1588" eaLnBrk="1" hangingPunct="1">
              <a:lnSpc>
                <a:spcPct val="80000"/>
              </a:lnSpc>
              <a:buFontTx/>
              <a:buNone/>
              <a:defRPr/>
            </a:pPr>
            <a:r>
              <a:rPr lang="en-US" sz="1800" b="1" dirty="0" smtClean="0">
                <a:latin typeface="Garamond" panose="02020404030301010803" pitchFamily="18" charset="0"/>
                <a:cs typeface="Times New Roman" pitchFamily="18" charset="0"/>
                <a:hlinkClick r:id="rId2"/>
              </a:rPr>
              <a:t>O&amp;M Services - Policies &amp; Procedures - Emergency Evacuation Policy</a:t>
            </a:r>
            <a:endParaRPr lang="en-US" sz="1800" b="1" dirty="0" smtClean="0">
              <a:latin typeface="Garamond" panose="02020404030301010803" pitchFamily="18" charset="0"/>
              <a:cs typeface="Times New Roman" pitchFamily="18" charset="0"/>
            </a:endParaRPr>
          </a:p>
          <a:p>
            <a:pPr eaLnBrk="1" hangingPunct="1">
              <a:lnSpc>
                <a:spcPct val="80000"/>
              </a:lnSpc>
              <a:buFontTx/>
              <a:buNone/>
              <a:defRPr/>
            </a:pPr>
            <a:endParaRPr lang="en-US" sz="2800" dirty="0" smtClean="0">
              <a:latin typeface="Garamond" panose="02020404030301010803" pitchFamily="18" charset="0"/>
              <a:cs typeface="Times New Roman" pitchFamily="18" charset="0"/>
            </a:endParaRPr>
          </a:p>
          <a:p>
            <a:pPr>
              <a:buFontTx/>
              <a:buNone/>
              <a:defRPr/>
            </a:pPr>
            <a:r>
              <a:rPr lang="en-US" sz="2800" b="1" dirty="0" smtClean="0">
                <a:latin typeface="Garamond" panose="02020404030301010803" pitchFamily="18" charset="0"/>
                <a:cs typeface="Times New Roman" pitchFamily="18" charset="0"/>
              </a:rPr>
              <a:t>Building 1, 100 University Drive</a:t>
            </a:r>
            <a:endParaRPr lang="en-US" sz="2800" dirty="0" smtClean="0">
              <a:latin typeface="Garamond" panose="02020404030301010803" pitchFamily="18" charset="0"/>
              <a:cs typeface="Times New Roman" pitchFamily="18" charset="0"/>
            </a:endParaRPr>
          </a:p>
          <a:p>
            <a:pPr>
              <a:buFontTx/>
              <a:buNone/>
              <a:defRPr/>
            </a:pPr>
            <a:r>
              <a:rPr lang="en-US" sz="2800" b="1" dirty="0" smtClean="0">
                <a:latin typeface="Garamond" panose="02020404030301010803" pitchFamily="18" charset="0"/>
                <a:cs typeface="Times New Roman" pitchFamily="18" charset="0"/>
              </a:rPr>
              <a:t> 	</a:t>
            </a:r>
            <a:r>
              <a:rPr lang="en-US" sz="1800" dirty="0" smtClean="0">
                <a:latin typeface="Garamond" panose="02020404030301010803" pitchFamily="18" charset="0"/>
                <a:cs typeface="Times New Roman" pitchFamily="18" charset="0"/>
              </a:rPr>
              <a:t>Everyone must move as far away from the building as possible so that passage of emergency vehicles and emergency personnel is not obstructed.   If exiting from the front entrance, stand beyond the flag poles.  If exiting from the rear entrance, stand on the second tier parking lot.  If exiting from a side door, stand 100 feet away from the building. Follow the diagrams on the next two pages, (depending on the floor you are located on), in this document to find the nearest exit.</a:t>
            </a:r>
          </a:p>
          <a:p>
            <a:pPr eaLnBrk="1" hangingPunct="1">
              <a:lnSpc>
                <a:spcPct val="80000"/>
              </a:lnSpc>
              <a:defRPr/>
            </a:pPr>
            <a:endParaRPr lang="en-US" sz="2800" dirty="0" smtClean="0"/>
          </a:p>
          <a:p>
            <a:pPr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27CDDF17-A129-4E6E-B46D-A99ED1EA1732}" type="slidenum">
              <a:rPr lang="en-US" altLang="en-US" sz="1400" smtClean="0"/>
              <a:pPr eaLnBrk="1" hangingPunct="1">
                <a:spcBef>
                  <a:spcPct val="0"/>
                </a:spcBef>
                <a:buFontTx/>
                <a:buNone/>
              </a:pPr>
              <a:t>7</a:t>
            </a:fld>
            <a:endParaRPr lang="en-US" altLang="en-US" sz="1400" smtClean="0"/>
          </a:p>
        </p:txBody>
      </p:sp>
      <p:sp>
        <p:nvSpPr>
          <p:cNvPr id="8195" name="Rectangle 2"/>
          <p:cNvSpPr>
            <a:spLocks noGrp="1" noChangeArrowheads="1"/>
          </p:cNvSpPr>
          <p:nvPr>
            <p:ph type="title"/>
          </p:nvPr>
        </p:nvSpPr>
        <p:spPr>
          <a:xfrm>
            <a:off x="457200" y="274638"/>
            <a:ext cx="8229600" cy="1020762"/>
          </a:xfrm>
        </p:spPr>
        <p:txBody>
          <a:bodyPr/>
          <a:lstStyle/>
          <a:p>
            <a:pPr eaLnBrk="1" hangingPunct="1"/>
            <a:r>
              <a:rPr lang="en-US" altLang="en-US" sz="3200" smtClean="0">
                <a:latin typeface="Times New Roman" pitchFamily="18" charset="0"/>
                <a:cs typeface="Times New Roman" pitchFamily="18" charset="0"/>
              </a:rPr>
              <a:t>Building 1: First Floor Evacuation Plan</a:t>
            </a:r>
          </a:p>
        </p:txBody>
      </p:sp>
      <p:pic>
        <p:nvPicPr>
          <p:cNvPr id="819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143000"/>
            <a:ext cx="77914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E3FC5E38-9170-4DAF-963E-771C1A09AA32}" type="slidenum">
              <a:rPr lang="en-US" altLang="en-US" sz="1400" smtClean="0">
                <a:solidFill>
                  <a:srgbClr val="000000"/>
                </a:solidFill>
              </a:rPr>
              <a:pPr eaLnBrk="1" hangingPunct="1">
                <a:spcBef>
                  <a:spcPct val="0"/>
                </a:spcBef>
                <a:buFontTx/>
                <a:buNone/>
              </a:pPr>
              <a:t>8</a:t>
            </a:fld>
            <a:endParaRPr lang="en-US" altLang="en-US" sz="1400" smtClean="0">
              <a:solidFill>
                <a:srgbClr val="000000"/>
              </a:solidFill>
            </a:endParaRPr>
          </a:p>
        </p:txBody>
      </p:sp>
      <p:sp>
        <p:nvSpPr>
          <p:cNvPr id="9219" name="Rectangle 2"/>
          <p:cNvSpPr>
            <a:spLocks noGrp="1" noChangeArrowheads="1"/>
          </p:cNvSpPr>
          <p:nvPr>
            <p:ph type="title"/>
          </p:nvPr>
        </p:nvSpPr>
        <p:spPr/>
        <p:txBody>
          <a:bodyPr/>
          <a:lstStyle/>
          <a:p>
            <a:pPr eaLnBrk="1" hangingPunct="1"/>
            <a:r>
              <a:rPr lang="en-US" altLang="en-US" sz="3200" smtClean="0">
                <a:latin typeface="Times New Roman" pitchFamily="18" charset="0"/>
                <a:cs typeface="Times New Roman" pitchFamily="18" charset="0"/>
              </a:rPr>
              <a:t>Building 1: Second Floor Evacuation Plan</a:t>
            </a:r>
          </a:p>
        </p:txBody>
      </p:sp>
      <p:sp>
        <p:nvSpPr>
          <p:cNvPr id="922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solidFill>
                <a:srgbClr val="000000"/>
              </a:solidFill>
            </a:endParaRPr>
          </a:p>
        </p:txBody>
      </p:sp>
      <p:pic>
        <p:nvPicPr>
          <p:cNvPr id="922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219200"/>
            <a:ext cx="7031038" cy="514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latin typeface="Garamond" panose="02020404030301010803" pitchFamily="18" charset="0"/>
                <a:cs typeface="Times New Roman" pitchFamily="18" charset="0"/>
              </a:rPr>
              <a:t>In Case of Fire (B2)</a:t>
            </a:r>
          </a:p>
        </p:txBody>
      </p:sp>
      <p:sp>
        <p:nvSpPr>
          <p:cNvPr id="10243" name="Content Placeholder 2"/>
          <p:cNvSpPr>
            <a:spLocks noGrp="1"/>
          </p:cNvSpPr>
          <p:nvPr>
            <p:ph idx="1"/>
          </p:nvPr>
        </p:nvSpPr>
        <p:spPr/>
        <p:txBody>
          <a:bodyPr/>
          <a:lstStyle/>
          <a:p>
            <a:pPr>
              <a:buFontTx/>
              <a:buNone/>
            </a:pPr>
            <a:r>
              <a:rPr lang="en-US" altLang="en-US" sz="2800" b="1" dirty="0" smtClean="0">
                <a:latin typeface="Garamond" panose="02020404030301010803" pitchFamily="18" charset="0"/>
                <a:cs typeface="Times New Roman" pitchFamily="18" charset="0"/>
              </a:rPr>
              <a:t>Building 2, 5000 NASA Boulevard</a:t>
            </a:r>
            <a:endParaRPr lang="en-US" altLang="en-US" sz="2800" dirty="0" smtClean="0">
              <a:latin typeface="Garamond" panose="02020404030301010803" pitchFamily="18" charset="0"/>
              <a:cs typeface="Times New Roman" pitchFamily="18" charset="0"/>
            </a:endParaRPr>
          </a:p>
          <a:p>
            <a:pPr>
              <a:buFontTx/>
              <a:buNone/>
            </a:pPr>
            <a:r>
              <a:rPr lang="en-US" altLang="en-US" b="1" dirty="0" smtClean="0">
                <a:latin typeface="Garamond" panose="02020404030301010803" pitchFamily="18" charset="0"/>
                <a:cs typeface="Times New Roman" pitchFamily="18" charset="0"/>
              </a:rPr>
              <a:t> </a:t>
            </a:r>
            <a:r>
              <a:rPr lang="en-US" altLang="en-US" sz="1800" dirty="0" smtClean="0">
                <a:latin typeface="Garamond" panose="02020404030301010803" pitchFamily="18" charset="0"/>
                <a:cs typeface="Times New Roman" pitchFamily="18" charset="0"/>
              </a:rPr>
              <a:t>	Everyone must move as far away from the building as possible so that passage of emergency vehicles and emergency personnel is not obstructed.  If exiting from the rear entrance, stand in the front of the building on the grass.  If exiting from a side door, stand 100 feet away from the building.  Follow the diagrams on the next two pages, (depending on the floor you are located on), in this document to find the nearest exit.</a:t>
            </a:r>
          </a:p>
          <a:p>
            <a:endParaRPr lang="en-US" altLang="en-US" dirty="0"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6A88D7C9-2873-40A1-BF7A-06DDB475B57E}" type="slidenum">
              <a:rPr lang="en-US" altLang="en-US" sz="1400" smtClean="0"/>
              <a:pPr eaLnBrk="1" hangingPunct="1">
                <a:spcBef>
                  <a:spcPct val="0"/>
                </a:spcBef>
                <a:buFontTx/>
                <a:buNone/>
              </a:pPr>
              <a:t>9</a:t>
            </a:fld>
            <a:endParaRPr lang="en-US" altLang="en-US" sz="140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10050</TotalTime>
  <Words>656</Words>
  <Application>Microsoft Office PowerPoint</Application>
  <PresentationFormat>On-screen Show (4:3)</PresentationFormat>
  <Paragraphs>109</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Default Design</vt:lpstr>
      <vt:lpstr>Acrobat Document</vt:lpstr>
      <vt:lpstr>NASA IV&amp;V </vt:lpstr>
      <vt:lpstr>PowerPoint Presentation</vt:lpstr>
      <vt:lpstr>Voluntary Protection Program</vt:lpstr>
      <vt:lpstr>Employee Safety Committee</vt:lpstr>
      <vt:lpstr>Health &amp; Safety Issues</vt:lpstr>
      <vt:lpstr>In case of Fire (B1)  </vt:lpstr>
      <vt:lpstr>Building 1: First Floor Evacuation Plan</vt:lpstr>
      <vt:lpstr>Building 1: Second Floor Evacuation Plan</vt:lpstr>
      <vt:lpstr>In Case of Fire (B2)</vt:lpstr>
      <vt:lpstr>Building 2: Second Floor Evacuation Plan</vt:lpstr>
      <vt:lpstr>Building 2: Third Floor Evacuation Plan</vt:lpstr>
      <vt:lpstr>Evacuation Routes</vt:lpstr>
      <vt:lpstr>In case of a Medical Emergency</vt:lpstr>
      <vt:lpstr>IV&amp;V Building Emergency Plan</vt:lpstr>
      <vt:lpstr>If you host Visitors &amp; Guests</vt:lpstr>
      <vt:lpstr>Contact Information</vt:lpstr>
      <vt:lpstr>NASA Safety Culture</vt:lpstr>
      <vt:lpstr>NASA IV&amp;V Program welcomes you!</vt:lpstr>
    </vt:vector>
  </TitlesOfParts>
  <Company>NASA/WVU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NASA IV&amp;V Facility</dc:title>
  <dc:creator>d_sheldon</dc:creator>
  <cp:lastModifiedBy>Michael A. Asbury</cp:lastModifiedBy>
  <cp:revision>710</cp:revision>
  <cp:lastPrinted>2014-03-21T14:33:14Z</cp:lastPrinted>
  <dcterms:created xsi:type="dcterms:W3CDTF">2006-12-18T19:56:16Z</dcterms:created>
  <dcterms:modified xsi:type="dcterms:W3CDTF">2017-03-22T18:17:02Z</dcterms:modified>
</cp:coreProperties>
</file>