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71" r:id="rId5"/>
    <p:sldId id="274" r:id="rId6"/>
    <p:sldId id="259" r:id="rId7"/>
    <p:sldId id="260" r:id="rId8"/>
    <p:sldId id="261" r:id="rId9"/>
    <p:sldId id="267" r:id="rId10"/>
    <p:sldId id="270" r:id="rId11"/>
    <p:sldId id="268" r:id="rId12"/>
    <p:sldId id="264" r:id="rId13"/>
    <p:sldId id="266" r:id="rId14"/>
    <p:sldId id="265" r:id="rId15"/>
    <p:sldId id="273"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74" d="100"/>
          <a:sy n="74" d="100"/>
        </p:scale>
        <p:origin x="-1024" y="-104"/>
      </p:cViewPr>
      <p:guideLst>
        <p:guide orient="horz" pos="2161"/>
        <p:guide pos="2880"/>
      </p:guideLst>
    </p:cSldViewPr>
  </p:slideViewPr>
  <p:notesTextViewPr>
    <p:cViewPr>
      <p:scale>
        <a:sx n="100" d="100"/>
        <a:sy n="100" d="100"/>
      </p:scale>
      <p:origin x="0" y="0"/>
    </p:cViewPr>
  </p:notesTextViewPr>
  <p:sorterViewPr>
    <p:cViewPr>
      <p:scale>
        <a:sx n="154" d="100"/>
        <a:sy n="154"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414BC3-ED08-3D40-82E0-6E1C2F47ADF6}" type="datetimeFigureOut">
              <a:rPr lang="en-US" smtClean="0"/>
              <a:t>9/9/13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D7CD9D-266F-E444-AA87-80BC521ED51A}" type="slidenum">
              <a:rPr lang="en-US" smtClean="0"/>
              <a:t>‹#›</a:t>
            </a:fld>
            <a:endParaRPr lang="en-US"/>
          </a:p>
        </p:txBody>
      </p:sp>
    </p:spTree>
    <p:extLst>
      <p:ext uri="{BB962C8B-B14F-4D97-AF65-F5344CB8AC3E}">
        <p14:creationId xmlns:p14="http://schemas.microsoft.com/office/powerpoint/2010/main" val="28838362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eol.jsc.nasa.gov/sseop/metadata/pdate.ht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Apollo 11 view of Earth taken shortly after lift off on 16 July 1969 from a distance of 180,000 km. Most of Africa can be seen at the center of this image, as well as parts of Europe and western Asia, partly covered by clouds, and most of the Middle East. Apollo 11 was in </a:t>
            </a:r>
            <a:r>
              <a:rPr lang="en-US" b="0" dirty="0" err="1" smtClean="0"/>
              <a:t>translunar</a:t>
            </a:r>
            <a:r>
              <a:rPr lang="en-US" b="0" dirty="0" smtClean="0"/>
              <a:t> insertion at the time of this photograph, on its way to the historic first moon walk on 20 July. The Earth is 12,740 km in diameter. North is at 11:00. (Apollo 11, AS11-36-5355) </a:t>
            </a:r>
            <a:endParaRPr lang="en-US" b="0" dirty="0"/>
          </a:p>
        </p:txBody>
      </p:sp>
      <p:sp>
        <p:nvSpPr>
          <p:cNvPr id="4" name="Slide Number Placeholder 3"/>
          <p:cNvSpPr>
            <a:spLocks noGrp="1"/>
          </p:cNvSpPr>
          <p:nvPr>
            <p:ph type="sldNum" sz="quarter" idx="10"/>
          </p:nvPr>
        </p:nvSpPr>
        <p:spPr/>
        <p:txBody>
          <a:bodyPr/>
          <a:lstStyle/>
          <a:p>
            <a:fld id="{E5D7CD9D-266F-E444-AA87-80BC521ED51A}" type="slidenum">
              <a:rPr lang="en-US" smtClean="0"/>
              <a:t>2</a:t>
            </a:fld>
            <a:endParaRPr lang="en-US"/>
          </a:p>
        </p:txBody>
      </p:sp>
    </p:spTree>
    <p:extLst>
      <p:ext uri="{BB962C8B-B14F-4D97-AF65-F5344CB8AC3E}">
        <p14:creationId xmlns:p14="http://schemas.microsoft.com/office/powerpoint/2010/main" val="2952125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ISS030-E-185321 (28 March 2012) --- Moscow, Russia appears at the center of this nighttime image photographed by one of the Expedition 30 crew members aboard the International Space Station, flying at an altitude of approximately 240 miles. A solar array panel for the space station is on the left side of the frame. The view is to the north-northwest from a nadir of approximately 49.4 degrees north latitude and 42.1 degrees east longitude, about 100 miles west-northwest of Volgograd. On the horizon in the background can be seen a small sample of Aurora Borealis, airglow and daybreak. </a:t>
            </a:r>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3</a:t>
            </a:fld>
            <a:endParaRPr lang="en-US"/>
          </a:p>
        </p:txBody>
      </p:sp>
    </p:spTree>
    <p:extLst>
      <p:ext uri="{BB962C8B-B14F-4D97-AF65-F5344CB8AC3E}">
        <p14:creationId xmlns:p14="http://schemas.microsoft.com/office/powerpoint/2010/main" val="437503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courtesy http://</a:t>
            </a:r>
            <a:r>
              <a:rPr lang="en-US" dirty="0" err="1" smtClean="0"/>
              <a:t>orbitaldebris.jsc.nasa.gov</a:t>
            </a:r>
            <a:r>
              <a:rPr lang="en-US" dirty="0" smtClean="0"/>
              <a:t>/</a:t>
            </a:r>
            <a:r>
              <a:rPr lang="en-US" dirty="0" err="1" smtClean="0"/>
              <a:t>photogallery</a:t>
            </a:r>
            <a:r>
              <a:rPr lang="en-US" dirty="0" smtClean="0"/>
              <a:t>/</a:t>
            </a:r>
            <a:r>
              <a:rPr lang="en-US" dirty="0" err="1" smtClean="0"/>
              <a:t>beehives.html#geo</a:t>
            </a:r>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4</a:t>
            </a:fld>
            <a:endParaRPr lang="en-US"/>
          </a:p>
        </p:txBody>
      </p:sp>
    </p:spTree>
    <p:extLst>
      <p:ext uri="{BB962C8B-B14F-4D97-AF65-F5344CB8AC3E}">
        <p14:creationId xmlns:p14="http://schemas.microsoft.com/office/powerpoint/2010/main" val="2246279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Frame-1 and Frame-2,</a:t>
            </a:r>
            <a:r>
              <a:rPr lang="en-US" baseline="0" dirty="0" smtClean="0"/>
              <a:t> Plate Reader, Transmission Microscope, Reflective </a:t>
            </a:r>
            <a:r>
              <a:rPr lang="en-US" baseline="0" dirty="0" err="1" smtClean="0"/>
              <a:t>Microsope</a:t>
            </a:r>
            <a:r>
              <a:rPr lang="en-US" baseline="0" dirty="0" smtClean="0"/>
              <a:t>, and Platform-3 are currently on-orbit.</a:t>
            </a:r>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8</a:t>
            </a:fld>
            <a:endParaRPr lang="en-US"/>
          </a:p>
        </p:txBody>
      </p:sp>
    </p:spTree>
    <p:extLst>
      <p:ext uri="{BB962C8B-B14F-4D97-AF65-F5344CB8AC3E}">
        <p14:creationId xmlns:p14="http://schemas.microsoft.com/office/powerpoint/2010/main" val="3216793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http://</a:t>
            </a:r>
            <a:r>
              <a:rPr lang="en-US" dirty="0" err="1" smtClean="0"/>
              <a:t>www.universetoday.com</a:t>
            </a:r>
            <a:r>
              <a:rPr lang="en-US" dirty="0" smtClean="0"/>
              <a:t>/17754/explore-earths-satellites-with-</a:t>
            </a:r>
            <a:r>
              <a:rPr lang="en-US" dirty="0" err="1" smtClean="0"/>
              <a:t>google</a:t>
            </a:r>
            <a:r>
              <a:rPr lang="en-US" dirty="0" smtClean="0"/>
              <a:t>-earth/</a:t>
            </a:r>
          </a:p>
          <a:p>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9</a:t>
            </a:fld>
            <a:endParaRPr lang="en-US"/>
          </a:p>
        </p:txBody>
      </p:sp>
    </p:spTree>
    <p:extLst>
      <p:ext uri="{BB962C8B-B14F-4D97-AF65-F5344CB8AC3E}">
        <p14:creationId xmlns:p14="http://schemas.microsoft.com/office/powerpoint/2010/main" val="2246279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August 2013 GER.</a:t>
            </a:r>
          </a:p>
          <a:p>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10</a:t>
            </a:fld>
            <a:endParaRPr lang="en-US"/>
          </a:p>
        </p:txBody>
      </p:sp>
    </p:spTree>
    <p:extLst>
      <p:ext uri="{BB962C8B-B14F-4D97-AF65-F5344CB8AC3E}">
        <p14:creationId xmlns:p14="http://schemas.microsoft.com/office/powerpoint/2010/main" val="2246279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Ground picture: http://</a:t>
            </a:r>
            <a:r>
              <a:rPr lang="en-US" baseline="0" dirty="0" err="1" smtClean="0"/>
              <a:t>www.slate.com</a:t>
            </a:r>
            <a:r>
              <a:rPr lang="en-US" baseline="0" dirty="0" smtClean="0"/>
              <a:t>/blogs/</a:t>
            </a:r>
            <a:r>
              <a:rPr lang="en-US" baseline="0" dirty="0" err="1" smtClean="0"/>
              <a:t>bad_astronomy</a:t>
            </a:r>
            <a:r>
              <a:rPr lang="en-US" baseline="0" dirty="0" smtClean="0"/>
              <a:t>/2013/08/08/chelyabinsk_meteor_astronomers_trace_it_back_to_a_potential_parent_asteroid.html</a:t>
            </a:r>
          </a:p>
          <a:p>
            <a:r>
              <a:rPr lang="en-US" dirty="0" smtClean="0"/>
              <a:t>NASA's Meteoroid Environment Office has upgraded its estimates of a major fireball that exploded over the southeastern USA around 2:30 AM on August 28th. Lead researcher Bill Cooke says "the fireball reached a peak apparent magnitude of -16, about </a:t>
            </a:r>
            <a:r>
              <a:rPr lang="en-US" b="1" dirty="0" smtClean="0"/>
              <a:t>20 times brighter than a Full Moon</a:t>
            </a:r>
            <a:r>
              <a:rPr lang="en-US" dirty="0" smtClean="0"/>
              <a:t>, and cast shadows on the ground. This indicates that the meteoroid had a mass of more than 110 kg (</a:t>
            </a:r>
            <a:r>
              <a:rPr lang="en-US" b="1" dirty="0" smtClean="0"/>
              <a:t>240 </a:t>
            </a:r>
            <a:r>
              <a:rPr lang="en-US" b="1" dirty="0" err="1" smtClean="0"/>
              <a:t>lbs</a:t>
            </a:r>
            <a:r>
              <a:rPr lang="en-US" dirty="0" smtClean="0"/>
              <a:t>) and was up to a meter in diameter. It hit the top of Earth's atmosphere traveling 25 km/s (</a:t>
            </a:r>
            <a:r>
              <a:rPr lang="en-US" b="1" dirty="0" smtClean="0"/>
              <a:t>56,000 mph</a:t>
            </a:r>
            <a:r>
              <a:rPr lang="en-US" dirty="0" smtClean="0"/>
              <a:t>)." </a:t>
            </a:r>
          </a:p>
          <a:p>
            <a:r>
              <a:rPr lang="en-US" baseline="0" dirty="0" smtClean="0"/>
              <a:t>http://</a:t>
            </a:r>
            <a:r>
              <a:rPr lang="en-US" baseline="0" dirty="0" err="1" smtClean="0"/>
              <a:t>spaceweather.com</a:t>
            </a:r>
            <a:r>
              <a:rPr lang="en-US" baseline="0" dirty="0" smtClean="0"/>
              <a:t>/</a:t>
            </a:r>
            <a:r>
              <a:rPr lang="en-US" baseline="0" dirty="0" err="1" smtClean="0"/>
              <a:t>archive.php?view</a:t>
            </a:r>
            <a:r>
              <a:rPr lang="en-US" baseline="0" dirty="0" smtClean="0"/>
              <a:t>=1&amp;day=05&amp;month=09&amp;year=2013</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11</a:t>
            </a:fld>
            <a:endParaRPr lang="en-US"/>
          </a:p>
        </p:txBody>
      </p:sp>
    </p:spTree>
    <p:extLst>
      <p:ext uri="{BB962C8B-B14F-4D97-AF65-F5344CB8AC3E}">
        <p14:creationId xmlns:p14="http://schemas.microsoft.com/office/powerpoint/2010/main" val="224627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t>RAD charged particle flux observations during ~7 months of cruise included contributions from 5 solar energetic particle events. The inset compares the particle flux observed by RAD to that observed by instruments on the ACE spacecraft. The MSL spacecraft structure (</a:t>
            </a:r>
            <a:r>
              <a:rPr lang="en-US" b="0" i="0" dirty="0" err="1" smtClean="0"/>
              <a:t>backshell</a:t>
            </a:r>
            <a:r>
              <a:rPr lang="en-US" b="0" i="0" dirty="0" smtClean="0"/>
              <a:t>, </a:t>
            </a:r>
            <a:r>
              <a:rPr lang="en-US" b="0" i="0" dirty="0" err="1" smtClean="0"/>
              <a:t>heatshield</a:t>
            </a:r>
            <a:r>
              <a:rPr lang="en-US" b="0" i="0" dirty="0" smtClean="0"/>
              <a:t>, etc.) provided significant shielding from deep space radiation, significantly reducing the particle flux compared to ACE. Credit: NASA/ACE/RAD </a:t>
            </a:r>
            <a:br>
              <a:rPr lang="en-US" b="0" i="0" dirty="0" smtClean="0"/>
            </a:br>
            <a:endParaRPr lang="en-US" b="0" i="0" dirty="0" smtClean="0"/>
          </a:p>
          <a:p>
            <a:r>
              <a:rPr lang="en-US" b="0" i="0" dirty="0" smtClean="0"/>
              <a:t>Paint picture: http://</a:t>
            </a:r>
            <a:r>
              <a:rPr lang="en-US" b="0" i="0" dirty="0" err="1" smtClean="0"/>
              <a:t>www.nasa.gov</a:t>
            </a:r>
            <a:r>
              <a:rPr lang="en-US" b="0" i="0" dirty="0" smtClean="0"/>
              <a:t>/</a:t>
            </a:r>
            <a:r>
              <a:rPr lang="en-US" b="0" i="0" dirty="0" err="1" smtClean="0"/>
              <a:t>mission_pages</a:t>
            </a:r>
            <a:r>
              <a:rPr lang="en-US" b="0" i="0" dirty="0" smtClean="0"/>
              <a:t>/station/research/news/</a:t>
            </a:r>
            <a:r>
              <a:rPr lang="en-US" b="0" i="0" dirty="0" err="1" smtClean="0"/>
              <a:t>curiosity_coating.html</a:t>
            </a:r>
            <a:r>
              <a:rPr lang="en-US" b="0" i="0" dirty="0" smtClean="0"/>
              <a:t>  Paint is visible on the RTG white fins on the back top</a:t>
            </a:r>
            <a:r>
              <a:rPr lang="en-US" b="0" i="0" baseline="0" dirty="0" smtClean="0"/>
              <a:t> of the rover.</a:t>
            </a:r>
            <a:endParaRPr lang="en-US" b="0" i="0" dirty="0"/>
          </a:p>
        </p:txBody>
      </p:sp>
      <p:sp>
        <p:nvSpPr>
          <p:cNvPr id="4" name="Slide Number Placeholder 3"/>
          <p:cNvSpPr>
            <a:spLocks noGrp="1"/>
          </p:cNvSpPr>
          <p:nvPr>
            <p:ph type="sldNum" sz="quarter" idx="10"/>
          </p:nvPr>
        </p:nvSpPr>
        <p:spPr/>
        <p:txBody>
          <a:bodyPr/>
          <a:lstStyle/>
          <a:p>
            <a:fld id="{E5D7CD9D-266F-E444-AA87-80BC521ED51A}" type="slidenum">
              <a:rPr lang="en-US" smtClean="0"/>
              <a:t>12</a:t>
            </a:fld>
            <a:endParaRPr lang="en-US"/>
          </a:p>
        </p:txBody>
      </p:sp>
    </p:spTree>
    <p:extLst>
      <p:ext uri="{BB962C8B-B14F-4D97-AF65-F5344CB8AC3E}">
        <p14:creationId xmlns:p14="http://schemas.microsoft.com/office/powerpoint/2010/main" val="2048567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ISS035-E-27265</a:t>
            </a:r>
          </a:p>
          <a:p>
            <a:pPr marL="0" marR="0" indent="0" algn="l" defTabSz="457200" rtl="0" eaLnBrk="1" fontAlgn="auto" latinLnBrk="0" hangingPunct="1">
              <a:lnSpc>
                <a:spcPct val="100000"/>
              </a:lnSpc>
              <a:spcBef>
                <a:spcPts val="0"/>
              </a:spcBef>
              <a:spcAft>
                <a:spcPts val="0"/>
              </a:spcAft>
              <a:buClrTx/>
              <a:buSzTx/>
              <a:buFontTx/>
              <a:buNone/>
              <a:tabLst/>
              <a:defRPr/>
            </a:pPr>
            <a:r>
              <a:rPr lang="en-US" smtClean="0">
                <a:hlinkClick r:id="rId3"/>
              </a:rPr>
              <a:t>Date</a:t>
            </a:r>
            <a:r>
              <a:rPr lang="en-US" smtClean="0"/>
              <a:t>: </a:t>
            </a:r>
            <a:r>
              <a:rPr lang="en-US" b="1" smtClean="0"/>
              <a:t>20130423</a:t>
            </a:r>
            <a:r>
              <a:rPr lang="en-US" smtClean="0"/>
              <a:t> </a:t>
            </a:r>
            <a:r>
              <a:rPr lang="en-US" i="1" smtClean="0"/>
              <a:t>(YYYYMMDD)</a:t>
            </a:r>
            <a:endParaRPr lang="en-US" b="1"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E5D7CD9D-266F-E444-AA87-80BC521ED51A}" type="slidenum">
              <a:rPr lang="en-US" smtClean="0"/>
              <a:t>13</a:t>
            </a:fld>
            <a:endParaRPr lang="en-US"/>
          </a:p>
        </p:txBody>
      </p:sp>
    </p:spTree>
    <p:extLst>
      <p:ext uri="{BB962C8B-B14F-4D97-AF65-F5344CB8AC3E}">
        <p14:creationId xmlns:p14="http://schemas.microsoft.com/office/powerpoint/2010/main" val="2736327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A57C4E7-95C0-DC4B-9163-8A7C25736833}"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2155487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7C4E7-95C0-DC4B-9163-8A7C25736833}"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1120813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7C4E7-95C0-DC4B-9163-8A7C25736833}"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2595795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A57C4E7-95C0-DC4B-9163-8A7C25736833}"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1975513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A57C4E7-95C0-DC4B-9163-8A7C25736833}" type="datetimeFigureOut">
              <a:rPr lang="en-US" smtClean="0"/>
              <a:t>9/9/13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208504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A57C4E7-95C0-DC4B-9163-8A7C25736833}" type="datetimeFigureOut">
              <a:rPr lang="en-US" smtClean="0"/>
              <a:t>9/9/13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1869273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A57C4E7-95C0-DC4B-9163-8A7C25736833}" type="datetimeFigureOut">
              <a:rPr lang="en-US" smtClean="0"/>
              <a:t>9/9/13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31502245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A57C4E7-95C0-DC4B-9163-8A7C25736833}" type="datetimeFigureOut">
              <a:rPr lang="en-US" smtClean="0"/>
              <a:t>9/9/13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664347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57C4E7-95C0-DC4B-9163-8A7C25736833}" type="datetimeFigureOut">
              <a:rPr lang="en-US" smtClean="0"/>
              <a:t>9/9/13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276939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7C4E7-95C0-DC4B-9163-8A7C25736833}" type="datetimeFigureOut">
              <a:rPr lang="en-US" smtClean="0"/>
              <a:t>9/9/13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400224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7C4E7-95C0-DC4B-9163-8A7C25736833}" type="datetimeFigureOut">
              <a:rPr lang="en-US" smtClean="0"/>
              <a:t>9/9/13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BA59EB-E1E1-934B-AFB8-C2724F98A6BD}" type="slidenum">
              <a:rPr lang="en-US" smtClean="0"/>
              <a:t>‹#›</a:t>
            </a:fld>
            <a:endParaRPr lang="en-US"/>
          </a:p>
        </p:txBody>
      </p:sp>
    </p:spTree>
    <p:extLst>
      <p:ext uri="{BB962C8B-B14F-4D97-AF65-F5344CB8AC3E}">
        <p14:creationId xmlns:p14="http://schemas.microsoft.com/office/powerpoint/2010/main" val="29097196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57C4E7-95C0-DC4B-9163-8A7C25736833}" type="datetimeFigureOut">
              <a:rPr lang="en-US" smtClean="0"/>
              <a:t>9/9/13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A59EB-E1E1-934B-AFB8-C2724F98A6BD}" type="slidenum">
              <a:rPr lang="en-US" smtClean="0"/>
              <a:t>‹#›</a:t>
            </a:fld>
            <a:endParaRPr lang="en-US"/>
          </a:p>
        </p:txBody>
      </p:sp>
    </p:spTree>
    <p:extLst>
      <p:ext uri="{BB962C8B-B14F-4D97-AF65-F5344CB8AC3E}">
        <p14:creationId xmlns:p14="http://schemas.microsoft.com/office/powerpoint/2010/main" val="1237924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11.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8.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png"/><Relationship Id="rId13" Type="http://schemas.openxmlformats.org/officeDocument/2006/relationships/image" Target="../media/image21.emf"/><Relationship Id="rId14" Type="http://schemas.openxmlformats.org/officeDocument/2006/relationships/image" Target="../media/image22.png"/><Relationship Id="rId15" Type="http://schemas.microsoft.com/office/2007/relationships/hdphoto" Target="../media/hdphoto3.wdp"/><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4.jpeg"/><Relationship Id="rId5" Type="http://schemas.openxmlformats.org/officeDocument/2006/relationships/image" Target="../media/image15.png"/><Relationship Id="rId6" Type="http://schemas.microsoft.com/office/2007/relationships/hdphoto" Target="../media/hdphoto1.wdp"/><Relationship Id="rId7" Type="http://schemas.openxmlformats.org/officeDocument/2006/relationships/image" Target="../media/image16.png"/><Relationship Id="rId8" Type="http://schemas.openxmlformats.org/officeDocument/2006/relationships/image" Target="../media/image17.png"/><Relationship Id="rId9" Type="http://schemas.microsoft.com/office/2007/relationships/hdphoto" Target="../media/hdphoto2.wdp"/><Relationship Id="rId10"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5.jpg"/>
          <p:cNvPicPr>
            <a:picLocks noChangeAspect="1"/>
          </p:cNvPicPr>
          <p:nvPr/>
        </p:nvPicPr>
        <p:blipFill>
          <a:blip r:embed="rId2"/>
          <a:stretch>
            <a:fillRect/>
          </a:stretch>
        </p:blipFill>
        <p:spPr>
          <a:xfrm>
            <a:off x="0" y="0"/>
            <a:ext cx="9144000" cy="6858000"/>
          </a:xfrm>
          <a:prstGeom prst="rect">
            <a:avLst/>
          </a:prstGeom>
        </p:spPr>
      </p:pic>
      <p:sp>
        <p:nvSpPr>
          <p:cNvPr id="5" name="TextBox 4"/>
          <p:cNvSpPr txBox="1"/>
          <p:nvPr/>
        </p:nvSpPr>
        <p:spPr>
          <a:xfrm>
            <a:off x="-884050" y="1407089"/>
            <a:ext cx="184666" cy="369332"/>
          </a:xfrm>
          <a:prstGeom prst="rect">
            <a:avLst/>
          </a:prstGeom>
          <a:noFill/>
        </p:spPr>
        <p:txBody>
          <a:bodyPr wrap="none" rtlCol="0">
            <a:spAutoFit/>
          </a:bodyPr>
          <a:lstStyle/>
          <a:p>
            <a:endParaRPr lang="en-US" dirty="0"/>
          </a:p>
        </p:txBody>
      </p:sp>
      <p:sp>
        <p:nvSpPr>
          <p:cNvPr id="6" name="TextBox 5"/>
          <p:cNvSpPr txBox="1"/>
          <p:nvPr/>
        </p:nvSpPr>
        <p:spPr>
          <a:xfrm>
            <a:off x="1050586" y="5475120"/>
            <a:ext cx="8093414" cy="1384995"/>
          </a:xfrm>
          <a:prstGeom prst="rect">
            <a:avLst/>
          </a:prstGeom>
          <a:noFill/>
        </p:spPr>
        <p:txBody>
          <a:bodyPr wrap="square" rtlCol="0">
            <a:spAutoFit/>
          </a:bodyPr>
          <a:lstStyle/>
          <a:p>
            <a:pPr algn="r"/>
            <a:r>
              <a:rPr lang="en-US" sz="2400" dirty="0" smtClean="0">
                <a:solidFill>
                  <a:schemeClr val="bg1"/>
                </a:solidFill>
                <a:latin typeface="Helvetica"/>
                <a:cs typeface="Helvetica"/>
              </a:rPr>
              <a:t>William H. Gerstenmaier</a:t>
            </a:r>
          </a:p>
          <a:p>
            <a:pPr algn="r"/>
            <a:r>
              <a:rPr lang="en-US" sz="2000" dirty="0" smtClean="0">
                <a:solidFill>
                  <a:schemeClr val="bg1"/>
                </a:solidFill>
                <a:latin typeface="Helvetica"/>
                <a:cs typeface="Helvetica"/>
              </a:rPr>
              <a:t>Associate Administrator</a:t>
            </a:r>
          </a:p>
          <a:p>
            <a:pPr algn="r"/>
            <a:r>
              <a:rPr lang="en-US" sz="2000" dirty="0" smtClean="0">
                <a:solidFill>
                  <a:schemeClr val="bg1"/>
                </a:solidFill>
                <a:latin typeface="Helvetica"/>
                <a:cs typeface="Helvetica"/>
              </a:rPr>
              <a:t>Human Exploration and Operations</a:t>
            </a:r>
          </a:p>
          <a:p>
            <a:pPr algn="r"/>
            <a:r>
              <a:rPr lang="en-US" sz="2000" dirty="0" smtClean="0">
                <a:solidFill>
                  <a:schemeClr val="bg1"/>
                </a:solidFill>
                <a:latin typeface="Helvetica"/>
                <a:cs typeface="Helvetica"/>
              </a:rPr>
              <a:t>NASA Headquarters</a:t>
            </a:r>
          </a:p>
        </p:txBody>
      </p:sp>
    </p:spTree>
    <p:extLst>
      <p:ext uri="{BB962C8B-B14F-4D97-AF65-F5344CB8AC3E}">
        <p14:creationId xmlns:p14="http://schemas.microsoft.com/office/powerpoint/2010/main" val="3913171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lum bright="-76000"/>
            <a:alphaModFix amt="51000"/>
          </a:blip>
          <a:srcRect/>
          <a:stretch>
            <a:fillRect/>
          </a:stretch>
        </p:blipFill>
        <p:spPr>
          <a:xfrm rot="16200000">
            <a:off x="1143001" y="-1143001"/>
            <a:ext cx="6858000" cy="9144002"/>
          </a:xfrm>
          <a:prstGeom prst="rect">
            <a:avLst/>
          </a:prstGeom>
        </p:spPr>
      </p:pic>
      <p:pic>
        <p:nvPicPr>
          <p:cNvPr id="2" name="Picture 1"/>
          <p:cNvPicPr>
            <a:picLocks noChangeAspect="1"/>
          </p:cNvPicPr>
          <p:nvPr/>
        </p:nvPicPr>
        <p:blipFill rotWithShape="1">
          <a:blip r:embed="rId4"/>
          <a:srcRect l="1544" r="1129" b="1854"/>
          <a:stretch/>
        </p:blipFill>
        <p:spPr>
          <a:xfrm>
            <a:off x="141102" y="174780"/>
            <a:ext cx="8899589" cy="6498006"/>
          </a:xfrm>
          <a:prstGeom prst="rect">
            <a:avLst/>
          </a:prstGeom>
          <a:ln>
            <a:solidFill>
              <a:schemeClr val="bg1">
                <a:lumMod val="75000"/>
              </a:schemeClr>
            </a:solidFill>
          </a:ln>
        </p:spPr>
      </p:pic>
    </p:spTree>
    <p:extLst>
      <p:ext uri="{BB962C8B-B14F-4D97-AF65-F5344CB8AC3E}">
        <p14:creationId xmlns:p14="http://schemas.microsoft.com/office/powerpoint/2010/main" val="29676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lum bright="-76000"/>
            <a:alphaModFix amt="51000"/>
          </a:blip>
          <a:srcRect/>
          <a:stretch>
            <a:fillRect/>
          </a:stretch>
        </p:blipFill>
        <p:spPr>
          <a:xfrm rot="16200000">
            <a:off x="1143001" y="-1143001"/>
            <a:ext cx="6858000" cy="9144002"/>
          </a:xfrm>
          <a:prstGeom prst="rect">
            <a:avLst/>
          </a:prstGeom>
        </p:spPr>
      </p:pic>
      <p:pic>
        <p:nvPicPr>
          <p:cNvPr id="3" name="Picture 2"/>
          <p:cNvPicPr>
            <a:picLocks noChangeAspect="1"/>
          </p:cNvPicPr>
          <p:nvPr/>
        </p:nvPicPr>
        <p:blipFill>
          <a:blip r:embed="rId4"/>
          <a:stretch>
            <a:fillRect/>
          </a:stretch>
        </p:blipFill>
        <p:spPr>
          <a:xfrm>
            <a:off x="2703286" y="2100004"/>
            <a:ext cx="6440713" cy="4549486"/>
          </a:xfrm>
          <a:prstGeom prst="rect">
            <a:avLst/>
          </a:prstGeom>
          <a:ln>
            <a:solidFill>
              <a:srgbClr val="D9D9D9"/>
            </a:solidFill>
          </a:ln>
        </p:spPr>
      </p:pic>
      <p:pic>
        <p:nvPicPr>
          <p:cNvPr id="4" name="Picture 3"/>
          <p:cNvPicPr>
            <a:picLocks noChangeAspect="1"/>
          </p:cNvPicPr>
          <p:nvPr/>
        </p:nvPicPr>
        <p:blipFill rotWithShape="1">
          <a:blip r:embed="rId5"/>
          <a:srcRect r="23145"/>
          <a:stretch/>
        </p:blipFill>
        <p:spPr>
          <a:xfrm>
            <a:off x="114946" y="3829228"/>
            <a:ext cx="3384124" cy="2958448"/>
          </a:xfrm>
          <a:prstGeom prst="rect">
            <a:avLst/>
          </a:prstGeom>
          <a:ln>
            <a:solidFill>
              <a:srgbClr val="D9D9D9"/>
            </a:solidFill>
          </a:ln>
        </p:spPr>
      </p:pic>
      <p:pic>
        <p:nvPicPr>
          <p:cNvPr id="10" name="Picture 9"/>
          <p:cNvPicPr>
            <a:picLocks noChangeAspect="1"/>
          </p:cNvPicPr>
          <p:nvPr/>
        </p:nvPicPr>
        <p:blipFill>
          <a:blip r:embed="rId6"/>
          <a:stretch>
            <a:fillRect/>
          </a:stretch>
        </p:blipFill>
        <p:spPr>
          <a:xfrm>
            <a:off x="114946" y="89539"/>
            <a:ext cx="4696883" cy="2588247"/>
          </a:xfrm>
          <a:prstGeom prst="rect">
            <a:avLst/>
          </a:prstGeom>
          <a:ln>
            <a:solidFill>
              <a:srgbClr val="F2F2F2"/>
            </a:solidFill>
          </a:ln>
        </p:spPr>
      </p:pic>
      <p:sp>
        <p:nvSpPr>
          <p:cNvPr id="2" name="TextBox 1"/>
          <p:cNvSpPr txBox="1"/>
          <p:nvPr/>
        </p:nvSpPr>
        <p:spPr>
          <a:xfrm>
            <a:off x="114946" y="2308454"/>
            <a:ext cx="3338286" cy="369332"/>
          </a:xfrm>
          <a:prstGeom prst="rect">
            <a:avLst/>
          </a:prstGeom>
          <a:noFill/>
        </p:spPr>
        <p:txBody>
          <a:bodyPr wrap="square" rtlCol="0">
            <a:spAutoFit/>
          </a:bodyPr>
          <a:lstStyle/>
          <a:p>
            <a:r>
              <a:rPr lang="en-US" dirty="0" smtClean="0">
                <a:solidFill>
                  <a:srgbClr val="FFFFFF"/>
                </a:solidFill>
              </a:rPr>
              <a:t>Chelyabinsk, Russia - 2/15/13</a:t>
            </a:r>
            <a:endParaRPr lang="en-US" dirty="0">
              <a:solidFill>
                <a:srgbClr val="FFFFFF"/>
              </a:solidFill>
            </a:endParaRPr>
          </a:p>
        </p:txBody>
      </p:sp>
      <p:sp>
        <p:nvSpPr>
          <p:cNvPr id="7" name="TextBox 6"/>
          <p:cNvSpPr txBox="1"/>
          <p:nvPr/>
        </p:nvSpPr>
        <p:spPr>
          <a:xfrm>
            <a:off x="51449" y="6373365"/>
            <a:ext cx="3338286" cy="369332"/>
          </a:xfrm>
          <a:prstGeom prst="rect">
            <a:avLst/>
          </a:prstGeom>
          <a:noFill/>
        </p:spPr>
        <p:txBody>
          <a:bodyPr wrap="square" rtlCol="0">
            <a:spAutoFit/>
          </a:bodyPr>
          <a:lstStyle/>
          <a:p>
            <a:r>
              <a:rPr lang="en-US" dirty="0" smtClean="0">
                <a:solidFill>
                  <a:srgbClr val="FFFFFF"/>
                </a:solidFill>
              </a:rPr>
              <a:t>Tennessee, USA - 8/28/13</a:t>
            </a:r>
            <a:endParaRPr lang="en-US" dirty="0">
              <a:solidFill>
                <a:srgbClr val="FFFFFF"/>
              </a:solidFill>
            </a:endParaRPr>
          </a:p>
        </p:txBody>
      </p:sp>
    </p:spTree>
    <p:extLst>
      <p:ext uri="{BB962C8B-B14F-4D97-AF65-F5344CB8AC3E}">
        <p14:creationId xmlns:p14="http://schemas.microsoft.com/office/powerpoint/2010/main" val="1827882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439" y="0"/>
            <a:ext cx="9137561" cy="6858000"/>
          </a:xfrm>
          <a:prstGeom prst="rect">
            <a:avLst/>
          </a:prstGeom>
        </p:spPr>
      </p:pic>
      <p:sp>
        <p:nvSpPr>
          <p:cNvPr id="4" name="Oval 3"/>
          <p:cNvSpPr/>
          <p:nvPr/>
        </p:nvSpPr>
        <p:spPr>
          <a:xfrm>
            <a:off x="5630333" y="1449917"/>
            <a:ext cx="793750" cy="793750"/>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5563542" y="2298876"/>
            <a:ext cx="793750" cy="793750"/>
          </a:xfrm>
          <a:prstGeom prst="ellipse">
            <a:avLst/>
          </a:prstGeom>
          <a:noFill/>
          <a:ln w="28575"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3" idx="3"/>
            <a:endCxn id="4" idx="2"/>
          </p:cNvCxnSpPr>
          <p:nvPr/>
        </p:nvCxnSpPr>
        <p:spPr>
          <a:xfrm>
            <a:off x="2969814" y="1164167"/>
            <a:ext cx="2660519" cy="682625"/>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6" idx="3"/>
            <a:endCxn id="7" idx="4"/>
          </p:cNvCxnSpPr>
          <p:nvPr/>
        </p:nvCxnSpPr>
        <p:spPr>
          <a:xfrm flipV="1">
            <a:off x="4283283" y="3092626"/>
            <a:ext cx="1677134" cy="2178353"/>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4"/>
          <a:stretch>
            <a:fillRect/>
          </a:stretch>
        </p:blipFill>
        <p:spPr>
          <a:xfrm>
            <a:off x="99614" y="3772990"/>
            <a:ext cx="4183669" cy="2995978"/>
          </a:xfrm>
          <a:prstGeom prst="rect">
            <a:avLst/>
          </a:prstGeom>
          <a:ln w="28575" cmpd="sng">
            <a:solidFill>
              <a:srgbClr val="FFFF00"/>
            </a:solidFill>
          </a:ln>
        </p:spPr>
      </p:pic>
      <p:pic>
        <p:nvPicPr>
          <p:cNvPr id="3" name="Picture 2"/>
          <p:cNvPicPr>
            <a:picLocks noChangeAspect="1"/>
          </p:cNvPicPr>
          <p:nvPr/>
        </p:nvPicPr>
        <p:blipFill>
          <a:blip r:embed="rId5"/>
          <a:stretch>
            <a:fillRect/>
          </a:stretch>
        </p:blipFill>
        <p:spPr>
          <a:xfrm>
            <a:off x="99614" y="84667"/>
            <a:ext cx="2870200" cy="2159000"/>
          </a:xfrm>
          <a:prstGeom prst="rect">
            <a:avLst/>
          </a:prstGeom>
          <a:ln w="28575" cmpd="sng">
            <a:solidFill>
              <a:srgbClr val="FFFF00"/>
            </a:solidFill>
          </a:ln>
        </p:spPr>
      </p:pic>
    </p:spTree>
    <p:extLst>
      <p:ext uri="{BB962C8B-B14F-4D97-AF65-F5344CB8AC3E}">
        <p14:creationId xmlns:p14="http://schemas.microsoft.com/office/powerpoint/2010/main" val="513538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9144001" cy="6858000"/>
          </a:xfrm>
          <a:prstGeom prst="rect">
            <a:avLst/>
          </a:prstGeom>
        </p:spPr>
      </p:pic>
      <p:cxnSp>
        <p:nvCxnSpPr>
          <p:cNvPr id="5" name="Straight Arrow Connector 4"/>
          <p:cNvCxnSpPr/>
          <p:nvPr/>
        </p:nvCxnSpPr>
        <p:spPr>
          <a:xfrm flipV="1">
            <a:off x="1444362" y="2552683"/>
            <a:ext cx="1880163" cy="274188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738516" y="5207404"/>
            <a:ext cx="1511300" cy="369332"/>
          </a:xfrm>
          <a:prstGeom prst="rect">
            <a:avLst/>
          </a:prstGeom>
          <a:noFill/>
        </p:spPr>
        <p:txBody>
          <a:bodyPr wrap="square" rtlCol="0">
            <a:spAutoFit/>
          </a:bodyPr>
          <a:lstStyle/>
          <a:p>
            <a:r>
              <a:rPr lang="en-US" dirty="0" smtClean="0">
                <a:solidFill>
                  <a:srgbClr val="FFFF00"/>
                </a:solidFill>
              </a:rPr>
              <a:t>You are here.</a:t>
            </a:r>
            <a:endParaRPr lang="en-US" dirty="0">
              <a:solidFill>
                <a:srgbClr val="FFFF00"/>
              </a:solidFill>
            </a:endParaRPr>
          </a:p>
        </p:txBody>
      </p:sp>
    </p:spTree>
    <p:extLst>
      <p:ext uri="{BB962C8B-B14F-4D97-AF65-F5344CB8AC3E}">
        <p14:creationId xmlns:p14="http://schemas.microsoft.com/office/powerpoint/2010/main" val="13487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093200" cy="6858000"/>
          </a:xfrm>
          <a:prstGeom prst="rect">
            <a:avLst/>
          </a:prstGeom>
        </p:spPr>
      </p:pic>
      <p:cxnSp>
        <p:nvCxnSpPr>
          <p:cNvPr id="6" name="Straight Arrow Connector 5"/>
          <p:cNvCxnSpPr/>
          <p:nvPr/>
        </p:nvCxnSpPr>
        <p:spPr>
          <a:xfrm>
            <a:off x="1257300" y="1131332"/>
            <a:ext cx="596900" cy="1776968"/>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22300" y="762000"/>
            <a:ext cx="1511300" cy="369332"/>
          </a:xfrm>
          <a:prstGeom prst="rect">
            <a:avLst/>
          </a:prstGeom>
          <a:noFill/>
        </p:spPr>
        <p:txBody>
          <a:bodyPr wrap="square" rtlCol="0">
            <a:spAutoFit/>
          </a:bodyPr>
          <a:lstStyle/>
          <a:p>
            <a:r>
              <a:rPr lang="en-US" dirty="0" smtClean="0">
                <a:solidFill>
                  <a:srgbClr val="FFFF00"/>
                </a:solidFill>
              </a:rPr>
              <a:t>You are here.</a:t>
            </a:r>
            <a:endParaRPr lang="en-US" dirty="0">
              <a:solidFill>
                <a:srgbClr val="FFFF00"/>
              </a:solidFill>
            </a:endParaRPr>
          </a:p>
        </p:txBody>
      </p:sp>
    </p:spTree>
    <p:extLst>
      <p:ext uri="{BB962C8B-B14F-4D97-AF65-F5344CB8AC3E}">
        <p14:creationId xmlns:p14="http://schemas.microsoft.com/office/powerpoint/2010/main" val="6613178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093200" cy="6858000"/>
          </a:xfrm>
          <a:prstGeom prst="rect">
            <a:avLst/>
          </a:prstGeom>
        </p:spPr>
      </p:pic>
      <p:sp>
        <p:nvSpPr>
          <p:cNvPr id="7" name="TextBox 6"/>
          <p:cNvSpPr txBox="1"/>
          <p:nvPr/>
        </p:nvSpPr>
        <p:spPr>
          <a:xfrm>
            <a:off x="6284726" y="2085676"/>
            <a:ext cx="2859274" cy="369332"/>
          </a:xfrm>
          <a:prstGeom prst="rect">
            <a:avLst/>
          </a:prstGeom>
          <a:noFill/>
        </p:spPr>
        <p:txBody>
          <a:bodyPr wrap="square" rtlCol="0">
            <a:spAutoFit/>
          </a:bodyPr>
          <a:lstStyle/>
          <a:p>
            <a:pPr algn="ctr"/>
            <a:r>
              <a:rPr lang="en-US" dirty="0" smtClean="0">
                <a:solidFill>
                  <a:srgbClr val="FFFF00"/>
                </a:solidFill>
              </a:rPr>
              <a:t>[REDIRECT ASTEROID HERE]</a:t>
            </a:r>
            <a:endParaRPr lang="en-US" dirty="0">
              <a:solidFill>
                <a:srgbClr val="FFFF00"/>
              </a:solidFill>
            </a:endParaRPr>
          </a:p>
        </p:txBody>
      </p:sp>
      <p:pic>
        <p:nvPicPr>
          <p:cNvPr id="2" name="Picture 1"/>
          <p:cNvPicPr>
            <a:picLocks noChangeAspect="1"/>
          </p:cNvPicPr>
          <p:nvPr/>
        </p:nvPicPr>
        <p:blipFill rotWithShape="1">
          <a:blip r:embed="rId3"/>
          <a:srcRect l="18640" t="18640" r="13583" b="13583"/>
          <a:stretch/>
        </p:blipFill>
        <p:spPr>
          <a:xfrm>
            <a:off x="4825471" y="3618626"/>
            <a:ext cx="4134590" cy="3100943"/>
          </a:xfrm>
          <a:prstGeom prst="rect">
            <a:avLst/>
          </a:prstGeom>
          <a:ln>
            <a:solidFill>
              <a:srgbClr val="FFFF00"/>
            </a:solidFill>
          </a:ln>
        </p:spPr>
      </p:pic>
      <p:cxnSp>
        <p:nvCxnSpPr>
          <p:cNvPr id="5" name="Straight Connector 4"/>
          <p:cNvCxnSpPr/>
          <p:nvPr/>
        </p:nvCxnSpPr>
        <p:spPr>
          <a:xfrm flipH="1" flipV="1">
            <a:off x="1997249" y="2908300"/>
            <a:ext cx="6962812" cy="710326"/>
          </a:xfrm>
          <a:prstGeom prst="line">
            <a:avLst/>
          </a:prstGeom>
          <a:ln w="127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1773872" y="3051906"/>
            <a:ext cx="3051599" cy="3667663"/>
          </a:xfrm>
          <a:prstGeom prst="line">
            <a:avLst/>
          </a:prstGeom>
          <a:ln w="12700">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1773871" y="2908300"/>
            <a:ext cx="221733" cy="145860"/>
          </a:xfrm>
          <a:prstGeom prst="rect">
            <a:avLst/>
          </a:prstGeom>
          <a:no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Arrow Connector 5"/>
          <p:cNvCxnSpPr>
            <a:stCxn id="7" idx="2"/>
          </p:cNvCxnSpPr>
          <p:nvPr/>
        </p:nvCxnSpPr>
        <p:spPr>
          <a:xfrm flipH="1">
            <a:off x="7397846" y="2455008"/>
            <a:ext cx="316517" cy="2594939"/>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5297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520" y="0"/>
            <a:ext cx="8524534" cy="6857999"/>
          </a:xfrm>
          <a:prstGeom prst="rect">
            <a:avLst/>
          </a:prstGeom>
        </p:spPr>
      </p:pic>
    </p:spTree>
    <p:extLst>
      <p:ext uri="{BB962C8B-B14F-4D97-AF65-F5344CB8AC3E}">
        <p14:creationId xmlns:p14="http://schemas.microsoft.com/office/powerpoint/2010/main" val="148118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scow.jpe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2301288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lum bright="-76000"/>
            <a:alphaModFix amt="51000"/>
          </a:blip>
          <a:srcRect/>
          <a:stretch>
            <a:fillRect/>
          </a:stretch>
        </p:blipFill>
        <p:spPr>
          <a:xfrm rot="16200000">
            <a:off x="1143001" y="-1143001"/>
            <a:ext cx="6858000" cy="9144002"/>
          </a:xfrm>
          <a:prstGeom prst="rect">
            <a:avLst/>
          </a:prstGeom>
        </p:spPr>
      </p:pic>
      <p:pic>
        <p:nvPicPr>
          <p:cNvPr id="3" name="Picture 2" descr="S3009198013090512430.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5456" y="0"/>
            <a:ext cx="2828544" cy="3657600"/>
          </a:xfrm>
          <a:prstGeom prst="rect">
            <a:avLst/>
          </a:prstGeom>
          <a:ln>
            <a:solidFill>
              <a:schemeClr val="bg1">
                <a:lumMod val="75000"/>
              </a:schemeClr>
            </a:solidFill>
          </a:ln>
        </p:spPr>
      </p:pic>
      <p:pic>
        <p:nvPicPr>
          <p:cNvPr id="4" name="Picture 3" descr="S3009198013090512450.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1588" y="0"/>
            <a:ext cx="2828544" cy="3657600"/>
          </a:xfrm>
          <a:prstGeom prst="rect">
            <a:avLst/>
          </a:prstGeom>
          <a:ln>
            <a:solidFill>
              <a:schemeClr val="bg1">
                <a:lumMod val="75000"/>
              </a:schemeClr>
            </a:solidFill>
          </a:ln>
        </p:spPr>
      </p:pic>
      <p:pic>
        <p:nvPicPr>
          <p:cNvPr id="10" name="Picture 9" descr="S3009198013090512451.jpe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2828544" cy="3657600"/>
          </a:xfrm>
          <a:prstGeom prst="rect">
            <a:avLst/>
          </a:prstGeom>
          <a:ln>
            <a:solidFill>
              <a:schemeClr val="bg1">
                <a:lumMod val="75000"/>
              </a:schemeClr>
            </a:solidFill>
          </a:ln>
        </p:spPr>
      </p:pic>
      <p:pic>
        <p:nvPicPr>
          <p:cNvPr id="11" name="Picture 10" descr="S3009198013090512452.jpe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042" y="3200400"/>
            <a:ext cx="2828544" cy="3657600"/>
          </a:xfrm>
          <a:prstGeom prst="rect">
            <a:avLst/>
          </a:prstGeom>
          <a:ln>
            <a:solidFill>
              <a:schemeClr val="bg1">
                <a:lumMod val="75000"/>
              </a:schemeClr>
            </a:solidFill>
          </a:ln>
        </p:spPr>
      </p:pic>
      <p:pic>
        <p:nvPicPr>
          <p:cNvPr id="12" name="Picture 11" descr="S3009198013090512460.jpe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62296" y="3200400"/>
            <a:ext cx="2828544" cy="3657600"/>
          </a:xfrm>
          <a:prstGeom prst="rect">
            <a:avLst/>
          </a:prstGeom>
          <a:ln>
            <a:solidFill>
              <a:schemeClr val="bg1">
                <a:lumMod val="75000"/>
              </a:schemeClr>
            </a:solidFill>
          </a:ln>
        </p:spPr>
      </p:pic>
      <p:pic>
        <p:nvPicPr>
          <p:cNvPr id="13" name="Picture 12" descr="S3009198013090512461.jpe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43" y="3200400"/>
            <a:ext cx="2828544" cy="3657600"/>
          </a:xfrm>
          <a:prstGeom prst="rect">
            <a:avLst/>
          </a:prstGeom>
          <a:ln>
            <a:solidFill>
              <a:schemeClr val="bg1">
                <a:lumMod val="75000"/>
              </a:schemeClr>
            </a:solidFill>
          </a:ln>
        </p:spPr>
      </p:pic>
    </p:spTree>
    <p:extLst>
      <p:ext uri="{BB962C8B-B14F-4D97-AF65-F5344CB8AC3E}">
        <p14:creationId xmlns:p14="http://schemas.microsoft.com/office/powerpoint/2010/main" val="2071237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lum bright="-76000"/>
            <a:alphaModFix amt="51000"/>
          </a:blip>
          <a:srcRect/>
          <a:stretch>
            <a:fillRect/>
          </a:stretch>
        </p:blipFill>
        <p:spPr>
          <a:xfrm rot="16200000">
            <a:off x="1143001" y="-1143001"/>
            <a:ext cx="6858000" cy="9144002"/>
          </a:xfrm>
          <a:prstGeom prst="rect">
            <a:avLst/>
          </a:prstGeom>
        </p:spPr>
      </p:pic>
      <p:pic>
        <p:nvPicPr>
          <p:cNvPr id="6" name="Picture 5" descr="exp34.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460" y="0"/>
            <a:ext cx="5486400" cy="6858000"/>
          </a:xfrm>
          <a:prstGeom prst="rect">
            <a:avLst/>
          </a:prstGeom>
        </p:spPr>
      </p:pic>
    </p:spTree>
    <p:extLst>
      <p:ext uri="{BB962C8B-B14F-4D97-AF65-F5344CB8AC3E}">
        <p14:creationId xmlns:p14="http://schemas.microsoft.com/office/powerpoint/2010/main" val="1764833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135e011814.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838342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agon.jpe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6200000">
            <a:off x="1143001" y="-1143001"/>
            <a:ext cx="6858000" cy="9144001"/>
          </a:xfrm>
          <a:prstGeom prst="rect">
            <a:avLst/>
          </a:prstGeom>
        </p:spPr>
      </p:pic>
    </p:spTree>
    <p:extLst>
      <p:ext uri="{BB962C8B-B14F-4D97-AF65-F5344CB8AC3E}">
        <p14:creationId xmlns:p14="http://schemas.microsoft.com/office/powerpoint/2010/main" val="3927760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lum bright="-76000"/>
            <a:alphaModFix amt="51000"/>
          </a:blip>
          <a:srcRect/>
          <a:stretch>
            <a:fillRect/>
          </a:stretch>
        </p:blipFill>
        <p:spPr>
          <a:xfrm rot="16200000">
            <a:off x="1143001" y="-1143001"/>
            <a:ext cx="6858000" cy="9144002"/>
          </a:xfrm>
          <a:prstGeom prst="rect">
            <a:avLst/>
          </a:prstGeom>
        </p:spPr>
      </p:pic>
      <p:pic>
        <p:nvPicPr>
          <p:cNvPr id="12" name="図 4" descr="WS00001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02064" y="2618015"/>
            <a:ext cx="1619062" cy="1109887"/>
          </a:xfrm>
          <a:prstGeom prst="rect">
            <a:avLst/>
          </a:prstGeom>
          <a:ln>
            <a:solidFill>
              <a:schemeClr val="bg1"/>
            </a:solidFill>
          </a:ln>
        </p:spPr>
      </p:pic>
      <p:pic>
        <p:nvPicPr>
          <p:cNvPr id="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9906" b="89937" l="9973" r="89891"/>
                    </a14:imgEffect>
                  </a14:imgLayer>
                </a14:imgProps>
              </a:ext>
              <a:ext uri="{28A0092B-C50C-407E-A947-70E740481C1C}">
                <a14:useLocalDpi xmlns:a14="http://schemas.microsoft.com/office/drawing/2010/main"/>
              </a:ext>
            </a:extLst>
          </a:blip>
          <a:srcRect/>
          <a:stretch>
            <a:fillRect/>
          </a:stretch>
        </p:blipFill>
        <p:spPr bwMode="auto">
          <a:xfrm>
            <a:off x="4222" y="0"/>
            <a:ext cx="1845291" cy="1603286"/>
          </a:xfrm>
          <a:prstGeom prst="rect">
            <a:avLst/>
          </a:prstGeom>
          <a:noFill/>
          <a:ln w="9525">
            <a:noFill/>
            <a:miter lim="800000"/>
            <a:headEnd/>
            <a:tailEnd/>
          </a:ln>
        </p:spPr>
      </p:pic>
      <p:sp>
        <p:nvSpPr>
          <p:cNvPr id="5" name="TextBox 4"/>
          <p:cNvSpPr txBox="1"/>
          <p:nvPr/>
        </p:nvSpPr>
        <p:spPr>
          <a:xfrm>
            <a:off x="1560553" y="738664"/>
            <a:ext cx="3330527" cy="369332"/>
          </a:xfrm>
          <a:prstGeom prst="rect">
            <a:avLst/>
          </a:prstGeom>
          <a:noFill/>
        </p:spPr>
        <p:txBody>
          <a:bodyPr wrap="none" rtlCol="0">
            <a:spAutoFit/>
          </a:bodyPr>
          <a:lstStyle/>
          <a:p>
            <a:r>
              <a:rPr lang="en-US" b="1" dirty="0" smtClean="0">
                <a:solidFill>
                  <a:schemeClr val="bg1"/>
                </a:solidFill>
              </a:rPr>
              <a:t>NanoRacks Frame-1 and Frame-2</a:t>
            </a:r>
            <a:endParaRPr lang="en-US" b="1" dirty="0">
              <a:solidFill>
                <a:schemeClr val="bg1"/>
              </a:solidFill>
            </a:endParaRPr>
          </a:p>
        </p:txBody>
      </p:sp>
      <p:pic>
        <p:nvPicPr>
          <p:cNvPr id="6" name="Picture 2"/>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1680884"/>
            <a:ext cx="2056183" cy="1733069"/>
          </a:xfrm>
          <a:prstGeom prst="rect">
            <a:avLst/>
          </a:prstGeom>
          <a:noFill/>
          <a:ln w="9525">
            <a:noFill/>
            <a:miter lim="800000"/>
            <a:headEnd/>
            <a:tailEnd/>
          </a:ln>
        </p:spPr>
      </p:pic>
      <p:sp>
        <p:nvSpPr>
          <p:cNvPr id="7" name="TextBox 6"/>
          <p:cNvSpPr txBox="1"/>
          <p:nvPr/>
        </p:nvSpPr>
        <p:spPr>
          <a:xfrm>
            <a:off x="1495632" y="2900720"/>
            <a:ext cx="3558154" cy="369332"/>
          </a:xfrm>
          <a:prstGeom prst="rect">
            <a:avLst/>
          </a:prstGeom>
          <a:noFill/>
        </p:spPr>
        <p:txBody>
          <a:bodyPr wrap="none" rtlCol="0">
            <a:spAutoFit/>
          </a:bodyPr>
          <a:lstStyle/>
          <a:p>
            <a:r>
              <a:rPr lang="en-US" b="1" dirty="0" smtClean="0">
                <a:solidFill>
                  <a:schemeClr val="bg1"/>
                </a:solidFill>
              </a:rPr>
              <a:t>NanoRacks Frame-1a and Frame-2a</a:t>
            </a:r>
            <a:endParaRPr lang="en-US" b="1" dirty="0">
              <a:solidFill>
                <a:schemeClr val="bg1"/>
              </a:solidFill>
            </a:endParaRPr>
          </a:p>
        </p:txBody>
      </p:sp>
      <p:pic>
        <p:nvPicPr>
          <p:cNvPr id="8"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9936" b="89904" l="9896" r="89974"/>
                    </a14:imgEffect>
                  </a14:imgLayer>
                </a14:imgProps>
              </a:ext>
              <a:ext uri="{28A0092B-C50C-407E-A947-70E740481C1C}">
                <a14:useLocalDpi xmlns:a14="http://schemas.microsoft.com/office/drawing/2010/main"/>
              </a:ext>
            </a:extLst>
          </a:blip>
          <a:srcRect/>
          <a:stretch>
            <a:fillRect/>
          </a:stretch>
        </p:blipFill>
        <p:spPr bwMode="auto">
          <a:xfrm>
            <a:off x="7061197" y="408154"/>
            <a:ext cx="1845292" cy="1499300"/>
          </a:xfrm>
          <a:prstGeom prst="rect">
            <a:avLst/>
          </a:prstGeom>
          <a:noFill/>
          <a:ln w="9525">
            <a:noFill/>
            <a:miter lim="800000"/>
            <a:headEnd/>
            <a:tailEnd/>
          </a:ln>
        </p:spPr>
      </p:pic>
      <p:sp>
        <p:nvSpPr>
          <p:cNvPr id="9" name="TextBox 8"/>
          <p:cNvSpPr txBox="1"/>
          <p:nvPr/>
        </p:nvSpPr>
        <p:spPr>
          <a:xfrm>
            <a:off x="4411783" y="159703"/>
            <a:ext cx="4759829" cy="369332"/>
          </a:xfrm>
          <a:prstGeom prst="rect">
            <a:avLst/>
          </a:prstGeom>
          <a:noFill/>
        </p:spPr>
        <p:txBody>
          <a:bodyPr wrap="none" rtlCol="0">
            <a:spAutoFit/>
          </a:bodyPr>
          <a:lstStyle/>
          <a:p>
            <a:pPr algn="r"/>
            <a:r>
              <a:rPr lang="en-US" b="1" dirty="0" smtClean="0">
                <a:solidFill>
                  <a:srgbClr val="FFFFFF"/>
                </a:solidFill>
              </a:rPr>
              <a:t>NanoRacks External Platform – future capability</a:t>
            </a:r>
            <a:endParaRPr lang="en-US" b="1" dirty="0">
              <a:solidFill>
                <a:srgbClr val="FFFFFF"/>
              </a:solidFill>
            </a:endParaRPr>
          </a:p>
        </p:txBody>
      </p:sp>
      <p:pic>
        <p:nvPicPr>
          <p:cNvPr id="10" name="Picture 2"/>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716485" y="2347842"/>
            <a:ext cx="1931312" cy="1265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3617679" y="2001300"/>
            <a:ext cx="5526321" cy="369332"/>
          </a:xfrm>
          <a:prstGeom prst="rect">
            <a:avLst/>
          </a:prstGeom>
          <a:noFill/>
        </p:spPr>
        <p:txBody>
          <a:bodyPr wrap="none" rtlCol="0">
            <a:spAutoFit/>
          </a:bodyPr>
          <a:lstStyle/>
          <a:p>
            <a:pPr algn="r"/>
            <a:r>
              <a:rPr lang="en-US" b="1" dirty="0" smtClean="0">
                <a:solidFill>
                  <a:srgbClr val="FFFFFF"/>
                </a:solidFill>
              </a:rPr>
              <a:t>NanoRacks CubeSat </a:t>
            </a:r>
            <a:r>
              <a:rPr lang="en-US" b="1" dirty="0" err="1" smtClean="0">
                <a:solidFill>
                  <a:srgbClr val="FFFFFF"/>
                </a:solidFill>
              </a:rPr>
              <a:t>Deployer</a:t>
            </a:r>
            <a:r>
              <a:rPr lang="en-US" b="1" dirty="0" smtClean="0">
                <a:solidFill>
                  <a:srgbClr val="FFFFFF"/>
                </a:solidFill>
              </a:rPr>
              <a:t> System – future capability</a:t>
            </a:r>
            <a:endParaRPr lang="en-US" b="1" dirty="0">
              <a:solidFill>
                <a:srgbClr val="FFFFFF"/>
              </a:solidFill>
            </a:endParaRPr>
          </a:p>
        </p:txBody>
      </p:sp>
      <p:sp>
        <p:nvSpPr>
          <p:cNvPr id="13" name="TextBox 12"/>
          <p:cNvSpPr txBox="1"/>
          <p:nvPr/>
        </p:nvSpPr>
        <p:spPr>
          <a:xfrm>
            <a:off x="1708997" y="4194873"/>
            <a:ext cx="2503570" cy="369332"/>
          </a:xfrm>
          <a:prstGeom prst="rect">
            <a:avLst/>
          </a:prstGeom>
          <a:noFill/>
        </p:spPr>
        <p:txBody>
          <a:bodyPr wrap="none" rtlCol="0">
            <a:spAutoFit/>
          </a:bodyPr>
          <a:lstStyle/>
          <a:p>
            <a:r>
              <a:rPr lang="en-US" b="1" dirty="0" smtClean="0">
                <a:solidFill>
                  <a:schemeClr val="bg1"/>
                </a:solidFill>
              </a:rPr>
              <a:t>NanoRacks Plate Reader</a:t>
            </a:r>
            <a:endParaRPr lang="en-US" b="1" dirty="0">
              <a:solidFill>
                <a:schemeClr val="bg1"/>
              </a:solidFill>
            </a:endParaRPr>
          </a:p>
        </p:txBody>
      </p:sp>
      <p:pic>
        <p:nvPicPr>
          <p:cNvPr id="14" name="Picture 1"/>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9667" y="3931380"/>
            <a:ext cx="1634402" cy="108529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rot="5400000">
            <a:off x="4348" y="5526995"/>
            <a:ext cx="1364676" cy="1001730"/>
          </a:xfrm>
          <a:prstGeom prst="rect">
            <a:avLst/>
          </a:prstGeom>
          <a:noFill/>
          <a:ln w="9525">
            <a:solidFill>
              <a:schemeClr val="bg1"/>
            </a:solidFill>
            <a:miter lim="800000"/>
            <a:headEnd/>
            <a:tailEnd/>
          </a:ln>
        </p:spPr>
      </p:pic>
      <p:pic>
        <p:nvPicPr>
          <p:cNvPr id="16" name="Picture 28"/>
          <p:cNvPicPr>
            <a:picLocks noChangeAspect="1" noChangeArrowheads="1"/>
          </p:cNvPicPr>
          <p:nvPr/>
        </p:nvPicPr>
        <p:blipFill>
          <a:blip r:embed="rId13" cstate="print"/>
          <a:srcRect/>
          <a:stretch>
            <a:fillRect/>
          </a:stretch>
        </p:blipFill>
        <p:spPr bwMode="auto">
          <a:xfrm>
            <a:off x="7427250" y="5412775"/>
            <a:ext cx="1318066" cy="1297423"/>
          </a:xfrm>
          <a:prstGeom prst="rect">
            <a:avLst/>
          </a:prstGeom>
          <a:noFill/>
          <a:ln w="9525">
            <a:solidFill>
              <a:schemeClr val="bg1"/>
            </a:solidFill>
            <a:miter lim="800000"/>
            <a:headEnd/>
            <a:tailEnd/>
          </a:ln>
        </p:spPr>
      </p:pic>
      <p:pic>
        <p:nvPicPr>
          <p:cNvPr id="17" name="Picture 2"/>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89833" l="10000" r="90000"/>
                    </a14:imgEffect>
                  </a14:imgLayer>
                </a14:imgProps>
              </a:ext>
              <a:ext uri="{28A0092B-C50C-407E-A947-70E740481C1C}">
                <a14:useLocalDpi xmlns:a14="http://schemas.microsoft.com/office/drawing/2010/main"/>
              </a:ext>
            </a:extLst>
          </a:blip>
          <a:srcRect/>
          <a:stretch>
            <a:fillRect/>
          </a:stretch>
        </p:blipFill>
        <p:spPr bwMode="auto">
          <a:xfrm>
            <a:off x="7136188" y="3774069"/>
            <a:ext cx="1784938" cy="1487448"/>
          </a:xfrm>
          <a:prstGeom prst="rect">
            <a:avLst/>
          </a:prstGeom>
          <a:noFill/>
          <a:ln w="9525">
            <a:noFill/>
            <a:miter lim="800000"/>
            <a:headEnd/>
            <a:tailEnd/>
          </a:ln>
        </p:spPr>
      </p:pic>
      <p:sp>
        <p:nvSpPr>
          <p:cNvPr id="18" name="TextBox 17"/>
          <p:cNvSpPr txBox="1"/>
          <p:nvPr/>
        </p:nvSpPr>
        <p:spPr>
          <a:xfrm>
            <a:off x="4316995" y="4201513"/>
            <a:ext cx="3048000" cy="646331"/>
          </a:xfrm>
          <a:prstGeom prst="rect">
            <a:avLst/>
          </a:prstGeom>
          <a:noFill/>
        </p:spPr>
        <p:txBody>
          <a:bodyPr wrap="square" rtlCol="0">
            <a:spAutoFit/>
          </a:bodyPr>
          <a:lstStyle/>
          <a:p>
            <a:pPr algn="r"/>
            <a:r>
              <a:rPr lang="en-US" b="1" dirty="0" smtClean="0">
                <a:solidFill>
                  <a:srgbClr val="FFFFFF"/>
                </a:solidFill>
              </a:rPr>
              <a:t>NanoRacks Platform-3/EADS-</a:t>
            </a:r>
            <a:r>
              <a:rPr lang="en-US" b="1" dirty="0" err="1" smtClean="0">
                <a:solidFill>
                  <a:srgbClr val="FFFFFF"/>
                </a:solidFill>
              </a:rPr>
              <a:t>Astrium</a:t>
            </a:r>
            <a:r>
              <a:rPr lang="en-US" b="1" dirty="0" smtClean="0">
                <a:solidFill>
                  <a:srgbClr val="FFFFFF"/>
                </a:solidFill>
              </a:rPr>
              <a:t> </a:t>
            </a:r>
            <a:r>
              <a:rPr lang="en-US" b="1" dirty="0" err="1" smtClean="0">
                <a:solidFill>
                  <a:srgbClr val="FFFFFF"/>
                </a:solidFill>
              </a:rPr>
              <a:t>BioRack</a:t>
            </a:r>
            <a:r>
              <a:rPr lang="en-US" b="1" dirty="0" smtClean="0">
                <a:solidFill>
                  <a:srgbClr val="FFFFFF"/>
                </a:solidFill>
              </a:rPr>
              <a:t> Centrifuge</a:t>
            </a:r>
            <a:endParaRPr lang="en-US" b="1" dirty="0">
              <a:solidFill>
                <a:srgbClr val="FFFFFF"/>
              </a:solidFill>
            </a:endParaRPr>
          </a:p>
        </p:txBody>
      </p:sp>
      <p:sp>
        <p:nvSpPr>
          <p:cNvPr id="19" name="TextBox 18"/>
          <p:cNvSpPr txBox="1"/>
          <p:nvPr/>
        </p:nvSpPr>
        <p:spPr>
          <a:xfrm>
            <a:off x="1187551" y="5521556"/>
            <a:ext cx="3724096" cy="369332"/>
          </a:xfrm>
          <a:prstGeom prst="rect">
            <a:avLst/>
          </a:prstGeom>
          <a:noFill/>
        </p:spPr>
        <p:txBody>
          <a:bodyPr wrap="none" rtlCol="0">
            <a:spAutoFit/>
          </a:bodyPr>
          <a:lstStyle/>
          <a:p>
            <a:r>
              <a:rPr lang="en-US" b="1" dirty="0" smtClean="0">
                <a:solidFill>
                  <a:schemeClr val="bg1"/>
                </a:solidFill>
              </a:rPr>
              <a:t>NanoRacks Transmission Microscope</a:t>
            </a:r>
            <a:endParaRPr lang="en-US" b="1" dirty="0">
              <a:solidFill>
                <a:schemeClr val="bg1"/>
              </a:solidFill>
            </a:endParaRPr>
          </a:p>
        </p:txBody>
      </p:sp>
      <p:sp>
        <p:nvSpPr>
          <p:cNvPr id="20" name="TextBox 19"/>
          <p:cNvSpPr txBox="1"/>
          <p:nvPr/>
        </p:nvSpPr>
        <p:spPr>
          <a:xfrm>
            <a:off x="4075790" y="6291058"/>
            <a:ext cx="3388813" cy="369332"/>
          </a:xfrm>
          <a:prstGeom prst="rect">
            <a:avLst/>
          </a:prstGeom>
          <a:noFill/>
        </p:spPr>
        <p:txBody>
          <a:bodyPr wrap="none" rtlCol="0">
            <a:spAutoFit/>
          </a:bodyPr>
          <a:lstStyle/>
          <a:p>
            <a:pPr algn="r"/>
            <a:r>
              <a:rPr lang="en-US" b="1" dirty="0" smtClean="0">
                <a:solidFill>
                  <a:srgbClr val="FFFFFF"/>
                </a:solidFill>
              </a:rPr>
              <a:t>NanoRacks Reflective Microscope</a:t>
            </a:r>
            <a:endParaRPr lang="en-US" b="1" dirty="0">
              <a:solidFill>
                <a:srgbClr val="FFFFFF"/>
              </a:solidFill>
            </a:endParaRPr>
          </a:p>
        </p:txBody>
      </p:sp>
    </p:spTree>
    <p:extLst>
      <p:ext uri="{BB962C8B-B14F-4D97-AF65-F5344CB8AC3E}">
        <p14:creationId xmlns:p14="http://schemas.microsoft.com/office/powerpoint/2010/main" val="84347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lum bright="-76000"/>
            <a:alphaModFix amt="51000"/>
          </a:blip>
          <a:srcRect/>
          <a:stretch>
            <a:fillRect/>
          </a:stretch>
        </p:blipFill>
        <p:spPr>
          <a:xfrm rot="16200000">
            <a:off x="1143001" y="-1143001"/>
            <a:ext cx="6858000" cy="9144002"/>
          </a:xfrm>
          <a:prstGeom prst="rect">
            <a:avLst/>
          </a:prstGeom>
        </p:spPr>
      </p:pic>
      <p:pic>
        <p:nvPicPr>
          <p:cNvPr id="2" name="Picture 1"/>
          <p:cNvPicPr>
            <a:picLocks noChangeAspect="1"/>
          </p:cNvPicPr>
          <p:nvPr/>
        </p:nvPicPr>
        <p:blipFill>
          <a:blip r:embed="rId4"/>
          <a:stretch>
            <a:fillRect/>
          </a:stretch>
        </p:blipFill>
        <p:spPr>
          <a:xfrm>
            <a:off x="3398884" y="3084281"/>
            <a:ext cx="5672547" cy="3711735"/>
          </a:xfrm>
          <a:prstGeom prst="rect">
            <a:avLst/>
          </a:prstGeom>
          <a:ln>
            <a:solidFill>
              <a:srgbClr val="D9D9D9"/>
            </a:solidFill>
          </a:ln>
        </p:spPr>
      </p:pic>
      <p:pic>
        <p:nvPicPr>
          <p:cNvPr id="3" name="Picture 2"/>
          <p:cNvPicPr>
            <a:picLocks noChangeAspect="1"/>
          </p:cNvPicPr>
          <p:nvPr/>
        </p:nvPicPr>
        <p:blipFill>
          <a:blip r:embed="rId5"/>
          <a:stretch>
            <a:fillRect/>
          </a:stretch>
        </p:blipFill>
        <p:spPr>
          <a:xfrm>
            <a:off x="72568" y="85274"/>
            <a:ext cx="5042407" cy="3615871"/>
          </a:xfrm>
          <a:prstGeom prst="rect">
            <a:avLst/>
          </a:prstGeom>
          <a:ln>
            <a:solidFill>
              <a:srgbClr val="D9D9D9"/>
            </a:solidFill>
          </a:ln>
        </p:spPr>
      </p:pic>
      <p:sp>
        <p:nvSpPr>
          <p:cNvPr id="4" name="TextBox 3"/>
          <p:cNvSpPr txBox="1"/>
          <p:nvPr/>
        </p:nvSpPr>
        <p:spPr>
          <a:xfrm>
            <a:off x="72568" y="3701145"/>
            <a:ext cx="1768928" cy="369332"/>
          </a:xfrm>
          <a:prstGeom prst="rect">
            <a:avLst/>
          </a:prstGeom>
          <a:noFill/>
        </p:spPr>
        <p:txBody>
          <a:bodyPr wrap="square" rtlCol="0">
            <a:spAutoFit/>
          </a:bodyPr>
          <a:lstStyle/>
          <a:p>
            <a:r>
              <a:rPr lang="en-US" dirty="0" smtClean="0">
                <a:solidFill>
                  <a:srgbClr val="FFFFFF"/>
                </a:solidFill>
              </a:rPr>
              <a:t>1969…</a:t>
            </a:r>
            <a:endParaRPr lang="en-US" dirty="0">
              <a:solidFill>
                <a:srgbClr val="FFFFFF"/>
              </a:solidFill>
            </a:endParaRPr>
          </a:p>
        </p:txBody>
      </p:sp>
      <p:sp>
        <p:nvSpPr>
          <p:cNvPr id="10" name="TextBox 9"/>
          <p:cNvSpPr txBox="1"/>
          <p:nvPr/>
        </p:nvSpPr>
        <p:spPr>
          <a:xfrm>
            <a:off x="7302503" y="2686955"/>
            <a:ext cx="1768928" cy="369332"/>
          </a:xfrm>
          <a:prstGeom prst="rect">
            <a:avLst/>
          </a:prstGeom>
          <a:noFill/>
        </p:spPr>
        <p:txBody>
          <a:bodyPr wrap="square" rtlCol="0">
            <a:spAutoFit/>
          </a:bodyPr>
          <a:lstStyle/>
          <a:p>
            <a:pPr algn="r"/>
            <a:r>
              <a:rPr lang="en-US" dirty="0" smtClean="0">
                <a:solidFill>
                  <a:srgbClr val="FFFFFF"/>
                </a:solidFill>
              </a:rPr>
              <a:t>…2013</a:t>
            </a:r>
            <a:endParaRPr lang="en-US" dirty="0">
              <a:solidFill>
                <a:srgbClr val="FFFFFF"/>
              </a:solidFill>
            </a:endParaRPr>
          </a:p>
        </p:txBody>
      </p:sp>
    </p:spTree>
    <p:extLst>
      <p:ext uri="{BB962C8B-B14F-4D97-AF65-F5344CB8AC3E}">
        <p14:creationId xmlns:p14="http://schemas.microsoft.com/office/powerpoint/2010/main" val="3200944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333</TotalTime>
  <Words>628</Words>
  <Application>Microsoft Macintosh PowerPoint</Application>
  <PresentationFormat>On-screen Show (4:3)</PresentationFormat>
  <Paragraphs>41</Paragraphs>
  <Slides>15</Slides>
  <Notes>9</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NASA HQ</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Jacob Keaton</dc:creator>
  <cp:lastModifiedBy>Dunbar, Brian (HQ-NG000)</cp:lastModifiedBy>
  <cp:revision>36</cp:revision>
  <dcterms:created xsi:type="dcterms:W3CDTF">2013-09-04T16:18:28Z</dcterms:created>
  <dcterms:modified xsi:type="dcterms:W3CDTF">2013-09-09T19:59:35Z</dcterms:modified>
</cp:coreProperties>
</file>