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29" r:id="rId5"/>
    <p:sldId id="2145708165" r:id="rId6"/>
    <p:sldId id="2145708155" r:id="rId7"/>
    <p:sldId id="2145708156" r:id="rId8"/>
    <p:sldId id="2145708157" r:id="rId9"/>
    <p:sldId id="2145708159" r:id="rId10"/>
    <p:sldId id="2145708160" r:id="rId11"/>
    <p:sldId id="20725778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456F-5009-4024-8322-B62D3D85217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1A06-E474-42E1-9EC0-51CE7D76B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C0CBE-288C-D84B-B11F-1B62224BD7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8F921-FA5B-4048-962E-689780BB6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99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F6D5-F6E3-4B2A-869D-CC11599D7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D6D94-5E49-4D26-91DA-8002DBED2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D9B6-877C-4180-9155-D8430B75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D847B-B4FD-4046-8871-5515CB49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FA4C-1950-44DE-9086-72113D6E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506-E68E-417A-A4E5-755C571D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50FA5-AF8F-4C54-A51A-0FC855E7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D20CE-EA99-42D1-89A6-8D3DBB59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E3C8D-FA56-499E-A913-537EE0C0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E0D8E-2FF7-4367-BC93-7E16C32D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0B5FA-9601-48EA-87B5-71384020E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8E076-4CB0-480A-BEF0-11C705787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5269C-ED1F-43D6-B1AB-A1CEEC8D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F4F52-C45B-468A-AD49-19EF45D6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C73AF-B3DF-4189-93ED-A39EA76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531" y="6393421"/>
            <a:ext cx="27432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4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9D315-795C-7542-999D-52A4D789E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0D9E9B-1161-ED0F-9481-9E932A239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9451"/>
            <a:ext cx="7628117" cy="69474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E87E-07CF-5C43-9CE5-C09BF837D13E}"/>
              </a:ext>
            </a:extLst>
          </p:cNvPr>
          <p:cNvSpPr txBox="1"/>
          <p:nvPr userDrawn="1"/>
        </p:nvSpPr>
        <p:spPr>
          <a:xfrm>
            <a:off x="13327585" y="1836895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7B5EA-3FDA-A641-8425-9638C356DCC1}"/>
              </a:ext>
            </a:extLst>
          </p:cNvPr>
          <p:cNvSpPr txBox="1"/>
          <p:nvPr userDrawn="1"/>
        </p:nvSpPr>
        <p:spPr>
          <a:xfrm>
            <a:off x="1510750" y="8507899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710F9-F285-274B-B709-7743A1A40E84}"/>
              </a:ext>
            </a:extLst>
          </p:cNvPr>
          <p:cNvSpPr txBox="1"/>
          <p:nvPr userDrawn="1"/>
        </p:nvSpPr>
        <p:spPr>
          <a:xfrm>
            <a:off x="9952386" y="9289777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DF1A7B6C-EAF0-8F0B-F039-85425A7546E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05958" y="52867"/>
            <a:ext cx="691791" cy="7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7AB485-D159-A9AF-52BD-307B56C6679C}"/>
              </a:ext>
            </a:extLst>
          </p:cNvPr>
          <p:cNvSpPr/>
          <p:nvPr userDrawn="1"/>
        </p:nvSpPr>
        <p:spPr>
          <a:xfrm>
            <a:off x="6967332" y="-89451"/>
            <a:ext cx="5224669" cy="69474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4"/>
          </a:p>
        </p:txBody>
      </p:sp>
    </p:spTree>
    <p:extLst>
      <p:ext uri="{BB962C8B-B14F-4D97-AF65-F5344CB8AC3E}">
        <p14:creationId xmlns:p14="http://schemas.microsoft.com/office/powerpoint/2010/main" val="2956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72556"/>
      </p:ext>
    </p:extLst>
  </p:cSld>
  <p:clrMapOvr>
    <a:masterClrMapping/>
  </p:clrMapOvr>
  <p:transition spd="slow" advClick="0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939768-4B75-F242-A6B4-9CF5A8EECD8E}"/>
              </a:ext>
            </a:extLst>
          </p:cNvPr>
          <p:cNvGrpSpPr/>
          <p:nvPr userDrawn="1"/>
        </p:nvGrpSpPr>
        <p:grpSpPr>
          <a:xfrm>
            <a:off x="-18167" y="-10221"/>
            <a:ext cx="12210167" cy="6869357"/>
            <a:chOff x="0" y="-2662"/>
            <a:chExt cx="12192000" cy="68591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1BA50B-8B1F-A244-B375-F86C8E5436F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6474"/>
            </a:xfrm>
            <a:prstGeom prst="rect">
              <a:avLst/>
            </a:prstGeom>
            <a:solidFill>
              <a:srgbClr val="3A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EC7C33-1BA5-1748-8B08-423C53E14A7C}"/>
                </a:ext>
              </a:extLst>
            </p:cNvPr>
            <p:cNvSpPr/>
            <p:nvPr userDrawn="1"/>
          </p:nvSpPr>
          <p:spPr>
            <a:xfrm>
              <a:off x="0" y="-2662"/>
              <a:ext cx="12188952" cy="6856474"/>
            </a:xfrm>
            <a:prstGeom prst="rect">
              <a:avLst/>
            </a:prstGeom>
            <a:gradFill flip="none" rotWithShape="1">
              <a:gsLst>
                <a:gs pos="95000">
                  <a:srgbClr val="8B4F4A"/>
                </a:gs>
                <a:gs pos="59000">
                  <a:srgbClr val="65353D"/>
                </a:gs>
                <a:gs pos="18000">
                  <a:srgbClr val="6151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A687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DAB9EF-B79C-C640-9FA8-40D2DFCE2AD1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 flip="none" rotWithShape="1">
            <a:gsLst>
              <a:gs pos="0">
                <a:srgbClr val="72474C"/>
              </a:gs>
              <a:gs pos="74000">
                <a:srgbClr val="B26F5F"/>
              </a:gs>
              <a:gs pos="83000">
                <a:srgbClr val="B26F5F"/>
              </a:gs>
              <a:gs pos="100000">
                <a:srgbClr val="B26F5F"/>
              </a:gs>
            </a:gsLst>
            <a:lin ang="10800000" scaled="1"/>
            <a:tileRect/>
          </a:gra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92CEE28-B58D-3241-B190-DB9DEBDD1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96FB482-A049-3547-9EDC-6CB4592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7152F9E5-7B6B-C842-8B3D-E679AF46B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B389C-7368-8241-A182-CFDBFCD6C66C}"/>
              </a:ext>
            </a:extLst>
          </p:cNvPr>
          <p:cNvSpPr/>
          <p:nvPr userDrawn="1"/>
        </p:nvSpPr>
        <p:spPr>
          <a:xfrm>
            <a:off x="-9816" y="160317"/>
            <a:ext cx="12198764" cy="6305797"/>
          </a:xfrm>
          <a:prstGeom prst="rect">
            <a:avLst/>
          </a:prstGeom>
          <a:gradFill flip="none" rotWithShape="1">
            <a:gsLst>
              <a:gs pos="63000">
                <a:srgbClr val="0A081B"/>
              </a:gs>
              <a:gs pos="5000">
                <a:srgbClr val="3E3D5D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7" y="827145"/>
            <a:ext cx="6139363" cy="120032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FFA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8" y="2300436"/>
            <a:ext cx="6139363" cy="162300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89" y="6424167"/>
            <a:ext cx="2743200" cy="365125"/>
          </a:xfrm>
        </p:spPr>
        <p:txBody>
          <a:bodyPr/>
          <a:lstStyle>
            <a:lvl1pPr>
              <a:defRPr>
                <a:solidFill>
                  <a:srgbClr val="FFA687"/>
                </a:solidFill>
              </a:defRPr>
            </a:lvl1pPr>
          </a:lstStyle>
          <a:p>
            <a:fld id="{18C61A40-1EA2-224C-B3B7-13C9149DDE67}" type="datetime1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2408" y="6422610"/>
            <a:ext cx="4114800" cy="365125"/>
          </a:xfrm>
        </p:spPr>
        <p:txBody>
          <a:bodyPr/>
          <a:lstStyle>
            <a:lvl1pPr>
              <a:defRPr>
                <a:solidFill>
                  <a:srgbClr val="FFA6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167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A687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aN 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F8956-66A0-4DDE-BA4D-5A5AE330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145" y="1143000"/>
            <a:ext cx="6712857" cy="5715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18B8D4-BA6E-4E0F-9155-75E903FDF8F7}"/>
              </a:ext>
            </a:extLst>
          </p:cNvPr>
          <p:cNvSpPr/>
          <p:nvPr userDrawn="1"/>
        </p:nvSpPr>
        <p:spPr>
          <a:xfrm flipH="1">
            <a:off x="0" y="1143000"/>
            <a:ext cx="12192000" cy="5734351"/>
          </a:xfrm>
          <a:prstGeom prst="rect">
            <a:avLst/>
          </a:prstGeom>
          <a:gradFill>
            <a:gsLst>
              <a:gs pos="94000">
                <a:srgbClr val="D6E6F5">
                  <a:alpha val="55000"/>
                </a:srgbClr>
              </a:gs>
              <a:gs pos="64000">
                <a:srgbClr val="EBF3FA"/>
              </a:gs>
              <a:gs pos="39000">
                <a:schemeClr val="bg1"/>
              </a:gs>
            </a:gsLst>
            <a:lin ang="11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13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4DDFC9-2FBC-4A0C-915A-C517332315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5313" y="142876"/>
            <a:ext cx="10929938" cy="10376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Title: Font is Calibri 36pt</a:t>
            </a:r>
          </a:p>
        </p:txBody>
      </p:sp>
      <p:sp>
        <p:nvSpPr>
          <p:cNvPr id="8" name="Slide Number Placeholder 79">
            <a:extLst>
              <a:ext uri="{FF2B5EF4-FFF2-40B4-BE49-F238E27FC236}">
                <a16:creationId xmlns:a16="http://schemas.microsoft.com/office/drawing/2014/main" id="{B94DDB41-69C6-46EB-B5D3-2495638A87F1}"/>
              </a:ext>
            </a:extLst>
          </p:cNvPr>
          <p:cNvSpPr txBox="1">
            <a:spLocks/>
          </p:cNvSpPr>
          <p:nvPr userDrawn="1"/>
        </p:nvSpPr>
        <p:spPr>
          <a:xfrm>
            <a:off x="9352646" y="6332237"/>
            <a:ext cx="2742595" cy="3646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FF71948-E2E2-6041-95DB-4C03EE5F2F12}" type="slidenum">
              <a:rPr lang="en-US" sz="1273" smtClean="0">
                <a:solidFill>
                  <a:schemeClr val="bg1"/>
                </a:solidFill>
              </a:rPr>
              <a:pPr algn="r"/>
              <a:t>‹#›</a:t>
            </a:fld>
            <a:endParaRPr lang="en-US" sz="1273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96038" y="1472308"/>
            <a:ext cx="10929213" cy="457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912232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9F4B-AC61-4A33-9B0C-B79CCD6C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BADE-5597-48AF-A425-F7C31009D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D47D-D272-44BB-BE0F-F0D35DD9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76B0-E64E-4277-B8E5-64A5ED55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14226-EC2A-430D-B8CB-87C9187D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4E18-4C1C-4E75-991F-5EF1405C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7BF77-A398-448C-A301-8CAAD7D98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725CB-9E18-4BBC-A4A0-1B5A344F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C5E7-B875-4BE2-87E7-CC4C8A9F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397D-2E0A-412F-B831-E153213D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3126-2CB5-4305-B61A-0899F31A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E0A3-2081-4F63-8C05-FF448A0BC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E5F3-E4E2-4DFE-9CC4-1EF331A5D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CCC5C-B059-4667-88C3-788F72BD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02240-80BA-463D-AE8A-1F022D9A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32F4D-E0B5-4B66-A5F9-4BD49EFF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AF4F-3E91-4B07-B3CA-3EE3FCFC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3209F-CB44-4C14-94E4-917AF3587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19D82-A1DE-40BA-A002-C18C12D40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57127-B1FF-4EAA-A557-8904DE1D2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F2E3B-6BA6-4E65-B2B7-4308FF25E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8E926-9708-418A-B45F-6F8698CF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86463-E4F4-457C-B770-32A52B3D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8A46B-7FE9-47BE-BDE8-B3BE28AA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7F0C-CCB5-4202-9A49-3078990D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88BF7-489D-4881-9768-52C71E0B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8745B-417F-4C00-A7AE-65A93632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2F8F7-D2D1-4A8D-829C-2242EEFE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CF29E-3568-4C07-9D08-DA6D82AD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D4D49-730B-4D13-8EEE-90F4B714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FD67B-BB94-4C3A-9DD2-251A988C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D226-C787-472A-8816-CBE6C860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A57C-6082-4242-A55F-527493C4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560F6-C075-47F0-B268-83C3EDA36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E455E-F7C4-46D3-A62B-6FFCA1AF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85FB4-6E54-4BF3-A694-5A7105F1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3F9B7-9F77-40FF-BF90-373B9363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E07C-CDFC-4822-B56C-5FBCD488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D872B-FD61-41B2-8287-61993C74F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1AC34-F276-41B6-AD1D-152526F7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477FB-B1C8-45F9-965F-99314525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E974E-9DFE-42AC-B445-338A5C22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0B0C1-D297-43F4-BEF1-30D73543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42451-8DEB-475E-A269-041B7A3D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242B7-D201-4802-8761-35C244BB9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CF53-65BC-4618-97CD-9DDD3FDEA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2C49-E379-4853-9C79-FD798E53EDD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BCBEA-F6DA-4BB8-9E1F-AF5160E73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B11A-CD3A-4861-8948-5F4322294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602E-E1BD-4130-A2F0-30DDC58F2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www.nasa.gov/feature/kathy-lueders-associate-administrator-for-space-operations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B2B5D9-D054-2747-808E-8C08D25100EF}"/>
              </a:ext>
            </a:extLst>
          </p:cNvPr>
          <p:cNvSpPr txBox="1"/>
          <p:nvPr/>
        </p:nvSpPr>
        <p:spPr>
          <a:xfrm>
            <a:off x="4983108" y="8600207"/>
            <a:ext cx="1847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1DACE-1EA9-AF42-8563-9FB701532D9E}"/>
              </a:ext>
            </a:extLst>
          </p:cNvPr>
          <p:cNvSpPr txBox="1"/>
          <p:nvPr/>
        </p:nvSpPr>
        <p:spPr>
          <a:xfrm>
            <a:off x="14404975" y="1701800"/>
            <a:ext cx="23436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386B4-5379-F15A-9BAB-9E60F807FB97}"/>
              </a:ext>
            </a:extLst>
          </p:cNvPr>
          <p:cNvSpPr txBox="1"/>
          <p:nvPr/>
        </p:nvSpPr>
        <p:spPr>
          <a:xfrm>
            <a:off x="0" y="5036060"/>
            <a:ext cx="121920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August 30, 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4B263E-D71E-F28B-AEB3-DDDDCB053604}"/>
              </a:ext>
            </a:extLst>
          </p:cNvPr>
          <p:cNvSpPr/>
          <p:nvPr/>
        </p:nvSpPr>
        <p:spPr>
          <a:xfrm>
            <a:off x="1998634" y="1701801"/>
            <a:ext cx="3169159" cy="3169159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49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8647AA3-404E-7C7E-391B-A1755C20168A}"/>
              </a:ext>
            </a:extLst>
          </p:cNvPr>
          <p:cNvSpPr txBox="1">
            <a:spLocks/>
          </p:cNvSpPr>
          <p:nvPr/>
        </p:nvSpPr>
        <p:spPr>
          <a:xfrm>
            <a:off x="5281533" y="1821940"/>
            <a:ext cx="6593141" cy="2402662"/>
          </a:xfrm>
          <a:prstGeom prst="rect">
            <a:avLst/>
          </a:prstGeom>
        </p:spPr>
        <p:txBody>
          <a:bodyPr/>
          <a:lstStyle>
            <a:lvl1pPr marL="285750" marR="0" indent="-285750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60A7"/>
              </a:buClr>
              <a:buSzPct val="80000"/>
              <a:buFont typeface="Wingdings" pitchFamily="2" charset="2"/>
              <a:buChar char="v"/>
              <a:tabLst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60A7"/>
              </a:buClr>
              <a:buSzPct val="80000"/>
              <a:buFont typeface="Wingdings" pitchFamily="2" charset="2"/>
              <a:buChar char="v"/>
              <a:tabLst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60A7"/>
              </a:buClr>
              <a:buSzPct val="80000"/>
              <a:buFont typeface="Wingdings" pitchFamily="2" charset="2"/>
              <a:buChar char="v"/>
              <a:tabLst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marR="0" indent="-228531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60A7"/>
              </a:buClr>
              <a:buSzPct val="80000"/>
              <a:buFont typeface="Wingdings" pitchFamily="2" charset="2"/>
              <a:buChar char="v"/>
              <a:tabLst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D60A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C5F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Kathryn Lueders 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Associate Administrator,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Space Operation’s Mission Directorate (SOMD)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D60A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NASA</a:t>
            </a:r>
          </a:p>
          <a:p>
            <a:pPr marL="0" marR="0" lvl="0" indent="0" algn="l" defTabSz="4570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D60A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89631-277A-CFAA-943E-FDBC930E30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855" y="4510509"/>
            <a:ext cx="1039420" cy="103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18623-FB4E-3563-9FBA-AA4EF34B3F72}"/>
              </a:ext>
            </a:extLst>
          </p:cNvPr>
          <p:cNvSpPr txBox="1"/>
          <p:nvPr/>
        </p:nvSpPr>
        <p:spPr>
          <a:xfrm>
            <a:off x="6784591" y="4430053"/>
            <a:ext cx="3989055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1" i="0" u="none" strike="noStrike" kern="1200" cap="none" spc="0" normalizeH="0" baseline="0" noProof="0">
                <a:ln>
                  <a:noFill/>
                </a:ln>
                <a:solidFill>
                  <a:srgbClr val="0C5F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Bio: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4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en-US" sz="1404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www.nasa.gov</a:t>
            </a:r>
            <a:r>
              <a:rPr kumimoji="0" lang="en-US" sz="1404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/feature/</a:t>
            </a:r>
            <a:r>
              <a:rPr kumimoji="0" lang="en-US" sz="1404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kathy</a:t>
            </a:r>
            <a:r>
              <a:rPr kumimoji="0" lang="en-US" sz="1404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kumimoji="0" lang="en-US" sz="1404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lueders</a:t>
            </a:r>
            <a:r>
              <a:rPr kumimoji="0" lang="en-US" sz="1404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-associate-administrator-for-space-operations/</a:t>
            </a: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A5DE1-4713-D238-0BDE-1A128953F4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855" y="4510509"/>
            <a:ext cx="1039420" cy="10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F26D44E4-85BC-F817-DBA9-74A5799FB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79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74F01-FF8D-5F0D-B2EE-08762804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EDBA35-A9C3-38FB-E0F6-736C2CCFD50D}"/>
              </a:ext>
            </a:extLst>
          </p:cNvPr>
          <p:cNvGrpSpPr/>
          <p:nvPr/>
        </p:nvGrpSpPr>
        <p:grpSpPr>
          <a:xfrm>
            <a:off x="9558879" y="307703"/>
            <a:ext cx="2369883" cy="691364"/>
            <a:chOff x="9029883" y="307703"/>
            <a:chExt cx="2898881" cy="8456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62E8AD-22D5-829F-C34E-B9B51C13E491}"/>
                </a:ext>
              </a:extLst>
            </p:cNvPr>
            <p:cNvSpPr txBox="1"/>
            <p:nvPr/>
          </p:nvSpPr>
          <p:spPr>
            <a:xfrm>
              <a:off x="9029883" y="555511"/>
              <a:ext cx="1841678" cy="41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National Aeronautics and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Space Administration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53454B-4833-11EB-C0E3-9619C87C9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7705" y="338876"/>
              <a:ext cx="931059" cy="77239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1C1144-F5A4-1ED0-8C74-560BC43EE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900061" y="307703"/>
              <a:ext cx="0" cy="845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3C2A4F-5ADB-1B9B-8FB9-AC8B1088A9EB}"/>
              </a:ext>
            </a:extLst>
          </p:cNvPr>
          <p:cNvSpPr txBox="1"/>
          <p:nvPr/>
        </p:nvSpPr>
        <p:spPr>
          <a:xfrm>
            <a:off x="6622553" y="2790432"/>
            <a:ext cx="4955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Kathryn Lueders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 Administrator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NASA’s Space Operations Mission Directorate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 Headquarters, Washington D.C.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CC5167-3888-C200-1B16-6F468992EAA0}"/>
              </a:ext>
            </a:extLst>
          </p:cNvPr>
          <p:cNvCxnSpPr>
            <a:cxnSpLocks/>
          </p:cNvCxnSpPr>
          <p:nvPr/>
        </p:nvCxnSpPr>
        <p:spPr>
          <a:xfrm flipH="1">
            <a:off x="6695900" y="2617798"/>
            <a:ext cx="5321775" cy="0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accent3">
                    <a:lumMod val="47000"/>
                    <a:lumOff val="53000"/>
                  </a:schemeClr>
                </a:gs>
                <a:gs pos="40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1B47451-9580-2C81-3B9E-A4DB0D61F861}"/>
              </a:ext>
            </a:extLst>
          </p:cNvPr>
          <p:cNvSpPr txBox="1">
            <a:spLocks/>
          </p:cNvSpPr>
          <p:nvPr/>
        </p:nvSpPr>
        <p:spPr>
          <a:xfrm>
            <a:off x="6419743" y="1988069"/>
            <a:ext cx="5632567" cy="63144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4000" b="0" i="0" kern="1200"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4008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NASA Space Operations Overview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545D3A-71E1-C7F5-772D-CF5EA183F153}"/>
              </a:ext>
            </a:extLst>
          </p:cNvPr>
          <p:cNvGrpSpPr/>
          <p:nvPr/>
        </p:nvGrpSpPr>
        <p:grpSpPr>
          <a:xfrm>
            <a:off x="6614077" y="3905530"/>
            <a:ext cx="2572695" cy="946372"/>
            <a:chOff x="6614077" y="3905530"/>
            <a:chExt cx="2572695" cy="9463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3C8E2F-811E-1831-340F-327AFB5F08EA}"/>
                </a:ext>
              </a:extLst>
            </p:cNvPr>
            <p:cNvGrpSpPr/>
            <p:nvPr/>
          </p:nvGrpSpPr>
          <p:grpSpPr>
            <a:xfrm>
              <a:off x="6614077" y="3905530"/>
              <a:ext cx="2211962" cy="599944"/>
              <a:chOff x="6647493" y="1494368"/>
              <a:chExt cx="2211962" cy="5999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74D004-BB78-A52F-0CC0-D0485B343462}"/>
                  </a:ext>
                </a:extLst>
              </p:cNvPr>
              <p:cNvSpPr txBox="1"/>
              <p:nvPr/>
            </p:nvSpPr>
            <p:spPr>
              <a:xfrm>
                <a:off x="6973117" y="1586814"/>
                <a:ext cx="188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@KathyLueders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2" descr="Twitter Logo transparent PNG - StickPNG">
                <a:extLst>
                  <a:ext uri="{FF2B5EF4-FFF2-40B4-BE49-F238E27FC236}">
                    <a16:creationId xmlns:a16="http://schemas.microsoft.com/office/drawing/2014/main" id="{AFB300FB-7D55-8418-C897-0FE95EFA3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7493" y="1494368"/>
                <a:ext cx="599944" cy="599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5ABA02A-F3EF-8C8A-F8B4-BB929F13D35C}"/>
                </a:ext>
              </a:extLst>
            </p:cNvPr>
            <p:cNvGrpSpPr/>
            <p:nvPr/>
          </p:nvGrpSpPr>
          <p:grpSpPr>
            <a:xfrm>
              <a:off x="6709754" y="4472994"/>
              <a:ext cx="2477018" cy="378908"/>
              <a:chOff x="4562609" y="6357684"/>
              <a:chExt cx="2477018" cy="378908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E2AB87D0-3484-E277-97E2-321ABF58A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609" y="6357684"/>
                <a:ext cx="378908" cy="378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29EABB-A07F-6486-84F5-3526C6D00FA0}"/>
                  </a:ext>
                </a:extLst>
              </p:cNvPr>
              <p:cNvSpPr txBox="1"/>
              <p:nvPr/>
            </p:nvSpPr>
            <p:spPr>
              <a:xfrm>
                <a:off x="4953158" y="6373982"/>
                <a:ext cx="208646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/kathryn-lueders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860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683C1-3632-414E-A434-398AE2E8E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A35522-B4AB-4B4C-991C-386AC4B826FB}"/>
              </a:ext>
            </a:extLst>
          </p:cNvPr>
          <p:cNvSpPr/>
          <p:nvPr/>
        </p:nvSpPr>
        <p:spPr>
          <a:xfrm>
            <a:off x="220046" y="5681795"/>
            <a:ext cx="1175190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Space Station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Space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Communications and Navigation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Spaceflight Capabilities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Services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Exploration Operations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29797C-6B9B-174B-8A8F-878891BA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729" y="3546814"/>
            <a:ext cx="2845136" cy="188317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72135-04E5-2B49-9106-E2519BC177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578" y="1511656"/>
            <a:ext cx="2726008" cy="1883179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379DA8F-C732-0945-ABA7-4DA17B4A6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0412" y="1515093"/>
            <a:ext cx="2795247" cy="187630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E075AE8-0444-304C-8259-6CDD04F8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5069" y="1511656"/>
            <a:ext cx="2814456" cy="187630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33FEFD-83E7-3940-B62C-FBEBFF44C1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578" y="3546814"/>
            <a:ext cx="2726008" cy="1883178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793300A-A8D7-2A4C-A418-37143A013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5069" y="3553077"/>
            <a:ext cx="2829796" cy="188317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EAD0F63-58BC-DF46-9A11-3818140CE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0412" y="3553078"/>
            <a:ext cx="2795248" cy="188317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4A65F-ACAE-5105-9D8A-4AFF4B2B93DB}"/>
              </a:ext>
            </a:extLst>
          </p:cNvPr>
          <p:cNvSpPr txBox="1">
            <a:spLocks/>
          </p:cNvSpPr>
          <p:nvPr/>
        </p:nvSpPr>
        <p:spPr>
          <a:xfrm>
            <a:off x="0" y="272731"/>
            <a:ext cx="12192000" cy="10869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3200" b="0" i="0" kern="1200"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NASA Space Operations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reflection blurRad="6350" stA="20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b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Nurturing the capabilities needed to build a new future in space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reflection blurRad="6350" stA="20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6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0AB185-865F-6748-AD97-6D30F54914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0" y="834887"/>
            <a:ext cx="12231339" cy="60231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61A2EF-EA83-9E4F-AC8E-5FCD98FB9788}"/>
              </a:ext>
            </a:extLst>
          </p:cNvPr>
          <p:cNvSpPr txBox="1"/>
          <p:nvPr/>
        </p:nvSpPr>
        <p:spPr>
          <a:xfrm>
            <a:off x="-21770" y="3653940"/>
            <a:ext cx="2675519" cy="2693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Earth-based facilities, operations, capabilities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enable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exploration of space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low-Earth orbit, at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Moon and Mars,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beyond. Each component is critical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mission success.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E00D47-D7DB-F649-8A18-2B156A6B8BBA}"/>
              </a:ext>
            </a:extLst>
          </p:cNvPr>
          <p:cNvSpPr txBox="1"/>
          <p:nvPr/>
        </p:nvSpPr>
        <p:spPr>
          <a:xfrm>
            <a:off x="2870913" y="3824126"/>
            <a:ext cx="2658317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Microgravity o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low-Earth orbit provide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home to our astronauts aboard the International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Station, which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serves as training ground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long-duration missions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 Earth and a proving ground for deep space operations.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A0706-DD02-0F42-8678-1FA259A5EF67}"/>
              </a:ext>
            </a:extLst>
          </p:cNvPr>
          <p:cNvSpPr txBox="1"/>
          <p:nvPr/>
        </p:nvSpPr>
        <p:spPr>
          <a:xfrm>
            <a:off x="5719656" y="3824126"/>
            <a:ext cx="267551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 for cislunar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have spurred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development of the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Artemis transportation systems, infrastructure, and new capabilities needed to create an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presence on and around the Moon.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2F157A-FAC6-714C-8E72-ADAD103C0FAF}"/>
              </a:ext>
            </a:extLst>
          </p:cNvPr>
          <p:cNvSpPr txBox="1"/>
          <p:nvPr/>
        </p:nvSpPr>
        <p:spPr>
          <a:xfrm>
            <a:off x="8585601" y="3810918"/>
            <a:ext cx="267551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sustainable presence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lunar surface involves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advanced space systems, communications, and robotics that will teach us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maintain human operations and crew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away from Earth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extended periods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time.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CB97EE-CC18-D34A-811B-92283167595E}"/>
              </a:ext>
            </a:extLst>
          </p:cNvPr>
          <p:cNvSpPr txBox="1">
            <a:spLocks/>
          </p:cNvSpPr>
          <p:nvPr/>
        </p:nvSpPr>
        <p:spPr>
          <a:xfrm rot="5400000">
            <a:off x="8846194" y="3547125"/>
            <a:ext cx="6023113" cy="59863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 to Mars!</a:t>
            </a:r>
            <a:br>
              <a:rPr kumimoji="0" lang="en-US" altLang="x-non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x-none" sz="4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034CF7-D4EB-1110-15C8-927A97CF75FA}"/>
              </a:ext>
            </a:extLst>
          </p:cNvPr>
          <p:cNvSpPr txBox="1">
            <a:spLocks/>
          </p:cNvSpPr>
          <p:nvPr/>
        </p:nvSpPr>
        <p:spPr>
          <a:xfrm>
            <a:off x="0" y="182077"/>
            <a:ext cx="12192000" cy="1086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3200" b="0" i="0" kern="1200"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Current and Planned Operations Across Multiple Platforms</a:t>
            </a:r>
          </a:p>
        </p:txBody>
      </p:sp>
    </p:spTree>
    <p:extLst>
      <p:ext uri="{BB962C8B-B14F-4D97-AF65-F5344CB8AC3E}">
        <p14:creationId xmlns:p14="http://schemas.microsoft.com/office/powerpoint/2010/main" val="176973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E30-B2C1-EA4B-9BCC-EE947B47B89C}"/>
              </a:ext>
            </a:extLst>
          </p:cNvPr>
          <p:cNvSpPr txBox="1">
            <a:spLocks/>
          </p:cNvSpPr>
          <p:nvPr/>
        </p:nvSpPr>
        <p:spPr>
          <a:xfrm>
            <a:off x="976973" y="3273843"/>
            <a:ext cx="11761562" cy="10869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3200" b="0" i="0" kern="1200"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Takes a Big Team to Make History!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History!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B3B93-788F-8D47-8754-BF68E3C9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39" y="3402913"/>
            <a:ext cx="2382993" cy="311187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A87CB6-04BD-6C48-818C-A84892AD8438}"/>
              </a:ext>
            </a:extLst>
          </p:cNvPr>
          <p:cNvGrpSpPr/>
          <p:nvPr/>
        </p:nvGrpSpPr>
        <p:grpSpPr>
          <a:xfrm>
            <a:off x="408239" y="321271"/>
            <a:ext cx="11353323" cy="2601782"/>
            <a:chOff x="1258940" y="343915"/>
            <a:chExt cx="10569198" cy="24220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A609B1-1A0C-7841-9DAE-8C7AF4DC019C}"/>
                </a:ext>
              </a:extLst>
            </p:cNvPr>
            <p:cNvGrpSpPr/>
            <p:nvPr/>
          </p:nvGrpSpPr>
          <p:grpSpPr>
            <a:xfrm>
              <a:off x="8377574" y="343915"/>
              <a:ext cx="3450564" cy="2421715"/>
              <a:chOff x="7846413" y="342418"/>
              <a:chExt cx="3944930" cy="276867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8EBD466-5F25-D148-8A29-5CE1C320B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855965" y="342418"/>
                <a:ext cx="3935378" cy="2608530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F53336-9FC9-0A47-B812-9CB4D3FA4B65}"/>
                  </a:ext>
                </a:extLst>
              </p:cNvPr>
              <p:cNvSpPr txBox="1"/>
              <p:nvPr/>
            </p:nvSpPr>
            <p:spPr>
              <a:xfrm>
                <a:off x="7846413" y="2816281"/>
                <a:ext cx="3944930" cy="29481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Returning to the Moon with Artemis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D2BE63-6973-4549-997D-9E7289B78D43}"/>
                </a:ext>
              </a:extLst>
            </p:cNvPr>
            <p:cNvGrpSpPr/>
            <p:nvPr/>
          </p:nvGrpSpPr>
          <p:grpSpPr>
            <a:xfrm>
              <a:off x="1258940" y="359683"/>
              <a:ext cx="6444079" cy="2406320"/>
              <a:chOff x="5491677" y="4082470"/>
              <a:chExt cx="6319206" cy="23596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19B20F8-6D34-3842-AF77-6E804EDE5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89239" y="4082470"/>
                <a:ext cx="4688727" cy="2346261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>
                <a:extLst>
                  <a:ext uri="{FF2B5EF4-FFF2-40B4-BE49-F238E27FC236}">
                    <a16:creationId xmlns:a16="http://schemas.microsoft.com/office/drawing/2014/main" id="{640311D3-F890-9F4A-B2CD-136C2EDD3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006312" y="5737798"/>
                <a:ext cx="804571" cy="533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EF9376-C04E-544C-A20A-0300EEF9C8A3}"/>
                  </a:ext>
                </a:extLst>
              </p:cNvPr>
              <p:cNvSpPr txBox="1"/>
              <p:nvPr/>
            </p:nvSpPr>
            <p:spPr>
              <a:xfrm>
                <a:off x="7097434" y="6189290"/>
                <a:ext cx="4688726" cy="25287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Building the Space Economy for Future Generations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2484230-438D-3641-B788-5635E6DE2557}"/>
                  </a:ext>
                </a:extLst>
              </p:cNvPr>
              <p:cNvGrpSpPr/>
              <p:nvPr/>
            </p:nvGrpSpPr>
            <p:grpSpPr>
              <a:xfrm>
                <a:off x="5491677" y="4087037"/>
                <a:ext cx="1605760" cy="2352975"/>
                <a:chOff x="3815747" y="4190394"/>
                <a:chExt cx="1569554" cy="2299921"/>
              </a:xfrm>
            </p:grpSpPr>
            <p:pic>
              <p:nvPicPr>
                <p:cNvPr id="12" name="Picture 11" descr="A picture containing snow&#10;&#10;Description automatically generated">
                  <a:extLst>
                    <a:ext uri="{FF2B5EF4-FFF2-40B4-BE49-F238E27FC236}">
                      <a16:creationId xmlns:a16="http://schemas.microsoft.com/office/drawing/2014/main" id="{AB0B7340-8F64-6444-A714-A68EEFE7D4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5747" y="4190394"/>
                  <a:ext cx="1569552" cy="1121042"/>
                </a:xfrm>
                <a:prstGeom prst="rect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3" name="Picture 12" descr="A group of people posing for a photo in front of a plane&#10;&#10;Description automatically generated">
                  <a:extLst>
                    <a:ext uri="{FF2B5EF4-FFF2-40B4-BE49-F238E27FC236}">
                      <a16:creationId xmlns:a16="http://schemas.microsoft.com/office/drawing/2014/main" id="{E7E0E4FA-508E-2949-A457-7F2D5EADA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815749" y="5333790"/>
                  <a:ext cx="1569552" cy="1156525"/>
                </a:xfrm>
                <a:prstGeom prst="rect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3B3535-CF15-1B4F-B0E0-A46EA4450530}"/>
              </a:ext>
            </a:extLst>
          </p:cNvPr>
          <p:cNvGrpSpPr/>
          <p:nvPr/>
        </p:nvGrpSpPr>
        <p:grpSpPr>
          <a:xfrm>
            <a:off x="9558501" y="3245259"/>
            <a:ext cx="2218532" cy="3303254"/>
            <a:chOff x="384188" y="2907814"/>
            <a:chExt cx="2451028" cy="3649424"/>
          </a:xfrm>
        </p:grpSpPr>
        <p:pic>
          <p:nvPicPr>
            <p:cNvPr id="17" name="Picture 8" descr="Morning Launch for Mars 2020 Perseverance – NASA's InSight Mars Lander">
              <a:extLst>
                <a:ext uri="{FF2B5EF4-FFF2-40B4-BE49-F238E27FC236}">
                  <a16:creationId xmlns:a16="http://schemas.microsoft.com/office/drawing/2014/main" id="{BC45690D-DAE9-1A43-9C69-6F77C965A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1363" y="2915046"/>
              <a:ext cx="2443853" cy="325657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MARS 2020 Logo - Freebiesketch">
              <a:extLst>
                <a:ext uri="{FF2B5EF4-FFF2-40B4-BE49-F238E27FC236}">
                  <a16:creationId xmlns:a16="http://schemas.microsoft.com/office/drawing/2014/main" id="{462C18B0-0854-1F43-A1FD-0360E7BB28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57491" y="2907814"/>
              <a:ext cx="360632" cy="55238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3DD467-5258-BD45-9562-575094154078}"/>
                </a:ext>
              </a:extLst>
            </p:cNvPr>
            <p:cNvSpPr txBox="1"/>
            <p:nvPr/>
          </p:nvSpPr>
          <p:spPr>
            <a:xfrm>
              <a:off x="384188" y="6047192"/>
              <a:ext cx="2443853" cy="5100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Learning from Science Robotic Precursors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527A19-1070-7F48-9AE8-6032522C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63" y="5300570"/>
              <a:ext cx="991961" cy="752386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A3DCD0-8F94-B946-8FC1-A5942725AE34}"/>
              </a:ext>
            </a:extLst>
          </p:cNvPr>
          <p:cNvGrpSpPr/>
          <p:nvPr/>
        </p:nvGrpSpPr>
        <p:grpSpPr>
          <a:xfrm>
            <a:off x="3225682" y="4240399"/>
            <a:ext cx="2112115" cy="2296329"/>
            <a:chOff x="2871062" y="4609409"/>
            <a:chExt cx="1630858" cy="17730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D5D7856-F429-C14D-B84E-88EC6EA4A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1062" y="4609409"/>
              <a:ext cx="1628118" cy="141054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B432B3-59DA-A048-A5ED-61EEAF35BDCD}"/>
                </a:ext>
              </a:extLst>
            </p:cNvPr>
            <p:cNvSpPr txBox="1"/>
            <p:nvPr/>
          </p:nvSpPr>
          <p:spPr>
            <a:xfrm>
              <a:off x="2871062" y="6026035"/>
              <a:ext cx="1630858" cy="3564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Making Medical and Research Breakthroughs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3C44C9-CF55-F840-8F25-80B450AEC090}"/>
              </a:ext>
            </a:extLst>
          </p:cNvPr>
          <p:cNvSpPr txBox="1"/>
          <p:nvPr/>
        </p:nvSpPr>
        <p:spPr>
          <a:xfrm>
            <a:off x="408239" y="6242791"/>
            <a:ext cx="2382993" cy="27699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Living and Working in Space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427550-8720-C34F-99F9-EFC3A2757836}"/>
              </a:ext>
            </a:extLst>
          </p:cNvPr>
          <p:cNvGrpSpPr/>
          <p:nvPr/>
        </p:nvGrpSpPr>
        <p:grpSpPr>
          <a:xfrm>
            <a:off x="5703757" y="4163151"/>
            <a:ext cx="3585501" cy="2373577"/>
            <a:chOff x="5255589" y="4204821"/>
            <a:chExt cx="3585501" cy="237357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4A3D38B-F1EE-DE41-A817-CDFD0E07B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5589" y="4204821"/>
              <a:ext cx="3585501" cy="2158711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4602C0-73B9-3C46-8B8C-B47DEA35092E}"/>
                </a:ext>
              </a:extLst>
            </p:cNvPr>
            <p:cNvSpPr txBox="1"/>
            <p:nvPr/>
          </p:nvSpPr>
          <p:spPr>
            <a:xfrm>
              <a:off x="5255589" y="6301399"/>
              <a:ext cx="3585501" cy="27699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Collaborating with Partner Nations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2EEC99E-ABF6-1F48-BE04-3FF9DF9BD3D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8330" y="343506"/>
            <a:ext cx="723232" cy="6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229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E2DB72A-7FE8-7B03-DF28-D8BF673D8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2C5B3-957E-8041-4C83-8ECA8A24C815}"/>
              </a:ext>
            </a:extLst>
          </p:cNvPr>
          <p:cNvSpPr txBox="1">
            <a:spLocks/>
          </p:cNvSpPr>
          <p:nvPr/>
        </p:nvSpPr>
        <p:spPr>
          <a:xfrm>
            <a:off x="0" y="408710"/>
            <a:ext cx="12192000" cy="6650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Tx/>
              <a:buNone/>
              <a:defRPr sz="3200" b="0" i="0" kern="1200"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reflection blurRad="6350" stA="20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Solving Big Problems Requires Innovation</a:t>
            </a:r>
          </a:p>
        </p:txBody>
      </p:sp>
    </p:spTree>
    <p:extLst>
      <p:ext uri="{BB962C8B-B14F-4D97-AF65-F5344CB8AC3E}">
        <p14:creationId xmlns:p14="http://schemas.microsoft.com/office/powerpoint/2010/main" val="340005147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the earth&#10;&#10;Description automatically generated with medium confidence">
            <a:extLst>
              <a:ext uri="{FF2B5EF4-FFF2-40B4-BE49-F238E27FC236}">
                <a16:creationId xmlns:a16="http://schemas.microsoft.com/office/drawing/2014/main" id="{37CB0289-7131-0143-8AF9-60A9E0BE4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979331" y="512224"/>
            <a:ext cx="5470573" cy="5833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A7E77-E8CB-E340-9DAD-8F8CBB1CBDDD}"/>
              </a:ext>
            </a:extLst>
          </p:cNvPr>
          <p:cNvSpPr txBox="1"/>
          <p:nvPr/>
        </p:nvSpPr>
        <p:spPr>
          <a:xfrm>
            <a:off x="851531" y="2588417"/>
            <a:ext cx="4923628" cy="2903359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 are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space people.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Expansive teams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 critical to what we’re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achieving now and what we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will achieve moving forward.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Participation is essential.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A54CAF-D5EB-F94B-AB30-DAB11EB9D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788" y="1159144"/>
            <a:ext cx="1323113" cy="11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716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F26D44E4-85BC-F817-DBA9-74A5799FB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793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74F01-FF8D-5F0D-B2EE-08762804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EDBA35-A9C3-38FB-E0F6-736C2CCFD50D}"/>
              </a:ext>
            </a:extLst>
          </p:cNvPr>
          <p:cNvGrpSpPr/>
          <p:nvPr/>
        </p:nvGrpSpPr>
        <p:grpSpPr>
          <a:xfrm>
            <a:off x="9558879" y="307703"/>
            <a:ext cx="2369883" cy="691364"/>
            <a:chOff x="9029883" y="307703"/>
            <a:chExt cx="2898881" cy="8456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62E8AD-22D5-829F-C34E-B9B51C13E491}"/>
                </a:ext>
              </a:extLst>
            </p:cNvPr>
            <p:cNvSpPr txBox="1"/>
            <p:nvPr/>
          </p:nvSpPr>
          <p:spPr>
            <a:xfrm>
              <a:off x="9029883" y="555511"/>
              <a:ext cx="1841678" cy="41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National Aeronautics and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Space Administration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53454B-4833-11EB-C0E3-9619C87C9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7705" y="338876"/>
              <a:ext cx="931059" cy="77239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1C1144-F5A4-1ED0-8C74-560BC43EE6D5}"/>
                </a:ext>
              </a:extLst>
            </p:cNvPr>
            <p:cNvCxnSpPr>
              <a:cxnSpLocks/>
            </p:cNvCxnSpPr>
            <p:nvPr/>
          </p:nvCxnSpPr>
          <p:spPr>
            <a:xfrm>
              <a:off x="10900061" y="307703"/>
              <a:ext cx="0" cy="845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49C2B0-08EA-9250-6EA4-8AF54AEADDB8}"/>
              </a:ext>
            </a:extLst>
          </p:cNvPr>
          <p:cNvGrpSpPr/>
          <p:nvPr/>
        </p:nvGrpSpPr>
        <p:grpSpPr>
          <a:xfrm>
            <a:off x="9716800" y="5667004"/>
            <a:ext cx="2211962" cy="599944"/>
            <a:chOff x="6647493" y="1494368"/>
            <a:chExt cx="2211962" cy="599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7F0ED7-3119-9032-25AF-BDEF57322DB2}"/>
                </a:ext>
              </a:extLst>
            </p:cNvPr>
            <p:cNvSpPr txBox="1"/>
            <p:nvPr/>
          </p:nvSpPr>
          <p:spPr>
            <a:xfrm>
              <a:off x="6973117" y="1586814"/>
              <a:ext cx="1886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@KathyLueders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Twitter Logo transparent PNG - StickPNG">
              <a:extLst>
                <a:ext uri="{FF2B5EF4-FFF2-40B4-BE49-F238E27FC236}">
                  <a16:creationId xmlns:a16="http://schemas.microsoft.com/office/drawing/2014/main" id="{440FE326-BD61-AD45-D970-213CAAF2B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493" y="1494368"/>
              <a:ext cx="599944" cy="59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7B53B040-D2D3-83B3-25E1-82B701F8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1938" y="6250650"/>
            <a:ext cx="378908" cy="3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7F55B0-5E70-B03C-BB5F-DD64341507C9}"/>
              </a:ext>
            </a:extLst>
          </p:cNvPr>
          <p:cNvSpPr txBox="1"/>
          <p:nvPr/>
        </p:nvSpPr>
        <p:spPr>
          <a:xfrm>
            <a:off x="10202487" y="6266948"/>
            <a:ext cx="2086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/kathryn-lueders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6E87FC30ACB544B0ACA9C9E1711538" ma:contentTypeVersion="5" ma:contentTypeDescription="Create a new document." ma:contentTypeScope="" ma:versionID="fbc7550c300efd11a4680eb14865f1db">
  <xsd:schema xmlns:xsd="http://www.w3.org/2001/XMLSchema" xmlns:xs="http://www.w3.org/2001/XMLSchema" xmlns:p="http://schemas.microsoft.com/office/2006/metadata/properties" xmlns:ns3="4a496894-98a2-41e8-88fe-0ba4bf85ec54" xmlns:ns4="01472602-082c-432c-8922-71ae29e7c4c7" targetNamespace="http://schemas.microsoft.com/office/2006/metadata/properties" ma:root="true" ma:fieldsID="fc2217ce72660a44c7cdb007c9f4f013" ns3:_="" ns4:_="">
    <xsd:import namespace="4a496894-98a2-41e8-88fe-0ba4bf85ec54"/>
    <xsd:import namespace="01472602-082c-432c-8922-71ae29e7c4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96894-98a2-41e8-88fe-0ba4bf85e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72602-082c-432c-8922-71ae29e7c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39AC95-1F48-4F4D-86AC-9514E1C32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496894-98a2-41e8-88fe-0ba4bf85ec54"/>
    <ds:schemaRef ds:uri="01472602-082c-432c-8922-71ae29e7c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FC0EA-F939-4992-96D6-5701ECB38450}">
  <ds:schemaRefs>
    <ds:schemaRef ds:uri="4a496894-98a2-41e8-88fe-0ba4bf85ec5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1472602-082c-432c-8922-71ae29e7c4c7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6A9661-651A-4D03-B282-BD5565BBB4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374</Words>
  <Application>Microsoft Office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OCIO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Isaacs, Amanda S. (HQ-NG000)[MORI ASSOCIATES INC]</dc:creator>
  <cp:lastModifiedBy>Sage, Geoffrey S. (HQ-LP011)</cp:lastModifiedBy>
  <cp:revision>2</cp:revision>
  <dcterms:created xsi:type="dcterms:W3CDTF">2022-08-30T19:34:28Z</dcterms:created>
  <dcterms:modified xsi:type="dcterms:W3CDTF">2022-09-02T02:50:36Z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0x0101007B6E87FC30ACB544B0ACA9C9E1711538</vt:lpwstr>
  </property>
</Properties>
</file>