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13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E3C7D5-FB4D-4250-8DE6-2E31F4A927E5}" type="datetimeFigureOut">
              <a:rPr lang="en-US" smtClean="0"/>
              <a:t>7/17/2017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128B01-AD8F-4720-B31F-1BC47BE60CBE}" type="slidenum">
              <a:rPr lang="en-US" smtClean="0"/>
              <a:t>‹#›</a:t>
            </a:fld>
            <a:endParaRPr lang="en-US"/>
          </a:p>
        </p:txBody>
      </p:sp>
    </p:spTree>
    <p:extLst>
      <p:ext uri="{BB962C8B-B14F-4D97-AF65-F5344CB8AC3E}">
        <p14:creationId xmlns:p14="http://schemas.microsoft.com/office/powerpoint/2010/main" val="149133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267998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558795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411300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a:t>
            </a:r>
            <a:r>
              <a:rPr lang="en-US" baseline="0" dirty="0" smtClean="0"/>
              <a:t> Failure (10 CFR 50 Appendix A):</a:t>
            </a:r>
          </a:p>
          <a:p>
            <a:endParaRPr lang="en-US" baseline="0" dirty="0" smtClean="0"/>
          </a:p>
          <a:p>
            <a:r>
              <a:rPr lang="en-US" i="1" dirty="0" smtClean="0"/>
              <a:t>Single failure</a:t>
            </a:r>
            <a:r>
              <a:rPr lang="en-US" dirty="0" smtClean="0"/>
              <a:t>. A single failure means an occurrence which results in the loss of capability of a component to perform its intended safety functions. Multiple failures resulting from a single occurrence are considered to be a single failure. Fluid and electric systems are considered to be designed against an assumed single failure if neither (1) a single failure of any active component (assuming passive components function properly) nor (2) a single failure of a passive component (assuming active components function properly), results in a loss of the capability of the system to perform its safety functions</a:t>
            </a:r>
            <a:r>
              <a:rPr lang="en-US" baseline="30000" dirty="0" smtClean="0"/>
              <a:t>2</a:t>
            </a:r>
            <a:r>
              <a:rPr lang="en-US" dirty="0" smtClean="0"/>
              <a:t>.</a:t>
            </a:r>
          </a:p>
          <a:p>
            <a:endParaRPr lang="en-US" dirty="0" smtClean="0"/>
          </a:p>
          <a:p>
            <a:r>
              <a:rPr lang="en-US" dirty="0" smtClean="0"/>
              <a:t>2 - Single failures of passive components in electric systems should be assumed in designing against a single failure. The conditions under which a single failure of a passive component in a fluid system should be considered in designing the system against a single failure are under development.</a:t>
            </a:r>
          </a:p>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177739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723744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11196998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B4F48-3440-419C-BD49-A9D420042CE7}"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374728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Is our equip list one of several inputs?</a:t>
            </a:r>
          </a:p>
          <a:p>
            <a:r>
              <a:rPr lang="en-US" baseline="0" dirty="0" smtClean="0"/>
              <a:t>We need to understand the baseline in more detail</a:t>
            </a:r>
          </a:p>
          <a:p>
            <a:r>
              <a:rPr lang="en-US" baseline="0" dirty="0" smtClean="0"/>
              <a:t>Made progress under this SOW to set nuclear expectations for design considerations</a:t>
            </a:r>
          </a:p>
          <a:p>
            <a:endParaRPr lang="en-US" baseline="0" dirty="0" smtClean="0"/>
          </a:p>
        </p:txBody>
      </p:sp>
      <p:sp>
        <p:nvSpPr>
          <p:cNvPr id="4" name="Slide Number Placeholder 3"/>
          <p:cNvSpPr>
            <a:spLocks noGrp="1"/>
          </p:cNvSpPr>
          <p:nvPr>
            <p:ph type="sldNum" sz="quarter" idx="10"/>
          </p:nvPr>
        </p:nvSpPr>
        <p:spPr/>
        <p:txBody>
          <a:bodyPr/>
          <a:lstStyle/>
          <a:p>
            <a:fld id="{855CB186-3682-419D-883A-6374EECB9C0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9617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55CB186-3682-419D-883A-6374EECB9C0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0735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B4F48-3440-419C-BD49-A9D420042CE7}"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24426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55CB186-3682-419D-883A-6374EECB9C0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1272064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55CB186-3682-419D-883A-6374EECB9C0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4144816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defTabSz="984978">
              <a:defRPr/>
            </a:pPr>
            <a:fld id="{855CB186-3682-419D-883A-6374EECB9C0A}" type="slidenum">
              <a:rPr lang="en-US">
                <a:solidFill>
                  <a:prstClr val="black"/>
                </a:solidFill>
              </a:rPr>
              <a:pPr defTabSz="984978">
                <a:defRPr/>
              </a:pPr>
              <a:t>8</a:t>
            </a:fld>
            <a:endParaRPr lang="en-US">
              <a:solidFill>
                <a:prstClr val="black"/>
              </a:solidFill>
            </a:endParaRPr>
          </a:p>
        </p:txBody>
      </p:sp>
    </p:spTree>
    <p:extLst>
      <p:ext uri="{BB962C8B-B14F-4D97-AF65-F5344CB8AC3E}">
        <p14:creationId xmlns:p14="http://schemas.microsoft.com/office/powerpoint/2010/main" val="1803179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smtClean="0"/>
          </a:p>
          <a:p>
            <a:r>
              <a:rPr lang="en-US" i="1" dirty="0" smtClean="0"/>
              <a:t>Safety-Related</a:t>
            </a:r>
            <a:r>
              <a:rPr lang="en-US" dirty="0" smtClean="0"/>
              <a:t> (NRC Glossary):</a:t>
            </a:r>
            <a:r>
              <a:rPr lang="en-US" baseline="0" dirty="0" smtClean="0"/>
              <a:t>  </a:t>
            </a:r>
            <a:r>
              <a:rPr lang="en-US" dirty="0" smtClean="0"/>
              <a:t>In the regulatory arena, this term applies to systems, structures, components, procedures, and controls (of a facility or process) that are relied upon to remain functional during and following design-basis events. Their functionality ensures that key regulatory criteria, such as levels of radioactivity released, are met. Examples of safety-related functions include shutting down a nuclear reactor and maintaining it in a safe-shutdown condition. </a:t>
            </a:r>
            <a:endParaRPr lang="en-US" baseline="0" dirty="0" smtClean="0"/>
          </a:p>
          <a:p>
            <a:endParaRPr lang="en-US" sz="1300" dirty="0"/>
          </a:p>
          <a:p>
            <a:r>
              <a:rPr lang="en-US" i="1" dirty="0" smtClean="0"/>
              <a:t>Basic component.</a:t>
            </a:r>
            <a:r>
              <a:rPr lang="en-US" dirty="0" smtClean="0"/>
              <a:t> (10</a:t>
            </a:r>
            <a:r>
              <a:rPr lang="en-US" baseline="0" dirty="0" smtClean="0"/>
              <a:t> CFR Part 21, Section 21.3, Definitions)</a:t>
            </a:r>
            <a:endParaRPr lang="en-US" dirty="0" smtClean="0"/>
          </a:p>
          <a:p>
            <a:r>
              <a:rPr lang="en-US" dirty="0" smtClean="0"/>
              <a:t>(1)(</a:t>
            </a:r>
            <a:r>
              <a:rPr lang="en-US" dirty="0" err="1" smtClean="0"/>
              <a:t>i</a:t>
            </a:r>
            <a:r>
              <a:rPr lang="en-US" dirty="0" smtClean="0"/>
              <a:t>) When applied to nuclear power plants licensed under 10 CFR part 50 or part 52 of this chapter, basic component means a structure, system, or component, or part thereof that affects its safety function necessary to assure:</a:t>
            </a:r>
          </a:p>
          <a:p>
            <a:r>
              <a:rPr lang="en-US" dirty="0" smtClean="0"/>
              <a:t>(A) The integrity of the reactor coolant pressure boundary;</a:t>
            </a:r>
          </a:p>
          <a:p>
            <a:r>
              <a:rPr lang="en-US" dirty="0" smtClean="0"/>
              <a:t>(B) The capability to shut down the reactor and maintain it in a safe shutdown condition; or</a:t>
            </a:r>
          </a:p>
          <a:p>
            <a:r>
              <a:rPr lang="en-US" dirty="0" smtClean="0"/>
              <a:t>(C) The capability to prevent or mitigate the consequences of accidents which could result in potential offsite exposures comparable to those referred to in § 50.34(a)(1), § 50.67(b)(2), or § 100.11 of this chapter, as applicable.</a:t>
            </a:r>
          </a:p>
          <a:p>
            <a:r>
              <a:rPr lang="en-US" dirty="0" smtClean="0"/>
              <a:t>(ii) Basic components are items designed and manufactured under a quality assurance program complying with appendix B to part 50 of this chapter, or commercial grade items which have successfully completed the dedication process.</a:t>
            </a:r>
          </a:p>
          <a:p>
            <a:endParaRPr lang="en-US" dirty="0" smtClean="0"/>
          </a:p>
          <a:p>
            <a:r>
              <a:rPr lang="en-US" dirty="0" smtClean="0"/>
              <a:t>(2) When applied to standard design certifications under subpart C of part 52 of this chapter and standard design</a:t>
            </a:r>
            <a:br>
              <a:rPr lang="en-US" dirty="0" smtClean="0"/>
            </a:br>
            <a:r>
              <a:rPr lang="en-US" dirty="0" smtClean="0"/>
              <a:t>approvals under part 52 of this chapter, basic component means the design or procurement information approved or to be approved within the scope of the design certification or approval for a structure, system, or component, or part</a:t>
            </a:r>
            <a:br>
              <a:rPr lang="en-US" dirty="0" smtClean="0"/>
            </a:br>
            <a:r>
              <a:rPr lang="en-US" dirty="0" smtClean="0"/>
              <a:t>thereof, that affects its safety function necessary to assure:</a:t>
            </a:r>
          </a:p>
          <a:p>
            <a:r>
              <a:rPr lang="en-US" dirty="0" smtClean="0"/>
              <a:t>(</a:t>
            </a:r>
            <a:r>
              <a:rPr lang="en-US" dirty="0" err="1" smtClean="0"/>
              <a:t>i</a:t>
            </a:r>
            <a:r>
              <a:rPr lang="en-US" dirty="0" smtClean="0"/>
              <a:t>) The integrity of the reactor coolant pressure boundary;</a:t>
            </a:r>
          </a:p>
          <a:p>
            <a:r>
              <a:rPr lang="en-US" dirty="0" smtClean="0"/>
              <a:t>(ii) The capability to shut down the reactor and maintain it in a safe shutdown condition; or</a:t>
            </a:r>
          </a:p>
          <a:p>
            <a:r>
              <a:rPr lang="en-US" dirty="0" smtClean="0"/>
              <a:t>(iii) The capability to prevent or mitigate the consequences of accidents which could result in potential offsite</a:t>
            </a:r>
            <a:r>
              <a:rPr lang="en-US" baseline="0" dirty="0" smtClean="0"/>
              <a:t> </a:t>
            </a:r>
            <a:r>
              <a:rPr lang="en-US" dirty="0" smtClean="0"/>
              <a:t>exposures comparable to those referred to in §§ 50.34(a)(1), 50.67(b)(2), or 100.11 of this chapter, as applicable.</a:t>
            </a:r>
          </a:p>
          <a:p>
            <a:endParaRPr lang="en-US" dirty="0" smtClean="0"/>
          </a:p>
          <a:p>
            <a:r>
              <a:rPr lang="en-US" dirty="0" smtClean="0"/>
              <a:t>(3) When applied to other facilities and other activities licensed under 10 CFR parts 30, 40, 50 (other than nuclear</a:t>
            </a:r>
            <a:r>
              <a:rPr lang="en-US" baseline="0" dirty="0" smtClean="0"/>
              <a:t> </a:t>
            </a:r>
            <a:r>
              <a:rPr lang="en-US" dirty="0" smtClean="0"/>
              <a:t>power plants), 60, 61, 63, 70, 71, or 72 of this chapter, basic component means a structure, system, or component, or</a:t>
            </a:r>
            <a:r>
              <a:rPr lang="en-US" baseline="0" dirty="0" smtClean="0"/>
              <a:t> </a:t>
            </a:r>
            <a:r>
              <a:rPr lang="en-US" dirty="0" smtClean="0"/>
              <a:t>part thereof,</a:t>
            </a:r>
            <a:r>
              <a:rPr lang="en-US" baseline="0" dirty="0" smtClean="0"/>
              <a:t> </a:t>
            </a:r>
            <a:r>
              <a:rPr lang="en-US" dirty="0" smtClean="0"/>
              <a:t>that affects their safety function, that is directly procured by the licensee of a facility or activity subject</a:t>
            </a:r>
            <a:r>
              <a:rPr lang="en-US" baseline="0" dirty="0" smtClean="0"/>
              <a:t> </a:t>
            </a:r>
            <a:r>
              <a:rPr lang="en-US" dirty="0" smtClean="0"/>
              <a:t>to the regulations in this part and in which a defect or failure to comply with any applicable regulation in this chapter, order, or license issued by the Commission could create a substantial safety hazard.</a:t>
            </a:r>
          </a:p>
          <a:p>
            <a:endParaRPr lang="en-US" dirty="0" smtClean="0"/>
          </a:p>
          <a:p>
            <a:r>
              <a:rPr lang="en-US" b="1" dirty="0" smtClean="0"/>
              <a:t>(4) In all cases, basic component includes safety-related design, analysis, inspection, testing, fabrication, replacement of parts, or consulting services that are associated with the component hardware, design certification, design approval, or information in support of an early site permit application under part 52 of this chapter, whether these services are performed by the component supplier or others.</a:t>
            </a:r>
          </a:p>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35312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51DD8-44A9-4545-86B0-5D72C3A27CF8}"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364008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1"/>
          <p:cNvSpPr>
            <a:spLocks noGrp="1"/>
          </p:cNvSpPr>
          <p:nvPr>
            <p:ph type="ctrTitle"/>
          </p:nvPr>
        </p:nvSpPr>
        <p:spPr>
          <a:xfrm>
            <a:off x="990600" y="5181600"/>
            <a:ext cx="7620000" cy="685800"/>
          </a:xfrm>
        </p:spPr>
        <p:txBody>
          <a:bodyPr>
            <a:normAutofit/>
          </a:bodyPr>
          <a:lstStyle/>
          <a:p>
            <a:pPr algn="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90539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4D4F5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defRPr>
                <a:solidFill>
                  <a:sysClr val="windowText" lastClr="000000"/>
                </a:solidFill>
                <a:latin typeface="Arial" panose="020B0604020202020204" pitchFamily="34" charset="0"/>
                <a:cs typeface="Arial" panose="020B0604020202020204" pitchFamily="34" charset="0"/>
              </a:defRPr>
            </a:lvl1pPr>
            <a:lvl2pPr>
              <a:defRPr sz="2000">
                <a:solidFill>
                  <a:sysClr val="windowText" lastClr="000000"/>
                </a:solidFill>
                <a:latin typeface="Arial" panose="020B0604020202020204" pitchFamily="34" charset="0"/>
                <a:cs typeface="Arial" panose="020B0604020202020204" pitchFamily="34" charset="0"/>
              </a:defRPr>
            </a:lvl2pPr>
            <a:lvl3pPr>
              <a:defRPr sz="1800">
                <a:solidFill>
                  <a:sysClr val="windowText" lastClr="000000"/>
                </a:solidFill>
                <a:latin typeface="Arial" panose="020B0604020202020204" pitchFamily="34" charset="0"/>
                <a:cs typeface="Arial" panose="020B0604020202020204" pitchFamily="34" charset="0"/>
              </a:defRPr>
            </a:lvl3pPr>
            <a:lvl4pPr>
              <a:defRPr sz="1800">
                <a:solidFill>
                  <a:sysClr val="windowText" lastClr="000000"/>
                </a:solidFill>
                <a:latin typeface="Arial" panose="020B0604020202020204" pitchFamily="34" charset="0"/>
                <a:cs typeface="Arial" panose="020B0604020202020204" pitchFamily="34" charset="0"/>
              </a:defRPr>
            </a:lvl4pPr>
            <a:lvl5pPr>
              <a:defRPr sz="1800">
                <a:solidFill>
                  <a:sysClr val="windowText" lastClr="000000"/>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31431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400">
                <a:solidFill>
                  <a:sysClr val="windowText" lastClr="000000"/>
                </a:solidFill>
                <a:latin typeface="Arial" panose="020B0604020202020204" pitchFamily="34" charset="0"/>
                <a:cs typeface="Arial" panose="020B0604020202020204" pitchFamily="34" charset="0"/>
              </a:defRPr>
            </a:lvl1pPr>
            <a:lvl2pPr>
              <a:defRPr sz="2000">
                <a:solidFill>
                  <a:sysClr val="windowText" lastClr="000000"/>
                </a:solidFill>
                <a:latin typeface="Arial" panose="020B0604020202020204" pitchFamily="34" charset="0"/>
                <a:cs typeface="Arial" panose="020B0604020202020204" pitchFamily="34" charset="0"/>
              </a:defRPr>
            </a:lvl2pPr>
            <a:lvl3pPr>
              <a:defRPr sz="1800">
                <a:solidFill>
                  <a:sysClr val="windowText" lastClr="000000"/>
                </a:solidFill>
                <a:latin typeface="Arial" panose="020B0604020202020204" pitchFamily="34" charset="0"/>
                <a:cs typeface="Arial" panose="020B0604020202020204" pitchFamily="34" charset="0"/>
              </a:defRPr>
            </a:lvl3pPr>
            <a:lvl4pPr>
              <a:defRPr sz="1800">
                <a:solidFill>
                  <a:sysClr val="windowText" lastClr="000000"/>
                </a:solidFill>
                <a:latin typeface="Arial" panose="020B0604020202020204" pitchFamily="34" charset="0"/>
                <a:cs typeface="Arial" panose="020B0604020202020204" pitchFamily="34" charset="0"/>
              </a:defRPr>
            </a:lvl4pPr>
            <a:lvl5pPr>
              <a:defRPr sz="1800">
                <a:solidFill>
                  <a:sysClr val="windowText" lastClr="000000"/>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400">
                <a:solidFill>
                  <a:sysClr val="windowText" lastClr="000000"/>
                </a:solidFill>
              </a:defRPr>
            </a:lvl1pPr>
            <a:lvl2pPr>
              <a:defRPr sz="2000">
                <a:solidFill>
                  <a:sysClr val="windowText" lastClr="000000"/>
                </a:solidFill>
                <a:latin typeface="Arial" panose="020B0604020202020204" pitchFamily="34" charset="0"/>
                <a:cs typeface="Arial" panose="020B0604020202020204" pitchFamily="34" charset="0"/>
              </a:defRPr>
            </a:lvl2pPr>
            <a:lvl3pPr>
              <a:defRPr sz="1800">
                <a:solidFill>
                  <a:sysClr val="windowText" lastClr="000000"/>
                </a:solidFill>
                <a:latin typeface="Arial" panose="020B0604020202020204" pitchFamily="34" charset="0"/>
                <a:cs typeface="Arial" panose="020B0604020202020204" pitchFamily="34" charset="0"/>
              </a:defRPr>
            </a:lvl3pPr>
            <a:lvl4pPr>
              <a:defRPr sz="1800">
                <a:solidFill>
                  <a:sysClr val="windowText" lastClr="000000"/>
                </a:solidFill>
                <a:latin typeface="Arial" panose="020B0604020202020204" pitchFamily="34" charset="0"/>
                <a:cs typeface="Arial" panose="020B0604020202020204" pitchFamily="34" charset="0"/>
              </a:defRPr>
            </a:lvl4pPr>
            <a:lvl5pPr>
              <a:defRPr sz="1800">
                <a:solidFill>
                  <a:sysClr val="windowText" lastClr="000000"/>
                </a:solidFill>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18188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solidFill>
                  <a:sysClr val="windowText" lastClr="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solidFill>
                  <a:sysClr val="windowText" lastClr="000000"/>
                </a:solidFill>
                <a:latin typeface="Arial" panose="020B0604020202020204" pitchFamily="34" charset="0"/>
                <a:cs typeface="Arial" panose="020B0604020202020204" pitchFamily="34" charset="0"/>
              </a:defRPr>
            </a:lvl1pPr>
            <a:lvl2pPr>
              <a:defRPr sz="2000">
                <a:solidFill>
                  <a:sysClr val="windowText" lastClr="000000"/>
                </a:solidFill>
                <a:latin typeface="Arial" panose="020B0604020202020204" pitchFamily="34" charset="0"/>
                <a:cs typeface="Arial" panose="020B0604020202020204" pitchFamily="34" charset="0"/>
              </a:defRPr>
            </a:lvl2pPr>
            <a:lvl3pPr>
              <a:defRPr sz="1800">
                <a:solidFill>
                  <a:sysClr val="windowText" lastClr="000000"/>
                </a:solidFill>
                <a:latin typeface="Arial" panose="020B0604020202020204" pitchFamily="34" charset="0"/>
                <a:cs typeface="Arial" panose="020B0604020202020204" pitchFamily="34" charset="0"/>
              </a:defRPr>
            </a:lvl3pPr>
            <a:lvl4pPr>
              <a:defRPr sz="1600">
                <a:solidFill>
                  <a:sysClr val="windowText" lastClr="000000"/>
                </a:solidFill>
                <a:latin typeface="Arial" panose="020B0604020202020204" pitchFamily="34" charset="0"/>
                <a:cs typeface="Arial" panose="020B0604020202020204" pitchFamily="34" charset="0"/>
              </a:defRPr>
            </a:lvl4pPr>
            <a:lvl5pPr>
              <a:defRPr sz="1600">
                <a:solidFill>
                  <a:sysClr val="windowText" lastClr="000000"/>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ysClr val="windowText" lastClr="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solidFill>
                  <a:sysClr val="windowText" lastClr="000000"/>
                </a:solidFill>
                <a:latin typeface="Arial" panose="020B0604020202020204" pitchFamily="34" charset="0"/>
                <a:cs typeface="Arial" panose="020B0604020202020204" pitchFamily="34" charset="0"/>
              </a:defRPr>
            </a:lvl1pPr>
            <a:lvl2pPr>
              <a:defRPr sz="2000">
                <a:solidFill>
                  <a:sysClr val="windowText" lastClr="000000"/>
                </a:solidFill>
                <a:latin typeface="Arial" panose="020B0604020202020204" pitchFamily="34" charset="0"/>
                <a:cs typeface="Arial" panose="020B0604020202020204" pitchFamily="34" charset="0"/>
              </a:defRPr>
            </a:lvl2pPr>
            <a:lvl3pPr>
              <a:defRPr sz="1800">
                <a:solidFill>
                  <a:sysClr val="windowText" lastClr="000000"/>
                </a:solidFill>
                <a:latin typeface="Arial" panose="020B0604020202020204" pitchFamily="34" charset="0"/>
                <a:cs typeface="Arial" panose="020B0604020202020204" pitchFamily="34" charset="0"/>
              </a:defRPr>
            </a:lvl3pPr>
            <a:lvl4pPr>
              <a:defRPr sz="1600">
                <a:solidFill>
                  <a:sysClr val="windowText" lastClr="000000"/>
                </a:solidFill>
                <a:latin typeface="Arial" panose="020B0604020202020204" pitchFamily="34" charset="0"/>
                <a:cs typeface="Arial" panose="020B0604020202020204" pitchFamily="34" charset="0"/>
              </a:defRPr>
            </a:lvl4pPr>
            <a:lvl5pPr>
              <a:defRPr sz="1600">
                <a:solidFill>
                  <a:sysClr val="windowText" lastClr="000000"/>
                </a:solidFill>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8332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295400"/>
            <a:ext cx="5486400" cy="3432175"/>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Title 1"/>
          <p:cNvSpPr>
            <a:spLocks noGrp="1"/>
          </p:cNvSpPr>
          <p:nvPr>
            <p:ph type="title"/>
          </p:nvPr>
        </p:nvSpPr>
        <p:spPr>
          <a:xfrm>
            <a:off x="457200" y="76200"/>
            <a:ext cx="8229600" cy="1143000"/>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56204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0" name="Slide Number Placeholder 4"/>
          <p:cNvSpPr>
            <a:spLocks noGrp="1"/>
          </p:cNvSpPr>
          <p:nvPr>
            <p:ph type="sldNum" sz="quarter" idx="4"/>
          </p:nvPr>
        </p:nvSpPr>
        <p:spPr>
          <a:xfrm>
            <a:off x="6553538" y="6597127"/>
            <a:ext cx="2133023" cy="193638"/>
          </a:xfrm>
          <a:prstGeom prst="rect">
            <a:avLst/>
          </a:prstGeom>
        </p:spPr>
        <p:txBody>
          <a:bodyPr vert="horz" lIns="81239" tIns="40614" rIns="81239" bIns="40614" rtlCol="0" anchor="ctr"/>
          <a:lstStyle>
            <a:lvl1pPr algn="r">
              <a:defRPr sz="700">
                <a:solidFill>
                  <a:schemeClr val="tx1"/>
                </a:solidFill>
              </a:defRPr>
            </a:lvl1pPr>
          </a:lstStyle>
          <a:p>
            <a:fld id="{D9566384-08C7-4E9B-A376-6522819BA0D7}" type="slidenum">
              <a:rPr lang="en-US" smtClean="0">
                <a:solidFill>
                  <a:srgbClr val="4D4F53"/>
                </a:solidFill>
              </a:rPr>
              <a:pPr/>
              <a:t>‹#›</a:t>
            </a:fld>
            <a:endParaRPr lang="en-US" dirty="0">
              <a:solidFill>
                <a:srgbClr val="4D4F53"/>
              </a:solidFill>
            </a:endParaRPr>
          </a:p>
        </p:txBody>
      </p:sp>
    </p:spTree>
    <p:extLst>
      <p:ext uri="{BB962C8B-B14F-4D97-AF65-F5344CB8AC3E}">
        <p14:creationId xmlns:p14="http://schemas.microsoft.com/office/powerpoint/2010/main" val="233949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8" name="TextBox 7"/>
          <p:cNvSpPr txBox="1"/>
          <p:nvPr userDrawn="1"/>
        </p:nvSpPr>
        <p:spPr>
          <a:xfrm>
            <a:off x="8534400" y="6597134"/>
            <a:ext cx="533400" cy="20005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700" dirty="0" smtClean="0">
                <a:solidFill>
                  <a:srgbClr val="4D4F53">
                    <a:lumMod val="65000"/>
                    <a:lumOff val="35000"/>
                  </a:srgbClr>
                </a:solidFill>
                <a:latin typeface="Arial" panose="020B0604020202020204" pitchFamily="34" charset="0"/>
                <a:cs typeface="Arial" panose="020B0604020202020204" pitchFamily="34" charset="0"/>
              </a:rPr>
              <a:t>.</a:t>
            </a:r>
            <a:fld id="{59EA98B6-36C8-42EF-A401-C0F5E964426A}" type="slidenum">
              <a:rPr lang="en-US" sz="700" smtClean="0">
                <a:solidFill>
                  <a:srgbClr val="4D4F53">
                    <a:lumMod val="65000"/>
                    <a:lumOff val="35000"/>
                  </a:srgbClr>
                </a:solidFill>
                <a:latin typeface="Arial" panose="020B0604020202020204" pitchFamily="34" charset="0"/>
                <a:cs typeface="Arial" panose="020B0604020202020204" pitchFamily="34" charset="0"/>
              </a:rPr>
              <a:pPr algn="r"/>
              <a:t>‹#›</a:t>
            </a:fld>
            <a:endParaRPr lang="en-US" sz="700" dirty="0">
              <a:solidFill>
                <a:srgbClr val="4D4F53">
                  <a:lumMod val="65000"/>
                  <a:lumOff val="35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0007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iming>
    <p:tnLst>
      <p:par>
        <p:cTn id="1" dur="indefinite" restart="never" nodeType="tmRoot"/>
      </p:par>
    </p:tnLst>
  </p:timing>
  <p:txStyles>
    <p:titleStyle>
      <a:lvl1pPr algn="ctr" defTabSz="914400" rtl="0" eaLnBrk="1" latinLnBrk="0" hangingPunct="1">
        <a:spcBef>
          <a:spcPct val="0"/>
        </a:spcBef>
        <a:buNone/>
        <a:defRPr sz="3200" b="1" kern="1200">
          <a:solidFill>
            <a:srgbClr val="4D4F5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9E3039"/>
        </a:buClr>
        <a:buFont typeface="Wingdings" panose="05000000000000000000" pitchFamily="2" charset="2"/>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bg1">
            <a:lumMod val="75000"/>
          </a:schemeClr>
        </a:buClr>
        <a:buFont typeface="Arial" panose="020B0604020202020204" pitchFamily="34" charset="0"/>
        <a:buChar char="•"/>
        <a:defRPr sz="2800" kern="1200">
          <a:solidFill>
            <a:schemeClr val="tx1"/>
          </a:solidFill>
          <a:latin typeface="NimbusSad"/>
          <a:ea typeface="+mn-ea"/>
          <a:cs typeface="+mn-cs"/>
        </a:defRPr>
      </a:lvl2pPr>
      <a:lvl3pPr marL="1143000" indent="-228600" algn="l" defTabSz="914400" rtl="0" eaLnBrk="1" latinLnBrk="0" hangingPunct="1">
        <a:spcBef>
          <a:spcPct val="20000"/>
        </a:spcBef>
        <a:buClr>
          <a:schemeClr val="bg1">
            <a:lumMod val="75000"/>
          </a:schemeClr>
        </a:buClr>
        <a:buFont typeface="Courier New" panose="02070309020205020404" pitchFamily="49" charset="0"/>
        <a:buChar char="o"/>
        <a:defRPr sz="2400" kern="1200">
          <a:solidFill>
            <a:schemeClr val="tx1"/>
          </a:solidFill>
          <a:latin typeface="NimbusSad"/>
          <a:ea typeface="+mn-ea"/>
          <a:cs typeface="+mn-cs"/>
        </a:defRPr>
      </a:lvl3pPr>
      <a:lvl4pPr marL="1600200" indent="-228600" algn="l" defTabSz="914400" rtl="0" eaLnBrk="1" latinLnBrk="0" hangingPunct="1">
        <a:spcBef>
          <a:spcPct val="20000"/>
        </a:spcBef>
        <a:buClr>
          <a:schemeClr val="bg1">
            <a:lumMod val="75000"/>
          </a:schemeClr>
        </a:buClr>
        <a:buFont typeface="Arial" panose="020B0604020202020204" pitchFamily="34" charset="0"/>
        <a:buChar char="•"/>
        <a:defRPr sz="2000" kern="1200">
          <a:solidFill>
            <a:schemeClr val="tx1"/>
          </a:solidFill>
          <a:latin typeface="NimbusSad"/>
          <a:ea typeface="+mn-ea"/>
          <a:cs typeface="+mn-cs"/>
        </a:defRPr>
      </a:lvl4pPr>
      <a:lvl5pPr marL="2057400" indent="-228600" algn="l" defTabSz="914400" rtl="0" eaLnBrk="1" latinLnBrk="0" hangingPunct="1">
        <a:spcBef>
          <a:spcPct val="20000"/>
        </a:spcBef>
        <a:buClr>
          <a:schemeClr val="bg1">
            <a:lumMod val="75000"/>
          </a:schemeClr>
        </a:buClr>
        <a:buFont typeface="Courier New" panose="02070309020205020404" pitchFamily="49" charset="0"/>
        <a:buChar char="o"/>
        <a:defRPr sz="2000" kern="1200">
          <a:solidFill>
            <a:schemeClr val="tx1"/>
          </a:solidFill>
          <a:latin typeface="NimbusSad"/>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ctrTitle"/>
          </p:nvPr>
        </p:nvSpPr>
        <p:spPr>
          <a:xfrm>
            <a:off x="990412" y="5181600"/>
            <a:ext cx="7620000" cy="685800"/>
          </a:xfrm>
        </p:spPr>
        <p:txBody>
          <a:bodyPr>
            <a:normAutofit/>
          </a:bodyPr>
          <a:lstStyle/>
          <a:p>
            <a:pPr algn="r"/>
            <a:r>
              <a:rPr lang="en-US" dirty="0"/>
              <a:t>A3 ROM Cost Assessment</a:t>
            </a:r>
            <a:endParaRPr lang="en-US" sz="2400" dirty="0">
              <a:latin typeface="Arial" panose="020B0604020202020204" pitchFamily="34" charset="0"/>
              <a:cs typeface="Arial" panose="020B0604020202020204" pitchFamily="34" charset="0"/>
            </a:endParaRPr>
          </a:p>
        </p:txBody>
      </p:sp>
      <p:sp>
        <p:nvSpPr>
          <p:cNvPr id="10" name="Text Placeholder 16"/>
          <p:cNvSpPr txBox="1">
            <a:spLocks/>
          </p:cNvSpPr>
          <p:nvPr/>
        </p:nvSpPr>
        <p:spPr>
          <a:xfrm>
            <a:off x="4038412" y="5806568"/>
            <a:ext cx="4572000" cy="304800"/>
          </a:xfrm>
          <a:prstGeom prst="rect">
            <a:avLst/>
          </a:prstGeom>
        </p:spPr>
        <p:txBody>
          <a:bodyPr/>
          <a:lstStyle>
            <a:lvl1pPr marL="0" indent="0" algn="r" defTabSz="914400" rtl="0" eaLnBrk="1" latinLnBrk="0" hangingPunct="1">
              <a:spcBef>
                <a:spcPct val="20000"/>
              </a:spcBef>
              <a:buClr>
                <a:srgbClr val="9E3039"/>
              </a:buClr>
              <a:buFontTx/>
              <a:buNone/>
              <a:defRPr sz="12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bg1">
                  <a:lumMod val="75000"/>
                </a:schemeClr>
              </a:buClr>
              <a:buFont typeface="Arial" panose="020B0604020202020204" pitchFamily="34" charset="0"/>
              <a:buChar char="•"/>
              <a:defRPr sz="2800" kern="1200">
                <a:solidFill>
                  <a:schemeClr val="tx1"/>
                </a:solidFill>
                <a:latin typeface="NimbusSad"/>
                <a:ea typeface="+mn-ea"/>
                <a:cs typeface="+mn-cs"/>
              </a:defRPr>
            </a:lvl2pPr>
            <a:lvl3pPr marL="1143000" indent="-228600" algn="l" defTabSz="914400" rtl="0" eaLnBrk="1" latinLnBrk="0" hangingPunct="1">
              <a:spcBef>
                <a:spcPct val="20000"/>
              </a:spcBef>
              <a:buClr>
                <a:schemeClr val="bg1">
                  <a:lumMod val="75000"/>
                </a:schemeClr>
              </a:buClr>
              <a:buFont typeface="Courier New" panose="02070309020205020404" pitchFamily="49" charset="0"/>
              <a:buChar char="o"/>
              <a:defRPr sz="2400" kern="1200">
                <a:solidFill>
                  <a:schemeClr val="tx1"/>
                </a:solidFill>
                <a:latin typeface="NimbusSad"/>
                <a:ea typeface="+mn-ea"/>
                <a:cs typeface="+mn-cs"/>
              </a:defRPr>
            </a:lvl3pPr>
            <a:lvl4pPr marL="1600200" indent="-228600" algn="l" defTabSz="914400" rtl="0" eaLnBrk="1" latinLnBrk="0" hangingPunct="1">
              <a:spcBef>
                <a:spcPct val="20000"/>
              </a:spcBef>
              <a:buClr>
                <a:schemeClr val="bg1">
                  <a:lumMod val="75000"/>
                </a:schemeClr>
              </a:buClr>
              <a:buFont typeface="Arial" panose="020B0604020202020204" pitchFamily="34" charset="0"/>
              <a:buChar char="•"/>
              <a:defRPr sz="2000" kern="1200">
                <a:solidFill>
                  <a:schemeClr val="tx1"/>
                </a:solidFill>
                <a:latin typeface="NimbusSad"/>
                <a:ea typeface="+mn-ea"/>
                <a:cs typeface="+mn-cs"/>
              </a:defRPr>
            </a:lvl4pPr>
            <a:lvl5pPr marL="2057400" indent="-228600" algn="l" defTabSz="914400" rtl="0" eaLnBrk="1" latinLnBrk="0" hangingPunct="1">
              <a:spcBef>
                <a:spcPct val="20000"/>
              </a:spcBef>
              <a:buClr>
                <a:schemeClr val="bg1">
                  <a:lumMod val="75000"/>
                </a:schemeClr>
              </a:buClr>
              <a:buFont typeface="Courier New" panose="02070309020205020404" pitchFamily="49" charset="0"/>
              <a:buChar char="o"/>
              <a:defRPr sz="2000" kern="1200">
                <a:solidFill>
                  <a:schemeClr val="tx1"/>
                </a:solidFill>
                <a:latin typeface="NimbusSad"/>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solidFill>
                <a:srgbClr val="4D4F53">
                  <a:lumMod val="60000"/>
                  <a:lumOff val="40000"/>
                </a:srgbClr>
              </a:solidFill>
            </a:endParaRPr>
          </a:p>
        </p:txBody>
      </p:sp>
      <p:sp>
        <p:nvSpPr>
          <p:cNvPr id="11" name="Text Placeholder 16"/>
          <p:cNvSpPr txBox="1">
            <a:spLocks/>
          </p:cNvSpPr>
          <p:nvPr/>
        </p:nvSpPr>
        <p:spPr>
          <a:xfrm>
            <a:off x="4038412" y="5997068"/>
            <a:ext cx="4572000" cy="304800"/>
          </a:xfrm>
          <a:prstGeom prst="rect">
            <a:avLst/>
          </a:prstGeom>
        </p:spPr>
        <p:txBody>
          <a:bodyPr/>
          <a:lstStyle>
            <a:lvl1pPr marL="0" indent="0" algn="r" defTabSz="914400" rtl="0" eaLnBrk="1" latinLnBrk="0" hangingPunct="1">
              <a:spcBef>
                <a:spcPct val="20000"/>
              </a:spcBef>
              <a:buClr>
                <a:srgbClr val="9E3039"/>
              </a:buClr>
              <a:buFontTx/>
              <a:buNone/>
              <a:defRPr sz="12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bg1">
                  <a:lumMod val="75000"/>
                </a:schemeClr>
              </a:buClr>
              <a:buFont typeface="Arial" panose="020B0604020202020204" pitchFamily="34" charset="0"/>
              <a:buChar char="•"/>
              <a:defRPr sz="2800" kern="1200">
                <a:solidFill>
                  <a:schemeClr val="tx1"/>
                </a:solidFill>
                <a:latin typeface="NimbusSad"/>
                <a:ea typeface="+mn-ea"/>
                <a:cs typeface="+mn-cs"/>
              </a:defRPr>
            </a:lvl2pPr>
            <a:lvl3pPr marL="1143000" indent="-228600" algn="l" defTabSz="914400" rtl="0" eaLnBrk="1" latinLnBrk="0" hangingPunct="1">
              <a:spcBef>
                <a:spcPct val="20000"/>
              </a:spcBef>
              <a:buClr>
                <a:schemeClr val="bg1">
                  <a:lumMod val="75000"/>
                </a:schemeClr>
              </a:buClr>
              <a:buFont typeface="Courier New" panose="02070309020205020404" pitchFamily="49" charset="0"/>
              <a:buChar char="o"/>
              <a:defRPr sz="2400" kern="1200">
                <a:solidFill>
                  <a:schemeClr val="tx1"/>
                </a:solidFill>
                <a:latin typeface="NimbusSad"/>
                <a:ea typeface="+mn-ea"/>
                <a:cs typeface="+mn-cs"/>
              </a:defRPr>
            </a:lvl3pPr>
            <a:lvl4pPr marL="1600200" indent="-228600" algn="l" defTabSz="914400" rtl="0" eaLnBrk="1" latinLnBrk="0" hangingPunct="1">
              <a:spcBef>
                <a:spcPct val="20000"/>
              </a:spcBef>
              <a:buClr>
                <a:schemeClr val="bg1">
                  <a:lumMod val="75000"/>
                </a:schemeClr>
              </a:buClr>
              <a:buFont typeface="Arial" panose="020B0604020202020204" pitchFamily="34" charset="0"/>
              <a:buChar char="•"/>
              <a:defRPr sz="2000" kern="1200">
                <a:solidFill>
                  <a:schemeClr val="tx1"/>
                </a:solidFill>
                <a:latin typeface="NimbusSad"/>
                <a:ea typeface="+mn-ea"/>
                <a:cs typeface="+mn-cs"/>
              </a:defRPr>
            </a:lvl4pPr>
            <a:lvl5pPr marL="2057400" indent="-228600" algn="l" defTabSz="914400" rtl="0" eaLnBrk="1" latinLnBrk="0" hangingPunct="1">
              <a:spcBef>
                <a:spcPct val="20000"/>
              </a:spcBef>
              <a:buClr>
                <a:schemeClr val="bg1">
                  <a:lumMod val="75000"/>
                </a:schemeClr>
              </a:buClr>
              <a:buFont typeface="Courier New" panose="02070309020205020404" pitchFamily="49" charset="0"/>
              <a:buChar char="o"/>
              <a:defRPr sz="2000" kern="1200">
                <a:solidFill>
                  <a:schemeClr val="tx1"/>
                </a:solidFill>
                <a:latin typeface="NimbusSad"/>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smtClean="0">
              <a:solidFill>
                <a:srgbClr val="4D4F53">
                  <a:lumMod val="60000"/>
                  <a:lumOff val="40000"/>
                </a:srgbClr>
              </a:solidFill>
            </a:endParaRPr>
          </a:p>
        </p:txBody>
      </p:sp>
      <p:sp>
        <p:nvSpPr>
          <p:cNvPr id="6" name="Subtitle 2"/>
          <p:cNvSpPr txBox="1">
            <a:spLocks/>
          </p:cNvSpPr>
          <p:nvPr/>
        </p:nvSpPr>
        <p:spPr>
          <a:xfrm>
            <a:off x="2286000" y="5867400"/>
            <a:ext cx="6400800" cy="381000"/>
          </a:xfrm>
          <a:prstGeom prst="rect">
            <a:avLst/>
          </a:prstGeom>
        </p:spPr>
        <p:txBody>
          <a:bodyPr>
            <a:normAutofit lnSpcReduction="10000"/>
          </a:bodyPr>
          <a:lstStyle>
            <a:lvl1pPr marL="342900" indent="-342900" algn="l" defTabSz="914400" rtl="0" eaLnBrk="1" latinLnBrk="0" hangingPunct="1">
              <a:spcBef>
                <a:spcPct val="20000"/>
              </a:spcBef>
              <a:buClr>
                <a:srgbClr val="9E3039"/>
              </a:buClr>
              <a:buFont typeface="Wingdings" panose="05000000000000000000" pitchFamily="2" charset="2"/>
              <a:buChar char="§"/>
              <a:defRPr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bg1">
                  <a:lumMod val="75000"/>
                </a:schemeClr>
              </a:buClr>
              <a:buFont typeface="Arial" panose="020B0604020202020204" pitchFamily="34" charset="0"/>
              <a:buChar char="•"/>
              <a:defRPr sz="2800" kern="1200">
                <a:solidFill>
                  <a:schemeClr val="tx1"/>
                </a:solidFill>
                <a:latin typeface="NimbusSad"/>
                <a:ea typeface="+mn-ea"/>
                <a:cs typeface="+mn-cs"/>
              </a:defRPr>
            </a:lvl2pPr>
            <a:lvl3pPr marL="1143000" indent="-228600" algn="l" defTabSz="914400" rtl="0" eaLnBrk="1" latinLnBrk="0" hangingPunct="1">
              <a:spcBef>
                <a:spcPct val="20000"/>
              </a:spcBef>
              <a:buClr>
                <a:schemeClr val="bg1">
                  <a:lumMod val="75000"/>
                </a:schemeClr>
              </a:buClr>
              <a:buFont typeface="Courier New" panose="02070309020205020404" pitchFamily="49" charset="0"/>
              <a:buChar char="o"/>
              <a:defRPr sz="2400" kern="1200">
                <a:solidFill>
                  <a:schemeClr val="tx1"/>
                </a:solidFill>
                <a:latin typeface="NimbusSad"/>
                <a:ea typeface="+mn-ea"/>
                <a:cs typeface="+mn-cs"/>
              </a:defRPr>
            </a:lvl3pPr>
            <a:lvl4pPr marL="1600200" indent="-228600" algn="l" defTabSz="914400" rtl="0" eaLnBrk="1" latinLnBrk="0" hangingPunct="1">
              <a:spcBef>
                <a:spcPct val="20000"/>
              </a:spcBef>
              <a:buClr>
                <a:schemeClr val="bg1">
                  <a:lumMod val="75000"/>
                </a:schemeClr>
              </a:buClr>
              <a:buFont typeface="Arial" panose="020B0604020202020204" pitchFamily="34" charset="0"/>
              <a:buChar char="•"/>
              <a:defRPr sz="2000" kern="1200">
                <a:solidFill>
                  <a:schemeClr val="tx1"/>
                </a:solidFill>
                <a:latin typeface="NimbusSad"/>
                <a:ea typeface="+mn-ea"/>
                <a:cs typeface="+mn-cs"/>
              </a:defRPr>
            </a:lvl4pPr>
            <a:lvl5pPr marL="2057400" indent="-228600" algn="l" defTabSz="914400" rtl="0" eaLnBrk="1" latinLnBrk="0" hangingPunct="1">
              <a:spcBef>
                <a:spcPct val="20000"/>
              </a:spcBef>
              <a:buClr>
                <a:schemeClr val="bg1">
                  <a:lumMod val="75000"/>
                </a:schemeClr>
              </a:buClr>
              <a:buFont typeface="Courier New" panose="02070309020205020404" pitchFamily="49" charset="0"/>
              <a:buChar char="o"/>
              <a:defRPr sz="2000" kern="1200">
                <a:solidFill>
                  <a:schemeClr val="tx1"/>
                </a:solidFill>
                <a:latin typeface="NimbusSad"/>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Font typeface="Wingdings" panose="05000000000000000000" pitchFamily="2" charset="2"/>
              <a:buNone/>
            </a:pPr>
            <a:r>
              <a:rPr lang="en-US" sz="2000" dirty="0" smtClean="0">
                <a:solidFill>
                  <a:srgbClr val="4D4F53">
                    <a:lumMod val="65000"/>
                    <a:lumOff val="35000"/>
                  </a:srgbClr>
                </a:solidFill>
              </a:rPr>
              <a:t>27 June 2017</a:t>
            </a:r>
          </a:p>
        </p:txBody>
      </p:sp>
    </p:spTree>
    <p:extLst>
      <p:ext uri="{BB962C8B-B14F-4D97-AF65-F5344CB8AC3E}">
        <p14:creationId xmlns:p14="http://schemas.microsoft.com/office/powerpoint/2010/main" val="2088459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marL="457200" indent="-457200"/>
            <a:r>
              <a:rPr lang="en-US" dirty="0" smtClean="0"/>
              <a:t>Potential Maximum </a:t>
            </a:r>
            <a:r>
              <a:rPr lang="en-US" dirty="0"/>
              <a:t>Hypothetical Events:</a:t>
            </a:r>
          </a:p>
          <a:p>
            <a:pPr marL="857250" lvl="1" indent="-457200"/>
            <a:r>
              <a:rPr lang="en-US" dirty="0"/>
              <a:t>Pipe Break/Loss of Hydrogen Coolant At Power Conditions</a:t>
            </a:r>
          </a:p>
          <a:p>
            <a:pPr marL="857250" lvl="1" indent="-457200"/>
            <a:r>
              <a:rPr lang="en-US" dirty="0"/>
              <a:t>Loss of Diffuser Active Cooling Resulting in </a:t>
            </a:r>
            <a:r>
              <a:rPr lang="en-US" dirty="0" smtClean="0"/>
              <a:t>Fire</a:t>
            </a:r>
          </a:p>
          <a:p>
            <a:pPr marL="857250" lvl="1" indent="-457200"/>
            <a:endParaRPr lang="en-US" dirty="0"/>
          </a:p>
          <a:p>
            <a:pPr marL="457200" indent="-457200"/>
            <a:r>
              <a:rPr lang="en-US" dirty="0" smtClean="0"/>
              <a:t>Severe </a:t>
            </a:r>
            <a:r>
              <a:rPr lang="en-US" dirty="0"/>
              <a:t>Accident:</a:t>
            </a:r>
          </a:p>
          <a:p>
            <a:pPr marL="857250" lvl="1" indent="-457200"/>
            <a:r>
              <a:rPr lang="en-US" dirty="0"/>
              <a:t>Complete Relocation (One Piece), Core </a:t>
            </a:r>
            <a:r>
              <a:rPr lang="en-US" dirty="0" smtClean="0"/>
              <a:t>Critical</a:t>
            </a:r>
          </a:p>
          <a:p>
            <a:pPr marL="857250" lvl="1" indent="-457200"/>
            <a:endParaRPr lang="en-US" dirty="0"/>
          </a:p>
          <a:p>
            <a:pPr marL="457200" indent="-457200"/>
            <a:r>
              <a:rPr lang="en-US" dirty="0" smtClean="0"/>
              <a:t>In slides below:</a:t>
            </a:r>
          </a:p>
          <a:p>
            <a:pPr marL="857250" lvl="1" indent="-457200"/>
            <a:r>
              <a:rPr lang="en-US" dirty="0" smtClean="0">
                <a:solidFill>
                  <a:srgbClr val="FF0000"/>
                </a:solidFill>
              </a:rPr>
              <a:t>Red</a:t>
            </a:r>
            <a:r>
              <a:rPr lang="en-US" dirty="0" smtClean="0"/>
              <a:t> reflects a difference with the current concepts as we understand.</a:t>
            </a:r>
          </a:p>
          <a:p>
            <a:pPr marL="857250" lvl="1" indent="-457200"/>
            <a:r>
              <a:rPr lang="en-US" dirty="0" smtClean="0"/>
              <a:t>Black is expected.</a:t>
            </a:r>
          </a:p>
          <a:p>
            <a:pPr marL="857250" lvl="1" indent="-457200"/>
            <a:r>
              <a:rPr lang="en-US" dirty="0" smtClean="0"/>
              <a:t>Figures based on new concept for discussion.  Where an item was previously noted, it was not included again to help simplify</a:t>
            </a:r>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3216702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marL="457200" indent="-457200"/>
            <a:r>
              <a:rPr lang="en-US" dirty="0" smtClean="0"/>
              <a:t>Normal Power Operation</a:t>
            </a:r>
          </a:p>
          <a:p>
            <a:pPr lvl="1"/>
            <a:r>
              <a:rPr lang="en-US" dirty="0"/>
              <a:t>Power Operation, Assume No Fuel Leakage, No Radiation Outside of Shield Test Cell</a:t>
            </a:r>
          </a:p>
          <a:p>
            <a:pPr lvl="2"/>
            <a:r>
              <a:rPr lang="en-US" dirty="0"/>
              <a:t>H2/Reactor Coolant</a:t>
            </a:r>
          </a:p>
          <a:p>
            <a:pPr lvl="3"/>
            <a:r>
              <a:rPr lang="en-US" dirty="0"/>
              <a:t>Core Heat Removal </a:t>
            </a:r>
            <a:r>
              <a:rPr lang="en-US" dirty="0" smtClean="0">
                <a:solidFill>
                  <a:srgbClr val="FF0000"/>
                </a:solidFill>
              </a:rPr>
              <a:t>(Potentially Safety </a:t>
            </a:r>
            <a:r>
              <a:rPr lang="en-US" dirty="0">
                <a:solidFill>
                  <a:srgbClr val="FF0000"/>
                </a:solidFill>
              </a:rPr>
              <a:t>Related)</a:t>
            </a:r>
          </a:p>
          <a:p>
            <a:pPr lvl="2"/>
            <a:r>
              <a:rPr lang="en-US" dirty="0"/>
              <a:t>Reactor</a:t>
            </a:r>
          </a:p>
          <a:p>
            <a:pPr lvl="2"/>
            <a:r>
              <a:rPr lang="en-US" dirty="0"/>
              <a:t>Digital Control</a:t>
            </a:r>
          </a:p>
          <a:p>
            <a:pPr lvl="2"/>
            <a:r>
              <a:rPr lang="en-US" dirty="0"/>
              <a:t>Exhaust Capture</a:t>
            </a:r>
          </a:p>
          <a:p>
            <a:pPr lvl="2"/>
            <a:r>
              <a:rPr lang="en-US" dirty="0"/>
              <a:t>Auxiliary Support Systems</a:t>
            </a:r>
          </a:p>
          <a:p>
            <a:pPr lvl="3"/>
            <a:r>
              <a:rPr lang="en-US" dirty="0">
                <a:solidFill>
                  <a:srgbClr val="FF0000"/>
                </a:solidFill>
              </a:rPr>
              <a:t>Process and Effluent Radiation Monitoring. (Potentially Non-safety Related)</a:t>
            </a:r>
          </a:p>
          <a:p>
            <a:pPr lvl="2"/>
            <a:r>
              <a:rPr lang="en-US" dirty="0"/>
              <a:t>Electrical Systems</a:t>
            </a:r>
          </a:p>
          <a:p>
            <a:pPr lvl="2"/>
            <a:r>
              <a:rPr lang="en-US" dirty="0"/>
              <a:t>Security Control</a:t>
            </a:r>
          </a:p>
          <a:p>
            <a:pPr marL="457200" indent="-457200"/>
            <a:endParaRPr lang="en-US" dirty="0"/>
          </a:p>
          <a:p>
            <a:pPr lvl="1"/>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36409074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lvl="1" indent="0">
              <a:buNone/>
            </a:pPr>
            <a:r>
              <a:rPr lang="en-US" dirty="0" smtClean="0"/>
              <a:t>Related to Figure Provided: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pic>
        <p:nvPicPr>
          <p:cNvPr id="2" name="Picture 1"/>
          <p:cNvPicPr>
            <a:picLocks noChangeAspect="1"/>
          </p:cNvPicPr>
          <p:nvPr/>
        </p:nvPicPr>
        <p:blipFill rotWithShape="1">
          <a:blip r:embed="rId3"/>
          <a:srcRect l="19710" t="30152" r="19295" b="1909"/>
          <a:stretch/>
        </p:blipFill>
        <p:spPr>
          <a:xfrm>
            <a:off x="1143000" y="1828800"/>
            <a:ext cx="6670497" cy="4038600"/>
          </a:xfrm>
          <a:prstGeom prst="rect">
            <a:avLst/>
          </a:prstGeom>
        </p:spPr>
      </p:pic>
      <p:sp>
        <p:nvSpPr>
          <p:cNvPr id="6" name="TextBox 5"/>
          <p:cNvSpPr txBox="1"/>
          <p:nvPr/>
        </p:nvSpPr>
        <p:spPr>
          <a:xfrm>
            <a:off x="304800" y="2096869"/>
            <a:ext cx="1120500" cy="646331"/>
          </a:xfrm>
          <a:prstGeom prst="rect">
            <a:avLst/>
          </a:prstGeom>
          <a:noFill/>
        </p:spPr>
        <p:txBody>
          <a:bodyPr wrap="none" rtlCol="0">
            <a:spAutoFit/>
          </a:bodyPr>
          <a:lstStyle/>
          <a:p>
            <a:r>
              <a:rPr lang="en-US" dirty="0">
                <a:solidFill>
                  <a:srgbClr val="FF0000"/>
                </a:solidFill>
              </a:rPr>
              <a:t>Core Heat</a:t>
            </a:r>
          </a:p>
          <a:p>
            <a:r>
              <a:rPr lang="en-US" dirty="0">
                <a:solidFill>
                  <a:srgbClr val="FF0000"/>
                </a:solidFill>
              </a:rPr>
              <a:t>Removal</a:t>
            </a:r>
            <a:endParaRPr lang="en-US" dirty="0">
              <a:solidFill>
                <a:srgbClr val="FF0000"/>
              </a:solidFill>
            </a:endParaRPr>
          </a:p>
        </p:txBody>
      </p:sp>
      <p:cxnSp>
        <p:nvCxnSpPr>
          <p:cNvPr id="8" name="Straight Arrow Connector 7"/>
          <p:cNvCxnSpPr/>
          <p:nvPr/>
        </p:nvCxnSpPr>
        <p:spPr>
          <a:xfrm flipV="1">
            <a:off x="1425300" y="2420034"/>
            <a:ext cx="1165500" cy="11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792948" y="4796452"/>
            <a:ext cx="1330503" cy="1200329"/>
          </a:xfrm>
          <a:prstGeom prst="rect">
            <a:avLst/>
          </a:prstGeom>
          <a:noFill/>
        </p:spPr>
        <p:txBody>
          <a:bodyPr wrap="square" rtlCol="0">
            <a:spAutoFit/>
          </a:bodyPr>
          <a:lstStyle/>
          <a:p>
            <a:r>
              <a:rPr lang="en-US" dirty="0">
                <a:solidFill>
                  <a:srgbClr val="FF0000"/>
                </a:solidFill>
              </a:rPr>
              <a:t>Process &amp; </a:t>
            </a:r>
          </a:p>
          <a:p>
            <a:r>
              <a:rPr lang="en-US" dirty="0">
                <a:solidFill>
                  <a:srgbClr val="FF0000"/>
                </a:solidFill>
              </a:rPr>
              <a:t>Effluent Rad. </a:t>
            </a:r>
          </a:p>
          <a:p>
            <a:r>
              <a:rPr lang="en-US" dirty="0">
                <a:solidFill>
                  <a:srgbClr val="FF0000"/>
                </a:solidFill>
              </a:rPr>
              <a:t>Monitoring</a:t>
            </a:r>
            <a:endParaRPr lang="en-US" dirty="0">
              <a:solidFill>
                <a:srgbClr val="FF0000"/>
              </a:solidFill>
            </a:endParaRPr>
          </a:p>
        </p:txBody>
      </p:sp>
      <p:cxnSp>
        <p:nvCxnSpPr>
          <p:cNvPr id="11" name="Straight Arrow Connector 10"/>
          <p:cNvCxnSpPr/>
          <p:nvPr/>
        </p:nvCxnSpPr>
        <p:spPr>
          <a:xfrm flipH="1" flipV="1">
            <a:off x="3036750" y="3558381"/>
            <a:ext cx="4790722" cy="1391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4648200" y="4926761"/>
            <a:ext cx="3068884" cy="11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705600" y="4926761"/>
            <a:ext cx="1073373" cy="331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7086600" y="2133600"/>
            <a:ext cx="1120500" cy="2674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0683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457200" indent="-457200"/>
            <a:r>
              <a:rPr lang="en-US" dirty="0" smtClean="0"/>
              <a:t>Normal Power Operation (Cont.)</a:t>
            </a:r>
          </a:p>
          <a:p>
            <a:pPr lvl="1"/>
            <a:r>
              <a:rPr lang="en-US" dirty="0"/>
              <a:t>Power Operation, Assume </a:t>
            </a:r>
            <a:r>
              <a:rPr lang="en-US" dirty="0" smtClean="0"/>
              <a:t>some Radionuclide transport from Fuel, </a:t>
            </a:r>
            <a:r>
              <a:rPr lang="en-US" dirty="0"/>
              <a:t>or Shine through Diffuser</a:t>
            </a:r>
          </a:p>
          <a:p>
            <a:pPr lvl="2"/>
            <a:r>
              <a:rPr lang="en-US" dirty="0"/>
              <a:t>H2/Reactor Coolant</a:t>
            </a:r>
          </a:p>
          <a:p>
            <a:pPr lvl="3"/>
            <a:r>
              <a:rPr lang="en-US" dirty="0"/>
              <a:t>Core Heat Removal </a:t>
            </a:r>
            <a:r>
              <a:rPr lang="en-US" dirty="0">
                <a:solidFill>
                  <a:srgbClr val="FF0000"/>
                </a:solidFill>
              </a:rPr>
              <a:t>(Potentially Safety Related)</a:t>
            </a:r>
          </a:p>
          <a:p>
            <a:pPr lvl="2"/>
            <a:r>
              <a:rPr lang="en-US" dirty="0"/>
              <a:t>Reactor</a:t>
            </a:r>
          </a:p>
          <a:p>
            <a:pPr lvl="2"/>
            <a:r>
              <a:rPr lang="en-US" dirty="0"/>
              <a:t>Digital Control</a:t>
            </a:r>
          </a:p>
          <a:p>
            <a:pPr lvl="2"/>
            <a:r>
              <a:rPr lang="en-US" dirty="0"/>
              <a:t>Exhaust Capture</a:t>
            </a:r>
          </a:p>
          <a:p>
            <a:pPr lvl="2"/>
            <a:r>
              <a:rPr lang="en-US" dirty="0"/>
              <a:t>Auxiliary Support Systems</a:t>
            </a:r>
          </a:p>
          <a:p>
            <a:pPr lvl="3"/>
            <a:r>
              <a:rPr lang="en-US" dirty="0">
                <a:solidFill>
                  <a:srgbClr val="FF0000"/>
                </a:solidFill>
              </a:rPr>
              <a:t>Radiation Monitoring. (Potentially Non-safety Related)</a:t>
            </a:r>
          </a:p>
          <a:p>
            <a:pPr lvl="3"/>
            <a:r>
              <a:rPr lang="en-US" dirty="0">
                <a:solidFill>
                  <a:srgbClr val="FF0000"/>
                </a:solidFill>
              </a:rPr>
              <a:t>Dedicated Rad Systems (Drains, HVAC)</a:t>
            </a:r>
          </a:p>
          <a:p>
            <a:pPr lvl="2"/>
            <a:r>
              <a:rPr lang="en-US" dirty="0">
                <a:solidFill>
                  <a:srgbClr val="FF0000"/>
                </a:solidFill>
              </a:rPr>
              <a:t>Radioactive Waste Management (Potentially Non-safety Related)</a:t>
            </a:r>
          </a:p>
          <a:p>
            <a:pPr lvl="2"/>
            <a:r>
              <a:rPr lang="en-US" dirty="0"/>
              <a:t>Electrical Systems</a:t>
            </a:r>
          </a:p>
          <a:p>
            <a:pPr lvl="2"/>
            <a:r>
              <a:rPr lang="en-US" dirty="0"/>
              <a:t>Security Control</a:t>
            </a:r>
          </a:p>
          <a:p>
            <a:pPr lvl="2"/>
            <a:r>
              <a:rPr lang="en-US" dirty="0">
                <a:solidFill>
                  <a:srgbClr val="FF0000"/>
                </a:solidFill>
              </a:rPr>
              <a:t>Shielding</a:t>
            </a:r>
          </a:p>
          <a:p>
            <a:pPr lvl="3"/>
            <a:r>
              <a:rPr lang="en-US" dirty="0">
                <a:solidFill>
                  <a:srgbClr val="FF0000"/>
                </a:solidFill>
              </a:rPr>
              <a:t>Assumed 1% </a:t>
            </a:r>
            <a:r>
              <a:rPr lang="en-US" dirty="0" smtClean="0">
                <a:solidFill>
                  <a:srgbClr val="FF0000"/>
                </a:solidFill>
              </a:rPr>
              <a:t>Leakage of Fission Products</a:t>
            </a:r>
            <a:endParaRPr lang="en-US" dirty="0">
              <a:solidFill>
                <a:srgbClr val="FF0000"/>
              </a:solidFill>
            </a:endParaRPr>
          </a:p>
          <a:p>
            <a:pPr marL="457200" indent="-457200"/>
            <a:endParaRPr lang="en-US" dirty="0"/>
          </a:p>
          <a:p>
            <a:pPr lvl="1"/>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63237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lvl="1" indent="0">
              <a:buNone/>
            </a:pPr>
            <a:r>
              <a:rPr lang="en-US" dirty="0" smtClean="0"/>
              <a:t>Related to Figure Provided: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pic>
        <p:nvPicPr>
          <p:cNvPr id="2" name="Picture 1"/>
          <p:cNvPicPr>
            <a:picLocks noChangeAspect="1"/>
          </p:cNvPicPr>
          <p:nvPr/>
        </p:nvPicPr>
        <p:blipFill rotWithShape="1">
          <a:blip r:embed="rId3"/>
          <a:srcRect l="19710" t="30152" r="19295" b="1909"/>
          <a:stretch/>
        </p:blipFill>
        <p:spPr>
          <a:xfrm>
            <a:off x="1143000" y="1828800"/>
            <a:ext cx="6670497" cy="4038600"/>
          </a:xfrm>
          <a:prstGeom prst="rect">
            <a:avLst/>
          </a:prstGeom>
        </p:spPr>
      </p:pic>
      <p:sp>
        <p:nvSpPr>
          <p:cNvPr id="6" name="TextBox 5"/>
          <p:cNvSpPr txBox="1"/>
          <p:nvPr/>
        </p:nvSpPr>
        <p:spPr>
          <a:xfrm>
            <a:off x="304800" y="3235215"/>
            <a:ext cx="1544012" cy="923330"/>
          </a:xfrm>
          <a:prstGeom prst="rect">
            <a:avLst/>
          </a:prstGeom>
          <a:noFill/>
        </p:spPr>
        <p:txBody>
          <a:bodyPr wrap="none" rtlCol="0">
            <a:spAutoFit/>
          </a:bodyPr>
          <a:lstStyle/>
          <a:p>
            <a:r>
              <a:rPr lang="en-US" dirty="0">
                <a:solidFill>
                  <a:srgbClr val="FF0000"/>
                </a:solidFill>
              </a:rPr>
              <a:t>Shielding (Esp.</a:t>
            </a:r>
          </a:p>
          <a:p>
            <a:r>
              <a:rPr lang="en-US" dirty="0">
                <a:solidFill>
                  <a:srgbClr val="FF0000"/>
                </a:solidFill>
              </a:rPr>
              <a:t>For Neutrons/</a:t>
            </a:r>
          </a:p>
          <a:p>
            <a:r>
              <a:rPr lang="en-US" dirty="0">
                <a:solidFill>
                  <a:srgbClr val="FF0000"/>
                </a:solidFill>
              </a:rPr>
              <a:t>Gammas)</a:t>
            </a:r>
            <a:endParaRPr lang="en-US" dirty="0">
              <a:solidFill>
                <a:srgbClr val="FF0000"/>
              </a:solidFill>
            </a:endParaRPr>
          </a:p>
        </p:txBody>
      </p:sp>
      <p:sp>
        <p:nvSpPr>
          <p:cNvPr id="10" name="TextBox 9"/>
          <p:cNvSpPr txBox="1"/>
          <p:nvPr/>
        </p:nvSpPr>
        <p:spPr>
          <a:xfrm>
            <a:off x="7400784" y="1724833"/>
            <a:ext cx="1580188" cy="2031325"/>
          </a:xfrm>
          <a:prstGeom prst="rect">
            <a:avLst/>
          </a:prstGeom>
          <a:noFill/>
        </p:spPr>
        <p:txBody>
          <a:bodyPr wrap="square" rtlCol="0">
            <a:spAutoFit/>
          </a:bodyPr>
          <a:lstStyle/>
          <a:p>
            <a:r>
              <a:rPr lang="en-US" dirty="0">
                <a:solidFill>
                  <a:srgbClr val="FF0000"/>
                </a:solidFill>
              </a:rPr>
              <a:t>Dedicated Rad Systems Not Shown (Drains/HVAC), </a:t>
            </a:r>
            <a:r>
              <a:rPr lang="en-US" dirty="0" err="1">
                <a:solidFill>
                  <a:srgbClr val="FF0000"/>
                </a:solidFill>
              </a:rPr>
              <a:t>radiologically</a:t>
            </a:r>
            <a:r>
              <a:rPr lang="en-US" dirty="0">
                <a:solidFill>
                  <a:srgbClr val="FF0000"/>
                </a:solidFill>
              </a:rPr>
              <a:t> controlled area unclear.</a:t>
            </a:r>
            <a:endParaRPr lang="en-US" dirty="0">
              <a:solidFill>
                <a:srgbClr val="FF0000"/>
              </a:solidFill>
            </a:endParaRPr>
          </a:p>
        </p:txBody>
      </p:sp>
      <p:cxnSp>
        <p:nvCxnSpPr>
          <p:cNvPr id="11" name="Straight Arrow Connector 10"/>
          <p:cNvCxnSpPr/>
          <p:nvPr/>
        </p:nvCxnSpPr>
        <p:spPr>
          <a:xfrm flipV="1">
            <a:off x="1740963" y="2823919"/>
            <a:ext cx="1002237" cy="605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629628" y="3546804"/>
            <a:ext cx="1165500" cy="115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86600" y="4796451"/>
            <a:ext cx="1752600" cy="934763"/>
          </a:xfrm>
          <a:prstGeom prst="rect">
            <a:avLst/>
          </a:prstGeom>
          <a:noFill/>
        </p:spPr>
        <p:txBody>
          <a:bodyPr wrap="square" rtlCol="0">
            <a:spAutoFit/>
          </a:bodyPr>
          <a:lstStyle/>
          <a:p>
            <a:r>
              <a:rPr lang="en-US" dirty="0" err="1">
                <a:solidFill>
                  <a:srgbClr val="FF0000"/>
                </a:solidFill>
              </a:rPr>
              <a:t>Radwaste</a:t>
            </a:r>
            <a:r>
              <a:rPr lang="en-US" dirty="0">
                <a:solidFill>
                  <a:srgbClr val="FF0000"/>
                </a:solidFill>
              </a:rPr>
              <a:t> Management  (Not shown)</a:t>
            </a:r>
            <a:endParaRPr lang="en-US" dirty="0">
              <a:solidFill>
                <a:srgbClr val="FF0000"/>
              </a:solidFill>
            </a:endParaRPr>
          </a:p>
        </p:txBody>
      </p:sp>
      <p:cxnSp>
        <p:nvCxnSpPr>
          <p:cNvPr id="17" name="Straight Arrow Connector 16"/>
          <p:cNvCxnSpPr/>
          <p:nvPr/>
        </p:nvCxnSpPr>
        <p:spPr>
          <a:xfrm flipH="1">
            <a:off x="5867400" y="4964576"/>
            <a:ext cx="1288459" cy="1408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705600" y="2221419"/>
            <a:ext cx="830777" cy="2595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782028" y="3710780"/>
            <a:ext cx="1013100" cy="937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778914" y="3546804"/>
            <a:ext cx="2869286" cy="967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934428" y="3863180"/>
            <a:ext cx="1013100" cy="9374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7834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marL="457200" indent="-457200"/>
            <a:r>
              <a:rPr lang="en-US" dirty="0" smtClean="0"/>
              <a:t>Normal Power Operation (Cont.)</a:t>
            </a:r>
          </a:p>
          <a:p>
            <a:pPr lvl="1"/>
            <a:r>
              <a:rPr lang="en-US" dirty="0"/>
              <a:t>Startup Conditions, No Fuel Leakage:</a:t>
            </a:r>
          </a:p>
          <a:p>
            <a:pPr lvl="2"/>
            <a:r>
              <a:rPr lang="en-US" dirty="0"/>
              <a:t>Air/Fuel Transfer (New Fuel</a:t>
            </a:r>
            <a:r>
              <a:rPr lang="en-US" dirty="0" smtClean="0"/>
              <a:t>) </a:t>
            </a:r>
          </a:p>
          <a:p>
            <a:pPr lvl="3"/>
            <a:r>
              <a:rPr lang="en-US" dirty="0" smtClean="0">
                <a:solidFill>
                  <a:srgbClr val="FF0000"/>
                </a:solidFill>
              </a:rPr>
              <a:t>Fuel </a:t>
            </a:r>
            <a:r>
              <a:rPr lang="en-US" dirty="0">
                <a:solidFill>
                  <a:srgbClr val="FF0000"/>
                </a:solidFill>
              </a:rPr>
              <a:t>Handling &amp; </a:t>
            </a:r>
            <a:r>
              <a:rPr lang="en-US" dirty="0" smtClean="0">
                <a:solidFill>
                  <a:srgbClr val="FF0000"/>
                </a:solidFill>
              </a:rPr>
              <a:t>Storage</a:t>
            </a:r>
          </a:p>
          <a:p>
            <a:pPr lvl="2"/>
            <a:r>
              <a:rPr lang="en-US" dirty="0" smtClean="0"/>
              <a:t>N2/Inert</a:t>
            </a:r>
            <a:endParaRPr lang="en-US" dirty="0"/>
          </a:p>
          <a:p>
            <a:pPr lvl="2"/>
            <a:r>
              <a:rPr lang="en-US" dirty="0"/>
              <a:t>H2/Reactor Coolant</a:t>
            </a:r>
          </a:p>
          <a:p>
            <a:pPr lvl="2"/>
            <a:r>
              <a:rPr lang="en-US" dirty="0"/>
              <a:t>Reactor</a:t>
            </a:r>
          </a:p>
          <a:p>
            <a:pPr lvl="2"/>
            <a:r>
              <a:rPr lang="en-US" dirty="0"/>
              <a:t>Digital Control</a:t>
            </a:r>
          </a:p>
          <a:p>
            <a:pPr lvl="2"/>
            <a:r>
              <a:rPr lang="en-US" dirty="0"/>
              <a:t>Exhaust Capture</a:t>
            </a:r>
          </a:p>
          <a:p>
            <a:pPr lvl="2"/>
            <a:r>
              <a:rPr lang="en-US" dirty="0"/>
              <a:t>Auxiliary Support Systems</a:t>
            </a:r>
          </a:p>
          <a:p>
            <a:pPr lvl="3"/>
            <a:r>
              <a:rPr lang="en-US" dirty="0">
                <a:solidFill>
                  <a:srgbClr val="FF0000"/>
                </a:solidFill>
              </a:rPr>
              <a:t>Process and Effluent Radiation Monitoring. (Potentially Non-safety Related)</a:t>
            </a:r>
          </a:p>
          <a:p>
            <a:pPr lvl="2"/>
            <a:r>
              <a:rPr lang="en-US" dirty="0"/>
              <a:t>Electrical </a:t>
            </a:r>
            <a:r>
              <a:rPr lang="en-US" dirty="0" smtClean="0"/>
              <a:t>Systems	</a:t>
            </a:r>
            <a:endParaRPr lang="en-US" dirty="0"/>
          </a:p>
          <a:p>
            <a:pPr lvl="2"/>
            <a:r>
              <a:rPr lang="en-US" dirty="0"/>
              <a:t>Security Control</a:t>
            </a:r>
          </a:p>
          <a:p>
            <a:pPr marL="457200" indent="-457200"/>
            <a:endParaRPr lang="en-US" dirty="0"/>
          </a:p>
          <a:p>
            <a:pPr lvl="1"/>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872459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indent="-457200"/>
            <a:r>
              <a:rPr lang="en-US" dirty="0" smtClean="0"/>
              <a:t>Normal Power Operation (Cont.)</a:t>
            </a:r>
          </a:p>
          <a:p>
            <a:pPr lvl="1">
              <a:spcBef>
                <a:spcPts val="20"/>
              </a:spcBef>
            </a:pPr>
            <a:r>
              <a:rPr lang="en-US" dirty="0"/>
              <a:t>Shutdown Conditions, No Fuel Leakage:</a:t>
            </a:r>
          </a:p>
          <a:p>
            <a:pPr lvl="2">
              <a:spcBef>
                <a:spcPts val="20"/>
              </a:spcBef>
            </a:pPr>
            <a:r>
              <a:rPr lang="en-US" dirty="0"/>
              <a:t>Air/Fuel Transfer (Spent Fuel)</a:t>
            </a:r>
          </a:p>
          <a:p>
            <a:pPr lvl="3">
              <a:spcBef>
                <a:spcPts val="20"/>
              </a:spcBef>
            </a:pPr>
            <a:r>
              <a:rPr lang="en-US" dirty="0">
                <a:solidFill>
                  <a:srgbClr val="FF0000"/>
                </a:solidFill>
              </a:rPr>
              <a:t>Fuel Handling &amp; Storage (Potentially Safety Related and Non safety related, Augmented Quality)</a:t>
            </a:r>
          </a:p>
          <a:p>
            <a:pPr lvl="2">
              <a:spcBef>
                <a:spcPts val="20"/>
              </a:spcBef>
            </a:pPr>
            <a:r>
              <a:rPr lang="en-US" dirty="0"/>
              <a:t>N2/Inert</a:t>
            </a:r>
          </a:p>
          <a:p>
            <a:pPr lvl="2">
              <a:spcBef>
                <a:spcPts val="20"/>
              </a:spcBef>
            </a:pPr>
            <a:r>
              <a:rPr lang="en-US" dirty="0"/>
              <a:t>H2/Reactor Coolant</a:t>
            </a:r>
          </a:p>
          <a:p>
            <a:pPr lvl="3">
              <a:spcBef>
                <a:spcPts val="20"/>
              </a:spcBef>
            </a:pPr>
            <a:r>
              <a:rPr lang="en-US" dirty="0">
                <a:solidFill>
                  <a:srgbClr val="FF0000"/>
                </a:solidFill>
              </a:rPr>
              <a:t>Transition to Decay Heat Removal (Potentially Safety Related)</a:t>
            </a:r>
          </a:p>
          <a:p>
            <a:pPr lvl="2">
              <a:spcBef>
                <a:spcPts val="20"/>
              </a:spcBef>
            </a:pPr>
            <a:r>
              <a:rPr lang="en-US" dirty="0"/>
              <a:t>Reactor</a:t>
            </a:r>
          </a:p>
          <a:p>
            <a:pPr lvl="2">
              <a:spcBef>
                <a:spcPts val="20"/>
              </a:spcBef>
            </a:pPr>
            <a:r>
              <a:rPr lang="en-US" dirty="0"/>
              <a:t>Digital Control</a:t>
            </a:r>
          </a:p>
          <a:p>
            <a:pPr lvl="2">
              <a:spcBef>
                <a:spcPts val="20"/>
              </a:spcBef>
            </a:pPr>
            <a:r>
              <a:rPr lang="en-US" dirty="0"/>
              <a:t>Exhaust Capture</a:t>
            </a:r>
          </a:p>
          <a:p>
            <a:pPr lvl="2">
              <a:spcBef>
                <a:spcPts val="20"/>
              </a:spcBef>
            </a:pPr>
            <a:r>
              <a:rPr lang="en-US" dirty="0"/>
              <a:t>Auxiliary Support Systems</a:t>
            </a:r>
          </a:p>
          <a:p>
            <a:pPr lvl="3">
              <a:spcBef>
                <a:spcPts val="20"/>
              </a:spcBef>
            </a:pPr>
            <a:r>
              <a:rPr lang="en-US" dirty="0">
                <a:solidFill>
                  <a:srgbClr val="FF0000"/>
                </a:solidFill>
              </a:rPr>
              <a:t>Process and Effluent Radiation Monitoring. (Potentially Non-safety Related)</a:t>
            </a:r>
          </a:p>
          <a:p>
            <a:pPr lvl="2">
              <a:spcBef>
                <a:spcPts val="20"/>
              </a:spcBef>
            </a:pPr>
            <a:r>
              <a:rPr lang="en-US" dirty="0"/>
              <a:t>Electrical Systems</a:t>
            </a:r>
          </a:p>
          <a:p>
            <a:pPr lvl="2">
              <a:spcBef>
                <a:spcPts val="20"/>
              </a:spcBef>
            </a:pPr>
            <a:r>
              <a:rPr lang="en-US" dirty="0"/>
              <a:t>Security Control</a:t>
            </a:r>
          </a:p>
          <a:p>
            <a:pPr lvl="2">
              <a:spcBef>
                <a:spcPts val="20"/>
              </a:spcBef>
            </a:pPr>
            <a:r>
              <a:rPr lang="en-US" dirty="0"/>
              <a:t>Shielding</a:t>
            </a:r>
          </a:p>
          <a:p>
            <a:pPr marL="457200" indent="-457200"/>
            <a:endParaRPr lang="en-US" dirty="0"/>
          </a:p>
          <a:p>
            <a:pPr lvl="1"/>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33345157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lvl="1" indent="0">
              <a:buNone/>
            </a:pPr>
            <a:r>
              <a:rPr lang="en-US" dirty="0" smtClean="0"/>
              <a:t>Related to Figure Provided: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pic>
        <p:nvPicPr>
          <p:cNvPr id="2" name="Picture 1"/>
          <p:cNvPicPr>
            <a:picLocks noChangeAspect="1"/>
          </p:cNvPicPr>
          <p:nvPr/>
        </p:nvPicPr>
        <p:blipFill rotWithShape="1">
          <a:blip r:embed="rId3"/>
          <a:srcRect l="19710" t="30152" r="19295" b="1909"/>
          <a:stretch/>
        </p:blipFill>
        <p:spPr>
          <a:xfrm>
            <a:off x="1143000" y="1828800"/>
            <a:ext cx="6670497" cy="4038600"/>
          </a:xfrm>
          <a:prstGeom prst="rect">
            <a:avLst/>
          </a:prstGeom>
        </p:spPr>
      </p:pic>
      <p:sp>
        <p:nvSpPr>
          <p:cNvPr id="10" name="TextBox 9"/>
          <p:cNvSpPr txBox="1"/>
          <p:nvPr/>
        </p:nvSpPr>
        <p:spPr>
          <a:xfrm>
            <a:off x="7388912" y="2195353"/>
            <a:ext cx="1580188" cy="1200329"/>
          </a:xfrm>
          <a:prstGeom prst="rect">
            <a:avLst/>
          </a:prstGeom>
          <a:noFill/>
        </p:spPr>
        <p:txBody>
          <a:bodyPr wrap="square" rtlCol="0">
            <a:spAutoFit/>
          </a:bodyPr>
          <a:lstStyle/>
          <a:p>
            <a:r>
              <a:rPr lang="en-US" dirty="0">
                <a:solidFill>
                  <a:srgbClr val="FF0000"/>
                </a:solidFill>
              </a:rPr>
              <a:t>Spent Fuel Handling and Storage Not Shown</a:t>
            </a:r>
            <a:endParaRPr lang="en-US" dirty="0">
              <a:solidFill>
                <a:srgbClr val="FF0000"/>
              </a:solidFill>
            </a:endParaRPr>
          </a:p>
        </p:txBody>
      </p:sp>
      <p:sp>
        <p:nvSpPr>
          <p:cNvPr id="6" name="TextBox 5"/>
          <p:cNvSpPr txBox="1"/>
          <p:nvPr/>
        </p:nvSpPr>
        <p:spPr>
          <a:xfrm>
            <a:off x="174900" y="2958216"/>
            <a:ext cx="1580188" cy="1477328"/>
          </a:xfrm>
          <a:prstGeom prst="rect">
            <a:avLst/>
          </a:prstGeom>
          <a:noFill/>
        </p:spPr>
        <p:txBody>
          <a:bodyPr wrap="square" rtlCol="0">
            <a:spAutoFit/>
          </a:bodyPr>
          <a:lstStyle/>
          <a:p>
            <a:r>
              <a:rPr lang="en-US" dirty="0">
                <a:solidFill>
                  <a:srgbClr val="FF0000"/>
                </a:solidFill>
              </a:rPr>
              <a:t>Intended Configuration for Decay Heat Removal Unclear</a:t>
            </a:r>
            <a:endParaRPr lang="en-US" dirty="0">
              <a:solidFill>
                <a:srgbClr val="FF0000"/>
              </a:solidFill>
            </a:endParaRPr>
          </a:p>
        </p:txBody>
      </p:sp>
      <p:cxnSp>
        <p:nvCxnSpPr>
          <p:cNvPr id="7" name="Straight Arrow Connector 6"/>
          <p:cNvCxnSpPr/>
          <p:nvPr/>
        </p:nvCxnSpPr>
        <p:spPr>
          <a:xfrm flipV="1">
            <a:off x="1189502" y="2590800"/>
            <a:ext cx="1401298" cy="596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71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indent="-457200"/>
            <a:r>
              <a:rPr lang="en-US" dirty="0" smtClean="0"/>
              <a:t>Normal Power Operation (Cont.)</a:t>
            </a:r>
          </a:p>
          <a:p>
            <a:pPr lvl="1"/>
            <a:r>
              <a:rPr lang="en-US" dirty="0"/>
              <a:t>Shutdown Conditions, Assume Partial Fuel Leakage, Shine where fuel relocation has occurred:</a:t>
            </a:r>
          </a:p>
          <a:p>
            <a:pPr lvl="2">
              <a:spcBef>
                <a:spcPts val="0"/>
              </a:spcBef>
            </a:pPr>
            <a:r>
              <a:rPr lang="en-US" dirty="0"/>
              <a:t>Air/Fuel Transfer (Spent Fuel)</a:t>
            </a:r>
          </a:p>
          <a:p>
            <a:pPr lvl="3">
              <a:spcBef>
                <a:spcPts val="0"/>
              </a:spcBef>
            </a:pPr>
            <a:r>
              <a:rPr lang="en-US" dirty="0">
                <a:solidFill>
                  <a:srgbClr val="FF0000"/>
                </a:solidFill>
              </a:rPr>
              <a:t>Fuel Handling &amp; Storage (Potentially Safety Related and Non safety related, Augmented Quality)</a:t>
            </a:r>
          </a:p>
          <a:p>
            <a:pPr lvl="2">
              <a:spcBef>
                <a:spcPts val="0"/>
              </a:spcBef>
            </a:pPr>
            <a:r>
              <a:rPr lang="en-US" dirty="0"/>
              <a:t>N2/Inert</a:t>
            </a:r>
          </a:p>
          <a:p>
            <a:pPr lvl="2">
              <a:spcBef>
                <a:spcPts val="0"/>
              </a:spcBef>
            </a:pPr>
            <a:r>
              <a:rPr lang="en-US" dirty="0"/>
              <a:t>H2/Reactor Coolant</a:t>
            </a:r>
          </a:p>
          <a:p>
            <a:pPr lvl="2">
              <a:spcBef>
                <a:spcPts val="0"/>
              </a:spcBef>
            </a:pPr>
            <a:r>
              <a:rPr lang="en-US" dirty="0"/>
              <a:t>Reactor</a:t>
            </a:r>
          </a:p>
          <a:p>
            <a:pPr lvl="2">
              <a:spcBef>
                <a:spcPts val="0"/>
              </a:spcBef>
            </a:pPr>
            <a:r>
              <a:rPr lang="en-US" dirty="0"/>
              <a:t>Digital Control</a:t>
            </a:r>
          </a:p>
          <a:p>
            <a:pPr lvl="2">
              <a:spcBef>
                <a:spcPts val="0"/>
              </a:spcBef>
            </a:pPr>
            <a:r>
              <a:rPr lang="en-US" dirty="0"/>
              <a:t>Exhaust Capture</a:t>
            </a:r>
          </a:p>
          <a:p>
            <a:pPr lvl="2">
              <a:spcBef>
                <a:spcPts val="0"/>
              </a:spcBef>
            </a:pPr>
            <a:r>
              <a:rPr lang="en-US" dirty="0">
                <a:solidFill>
                  <a:srgbClr val="FF0000"/>
                </a:solidFill>
              </a:rPr>
              <a:t>Radioactive Waste Management (Potentially Non-safety Related)</a:t>
            </a:r>
          </a:p>
          <a:p>
            <a:pPr lvl="2">
              <a:spcBef>
                <a:spcPts val="0"/>
              </a:spcBef>
            </a:pPr>
            <a:r>
              <a:rPr lang="en-US" dirty="0"/>
              <a:t>Auxiliary Support Systems</a:t>
            </a:r>
          </a:p>
          <a:p>
            <a:pPr lvl="3">
              <a:spcBef>
                <a:spcPts val="0"/>
              </a:spcBef>
            </a:pPr>
            <a:r>
              <a:rPr lang="en-US" dirty="0">
                <a:solidFill>
                  <a:srgbClr val="FF0000"/>
                </a:solidFill>
              </a:rPr>
              <a:t>Process and Effluent Radiation Monitoring. (Potentially Non-safety Related)</a:t>
            </a:r>
          </a:p>
          <a:p>
            <a:pPr lvl="3">
              <a:spcBef>
                <a:spcPts val="0"/>
              </a:spcBef>
            </a:pPr>
            <a:r>
              <a:rPr lang="en-US" dirty="0">
                <a:solidFill>
                  <a:srgbClr val="FF0000"/>
                </a:solidFill>
              </a:rPr>
              <a:t>Dedicated Rad Systems (Drains, HVAC)</a:t>
            </a:r>
          </a:p>
          <a:p>
            <a:pPr lvl="2">
              <a:spcBef>
                <a:spcPts val="0"/>
              </a:spcBef>
            </a:pPr>
            <a:r>
              <a:rPr lang="en-US" dirty="0"/>
              <a:t>Electrical Systems</a:t>
            </a:r>
          </a:p>
          <a:p>
            <a:pPr lvl="2">
              <a:spcBef>
                <a:spcPts val="0"/>
              </a:spcBef>
            </a:pPr>
            <a:r>
              <a:rPr lang="en-US" dirty="0"/>
              <a:t>Security </a:t>
            </a:r>
            <a:r>
              <a:rPr lang="en-US" dirty="0" smtClean="0"/>
              <a:t>Control</a:t>
            </a:r>
          </a:p>
          <a:p>
            <a:pPr lvl="2">
              <a:spcBef>
                <a:spcPts val="0"/>
              </a:spcBef>
            </a:pPr>
            <a:r>
              <a:rPr lang="en-US" dirty="0" smtClean="0"/>
              <a:t>Shielding</a:t>
            </a:r>
            <a:endParaRPr lang="en-US" dirty="0"/>
          </a:p>
          <a:p>
            <a:pPr marL="457200" indent="-457200"/>
            <a:endParaRPr lang="en-US" dirty="0"/>
          </a:p>
          <a:p>
            <a:pPr lvl="1"/>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1246067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indent="-457200"/>
            <a:r>
              <a:rPr lang="en-US" dirty="0" smtClean="0"/>
              <a:t>Maximum Hypothetical Events</a:t>
            </a:r>
          </a:p>
          <a:p>
            <a:pPr lvl="1">
              <a:spcBef>
                <a:spcPts val="0"/>
              </a:spcBef>
            </a:pPr>
            <a:r>
              <a:rPr lang="en-US" dirty="0"/>
              <a:t>Pipe Break/Loss of Hydrogen Coolant From At Power Condition</a:t>
            </a:r>
          </a:p>
          <a:p>
            <a:pPr lvl="2">
              <a:spcBef>
                <a:spcPts val="0"/>
              </a:spcBef>
            </a:pPr>
            <a:r>
              <a:rPr lang="en-US" dirty="0"/>
              <a:t>H2/Reactor Coolant</a:t>
            </a:r>
          </a:p>
          <a:p>
            <a:pPr lvl="3">
              <a:spcBef>
                <a:spcPts val="0"/>
              </a:spcBef>
            </a:pPr>
            <a:r>
              <a:rPr lang="en-US" dirty="0">
                <a:solidFill>
                  <a:srgbClr val="FF0000"/>
                </a:solidFill>
              </a:rPr>
              <a:t>Pressurized Test Cell</a:t>
            </a:r>
          </a:p>
          <a:p>
            <a:pPr lvl="3">
              <a:spcBef>
                <a:spcPts val="0"/>
              </a:spcBef>
            </a:pPr>
            <a:r>
              <a:rPr lang="en-US" dirty="0">
                <a:solidFill>
                  <a:srgbClr val="FF0000"/>
                </a:solidFill>
              </a:rPr>
              <a:t>Engineering Safeguards - Emergency Hydrogen Core Cooling (Potentially Safety Related)</a:t>
            </a:r>
          </a:p>
          <a:p>
            <a:pPr lvl="3">
              <a:spcBef>
                <a:spcPts val="0"/>
              </a:spcBef>
            </a:pPr>
            <a:r>
              <a:rPr lang="en-US" dirty="0">
                <a:solidFill>
                  <a:srgbClr val="FF0000"/>
                </a:solidFill>
              </a:rPr>
              <a:t>Engineering Safeguards - Transition to Decay Heat Removal (Potentially Safety Related)</a:t>
            </a:r>
          </a:p>
          <a:p>
            <a:pPr lvl="2">
              <a:spcBef>
                <a:spcPts val="0"/>
              </a:spcBef>
            </a:pPr>
            <a:r>
              <a:rPr lang="en-US" dirty="0"/>
              <a:t>Reactor</a:t>
            </a:r>
          </a:p>
          <a:p>
            <a:pPr lvl="3">
              <a:spcBef>
                <a:spcPts val="0"/>
              </a:spcBef>
            </a:pPr>
            <a:r>
              <a:rPr lang="en-US" dirty="0"/>
              <a:t>Reactor trip using Control Drums </a:t>
            </a:r>
            <a:r>
              <a:rPr lang="en-US" dirty="0">
                <a:solidFill>
                  <a:srgbClr val="FF0000"/>
                </a:solidFill>
              </a:rPr>
              <a:t>(Potentially Safety Related)</a:t>
            </a:r>
          </a:p>
          <a:p>
            <a:pPr lvl="2">
              <a:spcBef>
                <a:spcPts val="0"/>
              </a:spcBef>
            </a:pPr>
            <a:r>
              <a:rPr lang="en-US" dirty="0"/>
              <a:t>Digital Control</a:t>
            </a:r>
          </a:p>
          <a:p>
            <a:pPr lvl="3">
              <a:spcBef>
                <a:spcPts val="0"/>
              </a:spcBef>
            </a:pPr>
            <a:r>
              <a:rPr lang="en-US" dirty="0"/>
              <a:t>Facility Protection Layer </a:t>
            </a:r>
            <a:r>
              <a:rPr lang="en-US" dirty="0">
                <a:solidFill>
                  <a:srgbClr val="FF0000"/>
                </a:solidFill>
              </a:rPr>
              <a:t>(Potentially Safety Related)</a:t>
            </a:r>
          </a:p>
          <a:p>
            <a:pPr lvl="2">
              <a:spcBef>
                <a:spcPts val="0"/>
              </a:spcBef>
            </a:pPr>
            <a:r>
              <a:rPr lang="en-US" dirty="0"/>
              <a:t>Exhaust </a:t>
            </a:r>
            <a:r>
              <a:rPr lang="en-US" dirty="0" smtClean="0"/>
              <a:t>Capture (</a:t>
            </a:r>
            <a:r>
              <a:rPr lang="en-US" dirty="0">
                <a:solidFill>
                  <a:srgbClr val="FF0000"/>
                </a:solidFill>
              </a:rPr>
              <a:t>Portions </a:t>
            </a:r>
            <a:r>
              <a:rPr lang="en-US" dirty="0" smtClean="0">
                <a:solidFill>
                  <a:srgbClr val="FF0000"/>
                </a:solidFill>
              </a:rPr>
              <a:t>potentially Safety-Related</a:t>
            </a:r>
            <a:r>
              <a:rPr lang="en-US" dirty="0" smtClean="0"/>
              <a:t>)</a:t>
            </a:r>
          </a:p>
          <a:p>
            <a:pPr lvl="2"/>
            <a:r>
              <a:rPr lang="en-US" dirty="0"/>
              <a:t>Auxiliary Support Systems</a:t>
            </a:r>
          </a:p>
          <a:p>
            <a:pPr lvl="3"/>
            <a:r>
              <a:rPr lang="en-US" dirty="0">
                <a:solidFill>
                  <a:srgbClr val="FF0000"/>
                </a:solidFill>
              </a:rPr>
              <a:t>Radiation Monitoring. (Potentially Non-safety Related)</a:t>
            </a:r>
          </a:p>
          <a:p>
            <a:pPr lvl="3"/>
            <a:r>
              <a:rPr lang="en-US" dirty="0"/>
              <a:t>Cooling Water </a:t>
            </a:r>
            <a:r>
              <a:rPr lang="en-US" dirty="0">
                <a:solidFill>
                  <a:srgbClr val="FF0000"/>
                </a:solidFill>
              </a:rPr>
              <a:t>(Potentially Safety Related)</a:t>
            </a:r>
          </a:p>
          <a:p>
            <a:pPr lvl="3"/>
            <a:r>
              <a:rPr lang="en-US" dirty="0"/>
              <a:t>Spray Water </a:t>
            </a:r>
            <a:r>
              <a:rPr lang="en-US" dirty="0">
                <a:solidFill>
                  <a:srgbClr val="FF0000"/>
                </a:solidFill>
              </a:rPr>
              <a:t>(Potentially Safety Related)</a:t>
            </a:r>
          </a:p>
          <a:p>
            <a:pPr lvl="1">
              <a:spcBef>
                <a:spcPts val="0"/>
              </a:spcBef>
            </a:pPr>
            <a:endParaRPr lang="en-US" dirty="0"/>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1782036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A3 ROM Cost </a:t>
            </a:r>
            <a:r>
              <a:rPr lang="en-US" dirty="0" smtClean="0"/>
              <a:t>Assessment</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1036637"/>
            <a:ext cx="8229600" cy="4983163"/>
          </a:xfrm>
        </p:spPr>
        <p:txBody>
          <a:bodyPr/>
          <a:lstStyle/>
          <a:p>
            <a:pPr marL="344488" indent="-344488">
              <a:spcBef>
                <a:spcPts val="600"/>
              </a:spcBef>
            </a:pPr>
            <a:r>
              <a:rPr lang="en-US" dirty="0" smtClean="0"/>
              <a:t>Statement of Work Sub‐Task </a:t>
            </a:r>
            <a:r>
              <a:rPr lang="en-US" dirty="0"/>
              <a:t>6 – A3 Full Scale Test ROM Estimate Assessment</a:t>
            </a:r>
            <a:endParaRPr lang="en-US" dirty="0" smtClean="0"/>
          </a:p>
          <a:p>
            <a:pPr>
              <a:spcBef>
                <a:spcPts val="600"/>
              </a:spcBef>
            </a:pPr>
            <a:r>
              <a:rPr lang="en-US" dirty="0"/>
              <a:t>BWXT activities </a:t>
            </a:r>
            <a:r>
              <a:rPr lang="en-US" dirty="0" smtClean="0"/>
              <a:t>include:  </a:t>
            </a:r>
          </a:p>
          <a:p>
            <a:pPr lvl="1">
              <a:spcBef>
                <a:spcPts val="600"/>
              </a:spcBef>
            </a:pPr>
            <a:r>
              <a:rPr lang="en-US" dirty="0" smtClean="0"/>
              <a:t>Evaluate </a:t>
            </a:r>
            <a:r>
              <a:rPr lang="en-US" dirty="0"/>
              <a:t>equipment/system needs and quantities from the structures, systems, </a:t>
            </a:r>
            <a:r>
              <a:rPr lang="en-US" dirty="0" smtClean="0"/>
              <a:t>and components </a:t>
            </a:r>
            <a:r>
              <a:rPr lang="en-US" dirty="0"/>
              <a:t>described in the A3 test stand gap assessment document </a:t>
            </a:r>
            <a:r>
              <a:rPr lang="en-US" dirty="0" smtClean="0"/>
              <a:t>NASS‐ES‐100889</a:t>
            </a:r>
          </a:p>
          <a:p>
            <a:pPr lvl="1">
              <a:spcBef>
                <a:spcPts val="600"/>
              </a:spcBef>
            </a:pPr>
            <a:r>
              <a:rPr lang="en-US" dirty="0"/>
              <a:t>Provide the quantities of mechanical, electrical, and I&amp;C hardware required to meet </a:t>
            </a:r>
            <a:r>
              <a:rPr lang="en-US" dirty="0" smtClean="0"/>
              <a:t>the requirements </a:t>
            </a:r>
            <a:r>
              <a:rPr lang="en-US" dirty="0"/>
              <a:t>of the conceptual A3 test stand design</a:t>
            </a:r>
          </a:p>
          <a:p>
            <a:pPr lvl="1">
              <a:spcBef>
                <a:spcPts val="600"/>
              </a:spcBef>
            </a:pPr>
            <a:r>
              <a:rPr lang="en-US" dirty="0"/>
              <a:t>Provide input to NASA for creation of a ROM cost estimate of the equipment</a:t>
            </a:r>
          </a:p>
          <a:p>
            <a:pPr lvl="1">
              <a:spcBef>
                <a:spcPts val="600"/>
              </a:spcBef>
            </a:pPr>
            <a:r>
              <a:rPr lang="en-US" dirty="0"/>
              <a:t>Estimate engineering and licensing costs for A3 ground test</a:t>
            </a:r>
          </a:p>
          <a:p>
            <a:pPr lvl="1">
              <a:spcBef>
                <a:spcPts val="600"/>
              </a:spcBef>
            </a:pPr>
            <a:endParaRPr lang="en-US" dirty="0"/>
          </a:p>
        </p:txBody>
      </p:sp>
    </p:spTree>
    <p:extLst>
      <p:ext uri="{BB962C8B-B14F-4D97-AF65-F5344CB8AC3E}">
        <p14:creationId xmlns:p14="http://schemas.microsoft.com/office/powerpoint/2010/main" val="2945566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indent="-457200"/>
            <a:r>
              <a:rPr lang="en-US" dirty="0" smtClean="0"/>
              <a:t>Maximum Hypothetical Events (Cont.)</a:t>
            </a:r>
          </a:p>
          <a:p>
            <a:pPr lvl="1">
              <a:spcBef>
                <a:spcPts val="0"/>
              </a:spcBef>
            </a:pPr>
            <a:r>
              <a:rPr lang="en-US" dirty="0"/>
              <a:t>Pipe Break/Loss of Hydrogen Coolant From At Power </a:t>
            </a:r>
            <a:r>
              <a:rPr lang="en-US" dirty="0" smtClean="0"/>
              <a:t>Condition (Cont.)</a:t>
            </a:r>
          </a:p>
          <a:p>
            <a:pPr lvl="2"/>
            <a:r>
              <a:rPr lang="en-US" dirty="0" smtClean="0"/>
              <a:t>Radioactive </a:t>
            </a:r>
            <a:r>
              <a:rPr lang="en-US" dirty="0"/>
              <a:t>Waste Management (Non-safety, Augmented Quality)</a:t>
            </a:r>
          </a:p>
          <a:p>
            <a:pPr lvl="2"/>
            <a:r>
              <a:rPr lang="en-US" dirty="0"/>
              <a:t>Electrical Systems</a:t>
            </a:r>
          </a:p>
          <a:p>
            <a:pPr lvl="3"/>
            <a:r>
              <a:rPr lang="en-US" dirty="0">
                <a:solidFill>
                  <a:srgbClr val="FF0000"/>
                </a:solidFill>
              </a:rPr>
              <a:t>Divisional support of electrical systems. (Potentially Safety Related)</a:t>
            </a:r>
          </a:p>
          <a:p>
            <a:pPr lvl="2"/>
            <a:r>
              <a:rPr lang="en-US" dirty="0"/>
              <a:t>Security Control</a:t>
            </a:r>
          </a:p>
          <a:p>
            <a:pPr lvl="2"/>
            <a:r>
              <a:rPr lang="en-US" dirty="0"/>
              <a:t>Shielding</a:t>
            </a:r>
          </a:p>
          <a:p>
            <a:pPr lvl="3"/>
            <a:r>
              <a:rPr lang="en-US" dirty="0">
                <a:solidFill>
                  <a:srgbClr val="FF0000"/>
                </a:solidFill>
              </a:rPr>
              <a:t>Assumed Partial Core Relocation Due to Structural Degradation</a:t>
            </a:r>
          </a:p>
          <a:p>
            <a:pPr lvl="2"/>
            <a:r>
              <a:rPr lang="en-US" dirty="0"/>
              <a:t>Structural Support </a:t>
            </a:r>
            <a:r>
              <a:rPr lang="en-US" dirty="0">
                <a:solidFill>
                  <a:srgbClr val="FF0000"/>
                </a:solidFill>
              </a:rPr>
              <a:t>(Potentially Safety Related)</a:t>
            </a:r>
          </a:p>
          <a:p>
            <a:pPr marL="457200" indent="-457200"/>
            <a:endParaRPr lang="en-US" dirty="0"/>
          </a:p>
          <a:p>
            <a:pPr lvl="1"/>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2980384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lvl="1" indent="0">
              <a:buNone/>
            </a:pPr>
            <a:r>
              <a:rPr lang="en-US" dirty="0" smtClean="0"/>
              <a:t>Related to Figure Provided: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pic>
        <p:nvPicPr>
          <p:cNvPr id="2" name="Picture 1"/>
          <p:cNvPicPr>
            <a:picLocks noChangeAspect="1"/>
          </p:cNvPicPr>
          <p:nvPr/>
        </p:nvPicPr>
        <p:blipFill rotWithShape="1">
          <a:blip r:embed="rId3"/>
          <a:srcRect l="19710" t="30152" r="19295" b="1909"/>
          <a:stretch/>
        </p:blipFill>
        <p:spPr>
          <a:xfrm>
            <a:off x="1143000" y="1828800"/>
            <a:ext cx="6670497" cy="4038600"/>
          </a:xfrm>
          <a:prstGeom prst="rect">
            <a:avLst/>
          </a:prstGeom>
        </p:spPr>
      </p:pic>
      <p:sp>
        <p:nvSpPr>
          <p:cNvPr id="10" name="TextBox 9"/>
          <p:cNvSpPr txBox="1"/>
          <p:nvPr/>
        </p:nvSpPr>
        <p:spPr>
          <a:xfrm>
            <a:off x="352906" y="1657720"/>
            <a:ext cx="1580188" cy="1200329"/>
          </a:xfrm>
          <a:prstGeom prst="rect">
            <a:avLst/>
          </a:prstGeom>
          <a:noFill/>
        </p:spPr>
        <p:txBody>
          <a:bodyPr wrap="square" rtlCol="0">
            <a:spAutoFit/>
          </a:bodyPr>
          <a:lstStyle/>
          <a:p>
            <a:r>
              <a:rPr lang="en-US" dirty="0">
                <a:solidFill>
                  <a:srgbClr val="FF0000"/>
                </a:solidFill>
              </a:rPr>
              <a:t>No Configuration for ECC Present</a:t>
            </a:r>
            <a:endParaRPr lang="en-US" dirty="0">
              <a:solidFill>
                <a:srgbClr val="FF0000"/>
              </a:solidFill>
            </a:endParaRPr>
          </a:p>
        </p:txBody>
      </p:sp>
      <p:sp>
        <p:nvSpPr>
          <p:cNvPr id="6" name="TextBox 5"/>
          <p:cNvSpPr txBox="1"/>
          <p:nvPr/>
        </p:nvSpPr>
        <p:spPr>
          <a:xfrm>
            <a:off x="81495" y="3935659"/>
            <a:ext cx="1600200" cy="646331"/>
          </a:xfrm>
          <a:prstGeom prst="rect">
            <a:avLst/>
          </a:prstGeom>
          <a:noFill/>
        </p:spPr>
        <p:txBody>
          <a:bodyPr wrap="square" rtlCol="0">
            <a:spAutoFit/>
          </a:bodyPr>
          <a:lstStyle/>
          <a:p>
            <a:r>
              <a:rPr lang="en-US" dirty="0">
                <a:solidFill>
                  <a:srgbClr val="FF0000"/>
                </a:solidFill>
              </a:rPr>
              <a:t>Potentially Safety </a:t>
            </a:r>
            <a:r>
              <a:rPr lang="en-US" dirty="0">
                <a:solidFill>
                  <a:srgbClr val="FF0000"/>
                </a:solidFill>
              </a:rPr>
              <a:t>Related</a:t>
            </a:r>
            <a:endParaRPr lang="en-US" dirty="0">
              <a:solidFill>
                <a:srgbClr val="FF0000"/>
              </a:solidFill>
            </a:endParaRPr>
          </a:p>
        </p:txBody>
      </p:sp>
      <p:cxnSp>
        <p:nvCxnSpPr>
          <p:cNvPr id="7" name="Straight Arrow Connector 6"/>
          <p:cNvCxnSpPr/>
          <p:nvPr/>
        </p:nvCxnSpPr>
        <p:spPr>
          <a:xfrm>
            <a:off x="1575907" y="4406015"/>
            <a:ext cx="1091093" cy="318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76207" y="3796415"/>
            <a:ext cx="1090793" cy="579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576207" y="2617436"/>
            <a:ext cx="829498" cy="1757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81924" y="5842981"/>
            <a:ext cx="5580152" cy="646331"/>
          </a:xfrm>
          <a:prstGeom prst="rect">
            <a:avLst/>
          </a:prstGeom>
          <a:noFill/>
        </p:spPr>
        <p:txBody>
          <a:bodyPr wrap="square" rtlCol="0">
            <a:spAutoFit/>
          </a:bodyPr>
          <a:lstStyle/>
          <a:p>
            <a:r>
              <a:rPr lang="en-US" dirty="0">
                <a:solidFill>
                  <a:srgbClr val="FF0000"/>
                </a:solidFill>
              </a:rPr>
              <a:t>Completely Passive System for normal operation with turbo pumps, as compared to safety case uncertain.</a:t>
            </a:r>
            <a:endParaRPr lang="en-US" dirty="0">
              <a:solidFill>
                <a:srgbClr val="FF0000"/>
              </a:solidFill>
            </a:endParaRPr>
          </a:p>
        </p:txBody>
      </p:sp>
      <p:sp>
        <p:nvSpPr>
          <p:cNvPr id="15" name="TextBox 14"/>
          <p:cNvSpPr txBox="1"/>
          <p:nvPr/>
        </p:nvSpPr>
        <p:spPr>
          <a:xfrm>
            <a:off x="1728307" y="1409158"/>
            <a:ext cx="2386493" cy="369332"/>
          </a:xfrm>
          <a:prstGeom prst="rect">
            <a:avLst/>
          </a:prstGeom>
          <a:noFill/>
        </p:spPr>
        <p:txBody>
          <a:bodyPr wrap="square" rtlCol="0">
            <a:spAutoFit/>
          </a:bodyPr>
          <a:lstStyle/>
          <a:p>
            <a:r>
              <a:rPr lang="en-US" dirty="0">
                <a:solidFill>
                  <a:srgbClr val="FF0000"/>
                </a:solidFill>
              </a:rPr>
              <a:t>Test Cell Pressurization</a:t>
            </a:r>
            <a:endParaRPr lang="en-US" dirty="0">
              <a:solidFill>
                <a:srgbClr val="FF0000"/>
              </a:solidFill>
            </a:endParaRPr>
          </a:p>
        </p:txBody>
      </p:sp>
      <p:sp>
        <p:nvSpPr>
          <p:cNvPr id="16" name="TextBox 15"/>
          <p:cNvSpPr txBox="1"/>
          <p:nvPr/>
        </p:nvSpPr>
        <p:spPr>
          <a:xfrm>
            <a:off x="301527" y="4681976"/>
            <a:ext cx="1580188" cy="1200329"/>
          </a:xfrm>
          <a:prstGeom prst="rect">
            <a:avLst/>
          </a:prstGeom>
          <a:noFill/>
        </p:spPr>
        <p:txBody>
          <a:bodyPr wrap="square" rtlCol="0">
            <a:spAutoFit/>
          </a:bodyPr>
          <a:lstStyle/>
          <a:p>
            <a:r>
              <a:rPr lang="en-US" dirty="0">
                <a:solidFill>
                  <a:srgbClr val="FF0000"/>
                </a:solidFill>
              </a:rPr>
              <a:t>Particulate Transfer Handling Unclear</a:t>
            </a:r>
            <a:endParaRPr lang="en-US" dirty="0">
              <a:solidFill>
                <a:srgbClr val="FF0000"/>
              </a:solidFill>
            </a:endParaRPr>
          </a:p>
        </p:txBody>
      </p:sp>
      <p:cxnSp>
        <p:nvCxnSpPr>
          <p:cNvPr id="17" name="Straight Arrow Connector 16"/>
          <p:cNvCxnSpPr/>
          <p:nvPr/>
        </p:nvCxnSpPr>
        <p:spPr>
          <a:xfrm flipV="1">
            <a:off x="1227273" y="5124498"/>
            <a:ext cx="1178432" cy="1178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39736" y="1269510"/>
            <a:ext cx="1783716" cy="2031325"/>
          </a:xfrm>
          <a:prstGeom prst="rect">
            <a:avLst/>
          </a:prstGeom>
          <a:noFill/>
        </p:spPr>
        <p:txBody>
          <a:bodyPr wrap="square" rtlCol="0">
            <a:spAutoFit/>
          </a:bodyPr>
          <a:lstStyle/>
          <a:p>
            <a:r>
              <a:rPr lang="en-US" dirty="0">
                <a:solidFill>
                  <a:srgbClr val="FF0000"/>
                </a:solidFill>
              </a:rPr>
              <a:t>Must assure redundancy, diversity and separation for those items deemed safety related.</a:t>
            </a:r>
          </a:p>
        </p:txBody>
      </p:sp>
      <p:sp>
        <p:nvSpPr>
          <p:cNvPr id="20" name="TextBox 19"/>
          <p:cNvSpPr txBox="1"/>
          <p:nvPr/>
        </p:nvSpPr>
        <p:spPr>
          <a:xfrm>
            <a:off x="4798111" y="1143000"/>
            <a:ext cx="2049131" cy="646331"/>
          </a:xfrm>
          <a:prstGeom prst="rect">
            <a:avLst/>
          </a:prstGeom>
          <a:noFill/>
        </p:spPr>
        <p:txBody>
          <a:bodyPr wrap="square" rtlCol="0">
            <a:spAutoFit/>
          </a:bodyPr>
          <a:lstStyle/>
          <a:p>
            <a:r>
              <a:rPr lang="en-US" dirty="0">
                <a:solidFill>
                  <a:srgbClr val="FF0000"/>
                </a:solidFill>
              </a:rPr>
              <a:t>Safety Related</a:t>
            </a:r>
          </a:p>
          <a:p>
            <a:r>
              <a:rPr lang="en-US" dirty="0">
                <a:solidFill>
                  <a:srgbClr val="FF0000"/>
                </a:solidFill>
              </a:rPr>
              <a:t>Cooling Function?</a:t>
            </a:r>
            <a:endParaRPr lang="en-US" dirty="0">
              <a:solidFill>
                <a:srgbClr val="FF0000"/>
              </a:solidFill>
            </a:endParaRPr>
          </a:p>
        </p:txBody>
      </p:sp>
      <p:cxnSp>
        <p:nvCxnSpPr>
          <p:cNvPr id="21" name="Straight Arrow Connector 20"/>
          <p:cNvCxnSpPr/>
          <p:nvPr/>
        </p:nvCxnSpPr>
        <p:spPr>
          <a:xfrm flipH="1">
            <a:off x="4027842" y="1744727"/>
            <a:ext cx="1458558" cy="29821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946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indent="-457200"/>
            <a:r>
              <a:rPr lang="en-US" dirty="0" smtClean="0"/>
              <a:t>Maximum Hypothetical Events</a:t>
            </a:r>
          </a:p>
          <a:p>
            <a:pPr lvl="1"/>
            <a:r>
              <a:rPr lang="en-US" dirty="0"/>
              <a:t>Loss of Diffuser Active Cooling Resulting in Fire</a:t>
            </a:r>
          </a:p>
          <a:p>
            <a:pPr lvl="2"/>
            <a:r>
              <a:rPr lang="en-US" dirty="0"/>
              <a:t>H2/Reactor Coolant</a:t>
            </a:r>
          </a:p>
          <a:p>
            <a:pPr lvl="2"/>
            <a:r>
              <a:rPr lang="en-US" dirty="0"/>
              <a:t>Reactor</a:t>
            </a:r>
          </a:p>
          <a:p>
            <a:pPr lvl="3"/>
            <a:r>
              <a:rPr lang="en-US" dirty="0"/>
              <a:t>Reactor trip using Control Drums </a:t>
            </a:r>
            <a:r>
              <a:rPr lang="en-US" dirty="0">
                <a:solidFill>
                  <a:srgbClr val="FF0000"/>
                </a:solidFill>
              </a:rPr>
              <a:t>(Potentially Safety Related)</a:t>
            </a:r>
          </a:p>
          <a:p>
            <a:pPr lvl="2"/>
            <a:r>
              <a:rPr lang="en-US" dirty="0"/>
              <a:t>Digital Control</a:t>
            </a:r>
          </a:p>
          <a:p>
            <a:pPr lvl="3"/>
            <a:r>
              <a:rPr lang="en-US" dirty="0"/>
              <a:t>Facility Protection Layer </a:t>
            </a:r>
            <a:r>
              <a:rPr lang="en-US" dirty="0">
                <a:solidFill>
                  <a:srgbClr val="FF0000"/>
                </a:solidFill>
              </a:rPr>
              <a:t>(Potentially Safety Related)</a:t>
            </a:r>
          </a:p>
          <a:p>
            <a:pPr lvl="2"/>
            <a:r>
              <a:rPr lang="en-US" dirty="0"/>
              <a:t>Exhaust Capture</a:t>
            </a:r>
          </a:p>
          <a:p>
            <a:pPr lvl="2"/>
            <a:r>
              <a:rPr lang="en-US" dirty="0"/>
              <a:t>Auxiliary Support Systems</a:t>
            </a:r>
          </a:p>
          <a:p>
            <a:pPr lvl="3"/>
            <a:r>
              <a:rPr lang="en-US" dirty="0"/>
              <a:t>Cooling Water </a:t>
            </a:r>
            <a:r>
              <a:rPr lang="en-US" dirty="0">
                <a:solidFill>
                  <a:srgbClr val="FF0000"/>
                </a:solidFill>
              </a:rPr>
              <a:t>(Potentially Safety Related)</a:t>
            </a:r>
          </a:p>
          <a:p>
            <a:pPr lvl="3"/>
            <a:r>
              <a:rPr lang="en-US" dirty="0"/>
              <a:t>Spray Water </a:t>
            </a:r>
            <a:r>
              <a:rPr lang="en-US" dirty="0">
                <a:solidFill>
                  <a:srgbClr val="FF0000"/>
                </a:solidFill>
              </a:rPr>
              <a:t>(Potentially Safety Related)</a:t>
            </a:r>
          </a:p>
          <a:p>
            <a:pPr lvl="3"/>
            <a:r>
              <a:rPr lang="en-US" dirty="0"/>
              <a:t>Radiation Monitoring. </a:t>
            </a:r>
            <a:r>
              <a:rPr lang="en-US" dirty="0">
                <a:solidFill>
                  <a:srgbClr val="FF0000"/>
                </a:solidFill>
              </a:rPr>
              <a:t>(Potentially Non-safety Related)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3452386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indent="-457200"/>
            <a:r>
              <a:rPr lang="en-US" dirty="0" smtClean="0"/>
              <a:t>Maximum Hypothetical Events</a:t>
            </a:r>
          </a:p>
          <a:p>
            <a:pPr lvl="1"/>
            <a:r>
              <a:rPr lang="en-US" dirty="0"/>
              <a:t>Loss of Diffuser Active Cooling Resulting in Fire</a:t>
            </a:r>
          </a:p>
          <a:p>
            <a:pPr lvl="2"/>
            <a:r>
              <a:rPr lang="en-US" dirty="0" smtClean="0">
                <a:solidFill>
                  <a:srgbClr val="FF0000"/>
                </a:solidFill>
              </a:rPr>
              <a:t>Radioactive </a:t>
            </a:r>
            <a:r>
              <a:rPr lang="en-US" dirty="0">
                <a:solidFill>
                  <a:srgbClr val="FF0000"/>
                </a:solidFill>
              </a:rPr>
              <a:t>Waste Management (Potentially Non-safety, Augmented Quality)</a:t>
            </a:r>
          </a:p>
          <a:p>
            <a:pPr lvl="2"/>
            <a:r>
              <a:rPr lang="en-US" dirty="0"/>
              <a:t>Electrical Systems</a:t>
            </a:r>
          </a:p>
          <a:p>
            <a:pPr lvl="3"/>
            <a:r>
              <a:rPr lang="en-US" dirty="0">
                <a:solidFill>
                  <a:srgbClr val="FF0000"/>
                </a:solidFill>
              </a:rPr>
              <a:t>Divisional support of electrical systems.</a:t>
            </a:r>
          </a:p>
          <a:p>
            <a:pPr lvl="2"/>
            <a:r>
              <a:rPr lang="en-US" dirty="0"/>
              <a:t>Security Control</a:t>
            </a:r>
          </a:p>
          <a:p>
            <a:pPr lvl="2"/>
            <a:r>
              <a:rPr lang="en-US" dirty="0"/>
              <a:t>Shielding</a:t>
            </a:r>
          </a:p>
          <a:p>
            <a:pPr lvl="3"/>
            <a:r>
              <a:rPr lang="en-US" dirty="0">
                <a:solidFill>
                  <a:srgbClr val="FF0000"/>
                </a:solidFill>
              </a:rPr>
              <a:t>Assumed Partial Core Relocation Due to Structural </a:t>
            </a:r>
            <a:r>
              <a:rPr lang="en-US" dirty="0" smtClean="0">
                <a:solidFill>
                  <a:srgbClr val="FF0000"/>
                </a:solidFill>
              </a:rPr>
              <a:t>Degradation.</a:t>
            </a:r>
            <a:endParaRPr lang="en-US" dirty="0">
              <a:solidFill>
                <a:srgbClr val="FF0000"/>
              </a:solidFill>
            </a:endParaRPr>
          </a:p>
          <a:p>
            <a:pPr lvl="2"/>
            <a:r>
              <a:rPr lang="en-US" dirty="0"/>
              <a:t>Structural Support </a:t>
            </a:r>
            <a:r>
              <a:rPr lang="en-US" dirty="0">
                <a:solidFill>
                  <a:srgbClr val="FF0000"/>
                </a:solidFill>
              </a:rPr>
              <a:t>(Potentially Safety Related)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2135701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lvl="1" indent="0">
              <a:buNone/>
            </a:pPr>
            <a:r>
              <a:rPr lang="en-US" dirty="0" smtClean="0"/>
              <a:t>Related to Figure Provided: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pic>
        <p:nvPicPr>
          <p:cNvPr id="2" name="Picture 1"/>
          <p:cNvPicPr>
            <a:picLocks noChangeAspect="1"/>
          </p:cNvPicPr>
          <p:nvPr/>
        </p:nvPicPr>
        <p:blipFill rotWithShape="1">
          <a:blip r:embed="rId3"/>
          <a:srcRect l="19710" t="30152" r="19295" b="1909"/>
          <a:stretch/>
        </p:blipFill>
        <p:spPr>
          <a:xfrm>
            <a:off x="1143000" y="1828800"/>
            <a:ext cx="6670497" cy="4038600"/>
          </a:xfrm>
          <a:prstGeom prst="rect">
            <a:avLst/>
          </a:prstGeom>
        </p:spPr>
      </p:pic>
      <p:sp>
        <p:nvSpPr>
          <p:cNvPr id="6" name="TextBox 5"/>
          <p:cNvSpPr txBox="1"/>
          <p:nvPr/>
        </p:nvSpPr>
        <p:spPr>
          <a:xfrm>
            <a:off x="76200" y="3276600"/>
            <a:ext cx="1783716" cy="2031325"/>
          </a:xfrm>
          <a:prstGeom prst="rect">
            <a:avLst/>
          </a:prstGeom>
          <a:noFill/>
        </p:spPr>
        <p:txBody>
          <a:bodyPr wrap="square" rtlCol="0">
            <a:spAutoFit/>
          </a:bodyPr>
          <a:lstStyle/>
          <a:p>
            <a:r>
              <a:rPr lang="en-US" dirty="0">
                <a:solidFill>
                  <a:srgbClr val="FF0000"/>
                </a:solidFill>
              </a:rPr>
              <a:t>What assures mission of cooling diffuser? Must assure redundancy, diversity and separation.</a:t>
            </a:r>
          </a:p>
        </p:txBody>
      </p:sp>
      <p:cxnSp>
        <p:nvCxnSpPr>
          <p:cNvPr id="11" name="Straight Arrow Connector 10"/>
          <p:cNvCxnSpPr/>
          <p:nvPr/>
        </p:nvCxnSpPr>
        <p:spPr>
          <a:xfrm flipV="1">
            <a:off x="1576207" y="3796415"/>
            <a:ext cx="1090793" cy="5797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576207" y="3186815"/>
            <a:ext cx="1042687" cy="1187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57913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indent="-457200"/>
            <a:r>
              <a:rPr lang="en-US" dirty="0" smtClean="0"/>
              <a:t>Severe Accident</a:t>
            </a:r>
          </a:p>
          <a:p>
            <a:pPr lvl="1"/>
            <a:r>
              <a:rPr lang="en-US" dirty="0"/>
              <a:t>Complete Core Relocation (One Piece), Core Critical</a:t>
            </a:r>
          </a:p>
          <a:p>
            <a:pPr lvl="2"/>
            <a:r>
              <a:rPr lang="en-US" dirty="0"/>
              <a:t>Digital Control</a:t>
            </a:r>
          </a:p>
          <a:p>
            <a:pPr lvl="2"/>
            <a:r>
              <a:rPr lang="en-US" dirty="0"/>
              <a:t>Exhaust Capture</a:t>
            </a:r>
          </a:p>
          <a:p>
            <a:pPr lvl="3"/>
            <a:r>
              <a:rPr lang="en-US" dirty="0">
                <a:solidFill>
                  <a:srgbClr val="FF0000"/>
                </a:solidFill>
              </a:rPr>
              <a:t>Missile Protection</a:t>
            </a:r>
          </a:p>
          <a:p>
            <a:pPr lvl="3"/>
            <a:r>
              <a:rPr lang="en-US" dirty="0">
                <a:solidFill>
                  <a:srgbClr val="FF0000"/>
                </a:solidFill>
              </a:rPr>
              <a:t>Water Management to avoid steam explosion.</a:t>
            </a:r>
          </a:p>
          <a:p>
            <a:pPr lvl="2"/>
            <a:r>
              <a:rPr lang="en-US" dirty="0"/>
              <a:t>Auxiliary Support Systems</a:t>
            </a:r>
          </a:p>
          <a:p>
            <a:pPr lvl="3"/>
            <a:r>
              <a:rPr lang="en-US" dirty="0">
                <a:solidFill>
                  <a:srgbClr val="FF0000"/>
                </a:solidFill>
              </a:rPr>
              <a:t>Radiation Monitoring. (Potentially Non-safety Related)</a:t>
            </a:r>
          </a:p>
          <a:p>
            <a:pPr lvl="3"/>
            <a:r>
              <a:rPr lang="en-US" dirty="0">
                <a:solidFill>
                  <a:srgbClr val="FF0000"/>
                </a:solidFill>
              </a:rPr>
              <a:t>Dedicated Rad Systems (Drains, HVAC)</a:t>
            </a:r>
          </a:p>
          <a:p>
            <a:pPr lvl="2"/>
            <a:r>
              <a:rPr lang="en-US" dirty="0">
                <a:solidFill>
                  <a:srgbClr val="FF0000"/>
                </a:solidFill>
              </a:rPr>
              <a:t>Radioactive Waste Management (Potentially Non-safety, Augmented </a:t>
            </a:r>
            <a:r>
              <a:rPr lang="en-US" dirty="0" smtClean="0">
                <a:solidFill>
                  <a:srgbClr val="FF0000"/>
                </a:solidFill>
              </a:rPr>
              <a:t>Quality</a:t>
            </a:r>
            <a:r>
              <a:rPr lang="en-US" dirty="0">
                <a:solidFill>
                  <a:srgbClr val="FF0000"/>
                </a:solidFill>
              </a:rPr>
              <a:t>)</a:t>
            </a:r>
          </a:p>
          <a:p>
            <a:pPr lvl="2"/>
            <a:r>
              <a:rPr lang="en-US" dirty="0"/>
              <a:t>Electrical Systems</a:t>
            </a:r>
          </a:p>
          <a:p>
            <a:pPr lvl="2"/>
            <a:r>
              <a:rPr lang="en-US" dirty="0"/>
              <a:t>Security Control</a:t>
            </a:r>
          </a:p>
          <a:p>
            <a:pPr lvl="2"/>
            <a:r>
              <a:rPr lang="en-US" dirty="0"/>
              <a:t>Shielding</a:t>
            </a:r>
          </a:p>
          <a:p>
            <a:pPr lvl="2"/>
            <a:r>
              <a:rPr lang="en-US" dirty="0"/>
              <a:t>Robust External Structure</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2019475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marL="457200" lvl="1" indent="0">
              <a:buNone/>
            </a:pPr>
            <a:r>
              <a:rPr lang="en-US" dirty="0" smtClean="0"/>
              <a:t>Related to Figure Provided:</a:t>
            </a:r>
          </a:p>
          <a:p>
            <a:pPr marL="457200" lvl="1" indent="0">
              <a:buNone/>
            </a:pPr>
            <a:endParaRPr lang="en-US" dirty="0"/>
          </a:p>
        </p:txBody>
      </p:sp>
      <p:sp>
        <p:nvSpPr>
          <p:cNvPr id="4" name="Title 1"/>
          <p:cNvSpPr>
            <a:spLocks noGrp="1"/>
          </p:cNvSpPr>
          <p:nvPr>
            <p:ph type="title"/>
          </p:nvPr>
        </p:nvSpPr>
        <p:spPr/>
        <p:txBody>
          <a:bodyPr/>
          <a:lstStyle/>
          <a:p>
            <a:r>
              <a:rPr lang="en-US" dirty="0"/>
              <a:t>Event Considerations Influencing ROM</a:t>
            </a:r>
          </a:p>
        </p:txBody>
      </p:sp>
      <p:pic>
        <p:nvPicPr>
          <p:cNvPr id="2" name="Picture 1"/>
          <p:cNvPicPr>
            <a:picLocks noChangeAspect="1"/>
          </p:cNvPicPr>
          <p:nvPr/>
        </p:nvPicPr>
        <p:blipFill rotWithShape="1">
          <a:blip r:embed="rId3"/>
          <a:srcRect l="19710" t="30152" r="19295" b="1909"/>
          <a:stretch/>
        </p:blipFill>
        <p:spPr>
          <a:xfrm>
            <a:off x="1143000" y="1828800"/>
            <a:ext cx="6670497" cy="4038600"/>
          </a:xfrm>
          <a:prstGeom prst="rect">
            <a:avLst/>
          </a:prstGeom>
        </p:spPr>
      </p:pic>
      <p:sp>
        <p:nvSpPr>
          <p:cNvPr id="6" name="TextBox 5"/>
          <p:cNvSpPr txBox="1"/>
          <p:nvPr/>
        </p:nvSpPr>
        <p:spPr>
          <a:xfrm>
            <a:off x="273684" y="3048000"/>
            <a:ext cx="1783716" cy="2585323"/>
          </a:xfrm>
          <a:prstGeom prst="rect">
            <a:avLst/>
          </a:prstGeom>
          <a:noFill/>
        </p:spPr>
        <p:txBody>
          <a:bodyPr wrap="square" rtlCol="0">
            <a:spAutoFit/>
          </a:bodyPr>
          <a:lstStyle/>
          <a:p>
            <a:r>
              <a:rPr lang="en-US" dirty="0">
                <a:solidFill>
                  <a:srgbClr val="FF0000"/>
                </a:solidFill>
              </a:rPr>
              <a:t>No Debris Trap/Water Management shown.  What mitigates steam explosion in the event of complete core relocation?</a:t>
            </a:r>
          </a:p>
        </p:txBody>
      </p:sp>
      <p:cxnSp>
        <p:nvCxnSpPr>
          <p:cNvPr id="11" name="Straight Arrow Connector 10"/>
          <p:cNvCxnSpPr/>
          <p:nvPr/>
        </p:nvCxnSpPr>
        <p:spPr>
          <a:xfrm>
            <a:off x="1859916" y="4570832"/>
            <a:ext cx="758978" cy="2601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5787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57200" y="1143000"/>
            <a:ext cx="8139852" cy="5105400"/>
          </a:xfrm>
        </p:spPr>
        <p:txBody>
          <a:bodyPr/>
          <a:lstStyle/>
          <a:p>
            <a:pPr marL="274320" lvl="0" indent="-274320"/>
            <a:r>
              <a:rPr lang="en-US" dirty="0" smtClean="0"/>
              <a:t>Design and Licensing processes are developed together</a:t>
            </a:r>
          </a:p>
          <a:p>
            <a:pPr marL="274320" lvl="0" indent="-274320"/>
            <a:r>
              <a:rPr lang="en-US" dirty="0" smtClean="0"/>
              <a:t>BWXT has the expertise to both complete and integrate processes</a:t>
            </a:r>
          </a:p>
          <a:p>
            <a:pPr marL="274320" lvl="0" indent="-274320"/>
            <a:r>
              <a:rPr lang="en-US" dirty="0" smtClean="0"/>
              <a:t>Design experience with other nuclear designs and NASA concepts gained through the ROM BOM process</a:t>
            </a:r>
          </a:p>
          <a:p>
            <a:pPr marL="274320" lvl="0" indent="-274320"/>
            <a:r>
              <a:rPr lang="en-US" dirty="0" smtClean="0"/>
              <a:t>BWXT has broad design and licensing experience </a:t>
            </a:r>
          </a:p>
          <a:p>
            <a:pPr marL="674370" lvl="1" indent="-274320"/>
            <a:r>
              <a:rPr lang="en-US" dirty="0" smtClean="0"/>
              <a:t>13 NRC issued licenses to fabricate, process, utilize and store nuclear materials</a:t>
            </a:r>
          </a:p>
          <a:p>
            <a:pPr marL="674370" lvl="1" indent="-274320"/>
            <a:r>
              <a:rPr lang="en-US" dirty="0" smtClean="0"/>
              <a:t>Provided </a:t>
            </a:r>
            <a:r>
              <a:rPr lang="en-US" dirty="0"/>
              <a:t>design and licensing support to nuclear utilities for 34 nuclear power </a:t>
            </a:r>
            <a:r>
              <a:rPr lang="en-US" dirty="0" smtClean="0"/>
              <a:t>plants</a:t>
            </a:r>
          </a:p>
          <a:p>
            <a:pPr marL="674370" lvl="1" indent="-274320"/>
            <a:r>
              <a:rPr lang="en-US" dirty="0" smtClean="0"/>
              <a:t>NRC pre-application work for MIPS non power reactor</a:t>
            </a:r>
          </a:p>
          <a:p>
            <a:pPr marL="674370" lvl="1" indent="-274320"/>
            <a:r>
              <a:rPr lang="en-US" dirty="0" smtClean="0"/>
              <a:t>Currently fabricates the fuel assemblies for HFIR, ATR, MITRR</a:t>
            </a:r>
          </a:p>
          <a:p>
            <a:pPr marL="674370" lvl="1" indent="-274320"/>
            <a:r>
              <a:rPr lang="en-US" dirty="0" smtClean="0"/>
              <a:t>Past specialty work efforts on SNTP and JIMO projects</a:t>
            </a:r>
          </a:p>
          <a:p>
            <a:pPr marL="674370" lvl="1" indent="-274320"/>
            <a:endParaRPr lang="en-US" dirty="0" smtClean="0"/>
          </a:p>
          <a:p>
            <a:pPr marL="674370" lvl="1" indent="-274320"/>
            <a:endParaRPr lang="en-US" dirty="0" smtClean="0"/>
          </a:p>
        </p:txBody>
      </p:sp>
    </p:spTree>
    <p:extLst>
      <p:ext uri="{BB962C8B-B14F-4D97-AF65-F5344CB8AC3E}">
        <p14:creationId xmlns:p14="http://schemas.microsoft.com/office/powerpoint/2010/main" val="2959257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A3 ROM Cost </a:t>
            </a:r>
            <a:r>
              <a:rPr lang="en-US" dirty="0" smtClean="0"/>
              <a:t>Assessment</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1036637"/>
            <a:ext cx="8229600" cy="4983163"/>
          </a:xfrm>
        </p:spPr>
        <p:txBody>
          <a:bodyPr/>
          <a:lstStyle/>
          <a:p>
            <a:r>
              <a:rPr lang="en-US" dirty="0" smtClean="0"/>
              <a:t>Process to develop equipment list – </a:t>
            </a:r>
          </a:p>
          <a:p>
            <a:pPr lvl="1"/>
            <a:r>
              <a:rPr lang="en-US" dirty="0"/>
              <a:t>Review </a:t>
            </a:r>
            <a:r>
              <a:rPr lang="en-US" dirty="0" smtClean="0"/>
              <a:t>NASS‐ES‐100889 and develop a high level process flow diagram for each system identified. No design work performed</a:t>
            </a:r>
          </a:p>
          <a:p>
            <a:pPr lvl="1"/>
            <a:r>
              <a:rPr lang="en-US" dirty="0" smtClean="0"/>
              <a:t>Estimate operating philosophy</a:t>
            </a:r>
          </a:p>
          <a:p>
            <a:pPr lvl="1"/>
            <a:r>
              <a:rPr lang="en-US" dirty="0" smtClean="0"/>
              <a:t>Identify equipment required</a:t>
            </a:r>
          </a:p>
          <a:p>
            <a:pPr lvl="1"/>
            <a:r>
              <a:rPr lang="en-US" dirty="0" smtClean="0"/>
              <a:t>Estimate layout to determine feet of pipe/duct required</a:t>
            </a:r>
          </a:p>
          <a:p>
            <a:pPr lvl="1"/>
            <a:r>
              <a:rPr lang="en-US" dirty="0" smtClean="0"/>
              <a:t>Perform preliminary sizing for equipment identified</a:t>
            </a:r>
          </a:p>
          <a:p>
            <a:pPr lvl="1"/>
            <a:r>
              <a:rPr lang="en-US" dirty="0" smtClean="0"/>
              <a:t>Develop equipment list for each system</a:t>
            </a:r>
          </a:p>
          <a:p>
            <a:pPr lvl="1"/>
            <a:r>
              <a:rPr lang="en-US" dirty="0" smtClean="0"/>
              <a:t>Estimate which systems will be safety related</a:t>
            </a:r>
          </a:p>
          <a:p>
            <a:pPr lvl="1"/>
            <a:r>
              <a:rPr lang="en-US" dirty="0" smtClean="0"/>
              <a:t>Perform similar tasks for electrical and I&amp;C systems/equipment</a:t>
            </a:r>
            <a:endParaRPr lang="en-US" dirty="0"/>
          </a:p>
          <a:p>
            <a:pPr lvl="1"/>
            <a:endParaRPr lang="en-US" dirty="0"/>
          </a:p>
          <a:p>
            <a:pPr marL="857250" lvl="1" indent="-457200"/>
            <a:endParaRPr lang="en-US" dirty="0" smtClean="0"/>
          </a:p>
          <a:p>
            <a:pPr marL="0" indent="0">
              <a:buNone/>
            </a:pPr>
            <a:endParaRPr lang="en-US" dirty="0"/>
          </a:p>
        </p:txBody>
      </p:sp>
    </p:spTree>
    <p:extLst>
      <p:ext uri="{BB962C8B-B14F-4D97-AF65-F5344CB8AC3E}">
        <p14:creationId xmlns:p14="http://schemas.microsoft.com/office/powerpoint/2010/main" val="114614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A3 Full Scale ROM </a:t>
            </a:r>
            <a:r>
              <a:rPr lang="en-US" dirty="0" smtClean="0"/>
              <a:t>Assessment</a:t>
            </a:r>
            <a:endParaRPr lang="en-US" dirty="0"/>
          </a:p>
        </p:txBody>
      </p:sp>
      <p:sp>
        <p:nvSpPr>
          <p:cNvPr id="3" name="Content Placeholder 2"/>
          <p:cNvSpPr>
            <a:spLocks noGrp="1"/>
          </p:cNvSpPr>
          <p:nvPr>
            <p:ph idx="1"/>
          </p:nvPr>
        </p:nvSpPr>
        <p:spPr>
          <a:xfrm>
            <a:off x="457200" y="1143000"/>
            <a:ext cx="8229600" cy="4525963"/>
          </a:xfrm>
        </p:spPr>
        <p:txBody>
          <a:bodyPr/>
          <a:lstStyle/>
          <a:p>
            <a:pPr lvl="1"/>
            <a:endParaRPr lang="en-US" dirty="0" smtClean="0"/>
          </a:p>
          <a:p>
            <a:pPr lvl="1"/>
            <a:endParaRPr lang="en-US" dirty="0"/>
          </a:p>
        </p:txBody>
      </p:sp>
      <p:pic>
        <p:nvPicPr>
          <p:cNvPr id="6" name="Picture 5"/>
          <p:cNvPicPr>
            <a:picLocks noChangeAspect="1"/>
          </p:cNvPicPr>
          <p:nvPr/>
        </p:nvPicPr>
        <p:blipFill>
          <a:blip r:embed="rId3"/>
          <a:stretch>
            <a:fillRect/>
          </a:stretch>
        </p:blipFill>
        <p:spPr>
          <a:xfrm>
            <a:off x="228600" y="1143000"/>
            <a:ext cx="5290741" cy="4912675"/>
          </a:xfrm>
          <a:prstGeom prst="rect">
            <a:avLst/>
          </a:prstGeom>
        </p:spPr>
      </p:pic>
      <p:sp>
        <p:nvSpPr>
          <p:cNvPr id="7" name="TextBox 6"/>
          <p:cNvSpPr txBox="1"/>
          <p:nvPr/>
        </p:nvSpPr>
        <p:spPr>
          <a:xfrm>
            <a:off x="5562600" y="1257340"/>
            <a:ext cx="3048000" cy="4893647"/>
          </a:xfrm>
          <a:prstGeom prst="rect">
            <a:avLst/>
          </a:prstGeom>
          <a:noFill/>
        </p:spPr>
        <p:txBody>
          <a:bodyPr wrap="square" rtlCol="0">
            <a:spAutoFit/>
          </a:bodyPr>
          <a:lstStyle/>
          <a:p>
            <a:pPr marL="182880" indent="-182880">
              <a:spcBef>
                <a:spcPct val="20000"/>
              </a:spcBef>
              <a:buClr>
                <a:srgbClr val="9E3039"/>
              </a:buClr>
              <a:buFont typeface="Wingdings" panose="05000000000000000000" pitchFamily="2" charset="2"/>
              <a:buChar char="§"/>
            </a:pPr>
            <a:r>
              <a:rPr lang="en-US" sz="2000" dirty="0">
                <a:solidFill>
                  <a:sysClr val="windowText" lastClr="000000"/>
                </a:solidFill>
                <a:ea typeface="Calibri" panose="020F0502020204030204" pitchFamily="34" charset="0"/>
                <a:cs typeface="Arial" panose="020B0604020202020204" pitchFamily="34" charset="0"/>
              </a:rPr>
              <a:t>Existing NASA ground test concept divided into 22 </a:t>
            </a:r>
            <a:r>
              <a:rPr lang="en-US" sz="2000" dirty="0">
                <a:solidFill>
                  <a:sysClr val="windowText" lastClr="000000"/>
                </a:solidFill>
                <a:ea typeface="Calibri" panose="020F0502020204030204" pitchFamily="34" charset="0"/>
                <a:cs typeface="Arial" panose="020B0604020202020204" pitchFamily="34" charset="0"/>
              </a:rPr>
              <a:t>systems /subsystems</a:t>
            </a:r>
          </a:p>
          <a:p>
            <a:pPr marL="182880" indent="-182880">
              <a:spcBef>
                <a:spcPct val="20000"/>
              </a:spcBef>
              <a:buClr>
                <a:srgbClr val="9E3039"/>
              </a:buClr>
              <a:buFont typeface="Wingdings" panose="05000000000000000000" pitchFamily="2" charset="2"/>
              <a:buChar char="§"/>
            </a:pPr>
            <a:r>
              <a:rPr lang="en-US" sz="2000" dirty="0">
                <a:solidFill>
                  <a:sysClr val="windowText" lastClr="000000"/>
                </a:solidFill>
                <a:ea typeface="Calibri" panose="020F0502020204030204" pitchFamily="34" charset="0"/>
                <a:cs typeface="Arial" panose="020B0604020202020204" pitchFamily="34" charset="0"/>
              </a:rPr>
              <a:t>A</a:t>
            </a:r>
            <a:r>
              <a:rPr lang="en-US" sz="2000" dirty="0">
                <a:solidFill>
                  <a:sysClr val="windowText" lastClr="000000"/>
                </a:solidFill>
                <a:ea typeface="Calibri" panose="020F0502020204030204" pitchFamily="34" charset="0"/>
                <a:cs typeface="Arial" panose="020B0604020202020204" pitchFamily="34" charset="0"/>
              </a:rPr>
              <a:t>dditional </a:t>
            </a:r>
            <a:r>
              <a:rPr lang="en-US" sz="2000" dirty="0">
                <a:solidFill>
                  <a:sysClr val="windowText" lastClr="000000"/>
                </a:solidFill>
                <a:ea typeface="Calibri" panose="020F0502020204030204" pitchFamily="34" charset="0"/>
                <a:cs typeface="Arial" panose="020B0604020202020204" pitchFamily="34" charset="0"/>
              </a:rPr>
              <a:t>21 </a:t>
            </a:r>
            <a:r>
              <a:rPr lang="en-US" sz="2000" dirty="0">
                <a:solidFill>
                  <a:sysClr val="windowText" lastClr="000000"/>
                </a:solidFill>
                <a:ea typeface="Calibri" panose="020F0502020204030204" pitchFamily="34" charset="0"/>
                <a:cs typeface="Arial" panose="020B0604020202020204" pitchFamily="34" charset="0"/>
              </a:rPr>
              <a:t>systems </a:t>
            </a:r>
            <a:r>
              <a:rPr lang="en-US" sz="2000" dirty="0">
                <a:solidFill>
                  <a:sysClr val="windowText" lastClr="000000"/>
                </a:solidFill>
                <a:ea typeface="Calibri" panose="020F0502020204030204" pitchFamily="34" charset="0"/>
                <a:cs typeface="Arial" panose="020B0604020202020204" pitchFamily="34" charset="0"/>
              </a:rPr>
              <a:t>were identified </a:t>
            </a:r>
            <a:r>
              <a:rPr lang="en-US" sz="2000" dirty="0">
                <a:solidFill>
                  <a:sysClr val="windowText" lastClr="000000"/>
                </a:solidFill>
                <a:ea typeface="Calibri" panose="020F0502020204030204" pitchFamily="34" charset="0"/>
                <a:cs typeface="Arial" panose="020B0604020202020204" pitchFamily="34" charset="0"/>
              </a:rPr>
              <a:t>to address </a:t>
            </a:r>
            <a:r>
              <a:rPr lang="en-US" sz="2000" dirty="0">
                <a:solidFill>
                  <a:sysClr val="windowText" lastClr="000000"/>
                </a:solidFill>
                <a:ea typeface="Calibri" panose="020F0502020204030204" pitchFamily="34" charset="0"/>
                <a:cs typeface="Arial" panose="020B0604020202020204" pitchFamily="34" charset="0"/>
              </a:rPr>
              <a:t>identified </a:t>
            </a:r>
            <a:r>
              <a:rPr lang="en-US" sz="2000" dirty="0">
                <a:solidFill>
                  <a:sysClr val="windowText" lastClr="000000"/>
                </a:solidFill>
                <a:ea typeface="Calibri" panose="020F0502020204030204" pitchFamily="34" charset="0"/>
                <a:cs typeface="Arial" panose="020B0604020202020204" pitchFamily="34" charset="0"/>
              </a:rPr>
              <a:t>gaps</a:t>
            </a:r>
          </a:p>
          <a:p>
            <a:pPr marL="182880" indent="-182880">
              <a:spcBef>
                <a:spcPct val="20000"/>
              </a:spcBef>
              <a:buClr>
                <a:srgbClr val="9E3039"/>
              </a:buClr>
              <a:buFont typeface="Wingdings" panose="05000000000000000000" pitchFamily="2" charset="2"/>
              <a:buChar char="§"/>
            </a:pPr>
            <a:r>
              <a:rPr lang="en-US" sz="2000" dirty="0">
                <a:solidFill>
                  <a:sysClr val="windowText" lastClr="000000"/>
                </a:solidFill>
                <a:ea typeface="Calibri" panose="020F0502020204030204" pitchFamily="34" charset="0"/>
                <a:cs typeface="Arial" panose="020B0604020202020204" pitchFamily="34" charset="0"/>
              </a:rPr>
              <a:t>Develop functions and concepts for the </a:t>
            </a:r>
            <a:r>
              <a:rPr lang="en-US" sz="2000" dirty="0">
                <a:solidFill>
                  <a:sysClr val="windowText" lastClr="000000"/>
                </a:solidFill>
                <a:ea typeface="Calibri" panose="020F0502020204030204" pitchFamily="34" charset="0"/>
                <a:cs typeface="Arial" panose="020B0604020202020204" pitchFamily="34" charset="0"/>
              </a:rPr>
              <a:t>additional </a:t>
            </a:r>
            <a:r>
              <a:rPr lang="en-US" sz="2000" dirty="0">
                <a:solidFill>
                  <a:sysClr val="windowText" lastClr="000000"/>
                </a:solidFill>
                <a:ea typeface="Calibri" panose="020F0502020204030204" pitchFamily="34" charset="0"/>
                <a:cs typeface="Arial" panose="020B0604020202020204" pitchFamily="34" charset="0"/>
              </a:rPr>
              <a:t>systems</a:t>
            </a:r>
          </a:p>
          <a:p>
            <a:pPr marL="182880" indent="-182880">
              <a:spcBef>
                <a:spcPct val="20000"/>
              </a:spcBef>
              <a:buClr>
                <a:srgbClr val="9E3039"/>
              </a:buClr>
              <a:buFont typeface="Wingdings" panose="05000000000000000000" pitchFamily="2" charset="2"/>
              <a:buChar char="§"/>
            </a:pPr>
            <a:r>
              <a:rPr lang="en-US" sz="2000" dirty="0">
                <a:solidFill>
                  <a:sysClr val="windowText" lastClr="000000"/>
                </a:solidFill>
                <a:ea typeface="Calibri" panose="020F0502020204030204" pitchFamily="34" charset="0"/>
                <a:cs typeface="Arial" panose="020B0604020202020204" pitchFamily="34" charset="0"/>
              </a:rPr>
              <a:t>Evaluate </a:t>
            </a:r>
            <a:r>
              <a:rPr lang="en-US" sz="2000" dirty="0">
                <a:solidFill>
                  <a:sysClr val="windowText" lastClr="000000"/>
                </a:solidFill>
                <a:ea typeface="Calibri" panose="020F0502020204030204" pitchFamily="34" charset="0"/>
                <a:cs typeface="Arial" panose="020B0604020202020204" pitchFamily="34" charset="0"/>
              </a:rPr>
              <a:t>equipment types and sizes, approximate instrument and electrical </a:t>
            </a:r>
            <a:r>
              <a:rPr lang="en-US" sz="2000" dirty="0">
                <a:solidFill>
                  <a:sysClr val="windowText" lastClr="000000"/>
                </a:solidFill>
                <a:ea typeface="Calibri" panose="020F0502020204030204" pitchFamily="34" charset="0"/>
                <a:cs typeface="Arial" panose="020B0604020202020204" pitchFamily="34" charset="0"/>
              </a:rPr>
              <a:t>needs, estimate </a:t>
            </a:r>
            <a:r>
              <a:rPr lang="en-US" sz="2000" dirty="0">
                <a:solidFill>
                  <a:sysClr val="windowText" lastClr="000000"/>
                </a:solidFill>
                <a:ea typeface="Calibri" panose="020F0502020204030204" pitchFamily="34" charset="0"/>
                <a:cs typeface="Arial" panose="020B0604020202020204" pitchFamily="34" charset="0"/>
              </a:rPr>
              <a:t>safety related functions and </a:t>
            </a:r>
            <a:r>
              <a:rPr lang="en-US" sz="2000" dirty="0">
                <a:solidFill>
                  <a:sysClr val="windowText" lastClr="000000"/>
                </a:solidFill>
                <a:ea typeface="Calibri" panose="020F0502020204030204" pitchFamily="34" charset="0"/>
                <a:cs typeface="Arial" panose="020B0604020202020204" pitchFamily="34" charset="0"/>
              </a:rPr>
              <a:t>equipment</a:t>
            </a:r>
            <a:endParaRPr lang="en-US" dirty="0">
              <a:solidFill>
                <a:srgbClr val="4D4F53"/>
              </a:solidFill>
            </a:endParaRPr>
          </a:p>
        </p:txBody>
      </p:sp>
      <p:sp>
        <p:nvSpPr>
          <p:cNvPr id="4" name="TextBox 3"/>
          <p:cNvSpPr txBox="1"/>
          <p:nvPr/>
        </p:nvSpPr>
        <p:spPr>
          <a:xfrm>
            <a:off x="457200" y="6019800"/>
            <a:ext cx="4724400" cy="523220"/>
          </a:xfrm>
          <a:prstGeom prst="rect">
            <a:avLst/>
          </a:prstGeom>
          <a:noFill/>
        </p:spPr>
        <p:txBody>
          <a:bodyPr wrap="square" rtlCol="0">
            <a:spAutoFit/>
          </a:bodyPr>
          <a:lstStyle/>
          <a:p>
            <a:pPr algn="ctr"/>
            <a:r>
              <a:rPr lang="en-US" sz="1400" dirty="0">
                <a:solidFill>
                  <a:srgbClr val="4D4F53"/>
                </a:solidFill>
              </a:rPr>
              <a:t>NTP-GTF Systems Breakdown</a:t>
            </a:r>
          </a:p>
          <a:p>
            <a:pPr algn="ctr"/>
            <a:r>
              <a:rPr lang="en-US" sz="1400" dirty="0">
                <a:solidFill>
                  <a:srgbClr val="4D4F53"/>
                </a:solidFill>
              </a:rPr>
              <a:t>(BWXT: NASS-ES-100889)</a:t>
            </a:r>
            <a:endParaRPr lang="en-US" sz="1400" dirty="0">
              <a:solidFill>
                <a:srgbClr val="4D4F53"/>
              </a:solidFill>
            </a:endParaRPr>
          </a:p>
        </p:txBody>
      </p:sp>
    </p:spTree>
    <p:extLst>
      <p:ext uri="{BB962C8B-B14F-4D97-AF65-F5344CB8AC3E}">
        <p14:creationId xmlns:p14="http://schemas.microsoft.com/office/powerpoint/2010/main" val="367898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Example</a:t>
            </a:r>
            <a:endParaRPr lang="en-US" dirty="0"/>
          </a:p>
        </p:txBody>
      </p:sp>
      <p:pic>
        <p:nvPicPr>
          <p:cNvPr id="4" name="Content Placeholder 3"/>
          <p:cNvPicPr>
            <a:picLocks noGrp="1" noChangeAspect="1"/>
          </p:cNvPicPr>
          <p:nvPr>
            <p:ph idx="1"/>
          </p:nvPr>
        </p:nvPicPr>
        <p:blipFill>
          <a:blip r:embed="rId2"/>
          <a:stretch>
            <a:fillRect/>
          </a:stretch>
        </p:blipFill>
        <p:spPr>
          <a:xfrm>
            <a:off x="273500" y="1066800"/>
            <a:ext cx="8588856" cy="5181600"/>
          </a:xfrm>
          <a:prstGeom prst="rect">
            <a:avLst/>
          </a:prstGeom>
        </p:spPr>
      </p:pic>
    </p:spTree>
    <p:extLst>
      <p:ext uri="{BB962C8B-B14F-4D97-AF65-F5344CB8AC3E}">
        <p14:creationId xmlns:p14="http://schemas.microsoft.com/office/powerpoint/2010/main" val="226096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Aspects Influencing ROM</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1036637"/>
            <a:ext cx="8229600" cy="4983163"/>
          </a:xfrm>
        </p:spPr>
        <p:txBody>
          <a:bodyPr/>
          <a:lstStyle/>
          <a:p>
            <a:pPr marL="457200" indent="-457200"/>
            <a:r>
              <a:rPr lang="en-US" dirty="0" smtClean="0"/>
              <a:t>Baseline design based on April 20 meeting:</a:t>
            </a:r>
          </a:p>
          <a:p>
            <a:pPr marL="857250" lvl="1" indent="-457200"/>
            <a:endParaRPr lang="en-US" dirty="0" smtClean="0"/>
          </a:p>
          <a:p>
            <a:pPr marL="857250" lvl="1" indent="-457200"/>
            <a:endParaRPr lang="en-US" dirty="0"/>
          </a:p>
          <a:p>
            <a:pPr marL="857250" lvl="1" indent="-457200"/>
            <a:endParaRPr lang="en-US" dirty="0" smtClean="0"/>
          </a:p>
          <a:p>
            <a:pPr marL="857250" lvl="1" indent="-457200"/>
            <a:endParaRPr lang="en-US" dirty="0"/>
          </a:p>
          <a:p>
            <a:pPr marL="857250" lvl="1" indent="-457200"/>
            <a:endParaRPr lang="en-US" dirty="0" smtClean="0"/>
          </a:p>
          <a:p>
            <a:pPr marL="400050" lvl="1" indent="0">
              <a:buNone/>
            </a:pP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9534" y="1524000"/>
            <a:ext cx="7486266" cy="4704387"/>
          </a:xfrm>
          <a:prstGeom prst="rect">
            <a:avLst/>
          </a:prstGeom>
        </p:spPr>
      </p:pic>
    </p:spTree>
    <p:extLst>
      <p:ext uri="{BB962C8B-B14F-4D97-AF65-F5344CB8AC3E}">
        <p14:creationId xmlns:p14="http://schemas.microsoft.com/office/powerpoint/2010/main" val="3643498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t>
            </a:r>
            <a:r>
              <a:rPr lang="en-US" dirty="0" smtClean="0"/>
              <a:t>Aspects </a:t>
            </a:r>
            <a:r>
              <a:rPr lang="en-US" dirty="0"/>
              <a:t>Influencing ROM</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1036637"/>
            <a:ext cx="8229600" cy="4983163"/>
          </a:xfrm>
        </p:spPr>
        <p:txBody>
          <a:bodyPr/>
          <a:lstStyle/>
          <a:p>
            <a:pPr marL="457200" indent="-457200"/>
            <a:r>
              <a:rPr lang="en-US" dirty="0" smtClean="0"/>
              <a:t>Design Differences – Nuclear Cooling / Confinement Influence</a:t>
            </a:r>
          </a:p>
          <a:p>
            <a:pPr marL="857250" lvl="1" indent="-457200"/>
            <a:r>
              <a:rPr lang="en-US" dirty="0" smtClean="0"/>
              <a:t>Spray/Diffuser Cooling – Once through De-ionized (DI) water</a:t>
            </a:r>
          </a:p>
          <a:p>
            <a:pPr marL="857250" lvl="1" indent="-457200"/>
            <a:r>
              <a:rPr lang="en-US" dirty="0" smtClean="0"/>
              <a:t>Use of Higher Pressure Industrial Water (HPIW) to cool diffuser and condense the exhaust</a:t>
            </a:r>
          </a:p>
          <a:p>
            <a:pPr marL="857250" lvl="1" indent="-457200"/>
            <a:r>
              <a:rPr lang="en-US" dirty="0" smtClean="0"/>
              <a:t>Gas removal from exhaust storage</a:t>
            </a:r>
          </a:p>
          <a:p>
            <a:pPr marL="857250" lvl="1" indent="-457200"/>
            <a:endParaRPr lang="en-US" dirty="0" smtClean="0"/>
          </a:p>
          <a:p>
            <a:pPr marL="457200" indent="-457200"/>
            <a:r>
              <a:rPr lang="en-US" dirty="0" smtClean="0"/>
              <a:t>Work completed that applies to current design</a:t>
            </a:r>
          </a:p>
          <a:p>
            <a:pPr marL="857250" lvl="1" indent="-457200"/>
            <a:r>
              <a:rPr lang="en-US" dirty="0" smtClean="0"/>
              <a:t>LH2 and LO2 supply</a:t>
            </a:r>
          </a:p>
          <a:p>
            <a:pPr marL="857250" lvl="1" indent="-457200"/>
            <a:r>
              <a:rPr lang="en-US" dirty="0" smtClean="0"/>
              <a:t>Cooling required for fuel quenching</a:t>
            </a:r>
          </a:p>
          <a:p>
            <a:pPr marL="857250" lvl="1" indent="-457200"/>
            <a:r>
              <a:rPr lang="en-US" dirty="0" smtClean="0"/>
              <a:t>Test Cell</a:t>
            </a:r>
          </a:p>
          <a:p>
            <a:pPr marL="857250" lvl="1" indent="-457200"/>
            <a:r>
              <a:rPr lang="en-US" dirty="0" smtClean="0"/>
              <a:t>Effluent Gas Handling</a:t>
            </a:r>
            <a:endParaRPr lang="en-US" dirty="0"/>
          </a:p>
          <a:p>
            <a:pPr marL="457200" indent="-457200"/>
            <a:endParaRPr lang="en-US" dirty="0" smtClean="0"/>
          </a:p>
          <a:p>
            <a:pPr marL="857250" lvl="1" indent="-457200"/>
            <a:endParaRPr lang="en-US" dirty="0"/>
          </a:p>
          <a:p>
            <a:pPr marL="857250" lvl="1" indent="-457200"/>
            <a:endParaRPr lang="en-US" dirty="0" smtClean="0"/>
          </a:p>
          <a:p>
            <a:pPr marL="400050" lvl="1" indent="0">
              <a:buNone/>
            </a:pPr>
            <a:endParaRPr lang="en-US" dirty="0"/>
          </a:p>
        </p:txBody>
      </p:sp>
    </p:spTree>
    <p:extLst>
      <p:ext uri="{BB962C8B-B14F-4D97-AF65-F5344CB8AC3E}">
        <p14:creationId xmlns:p14="http://schemas.microsoft.com/office/powerpoint/2010/main" val="2540172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 BOM Approach</a:t>
            </a:r>
            <a:endParaRPr lang="en-US" b="1"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457200" y="1036637"/>
            <a:ext cx="8229600" cy="4983163"/>
          </a:xfrm>
        </p:spPr>
        <p:txBody>
          <a:bodyPr/>
          <a:lstStyle/>
          <a:p>
            <a:pPr marL="457200" indent="-457200"/>
            <a:r>
              <a:rPr lang="en-US" dirty="0" smtClean="0"/>
              <a:t>Focus on systems needed to license the design with the US Nuclear Regulatory Commission</a:t>
            </a:r>
          </a:p>
          <a:p>
            <a:pPr marL="457200" indent="-457200"/>
            <a:r>
              <a:rPr lang="en-US" dirty="0" smtClean="0"/>
              <a:t>Consider events that will influence the design</a:t>
            </a:r>
          </a:p>
          <a:p>
            <a:pPr marL="857250" lvl="1" indent="-457200"/>
            <a:r>
              <a:rPr lang="en-US" dirty="0" smtClean="0"/>
              <a:t>Results in additional systems and/or requirements</a:t>
            </a:r>
          </a:p>
          <a:p>
            <a:pPr marL="857250" lvl="1" indent="-457200"/>
            <a:r>
              <a:rPr lang="en-US" dirty="0" smtClean="0"/>
              <a:t>Decay Heat Removal</a:t>
            </a:r>
          </a:p>
          <a:p>
            <a:pPr marL="857250" lvl="1" indent="-457200"/>
            <a:r>
              <a:rPr lang="en-US" dirty="0" smtClean="0"/>
              <a:t>Emergency Core Cooling</a:t>
            </a:r>
          </a:p>
          <a:p>
            <a:pPr marL="857250" lvl="1" indent="-457200"/>
            <a:r>
              <a:rPr lang="en-US" dirty="0" smtClean="0"/>
              <a:t>Requirements on LH2, LO2, Cooling Water supply</a:t>
            </a:r>
          </a:p>
          <a:p>
            <a:pPr marL="857250" lvl="1" indent="-457200"/>
            <a:r>
              <a:rPr lang="en-US" dirty="0" smtClean="0"/>
              <a:t>Shielding</a:t>
            </a:r>
          </a:p>
          <a:p>
            <a:pPr marL="857250" lvl="1" indent="-457200"/>
            <a:r>
              <a:rPr lang="en-US" dirty="0" smtClean="0"/>
              <a:t>Radiation Monitoring</a:t>
            </a:r>
          </a:p>
          <a:p>
            <a:pPr marL="857250" lvl="1" indent="-457200"/>
            <a:r>
              <a:rPr lang="en-US" dirty="0" err="1" smtClean="0"/>
              <a:t>Radwaste</a:t>
            </a:r>
            <a:r>
              <a:rPr lang="en-US" dirty="0" smtClean="0"/>
              <a:t> systems</a:t>
            </a:r>
          </a:p>
          <a:p>
            <a:pPr marL="857250" lvl="1" indent="-457200"/>
            <a:r>
              <a:rPr lang="en-US" dirty="0" smtClean="0"/>
              <a:t>Severe Accident Mitigation – Core relocation</a:t>
            </a:r>
          </a:p>
          <a:p>
            <a:pPr marL="857250" lvl="1" indent="-457200"/>
            <a:endParaRPr lang="en-US" dirty="0"/>
          </a:p>
          <a:p>
            <a:pPr marL="857250" lvl="1" indent="-457200"/>
            <a:endParaRPr lang="en-US" dirty="0" smtClean="0"/>
          </a:p>
          <a:p>
            <a:pPr marL="400050" lvl="1" indent="0">
              <a:buNone/>
            </a:pPr>
            <a:endParaRPr lang="en-US" dirty="0"/>
          </a:p>
        </p:txBody>
      </p:sp>
    </p:spTree>
    <p:extLst>
      <p:ext uri="{BB962C8B-B14F-4D97-AF65-F5344CB8AC3E}">
        <p14:creationId xmlns:p14="http://schemas.microsoft.com/office/powerpoint/2010/main" val="1984141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lstStyle/>
          <a:p>
            <a:pPr marL="457200" indent="-457200"/>
            <a:r>
              <a:rPr lang="en-US" dirty="0"/>
              <a:t>Normal Operation:</a:t>
            </a:r>
          </a:p>
          <a:p>
            <a:pPr marL="857250" lvl="1" indent="-457200"/>
            <a:r>
              <a:rPr lang="en-US" dirty="0"/>
              <a:t>Power Operation</a:t>
            </a:r>
          </a:p>
          <a:p>
            <a:pPr marL="1257300" lvl="2" indent="-457200"/>
            <a:r>
              <a:rPr lang="en-US" dirty="0"/>
              <a:t>Assume No Fuel Leakage, No Radiation Outside of Shield Test Cell</a:t>
            </a:r>
          </a:p>
          <a:p>
            <a:pPr marL="1257300" lvl="2" indent="-457200"/>
            <a:r>
              <a:rPr lang="en-US" dirty="0"/>
              <a:t>Assume Partial Fuel Leakage, or Shine through Diffuser</a:t>
            </a:r>
          </a:p>
          <a:p>
            <a:pPr marL="800100" lvl="2" indent="0">
              <a:buNone/>
            </a:pPr>
            <a:endParaRPr lang="en-US" dirty="0"/>
          </a:p>
          <a:p>
            <a:pPr marL="857250" lvl="1" indent="-457200"/>
            <a:r>
              <a:rPr lang="en-US" dirty="0"/>
              <a:t>Startup Conditions</a:t>
            </a:r>
          </a:p>
          <a:p>
            <a:pPr marL="1257300" lvl="2" indent="-457200"/>
            <a:r>
              <a:rPr lang="en-US" dirty="0"/>
              <a:t>No Fuel Leakage (New Fuel)</a:t>
            </a:r>
          </a:p>
          <a:p>
            <a:pPr marL="1257300" lvl="2" indent="-457200"/>
            <a:endParaRPr lang="en-US" dirty="0"/>
          </a:p>
          <a:p>
            <a:pPr marL="857250" lvl="1" indent="-457200"/>
            <a:r>
              <a:rPr lang="en-US" dirty="0"/>
              <a:t>Shutdown Conditions</a:t>
            </a:r>
          </a:p>
          <a:p>
            <a:pPr marL="1257300" lvl="2" indent="-457200"/>
            <a:r>
              <a:rPr lang="en-US" dirty="0"/>
              <a:t>No Fuel Leakage (Spent Fuel)</a:t>
            </a:r>
          </a:p>
          <a:p>
            <a:pPr marL="1257300" lvl="2" indent="-457200"/>
            <a:r>
              <a:rPr lang="en-US" dirty="0"/>
              <a:t>Shutdown Conditions (Assume Partial Fuel Leakage, Shine where fuel relocation has occurred)</a:t>
            </a:r>
          </a:p>
          <a:p>
            <a:pPr lvl="1"/>
            <a:endParaRPr lang="en-US" dirty="0"/>
          </a:p>
        </p:txBody>
      </p:sp>
      <p:sp>
        <p:nvSpPr>
          <p:cNvPr id="4" name="Title 1"/>
          <p:cNvSpPr>
            <a:spLocks noGrp="1"/>
          </p:cNvSpPr>
          <p:nvPr>
            <p:ph type="title"/>
          </p:nvPr>
        </p:nvSpPr>
        <p:spPr/>
        <p:txBody>
          <a:bodyPr/>
          <a:lstStyle/>
          <a:p>
            <a:r>
              <a:rPr lang="en-US" dirty="0"/>
              <a:t>Event Considerations Influencing ROM</a:t>
            </a:r>
          </a:p>
        </p:txBody>
      </p:sp>
    </p:spTree>
    <p:extLst>
      <p:ext uri="{BB962C8B-B14F-4D97-AF65-F5344CB8AC3E}">
        <p14:creationId xmlns:p14="http://schemas.microsoft.com/office/powerpoint/2010/main" val="305863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BWXT Custom Colors">
      <a:dk1>
        <a:srgbClr val="4D4F53"/>
      </a:dk1>
      <a:lt1>
        <a:srgbClr val="FFFFFF"/>
      </a:lt1>
      <a:dk2>
        <a:srgbClr val="9E3039"/>
      </a:dk2>
      <a:lt2>
        <a:srgbClr val="FFFFFF"/>
      </a:lt2>
      <a:accent1>
        <a:srgbClr val="9E3039"/>
      </a:accent1>
      <a:accent2>
        <a:srgbClr val="4D4F53"/>
      </a:accent2>
      <a:accent3>
        <a:srgbClr val="4BACC6"/>
      </a:accent3>
      <a:accent4>
        <a:srgbClr val="DCC8B4"/>
      </a:accent4>
      <a:accent5>
        <a:srgbClr val="395D6B"/>
      </a:accent5>
      <a:accent6>
        <a:srgbClr val="C49100"/>
      </a:accent6>
      <a:hlink>
        <a:srgbClr val="76232A"/>
      </a:hlink>
      <a:folHlink>
        <a:srgbClr val="4C39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1970</Words>
  <Application>Microsoft Office PowerPoint</Application>
  <PresentationFormat>On-screen Show (4:3)</PresentationFormat>
  <Paragraphs>307</Paragraphs>
  <Slides>27</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NimbusSad</vt:lpstr>
      <vt:lpstr>Wingdings</vt:lpstr>
      <vt:lpstr>1_Office Theme</vt:lpstr>
      <vt:lpstr>A3 ROM Cost Assessment</vt:lpstr>
      <vt:lpstr>A3 ROM Cost Assessment</vt:lpstr>
      <vt:lpstr>A3 ROM Cost Assessment</vt:lpstr>
      <vt:lpstr>A3 Full Scale ROM Assessment</vt:lpstr>
      <vt:lpstr>System Example</vt:lpstr>
      <vt:lpstr>Design Aspects Influencing ROM</vt:lpstr>
      <vt:lpstr>Design Aspects Influencing ROM</vt:lpstr>
      <vt:lpstr>ROM BOM Approach</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Event Considerations Influencing ROM</vt:lpstr>
      <vt:lpstr>Next Steps</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 ROM Cost Assessment</dc:title>
  <dc:creator>Coote, David J. (SSC-EA00)</dc:creator>
  <cp:lastModifiedBy>Coote, David J. (SSC-EA00)</cp:lastModifiedBy>
  <cp:revision>1</cp:revision>
  <dcterms:created xsi:type="dcterms:W3CDTF">2017-07-17T16:04:18Z</dcterms:created>
  <dcterms:modified xsi:type="dcterms:W3CDTF">2017-07-17T16:04:41Z</dcterms:modified>
</cp:coreProperties>
</file>