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25"/>
  </p:notesMasterIdLst>
  <p:sldIdLst>
    <p:sldId id="267" r:id="rId3"/>
    <p:sldId id="26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72" r:id="rId15"/>
    <p:sldId id="283" r:id="rId16"/>
    <p:sldId id="288" r:id="rId17"/>
    <p:sldId id="292" r:id="rId18"/>
    <p:sldId id="293" r:id="rId19"/>
    <p:sldId id="287" r:id="rId20"/>
    <p:sldId id="286" r:id="rId21"/>
    <p:sldId id="289" r:id="rId22"/>
    <p:sldId id="290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Brian J. (JSC-FX111)" initials="JBJ(" lastIdx="2" clrIdx="0">
    <p:extLst>
      <p:ext uri="{19B8F6BF-5375-455C-9EA6-DF929625EA0E}">
        <p15:presenceInfo xmlns:p15="http://schemas.microsoft.com/office/powerpoint/2012/main" userId="S-1-5-21-330711430-3775241029-4075259233-262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A6A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2F953-8F8E-1D4A-89CC-0696F5FF86E5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08B02-C374-954D-BCC9-94B63AFF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9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6" descr="Speakers Bureau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6172200" cy="2667000"/>
          </a:xfrm>
        </p:spPr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962400"/>
            <a:ext cx="6172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72" descr="NASA insignia RG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431" y="46285"/>
            <a:ext cx="685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6" descr="Speakers Bureau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2" descr="NASA insignia RG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431" y="46285"/>
            <a:ext cx="685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 userDrawn="1"/>
        </p:nvGrpSpPr>
        <p:grpSpPr>
          <a:xfrm>
            <a:off x="2926688" y="4876800"/>
            <a:ext cx="1366837" cy="1981200"/>
            <a:chOff x="2926688" y="4876800"/>
            <a:chExt cx="1366837" cy="1981200"/>
          </a:xfrm>
        </p:grpSpPr>
        <p:sp>
          <p:nvSpPr>
            <p:cNvPr id="10" name="Line 43"/>
            <p:cNvSpPr>
              <a:spLocks noChangeShapeType="1"/>
            </p:cNvSpPr>
            <p:nvPr/>
          </p:nvSpPr>
          <p:spPr bwMode="auto">
            <a:xfrm rot="16200000">
              <a:off x="3722818" y="6515100"/>
              <a:ext cx="68580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2" name="Line 44"/>
            <p:cNvSpPr>
              <a:spLocks noChangeShapeType="1"/>
            </p:cNvSpPr>
            <p:nvPr/>
          </p:nvSpPr>
          <p:spPr bwMode="auto">
            <a:xfrm rot="16200000">
              <a:off x="3418812" y="6438900"/>
              <a:ext cx="83820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4" name="Line 45"/>
            <p:cNvSpPr>
              <a:spLocks noChangeShapeType="1"/>
            </p:cNvSpPr>
            <p:nvPr/>
          </p:nvSpPr>
          <p:spPr bwMode="auto">
            <a:xfrm rot="16200000">
              <a:off x="2354394" y="6057900"/>
              <a:ext cx="160020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5" name="Line 46"/>
            <p:cNvSpPr>
              <a:spLocks noChangeShapeType="1"/>
            </p:cNvSpPr>
            <p:nvPr/>
          </p:nvSpPr>
          <p:spPr bwMode="auto">
            <a:xfrm rot="16200000">
              <a:off x="2772700" y="6248400"/>
              <a:ext cx="121920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6" name="Line 47"/>
            <p:cNvSpPr>
              <a:spLocks noChangeShapeType="1"/>
            </p:cNvSpPr>
            <p:nvPr/>
          </p:nvSpPr>
          <p:spPr bwMode="auto">
            <a:xfrm rot="16200000">
              <a:off x="3114806" y="6362700"/>
              <a:ext cx="99060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8" name="Line 48"/>
            <p:cNvSpPr>
              <a:spLocks noChangeShapeType="1"/>
            </p:cNvSpPr>
            <p:nvPr/>
          </p:nvSpPr>
          <p:spPr bwMode="auto">
            <a:xfrm rot="16200000">
              <a:off x="1936088" y="5867400"/>
              <a:ext cx="198120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9" name="Line 113"/>
            <p:cNvSpPr>
              <a:spLocks noChangeShapeType="1"/>
            </p:cNvSpPr>
            <p:nvPr/>
          </p:nvSpPr>
          <p:spPr bwMode="auto">
            <a:xfrm rot="16200000">
              <a:off x="4026825" y="6591300"/>
              <a:ext cx="53340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180094" y="618079"/>
            <a:ext cx="5706271" cy="5797529"/>
            <a:chOff x="180094" y="418579"/>
            <a:chExt cx="5706271" cy="5797529"/>
          </a:xfrm>
        </p:grpSpPr>
        <p:sp>
          <p:nvSpPr>
            <p:cNvPr id="21" name="Line 60"/>
            <p:cNvSpPr>
              <a:spLocks noChangeShapeType="1"/>
            </p:cNvSpPr>
            <p:nvPr userDrawn="1"/>
          </p:nvSpPr>
          <p:spPr bwMode="auto">
            <a:xfrm rot="16200000">
              <a:off x="-2714712" y="3314963"/>
              <a:ext cx="57912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2" name="Line 39"/>
            <p:cNvSpPr>
              <a:spLocks noChangeShapeType="1"/>
            </p:cNvSpPr>
            <p:nvPr userDrawn="1"/>
          </p:nvSpPr>
          <p:spPr bwMode="auto">
            <a:xfrm rot="16200000">
              <a:off x="4396826" y="1000587"/>
              <a:ext cx="1159184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3" name="Line 41"/>
            <p:cNvSpPr>
              <a:spLocks noChangeShapeType="1"/>
            </p:cNvSpPr>
            <p:nvPr userDrawn="1"/>
          </p:nvSpPr>
          <p:spPr bwMode="auto">
            <a:xfrm rot="16200000">
              <a:off x="3904013" y="1036006"/>
              <a:ext cx="123485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4" name="Line 42"/>
            <p:cNvSpPr>
              <a:spLocks noChangeShapeType="1"/>
            </p:cNvSpPr>
            <p:nvPr userDrawn="1"/>
          </p:nvSpPr>
          <p:spPr bwMode="auto">
            <a:xfrm rot="16200000">
              <a:off x="4130697" y="1039226"/>
              <a:ext cx="123646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5" name="Line 49"/>
            <p:cNvSpPr>
              <a:spLocks noChangeShapeType="1"/>
            </p:cNvSpPr>
            <p:nvPr userDrawn="1"/>
          </p:nvSpPr>
          <p:spPr bwMode="auto">
            <a:xfrm rot="16200000">
              <a:off x="-655379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6" name="Line 50"/>
            <p:cNvSpPr>
              <a:spLocks noChangeShapeType="1"/>
            </p:cNvSpPr>
            <p:nvPr userDrawn="1"/>
          </p:nvSpPr>
          <p:spPr bwMode="auto">
            <a:xfrm rot="16200000">
              <a:off x="-426302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7" name="Line 51"/>
            <p:cNvSpPr>
              <a:spLocks noChangeShapeType="1"/>
            </p:cNvSpPr>
            <p:nvPr userDrawn="1"/>
          </p:nvSpPr>
          <p:spPr bwMode="auto">
            <a:xfrm rot="16200000">
              <a:off x="-197225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8" name="Line 52"/>
            <p:cNvSpPr>
              <a:spLocks noChangeShapeType="1"/>
            </p:cNvSpPr>
            <p:nvPr userDrawn="1"/>
          </p:nvSpPr>
          <p:spPr bwMode="auto">
            <a:xfrm rot="16200000">
              <a:off x="-884456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9" name="Line 53"/>
            <p:cNvSpPr>
              <a:spLocks noChangeShapeType="1"/>
            </p:cNvSpPr>
            <p:nvPr userDrawn="1"/>
          </p:nvSpPr>
          <p:spPr bwMode="auto">
            <a:xfrm rot="16200000">
              <a:off x="-1571687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0" name="Line 54"/>
            <p:cNvSpPr>
              <a:spLocks noChangeShapeType="1"/>
            </p:cNvSpPr>
            <p:nvPr userDrawn="1"/>
          </p:nvSpPr>
          <p:spPr bwMode="auto">
            <a:xfrm rot="16200000">
              <a:off x="-1342610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1" name="Line 55"/>
            <p:cNvSpPr>
              <a:spLocks noChangeShapeType="1"/>
            </p:cNvSpPr>
            <p:nvPr userDrawn="1"/>
          </p:nvSpPr>
          <p:spPr bwMode="auto">
            <a:xfrm rot="16200000">
              <a:off x="-1113533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2" name="Line 56"/>
            <p:cNvSpPr>
              <a:spLocks noChangeShapeType="1"/>
            </p:cNvSpPr>
            <p:nvPr userDrawn="1"/>
          </p:nvSpPr>
          <p:spPr bwMode="auto">
            <a:xfrm rot="16200000">
              <a:off x="-1800764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3" name="Line 57"/>
            <p:cNvSpPr>
              <a:spLocks noChangeShapeType="1"/>
            </p:cNvSpPr>
            <p:nvPr userDrawn="1"/>
          </p:nvSpPr>
          <p:spPr bwMode="auto">
            <a:xfrm rot="16200000">
              <a:off x="-2487995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4" name="Line 58"/>
            <p:cNvSpPr>
              <a:spLocks noChangeShapeType="1"/>
            </p:cNvSpPr>
            <p:nvPr userDrawn="1"/>
          </p:nvSpPr>
          <p:spPr bwMode="auto">
            <a:xfrm rot="16200000">
              <a:off x="-2258918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5" name="Line 59"/>
            <p:cNvSpPr>
              <a:spLocks noChangeShapeType="1"/>
            </p:cNvSpPr>
            <p:nvPr userDrawn="1"/>
          </p:nvSpPr>
          <p:spPr bwMode="auto">
            <a:xfrm rot="16200000">
              <a:off x="-2029841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6" name="Line 112"/>
            <p:cNvSpPr>
              <a:spLocks noChangeShapeType="1"/>
            </p:cNvSpPr>
            <p:nvPr userDrawn="1"/>
          </p:nvSpPr>
          <p:spPr bwMode="auto">
            <a:xfrm rot="16200000">
              <a:off x="3637080" y="1077866"/>
              <a:ext cx="1313741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7" name="Line 114"/>
            <p:cNvSpPr>
              <a:spLocks noChangeShapeType="1"/>
            </p:cNvSpPr>
            <p:nvPr userDrawn="1"/>
          </p:nvSpPr>
          <p:spPr bwMode="auto">
            <a:xfrm rot="16200000">
              <a:off x="3332312" y="1155145"/>
              <a:ext cx="1468299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8" name="Line 115"/>
            <p:cNvSpPr>
              <a:spLocks noChangeShapeType="1"/>
            </p:cNvSpPr>
            <p:nvPr userDrawn="1"/>
          </p:nvSpPr>
          <p:spPr bwMode="auto">
            <a:xfrm rot="16200000">
              <a:off x="2988905" y="1271063"/>
              <a:ext cx="170013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9" name="Line 116"/>
            <p:cNvSpPr>
              <a:spLocks noChangeShapeType="1"/>
            </p:cNvSpPr>
            <p:nvPr userDrawn="1"/>
          </p:nvSpPr>
          <p:spPr bwMode="auto">
            <a:xfrm rot="16200000">
              <a:off x="2684137" y="1348342"/>
              <a:ext cx="1854694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40" name="Line 117"/>
            <p:cNvSpPr>
              <a:spLocks noChangeShapeType="1"/>
            </p:cNvSpPr>
            <p:nvPr userDrawn="1"/>
          </p:nvSpPr>
          <p:spPr bwMode="auto">
            <a:xfrm rot="16200000">
              <a:off x="2302090" y="1502900"/>
              <a:ext cx="2163809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41" name="Line 118"/>
            <p:cNvSpPr>
              <a:spLocks noChangeShapeType="1"/>
            </p:cNvSpPr>
            <p:nvPr userDrawn="1"/>
          </p:nvSpPr>
          <p:spPr bwMode="auto">
            <a:xfrm rot="16200000">
              <a:off x="1997322" y="1580179"/>
              <a:ext cx="2318367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42" name="Line 119"/>
            <p:cNvSpPr>
              <a:spLocks noChangeShapeType="1"/>
            </p:cNvSpPr>
            <p:nvPr userDrawn="1"/>
          </p:nvSpPr>
          <p:spPr bwMode="auto">
            <a:xfrm rot="16200000">
              <a:off x="1653915" y="1696097"/>
              <a:ext cx="2550204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43" name="Line 120"/>
            <p:cNvSpPr>
              <a:spLocks noChangeShapeType="1"/>
            </p:cNvSpPr>
            <p:nvPr userDrawn="1"/>
          </p:nvSpPr>
          <p:spPr bwMode="auto">
            <a:xfrm rot="16200000">
              <a:off x="5004752" y="846029"/>
              <a:ext cx="853288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44" name="Line 122"/>
            <p:cNvSpPr>
              <a:spLocks noChangeShapeType="1"/>
            </p:cNvSpPr>
            <p:nvPr userDrawn="1"/>
          </p:nvSpPr>
          <p:spPr bwMode="auto">
            <a:xfrm rot="16200000">
              <a:off x="4662954" y="961947"/>
              <a:ext cx="1081905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45" name="Line 153"/>
            <p:cNvSpPr>
              <a:spLocks noChangeShapeType="1"/>
            </p:cNvSpPr>
            <p:nvPr userDrawn="1"/>
          </p:nvSpPr>
          <p:spPr bwMode="auto">
            <a:xfrm rot="16200000">
              <a:off x="5349769" y="730111"/>
              <a:ext cx="618231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46" name="Line 156"/>
            <p:cNvSpPr>
              <a:spLocks noChangeShapeType="1"/>
            </p:cNvSpPr>
            <p:nvPr userDrawn="1"/>
          </p:nvSpPr>
          <p:spPr bwMode="auto">
            <a:xfrm rot="16200000">
              <a:off x="5693167" y="614192"/>
              <a:ext cx="386395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-365768" y="1139825"/>
            <a:ext cx="6172200" cy="5037138"/>
            <a:chOff x="0" y="1139825"/>
            <a:chExt cx="6172200" cy="5037138"/>
          </a:xfrm>
        </p:grpSpPr>
        <p:sp>
          <p:nvSpPr>
            <p:cNvPr id="48" name="Line 34"/>
            <p:cNvSpPr>
              <a:spLocks noChangeShapeType="1"/>
            </p:cNvSpPr>
            <p:nvPr/>
          </p:nvSpPr>
          <p:spPr bwMode="auto">
            <a:xfrm>
              <a:off x="0" y="1597603"/>
              <a:ext cx="57912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49" name="Line 35"/>
            <p:cNvSpPr>
              <a:spLocks noChangeShapeType="1"/>
            </p:cNvSpPr>
            <p:nvPr/>
          </p:nvSpPr>
          <p:spPr bwMode="auto">
            <a:xfrm>
              <a:off x="0" y="1826492"/>
              <a:ext cx="55626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50" name="Line 36"/>
            <p:cNvSpPr>
              <a:spLocks noChangeShapeType="1"/>
            </p:cNvSpPr>
            <p:nvPr/>
          </p:nvSpPr>
          <p:spPr bwMode="auto">
            <a:xfrm>
              <a:off x="0" y="2055381"/>
              <a:ext cx="54102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0" y="1368714"/>
              <a:ext cx="60198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52" name="Line 123"/>
            <p:cNvSpPr>
              <a:spLocks noChangeShapeType="1"/>
            </p:cNvSpPr>
            <p:nvPr/>
          </p:nvSpPr>
          <p:spPr bwMode="auto">
            <a:xfrm>
              <a:off x="0" y="2284269"/>
              <a:ext cx="50292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53" name="Line 124"/>
            <p:cNvSpPr>
              <a:spLocks noChangeShapeType="1"/>
            </p:cNvSpPr>
            <p:nvPr/>
          </p:nvSpPr>
          <p:spPr bwMode="auto">
            <a:xfrm>
              <a:off x="0" y="2513157"/>
              <a:ext cx="41910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54" name="Line 125"/>
            <p:cNvSpPr>
              <a:spLocks noChangeShapeType="1"/>
            </p:cNvSpPr>
            <p:nvPr/>
          </p:nvSpPr>
          <p:spPr bwMode="auto">
            <a:xfrm>
              <a:off x="0" y="2742045"/>
              <a:ext cx="39624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55" name="Line 127"/>
            <p:cNvSpPr>
              <a:spLocks noChangeShapeType="1"/>
            </p:cNvSpPr>
            <p:nvPr/>
          </p:nvSpPr>
          <p:spPr bwMode="auto">
            <a:xfrm>
              <a:off x="0" y="2970934"/>
              <a:ext cx="37338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56" name="Line 128"/>
            <p:cNvSpPr>
              <a:spLocks noChangeShapeType="1"/>
            </p:cNvSpPr>
            <p:nvPr/>
          </p:nvSpPr>
          <p:spPr bwMode="auto">
            <a:xfrm>
              <a:off x="0" y="3199823"/>
              <a:ext cx="35052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57" name="Line 129"/>
            <p:cNvSpPr>
              <a:spLocks noChangeShapeType="1"/>
            </p:cNvSpPr>
            <p:nvPr/>
          </p:nvSpPr>
          <p:spPr bwMode="auto">
            <a:xfrm>
              <a:off x="0" y="3428712"/>
              <a:ext cx="32766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58" name="Line 131"/>
            <p:cNvSpPr>
              <a:spLocks noChangeShapeType="1"/>
            </p:cNvSpPr>
            <p:nvPr/>
          </p:nvSpPr>
          <p:spPr bwMode="auto">
            <a:xfrm>
              <a:off x="0" y="3657600"/>
              <a:ext cx="30480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59" name="Line 132"/>
            <p:cNvSpPr>
              <a:spLocks noChangeShapeType="1"/>
            </p:cNvSpPr>
            <p:nvPr/>
          </p:nvSpPr>
          <p:spPr bwMode="auto">
            <a:xfrm>
              <a:off x="0" y="3886488"/>
              <a:ext cx="28956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60" name="Line 133"/>
            <p:cNvSpPr>
              <a:spLocks noChangeShapeType="1"/>
            </p:cNvSpPr>
            <p:nvPr/>
          </p:nvSpPr>
          <p:spPr bwMode="auto">
            <a:xfrm>
              <a:off x="0" y="4115376"/>
              <a:ext cx="27432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61" name="Line 134"/>
            <p:cNvSpPr>
              <a:spLocks noChangeShapeType="1"/>
            </p:cNvSpPr>
            <p:nvPr/>
          </p:nvSpPr>
          <p:spPr bwMode="auto">
            <a:xfrm>
              <a:off x="0" y="4344265"/>
              <a:ext cx="27432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62" name="Line 135"/>
            <p:cNvSpPr>
              <a:spLocks noChangeShapeType="1"/>
            </p:cNvSpPr>
            <p:nvPr/>
          </p:nvSpPr>
          <p:spPr bwMode="auto">
            <a:xfrm>
              <a:off x="0" y="4573153"/>
              <a:ext cx="28956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63" name="Line 136"/>
            <p:cNvSpPr>
              <a:spLocks noChangeShapeType="1"/>
            </p:cNvSpPr>
            <p:nvPr/>
          </p:nvSpPr>
          <p:spPr bwMode="auto">
            <a:xfrm>
              <a:off x="0" y="4802041"/>
              <a:ext cx="30480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64" name="Line 138"/>
            <p:cNvSpPr>
              <a:spLocks noChangeShapeType="1"/>
            </p:cNvSpPr>
            <p:nvPr/>
          </p:nvSpPr>
          <p:spPr bwMode="auto">
            <a:xfrm>
              <a:off x="0" y="5030930"/>
              <a:ext cx="30480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65" name="Line 139"/>
            <p:cNvSpPr>
              <a:spLocks noChangeShapeType="1"/>
            </p:cNvSpPr>
            <p:nvPr/>
          </p:nvSpPr>
          <p:spPr bwMode="auto">
            <a:xfrm>
              <a:off x="0" y="5259819"/>
              <a:ext cx="33528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66" name="Line 140"/>
            <p:cNvSpPr>
              <a:spLocks noChangeShapeType="1"/>
            </p:cNvSpPr>
            <p:nvPr/>
          </p:nvSpPr>
          <p:spPr bwMode="auto">
            <a:xfrm>
              <a:off x="0" y="5488708"/>
              <a:ext cx="33528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67" name="Line 141"/>
            <p:cNvSpPr>
              <a:spLocks noChangeShapeType="1"/>
            </p:cNvSpPr>
            <p:nvPr/>
          </p:nvSpPr>
          <p:spPr bwMode="auto">
            <a:xfrm>
              <a:off x="0" y="5717596"/>
              <a:ext cx="35814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68" name="Line 142"/>
            <p:cNvSpPr>
              <a:spLocks noChangeShapeType="1"/>
            </p:cNvSpPr>
            <p:nvPr/>
          </p:nvSpPr>
          <p:spPr bwMode="auto">
            <a:xfrm>
              <a:off x="0" y="5946484"/>
              <a:ext cx="38100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69" name="Line 143"/>
            <p:cNvSpPr>
              <a:spLocks noChangeShapeType="1"/>
            </p:cNvSpPr>
            <p:nvPr/>
          </p:nvSpPr>
          <p:spPr bwMode="auto">
            <a:xfrm>
              <a:off x="0" y="6175375"/>
              <a:ext cx="41910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70" name="Line 180"/>
            <p:cNvSpPr>
              <a:spLocks noChangeShapeType="1"/>
            </p:cNvSpPr>
            <p:nvPr userDrawn="1"/>
          </p:nvSpPr>
          <p:spPr bwMode="auto">
            <a:xfrm>
              <a:off x="0" y="1139825"/>
              <a:ext cx="61722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</p:grpSp>
      <p:sp>
        <p:nvSpPr>
          <p:cNvPr id="71" name="Rectangle 76"/>
          <p:cNvSpPr>
            <a:spLocks noGrp="1" noChangeArrowheads="1"/>
          </p:cNvSpPr>
          <p:nvPr>
            <p:ph type="ctrTitle"/>
          </p:nvPr>
        </p:nvSpPr>
        <p:spPr>
          <a:xfrm>
            <a:off x="458788" y="3457575"/>
            <a:ext cx="8197850" cy="1090612"/>
          </a:xfrm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2" name="Rectangle 18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8788" y="4543425"/>
            <a:ext cx="7313612" cy="1376362"/>
          </a:xfrm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Helvetica" pitchFamily="-11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1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D6C87-AE47-F44C-8C30-1FB16567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2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286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66800"/>
            <a:ext cx="62484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47588-2ABA-0B4C-87F8-F304B098E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06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6" descr="Speakers Bureau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6172200" cy="2667000"/>
          </a:xfrm>
        </p:spPr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962400"/>
            <a:ext cx="6172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72" descr="NASA insignia RG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431" y="46285"/>
            <a:ext cx="685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6" descr="Speakers Bureau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2" descr="NASA insignia RG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431" y="46285"/>
            <a:ext cx="685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 userDrawn="1"/>
        </p:nvGrpSpPr>
        <p:grpSpPr>
          <a:xfrm>
            <a:off x="2926688" y="4876800"/>
            <a:ext cx="1366837" cy="1981200"/>
            <a:chOff x="2926688" y="4876800"/>
            <a:chExt cx="1366837" cy="1981200"/>
          </a:xfrm>
        </p:grpSpPr>
        <p:sp>
          <p:nvSpPr>
            <p:cNvPr id="10" name="Line 43"/>
            <p:cNvSpPr>
              <a:spLocks noChangeShapeType="1"/>
            </p:cNvSpPr>
            <p:nvPr/>
          </p:nvSpPr>
          <p:spPr bwMode="auto">
            <a:xfrm rot="16200000">
              <a:off x="3722818" y="6515100"/>
              <a:ext cx="68580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2" name="Line 44"/>
            <p:cNvSpPr>
              <a:spLocks noChangeShapeType="1"/>
            </p:cNvSpPr>
            <p:nvPr/>
          </p:nvSpPr>
          <p:spPr bwMode="auto">
            <a:xfrm rot="16200000">
              <a:off x="3418812" y="6438900"/>
              <a:ext cx="83820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4" name="Line 45"/>
            <p:cNvSpPr>
              <a:spLocks noChangeShapeType="1"/>
            </p:cNvSpPr>
            <p:nvPr/>
          </p:nvSpPr>
          <p:spPr bwMode="auto">
            <a:xfrm rot="16200000">
              <a:off x="2354394" y="6057900"/>
              <a:ext cx="160020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5" name="Line 46"/>
            <p:cNvSpPr>
              <a:spLocks noChangeShapeType="1"/>
            </p:cNvSpPr>
            <p:nvPr/>
          </p:nvSpPr>
          <p:spPr bwMode="auto">
            <a:xfrm rot="16200000">
              <a:off x="2772700" y="6248400"/>
              <a:ext cx="121920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6" name="Line 47"/>
            <p:cNvSpPr>
              <a:spLocks noChangeShapeType="1"/>
            </p:cNvSpPr>
            <p:nvPr/>
          </p:nvSpPr>
          <p:spPr bwMode="auto">
            <a:xfrm rot="16200000">
              <a:off x="3114806" y="6362700"/>
              <a:ext cx="99060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8" name="Line 48"/>
            <p:cNvSpPr>
              <a:spLocks noChangeShapeType="1"/>
            </p:cNvSpPr>
            <p:nvPr/>
          </p:nvSpPr>
          <p:spPr bwMode="auto">
            <a:xfrm rot="16200000">
              <a:off x="1936088" y="5867400"/>
              <a:ext cx="198120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9" name="Line 113"/>
            <p:cNvSpPr>
              <a:spLocks noChangeShapeType="1"/>
            </p:cNvSpPr>
            <p:nvPr/>
          </p:nvSpPr>
          <p:spPr bwMode="auto">
            <a:xfrm rot="16200000">
              <a:off x="4026825" y="6591300"/>
              <a:ext cx="53340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180094" y="618079"/>
            <a:ext cx="5706271" cy="5797529"/>
            <a:chOff x="180094" y="418579"/>
            <a:chExt cx="5706271" cy="5797529"/>
          </a:xfrm>
        </p:grpSpPr>
        <p:sp>
          <p:nvSpPr>
            <p:cNvPr id="21" name="Line 60"/>
            <p:cNvSpPr>
              <a:spLocks noChangeShapeType="1"/>
            </p:cNvSpPr>
            <p:nvPr userDrawn="1"/>
          </p:nvSpPr>
          <p:spPr bwMode="auto">
            <a:xfrm rot="16200000">
              <a:off x="-2714712" y="3314963"/>
              <a:ext cx="57912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2" name="Line 39"/>
            <p:cNvSpPr>
              <a:spLocks noChangeShapeType="1"/>
            </p:cNvSpPr>
            <p:nvPr userDrawn="1"/>
          </p:nvSpPr>
          <p:spPr bwMode="auto">
            <a:xfrm rot="16200000">
              <a:off x="4396826" y="1000587"/>
              <a:ext cx="1159184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3" name="Line 41"/>
            <p:cNvSpPr>
              <a:spLocks noChangeShapeType="1"/>
            </p:cNvSpPr>
            <p:nvPr userDrawn="1"/>
          </p:nvSpPr>
          <p:spPr bwMode="auto">
            <a:xfrm rot="16200000">
              <a:off x="3904013" y="1036006"/>
              <a:ext cx="123485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4" name="Line 42"/>
            <p:cNvSpPr>
              <a:spLocks noChangeShapeType="1"/>
            </p:cNvSpPr>
            <p:nvPr userDrawn="1"/>
          </p:nvSpPr>
          <p:spPr bwMode="auto">
            <a:xfrm rot="16200000">
              <a:off x="4130697" y="1039226"/>
              <a:ext cx="123646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5" name="Line 49"/>
            <p:cNvSpPr>
              <a:spLocks noChangeShapeType="1"/>
            </p:cNvSpPr>
            <p:nvPr userDrawn="1"/>
          </p:nvSpPr>
          <p:spPr bwMode="auto">
            <a:xfrm rot="16200000">
              <a:off x="-655379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6" name="Line 50"/>
            <p:cNvSpPr>
              <a:spLocks noChangeShapeType="1"/>
            </p:cNvSpPr>
            <p:nvPr userDrawn="1"/>
          </p:nvSpPr>
          <p:spPr bwMode="auto">
            <a:xfrm rot="16200000">
              <a:off x="-426302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7" name="Line 51"/>
            <p:cNvSpPr>
              <a:spLocks noChangeShapeType="1"/>
            </p:cNvSpPr>
            <p:nvPr userDrawn="1"/>
          </p:nvSpPr>
          <p:spPr bwMode="auto">
            <a:xfrm rot="16200000">
              <a:off x="-197225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8" name="Line 52"/>
            <p:cNvSpPr>
              <a:spLocks noChangeShapeType="1"/>
            </p:cNvSpPr>
            <p:nvPr userDrawn="1"/>
          </p:nvSpPr>
          <p:spPr bwMode="auto">
            <a:xfrm rot="16200000">
              <a:off x="-884456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9" name="Line 53"/>
            <p:cNvSpPr>
              <a:spLocks noChangeShapeType="1"/>
            </p:cNvSpPr>
            <p:nvPr userDrawn="1"/>
          </p:nvSpPr>
          <p:spPr bwMode="auto">
            <a:xfrm rot="16200000">
              <a:off x="-1571687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0" name="Line 54"/>
            <p:cNvSpPr>
              <a:spLocks noChangeShapeType="1"/>
            </p:cNvSpPr>
            <p:nvPr userDrawn="1"/>
          </p:nvSpPr>
          <p:spPr bwMode="auto">
            <a:xfrm rot="16200000">
              <a:off x="-1342610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1" name="Line 55"/>
            <p:cNvSpPr>
              <a:spLocks noChangeShapeType="1"/>
            </p:cNvSpPr>
            <p:nvPr userDrawn="1"/>
          </p:nvSpPr>
          <p:spPr bwMode="auto">
            <a:xfrm rot="16200000">
              <a:off x="-1113533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2" name="Line 56"/>
            <p:cNvSpPr>
              <a:spLocks noChangeShapeType="1"/>
            </p:cNvSpPr>
            <p:nvPr userDrawn="1"/>
          </p:nvSpPr>
          <p:spPr bwMode="auto">
            <a:xfrm rot="16200000">
              <a:off x="-1800764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3" name="Line 57"/>
            <p:cNvSpPr>
              <a:spLocks noChangeShapeType="1"/>
            </p:cNvSpPr>
            <p:nvPr userDrawn="1"/>
          </p:nvSpPr>
          <p:spPr bwMode="auto">
            <a:xfrm rot="16200000">
              <a:off x="-2487995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4" name="Line 58"/>
            <p:cNvSpPr>
              <a:spLocks noChangeShapeType="1"/>
            </p:cNvSpPr>
            <p:nvPr userDrawn="1"/>
          </p:nvSpPr>
          <p:spPr bwMode="auto">
            <a:xfrm rot="16200000">
              <a:off x="-2258918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5" name="Line 59"/>
            <p:cNvSpPr>
              <a:spLocks noChangeShapeType="1"/>
            </p:cNvSpPr>
            <p:nvPr userDrawn="1"/>
          </p:nvSpPr>
          <p:spPr bwMode="auto">
            <a:xfrm rot="16200000">
              <a:off x="-2029841" y="3317355"/>
              <a:ext cx="5795918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6" name="Line 112"/>
            <p:cNvSpPr>
              <a:spLocks noChangeShapeType="1"/>
            </p:cNvSpPr>
            <p:nvPr userDrawn="1"/>
          </p:nvSpPr>
          <p:spPr bwMode="auto">
            <a:xfrm rot="16200000">
              <a:off x="3637080" y="1077866"/>
              <a:ext cx="1313741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7" name="Line 114"/>
            <p:cNvSpPr>
              <a:spLocks noChangeShapeType="1"/>
            </p:cNvSpPr>
            <p:nvPr userDrawn="1"/>
          </p:nvSpPr>
          <p:spPr bwMode="auto">
            <a:xfrm rot="16200000">
              <a:off x="3332312" y="1155145"/>
              <a:ext cx="1468299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8" name="Line 115"/>
            <p:cNvSpPr>
              <a:spLocks noChangeShapeType="1"/>
            </p:cNvSpPr>
            <p:nvPr userDrawn="1"/>
          </p:nvSpPr>
          <p:spPr bwMode="auto">
            <a:xfrm rot="16200000">
              <a:off x="2988905" y="1271063"/>
              <a:ext cx="170013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9" name="Line 116"/>
            <p:cNvSpPr>
              <a:spLocks noChangeShapeType="1"/>
            </p:cNvSpPr>
            <p:nvPr userDrawn="1"/>
          </p:nvSpPr>
          <p:spPr bwMode="auto">
            <a:xfrm rot="16200000">
              <a:off x="2684137" y="1348342"/>
              <a:ext cx="1854694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40" name="Line 117"/>
            <p:cNvSpPr>
              <a:spLocks noChangeShapeType="1"/>
            </p:cNvSpPr>
            <p:nvPr userDrawn="1"/>
          </p:nvSpPr>
          <p:spPr bwMode="auto">
            <a:xfrm rot="16200000">
              <a:off x="2302090" y="1502900"/>
              <a:ext cx="2163809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41" name="Line 118"/>
            <p:cNvSpPr>
              <a:spLocks noChangeShapeType="1"/>
            </p:cNvSpPr>
            <p:nvPr userDrawn="1"/>
          </p:nvSpPr>
          <p:spPr bwMode="auto">
            <a:xfrm rot="16200000">
              <a:off x="1997322" y="1580179"/>
              <a:ext cx="2318367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42" name="Line 119"/>
            <p:cNvSpPr>
              <a:spLocks noChangeShapeType="1"/>
            </p:cNvSpPr>
            <p:nvPr userDrawn="1"/>
          </p:nvSpPr>
          <p:spPr bwMode="auto">
            <a:xfrm rot="16200000">
              <a:off x="1653915" y="1696097"/>
              <a:ext cx="2550204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43" name="Line 120"/>
            <p:cNvSpPr>
              <a:spLocks noChangeShapeType="1"/>
            </p:cNvSpPr>
            <p:nvPr userDrawn="1"/>
          </p:nvSpPr>
          <p:spPr bwMode="auto">
            <a:xfrm rot="16200000">
              <a:off x="5004752" y="846029"/>
              <a:ext cx="853288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44" name="Line 122"/>
            <p:cNvSpPr>
              <a:spLocks noChangeShapeType="1"/>
            </p:cNvSpPr>
            <p:nvPr userDrawn="1"/>
          </p:nvSpPr>
          <p:spPr bwMode="auto">
            <a:xfrm rot="16200000">
              <a:off x="4662954" y="961947"/>
              <a:ext cx="1081905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45" name="Line 153"/>
            <p:cNvSpPr>
              <a:spLocks noChangeShapeType="1"/>
            </p:cNvSpPr>
            <p:nvPr userDrawn="1"/>
          </p:nvSpPr>
          <p:spPr bwMode="auto">
            <a:xfrm rot="16200000">
              <a:off x="5349769" y="730111"/>
              <a:ext cx="618231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46" name="Line 156"/>
            <p:cNvSpPr>
              <a:spLocks noChangeShapeType="1"/>
            </p:cNvSpPr>
            <p:nvPr userDrawn="1"/>
          </p:nvSpPr>
          <p:spPr bwMode="auto">
            <a:xfrm rot="16200000">
              <a:off x="5693167" y="614192"/>
              <a:ext cx="386395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-365768" y="1139825"/>
            <a:ext cx="6172200" cy="5037138"/>
            <a:chOff x="0" y="1139825"/>
            <a:chExt cx="6172200" cy="5037138"/>
          </a:xfrm>
        </p:grpSpPr>
        <p:sp>
          <p:nvSpPr>
            <p:cNvPr id="48" name="Line 34"/>
            <p:cNvSpPr>
              <a:spLocks noChangeShapeType="1"/>
            </p:cNvSpPr>
            <p:nvPr/>
          </p:nvSpPr>
          <p:spPr bwMode="auto">
            <a:xfrm>
              <a:off x="0" y="1597603"/>
              <a:ext cx="57912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49" name="Line 35"/>
            <p:cNvSpPr>
              <a:spLocks noChangeShapeType="1"/>
            </p:cNvSpPr>
            <p:nvPr/>
          </p:nvSpPr>
          <p:spPr bwMode="auto">
            <a:xfrm>
              <a:off x="0" y="1826492"/>
              <a:ext cx="55626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50" name="Line 36"/>
            <p:cNvSpPr>
              <a:spLocks noChangeShapeType="1"/>
            </p:cNvSpPr>
            <p:nvPr/>
          </p:nvSpPr>
          <p:spPr bwMode="auto">
            <a:xfrm>
              <a:off x="0" y="2055381"/>
              <a:ext cx="54102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0" y="1368714"/>
              <a:ext cx="60198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52" name="Line 123"/>
            <p:cNvSpPr>
              <a:spLocks noChangeShapeType="1"/>
            </p:cNvSpPr>
            <p:nvPr/>
          </p:nvSpPr>
          <p:spPr bwMode="auto">
            <a:xfrm>
              <a:off x="0" y="2284269"/>
              <a:ext cx="50292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53" name="Line 124"/>
            <p:cNvSpPr>
              <a:spLocks noChangeShapeType="1"/>
            </p:cNvSpPr>
            <p:nvPr/>
          </p:nvSpPr>
          <p:spPr bwMode="auto">
            <a:xfrm>
              <a:off x="0" y="2513157"/>
              <a:ext cx="41910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54" name="Line 125"/>
            <p:cNvSpPr>
              <a:spLocks noChangeShapeType="1"/>
            </p:cNvSpPr>
            <p:nvPr/>
          </p:nvSpPr>
          <p:spPr bwMode="auto">
            <a:xfrm>
              <a:off x="0" y="2742045"/>
              <a:ext cx="39624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55" name="Line 127"/>
            <p:cNvSpPr>
              <a:spLocks noChangeShapeType="1"/>
            </p:cNvSpPr>
            <p:nvPr/>
          </p:nvSpPr>
          <p:spPr bwMode="auto">
            <a:xfrm>
              <a:off x="0" y="2970934"/>
              <a:ext cx="37338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56" name="Line 128"/>
            <p:cNvSpPr>
              <a:spLocks noChangeShapeType="1"/>
            </p:cNvSpPr>
            <p:nvPr/>
          </p:nvSpPr>
          <p:spPr bwMode="auto">
            <a:xfrm>
              <a:off x="0" y="3199823"/>
              <a:ext cx="35052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57" name="Line 129"/>
            <p:cNvSpPr>
              <a:spLocks noChangeShapeType="1"/>
            </p:cNvSpPr>
            <p:nvPr/>
          </p:nvSpPr>
          <p:spPr bwMode="auto">
            <a:xfrm>
              <a:off x="0" y="3428712"/>
              <a:ext cx="32766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58" name="Line 131"/>
            <p:cNvSpPr>
              <a:spLocks noChangeShapeType="1"/>
            </p:cNvSpPr>
            <p:nvPr/>
          </p:nvSpPr>
          <p:spPr bwMode="auto">
            <a:xfrm>
              <a:off x="0" y="3657600"/>
              <a:ext cx="30480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59" name="Line 132"/>
            <p:cNvSpPr>
              <a:spLocks noChangeShapeType="1"/>
            </p:cNvSpPr>
            <p:nvPr/>
          </p:nvSpPr>
          <p:spPr bwMode="auto">
            <a:xfrm>
              <a:off x="0" y="3886488"/>
              <a:ext cx="28956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60" name="Line 133"/>
            <p:cNvSpPr>
              <a:spLocks noChangeShapeType="1"/>
            </p:cNvSpPr>
            <p:nvPr/>
          </p:nvSpPr>
          <p:spPr bwMode="auto">
            <a:xfrm>
              <a:off x="0" y="4115376"/>
              <a:ext cx="27432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61" name="Line 134"/>
            <p:cNvSpPr>
              <a:spLocks noChangeShapeType="1"/>
            </p:cNvSpPr>
            <p:nvPr/>
          </p:nvSpPr>
          <p:spPr bwMode="auto">
            <a:xfrm>
              <a:off x="0" y="4344265"/>
              <a:ext cx="27432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62" name="Line 135"/>
            <p:cNvSpPr>
              <a:spLocks noChangeShapeType="1"/>
            </p:cNvSpPr>
            <p:nvPr/>
          </p:nvSpPr>
          <p:spPr bwMode="auto">
            <a:xfrm>
              <a:off x="0" y="4573153"/>
              <a:ext cx="28956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63" name="Line 136"/>
            <p:cNvSpPr>
              <a:spLocks noChangeShapeType="1"/>
            </p:cNvSpPr>
            <p:nvPr/>
          </p:nvSpPr>
          <p:spPr bwMode="auto">
            <a:xfrm>
              <a:off x="0" y="4802041"/>
              <a:ext cx="30480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64" name="Line 138"/>
            <p:cNvSpPr>
              <a:spLocks noChangeShapeType="1"/>
            </p:cNvSpPr>
            <p:nvPr/>
          </p:nvSpPr>
          <p:spPr bwMode="auto">
            <a:xfrm>
              <a:off x="0" y="5030930"/>
              <a:ext cx="30480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65" name="Line 139"/>
            <p:cNvSpPr>
              <a:spLocks noChangeShapeType="1"/>
            </p:cNvSpPr>
            <p:nvPr/>
          </p:nvSpPr>
          <p:spPr bwMode="auto">
            <a:xfrm>
              <a:off x="0" y="5259819"/>
              <a:ext cx="33528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66" name="Line 140"/>
            <p:cNvSpPr>
              <a:spLocks noChangeShapeType="1"/>
            </p:cNvSpPr>
            <p:nvPr/>
          </p:nvSpPr>
          <p:spPr bwMode="auto">
            <a:xfrm>
              <a:off x="0" y="5488708"/>
              <a:ext cx="33528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67" name="Line 141"/>
            <p:cNvSpPr>
              <a:spLocks noChangeShapeType="1"/>
            </p:cNvSpPr>
            <p:nvPr/>
          </p:nvSpPr>
          <p:spPr bwMode="auto">
            <a:xfrm>
              <a:off x="0" y="5717596"/>
              <a:ext cx="35814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68" name="Line 142"/>
            <p:cNvSpPr>
              <a:spLocks noChangeShapeType="1"/>
            </p:cNvSpPr>
            <p:nvPr/>
          </p:nvSpPr>
          <p:spPr bwMode="auto">
            <a:xfrm>
              <a:off x="0" y="5946484"/>
              <a:ext cx="3810000" cy="1587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69" name="Line 143"/>
            <p:cNvSpPr>
              <a:spLocks noChangeShapeType="1"/>
            </p:cNvSpPr>
            <p:nvPr/>
          </p:nvSpPr>
          <p:spPr bwMode="auto">
            <a:xfrm>
              <a:off x="0" y="6175375"/>
              <a:ext cx="41910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70" name="Line 180"/>
            <p:cNvSpPr>
              <a:spLocks noChangeShapeType="1"/>
            </p:cNvSpPr>
            <p:nvPr userDrawn="1"/>
          </p:nvSpPr>
          <p:spPr bwMode="auto">
            <a:xfrm>
              <a:off x="0" y="1139825"/>
              <a:ext cx="6172200" cy="1588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</p:grpSp>
      <p:sp>
        <p:nvSpPr>
          <p:cNvPr id="71" name="Rectangle 76"/>
          <p:cNvSpPr>
            <a:spLocks noGrp="1" noChangeArrowheads="1"/>
          </p:cNvSpPr>
          <p:nvPr>
            <p:ph type="ctrTitle"/>
          </p:nvPr>
        </p:nvSpPr>
        <p:spPr>
          <a:xfrm>
            <a:off x="458788" y="3457575"/>
            <a:ext cx="8197850" cy="1090612"/>
          </a:xfrm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2" name="Rectangle 18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8788" y="4543425"/>
            <a:ext cx="7313612" cy="1376362"/>
          </a:xfrm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Helvetica" pitchFamily="-11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88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E6DF2-67EC-F445-804A-D61A238A05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2A98A-875D-914A-A592-0A21CC6FC0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158"/>
          <p:cNvGrpSpPr>
            <a:grpSpLocks/>
          </p:cNvGrpSpPr>
          <p:nvPr userDrawn="1"/>
        </p:nvGrpSpPr>
        <p:grpSpPr bwMode="auto">
          <a:xfrm flipH="1">
            <a:off x="3421283" y="-179041"/>
            <a:ext cx="5707062" cy="5791200"/>
            <a:chOff x="149" y="672"/>
            <a:chExt cx="3595" cy="36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Line 60"/>
            <p:cNvSpPr>
              <a:spLocks noChangeShapeType="1"/>
            </p:cNvSpPr>
            <p:nvPr userDrawn="1"/>
          </p:nvSpPr>
          <p:spPr bwMode="auto">
            <a:xfrm rot="-5400000">
              <a:off x="-1674" y="2495"/>
              <a:ext cx="3648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grpSp>
          <p:nvGrpSpPr>
            <p:cNvPr id="9" name="Group 157"/>
            <p:cNvGrpSpPr>
              <a:grpSpLocks/>
            </p:cNvGrpSpPr>
            <p:nvPr userDrawn="1"/>
          </p:nvGrpSpPr>
          <p:grpSpPr bwMode="auto">
            <a:xfrm>
              <a:off x="268" y="670"/>
              <a:ext cx="3476" cy="3653"/>
              <a:chOff x="268" y="718"/>
              <a:chExt cx="3476" cy="3602"/>
            </a:xfrm>
          </p:grpSpPr>
          <p:sp>
            <p:nvSpPr>
              <p:cNvPr id="10" name="Line 39"/>
              <p:cNvSpPr>
                <a:spLocks noChangeShapeType="1"/>
              </p:cNvSpPr>
              <p:nvPr userDrawn="1"/>
            </p:nvSpPr>
            <p:spPr bwMode="auto">
              <a:xfrm rot="-5400000">
                <a:off x="2814" y="1080"/>
                <a:ext cx="72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11" name="Line 41"/>
              <p:cNvSpPr>
                <a:spLocks noChangeShapeType="1"/>
              </p:cNvSpPr>
              <p:nvPr userDrawn="1"/>
            </p:nvSpPr>
            <p:spPr bwMode="auto">
              <a:xfrm rot="-5400000">
                <a:off x="2507" y="1102"/>
                <a:ext cx="767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12" name="Line 42"/>
              <p:cNvSpPr>
                <a:spLocks noChangeShapeType="1"/>
              </p:cNvSpPr>
              <p:nvPr userDrawn="1"/>
            </p:nvSpPr>
            <p:spPr bwMode="auto">
              <a:xfrm rot="-5400000">
                <a:off x="2647" y="1104"/>
                <a:ext cx="768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13" name="Line 49"/>
              <p:cNvSpPr>
                <a:spLocks noChangeShapeType="1"/>
              </p:cNvSpPr>
              <p:nvPr userDrawn="1"/>
            </p:nvSpPr>
            <p:spPr bwMode="auto">
              <a:xfrm rot="-5400000">
                <a:off x="-381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14" name="Line 50"/>
              <p:cNvSpPr>
                <a:spLocks noChangeShapeType="1"/>
              </p:cNvSpPr>
              <p:nvPr userDrawn="1"/>
            </p:nvSpPr>
            <p:spPr bwMode="auto">
              <a:xfrm rot="-5400000">
                <a:off x="-239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15" name="Line 51"/>
              <p:cNvSpPr>
                <a:spLocks noChangeShapeType="1"/>
              </p:cNvSpPr>
              <p:nvPr userDrawn="1"/>
            </p:nvSpPr>
            <p:spPr bwMode="auto">
              <a:xfrm rot="-5400000">
                <a:off x="-97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16" name="Line 52"/>
              <p:cNvSpPr>
                <a:spLocks noChangeShapeType="1"/>
              </p:cNvSpPr>
              <p:nvPr userDrawn="1"/>
            </p:nvSpPr>
            <p:spPr bwMode="auto">
              <a:xfrm rot="-5400000">
                <a:off x="-525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17" name="Line 53"/>
              <p:cNvSpPr>
                <a:spLocks noChangeShapeType="1"/>
              </p:cNvSpPr>
              <p:nvPr userDrawn="1"/>
            </p:nvSpPr>
            <p:spPr bwMode="auto">
              <a:xfrm rot="-5400000">
                <a:off x="-957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18" name="Line 54"/>
              <p:cNvSpPr>
                <a:spLocks noChangeShapeType="1"/>
              </p:cNvSpPr>
              <p:nvPr userDrawn="1"/>
            </p:nvSpPr>
            <p:spPr bwMode="auto">
              <a:xfrm rot="-5400000">
                <a:off x="-811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19" name="Line 55"/>
              <p:cNvSpPr>
                <a:spLocks noChangeShapeType="1"/>
              </p:cNvSpPr>
              <p:nvPr userDrawn="1"/>
            </p:nvSpPr>
            <p:spPr bwMode="auto">
              <a:xfrm rot="-5400000">
                <a:off x="-669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20" name="Line 56"/>
              <p:cNvSpPr>
                <a:spLocks noChangeShapeType="1"/>
              </p:cNvSpPr>
              <p:nvPr userDrawn="1"/>
            </p:nvSpPr>
            <p:spPr bwMode="auto">
              <a:xfrm rot="-5400000">
                <a:off x="-1103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21" name="Line 57"/>
              <p:cNvSpPr>
                <a:spLocks noChangeShapeType="1"/>
              </p:cNvSpPr>
              <p:nvPr userDrawn="1"/>
            </p:nvSpPr>
            <p:spPr bwMode="auto">
              <a:xfrm rot="-5400000">
                <a:off x="-1531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22" name="Line 58"/>
              <p:cNvSpPr>
                <a:spLocks noChangeShapeType="1"/>
              </p:cNvSpPr>
              <p:nvPr userDrawn="1"/>
            </p:nvSpPr>
            <p:spPr bwMode="auto">
              <a:xfrm rot="-5400000">
                <a:off x="-1389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23" name="Line 59"/>
              <p:cNvSpPr>
                <a:spLocks noChangeShapeType="1"/>
              </p:cNvSpPr>
              <p:nvPr userDrawn="1"/>
            </p:nvSpPr>
            <p:spPr bwMode="auto">
              <a:xfrm rot="-5400000">
                <a:off x="-1247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24" name="Line 112"/>
              <p:cNvSpPr>
                <a:spLocks noChangeShapeType="1"/>
              </p:cNvSpPr>
              <p:nvPr userDrawn="1"/>
            </p:nvSpPr>
            <p:spPr bwMode="auto">
              <a:xfrm rot="-5400000">
                <a:off x="2334" y="1128"/>
                <a:ext cx="816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25" name="Line 114"/>
              <p:cNvSpPr>
                <a:spLocks noChangeShapeType="1"/>
              </p:cNvSpPr>
              <p:nvPr userDrawn="1"/>
            </p:nvSpPr>
            <p:spPr bwMode="auto">
              <a:xfrm rot="-5400000">
                <a:off x="2137" y="1176"/>
                <a:ext cx="91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26" name="Line 115"/>
              <p:cNvSpPr>
                <a:spLocks noChangeShapeType="1"/>
              </p:cNvSpPr>
              <p:nvPr userDrawn="1"/>
            </p:nvSpPr>
            <p:spPr bwMode="auto">
              <a:xfrm rot="-5400000">
                <a:off x="1921" y="1248"/>
                <a:ext cx="1056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27" name="Line 116"/>
              <p:cNvSpPr>
                <a:spLocks noChangeShapeType="1"/>
              </p:cNvSpPr>
              <p:nvPr userDrawn="1"/>
            </p:nvSpPr>
            <p:spPr bwMode="auto">
              <a:xfrm rot="-5400000">
                <a:off x="1729" y="1296"/>
                <a:ext cx="115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28" name="Line 117"/>
              <p:cNvSpPr>
                <a:spLocks noChangeShapeType="1"/>
              </p:cNvSpPr>
              <p:nvPr userDrawn="1"/>
            </p:nvSpPr>
            <p:spPr bwMode="auto">
              <a:xfrm rot="-5400000">
                <a:off x="1489" y="1392"/>
                <a:ext cx="134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29" name="Line 118"/>
              <p:cNvSpPr>
                <a:spLocks noChangeShapeType="1"/>
              </p:cNvSpPr>
              <p:nvPr userDrawn="1"/>
            </p:nvSpPr>
            <p:spPr bwMode="auto">
              <a:xfrm rot="-5400000">
                <a:off x="1297" y="1440"/>
                <a:ext cx="144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30" name="Line 119"/>
              <p:cNvSpPr>
                <a:spLocks noChangeShapeType="1"/>
              </p:cNvSpPr>
              <p:nvPr userDrawn="1"/>
            </p:nvSpPr>
            <p:spPr bwMode="auto">
              <a:xfrm rot="-5400000">
                <a:off x="1081" y="1512"/>
                <a:ext cx="158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31" name="Line 120"/>
              <p:cNvSpPr>
                <a:spLocks noChangeShapeType="1"/>
              </p:cNvSpPr>
              <p:nvPr userDrawn="1"/>
            </p:nvSpPr>
            <p:spPr bwMode="auto">
              <a:xfrm rot="-5400000">
                <a:off x="3192" y="984"/>
                <a:ext cx="53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32" name="Line 122"/>
              <p:cNvSpPr>
                <a:spLocks noChangeShapeType="1"/>
              </p:cNvSpPr>
              <p:nvPr userDrawn="1"/>
            </p:nvSpPr>
            <p:spPr bwMode="auto">
              <a:xfrm rot="-5400000">
                <a:off x="2977" y="1056"/>
                <a:ext cx="67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33" name="Line 153"/>
              <p:cNvSpPr>
                <a:spLocks noChangeShapeType="1"/>
              </p:cNvSpPr>
              <p:nvPr userDrawn="1"/>
            </p:nvSpPr>
            <p:spPr bwMode="auto">
              <a:xfrm rot="-5400000">
                <a:off x="3408" y="912"/>
                <a:ext cx="38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34" name="Line 156"/>
              <p:cNvSpPr>
                <a:spLocks noChangeShapeType="1"/>
              </p:cNvSpPr>
              <p:nvPr userDrawn="1"/>
            </p:nvSpPr>
            <p:spPr bwMode="auto">
              <a:xfrm rot="-5400000">
                <a:off x="3624" y="840"/>
                <a:ext cx="24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</p:grpSp>
      </p:grpSp>
      <p:pic>
        <p:nvPicPr>
          <p:cNvPr id="35" name="Picture 34" descr="Proposal_Cover_starFade-01.png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8467"/>
            <a:ext cx="3774758" cy="68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77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83F03-6DA3-1E4D-93DF-DF6DCE273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5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4268788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270375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C334C-4C19-4E40-8A3B-96E9DE3B0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53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15845-C46D-7543-AC1F-35745EA236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95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A9C5C-EB97-B64F-A778-88AB6963A0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6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3236913" cy="99060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34035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057400"/>
            <a:ext cx="3236913" cy="441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FF446-FE41-444F-84C2-9611B5B17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E6DF2-67EC-F445-804A-D61A238A05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40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AF104-A71F-A544-8AA8-672A3C5AE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77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D6C87-AE47-F44C-8C30-1FB16567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18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286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66800"/>
            <a:ext cx="62484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47588-2ABA-0B4C-87F8-F304B098E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05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2A98A-875D-914A-A592-0A21CC6FC0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158"/>
          <p:cNvGrpSpPr>
            <a:grpSpLocks/>
          </p:cNvGrpSpPr>
          <p:nvPr userDrawn="1"/>
        </p:nvGrpSpPr>
        <p:grpSpPr bwMode="auto">
          <a:xfrm flipH="1">
            <a:off x="3421283" y="-179041"/>
            <a:ext cx="5707062" cy="5791200"/>
            <a:chOff x="149" y="672"/>
            <a:chExt cx="3595" cy="36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Line 60"/>
            <p:cNvSpPr>
              <a:spLocks noChangeShapeType="1"/>
            </p:cNvSpPr>
            <p:nvPr userDrawn="1"/>
          </p:nvSpPr>
          <p:spPr bwMode="auto">
            <a:xfrm rot="-5400000">
              <a:off x="-1674" y="2495"/>
              <a:ext cx="3648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grpSp>
          <p:nvGrpSpPr>
            <p:cNvPr id="9" name="Group 157"/>
            <p:cNvGrpSpPr>
              <a:grpSpLocks/>
            </p:cNvGrpSpPr>
            <p:nvPr userDrawn="1"/>
          </p:nvGrpSpPr>
          <p:grpSpPr bwMode="auto">
            <a:xfrm>
              <a:off x="268" y="670"/>
              <a:ext cx="3476" cy="3653"/>
              <a:chOff x="268" y="718"/>
              <a:chExt cx="3476" cy="3602"/>
            </a:xfrm>
          </p:grpSpPr>
          <p:sp>
            <p:nvSpPr>
              <p:cNvPr id="10" name="Line 39"/>
              <p:cNvSpPr>
                <a:spLocks noChangeShapeType="1"/>
              </p:cNvSpPr>
              <p:nvPr userDrawn="1"/>
            </p:nvSpPr>
            <p:spPr bwMode="auto">
              <a:xfrm rot="-5400000">
                <a:off x="2814" y="1080"/>
                <a:ext cx="72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11" name="Line 41"/>
              <p:cNvSpPr>
                <a:spLocks noChangeShapeType="1"/>
              </p:cNvSpPr>
              <p:nvPr userDrawn="1"/>
            </p:nvSpPr>
            <p:spPr bwMode="auto">
              <a:xfrm rot="-5400000">
                <a:off x="2507" y="1102"/>
                <a:ext cx="767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12" name="Line 42"/>
              <p:cNvSpPr>
                <a:spLocks noChangeShapeType="1"/>
              </p:cNvSpPr>
              <p:nvPr userDrawn="1"/>
            </p:nvSpPr>
            <p:spPr bwMode="auto">
              <a:xfrm rot="-5400000">
                <a:off x="2647" y="1104"/>
                <a:ext cx="768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13" name="Line 49"/>
              <p:cNvSpPr>
                <a:spLocks noChangeShapeType="1"/>
              </p:cNvSpPr>
              <p:nvPr userDrawn="1"/>
            </p:nvSpPr>
            <p:spPr bwMode="auto">
              <a:xfrm rot="-5400000">
                <a:off x="-381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14" name="Line 50"/>
              <p:cNvSpPr>
                <a:spLocks noChangeShapeType="1"/>
              </p:cNvSpPr>
              <p:nvPr userDrawn="1"/>
            </p:nvSpPr>
            <p:spPr bwMode="auto">
              <a:xfrm rot="-5400000">
                <a:off x="-239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15" name="Line 51"/>
              <p:cNvSpPr>
                <a:spLocks noChangeShapeType="1"/>
              </p:cNvSpPr>
              <p:nvPr userDrawn="1"/>
            </p:nvSpPr>
            <p:spPr bwMode="auto">
              <a:xfrm rot="-5400000">
                <a:off x="-97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16" name="Line 52"/>
              <p:cNvSpPr>
                <a:spLocks noChangeShapeType="1"/>
              </p:cNvSpPr>
              <p:nvPr userDrawn="1"/>
            </p:nvSpPr>
            <p:spPr bwMode="auto">
              <a:xfrm rot="-5400000">
                <a:off x="-525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17" name="Line 53"/>
              <p:cNvSpPr>
                <a:spLocks noChangeShapeType="1"/>
              </p:cNvSpPr>
              <p:nvPr userDrawn="1"/>
            </p:nvSpPr>
            <p:spPr bwMode="auto">
              <a:xfrm rot="-5400000">
                <a:off x="-957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18" name="Line 54"/>
              <p:cNvSpPr>
                <a:spLocks noChangeShapeType="1"/>
              </p:cNvSpPr>
              <p:nvPr userDrawn="1"/>
            </p:nvSpPr>
            <p:spPr bwMode="auto">
              <a:xfrm rot="-5400000">
                <a:off x="-811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19" name="Line 55"/>
              <p:cNvSpPr>
                <a:spLocks noChangeShapeType="1"/>
              </p:cNvSpPr>
              <p:nvPr userDrawn="1"/>
            </p:nvSpPr>
            <p:spPr bwMode="auto">
              <a:xfrm rot="-5400000">
                <a:off x="-669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20" name="Line 56"/>
              <p:cNvSpPr>
                <a:spLocks noChangeShapeType="1"/>
              </p:cNvSpPr>
              <p:nvPr userDrawn="1"/>
            </p:nvSpPr>
            <p:spPr bwMode="auto">
              <a:xfrm rot="-5400000">
                <a:off x="-1103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21" name="Line 57"/>
              <p:cNvSpPr>
                <a:spLocks noChangeShapeType="1"/>
              </p:cNvSpPr>
              <p:nvPr userDrawn="1"/>
            </p:nvSpPr>
            <p:spPr bwMode="auto">
              <a:xfrm rot="-5400000">
                <a:off x="-1531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22" name="Line 58"/>
              <p:cNvSpPr>
                <a:spLocks noChangeShapeType="1"/>
              </p:cNvSpPr>
              <p:nvPr userDrawn="1"/>
            </p:nvSpPr>
            <p:spPr bwMode="auto">
              <a:xfrm rot="-5400000">
                <a:off x="-1389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23" name="Line 59"/>
              <p:cNvSpPr>
                <a:spLocks noChangeShapeType="1"/>
              </p:cNvSpPr>
              <p:nvPr userDrawn="1"/>
            </p:nvSpPr>
            <p:spPr bwMode="auto">
              <a:xfrm rot="-5400000">
                <a:off x="-1247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24" name="Line 112"/>
              <p:cNvSpPr>
                <a:spLocks noChangeShapeType="1"/>
              </p:cNvSpPr>
              <p:nvPr userDrawn="1"/>
            </p:nvSpPr>
            <p:spPr bwMode="auto">
              <a:xfrm rot="-5400000">
                <a:off x="2334" y="1128"/>
                <a:ext cx="816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25" name="Line 114"/>
              <p:cNvSpPr>
                <a:spLocks noChangeShapeType="1"/>
              </p:cNvSpPr>
              <p:nvPr userDrawn="1"/>
            </p:nvSpPr>
            <p:spPr bwMode="auto">
              <a:xfrm rot="-5400000">
                <a:off x="2137" y="1176"/>
                <a:ext cx="91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26" name="Line 115"/>
              <p:cNvSpPr>
                <a:spLocks noChangeShapeType="1"/>
              </p:cNvSpPr>
              <p:nvPr userDrawn="1"/>
            </p:nvSpPr>
            <p:spPr bwMode="auto">
              <a:xfrm rot="-5400000">
                <a:off x="1921" y="1248"/>
                <a:ext cx="1056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27" name="Line 116"/>
              <p:cNvSpPr>
                <a:spLocks noChangeShapeType="1"/>
              </p:cNvSpPr>
              <p:nvPr userDrawn="1"/>
            </p:nvSpPr>
            <p:spPr bwMode="auto">
              <a:xfrm rot="-5400000">
                <a:off x="1729" y="1296"/>
                <a:ext cx="115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28" name="Line 117"/>
              <p:cNvSpPr>
                <a:spLocks noChangeShapeType="1"/>
              </p:cNvSpPr>
              <p:nvPr userDrawn="1"/>
            </p:nvSpPr>
            <p:spPr bwMode="auto">
              <a:xfrm rot="-5400000">
                <a:off x="1489" y="1392"/>
                <a:ext cx="134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29" name="Line 118"/>
              <p:cNvSpPr>
                <a:spLocks noChangeShapeType="1"/>
              </p:cNvSpPr>
              <p:nvPr userDrawn="1"/>
            </p:nvSpPr>
            <p:spPr bwMode="auto">
              <a:xfrm rot="-5400000">
                <a:off x="1297" y="1440"/>
                <a:ext cx="144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30" name="Line 119"/>
              <p:cNvSpPr>
                <a:spLocks noChangeShapeType="1"/>
              </p:cNvSpPr>
              <p:nvPr userDrawn="1"/>
            </p:nvSpPr>
            <p:spPr bwMode="auto">
              <a:xfrm rot="-5400000">
                <a:off x="1081" y="1512"/>
                <a:ext cx="158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31" name="Line 120"/>
              <p:cNvSpPr>
                <a:spLocks noChangeShapeType="1"/>
              </p:cNvSpPr>
              <p:nvPr userDrawn="1"/>
            </p:nvSpPr>
            <p:spPr bwMode="auto">
              <a:xfrm rot="-5400000">
                <a:off x="3192" y="984"/>
                <a:ext cx="53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32" name="Line 122"/>
              <p:cNvSpPr>
                <a:spLocks noChangeShapeType="1"/>
              </p:cNvSpPr>
              <p:nvPr userDrawn="1"/>
            </p:nvSpPr>
            <p:spPr bwMode="auto">
              <a:xfrm rot="-5400000">
                <a:off x="2977" y="1056"/>
                <a:ext cx="67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33" name="Line 153"/>
              <p:cNvSpPr>
                <a:spLocks noChangeShapeType="1"/>
              </p:cNvSpPr>
              <p:nvPr userDrawn="1"/>
            </p:nvSpPr>
            <p:spPr bwMode="auto">
              <a:xfrm rot="-5400000">
                <a:off x="3408" y="912"/>
                <a:ext cx="38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  <p:sp>
            <p:nvSpPr>
              <p:cNvPr id="34" name="Line 156"/>
              <p:cNvSpPr>
                <a:spLocks noChangeShapeType="1"/>
              </p:cNvSpPr>
              <p:nvPr userDrawn="1"/>
            </p:nvSpPr>
            <p:spPr bwMode="auto">
              <a:xfrm rot="-5400000">
                <a:off x="3624" y="840"/>
                <a:ext cx="24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Helvetica Neue Black Condensed" pitchFamily="-112" charset="0"/>
                  <a:ea typeface="ＭＳ Ｐゴシック" pitchFamily="34" charset="-128"/>
                </a:endParaRPr>
              </a:p>
            </p:txBody>
          </p:sp>
        </p:grpSp>
      </p:grpSp>
      <p:pic>
        <p:nvPicPr>
          <p:cNvPr id="35" name="Picture 34" descr="Proposal_Cover_starFade-01.png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774758" cy="68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9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83F03-6DA3-1E4D-93DF-DF6DCE273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6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4268788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270375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C334C-4C19-4E40-8A3B-96E9DE3B0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6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15845-C46D-7543-AC1F-35745EA236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3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A9C5C-EB97-B64F-A778-88AB6963A0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9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3236913" cy="99060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34035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057400"/>
            <a:ext cx="3236913" cy="441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FF446-FE41-444F-84C2-9611B5B17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0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AF104-A71F-A544-8AA8-672A3C5AE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6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0" descr="Speakers Bureau_Header"/>
          <p:cNvPicPr preferRelativeResize="0"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 preferRelativeResize="0">
            <a:picLocks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90" descr="Speakers Bureau_Header"/>
          <p:cNvPicPr preferRelativeResize="0"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 preferRelativeResize="0">
            <a:picLocks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76200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9/13/2016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962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11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8F1C9B-42E0-4A6F-87F5-4D3E3C2C3C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9" name="Picture 72" descr="NASA insignia RGB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911" y="193675"/>
            <a:ext cx="685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2" descr="NASA insignia RGB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911" y="193675"/>
            <a:ext cx="685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37"/>
          <p:cNvGrpSpPr>
            <a:grpSpLocks/>
          </p:cNvGrpSpPr>
          <p:nvPr userDrawn="1"/>
        </p:nvGrpSpPr>
        <p:grpSpPr bwMode="auto">
          <a:xfrm>
            <a:off x="0" y="0"/>
            <a:ext cx="5486400" cy="819150"/>
            <a:chOff x="0" y="112"/>
            <a:chExt cx="3456" cy="516"/>
          </a:xfrm>
        </p:grpSpPr>
        <p:sp>
          <p:nvSpPr>
            <p:cNvPr id="14" name="Line 38"/>
            <p:cNvSpPr>
              <a:spLocks noChangeShapeType="1"/>
            </p:cNvSpPr>
            <p:nvPr userDrawn="1"/>
          </p:nvSpPr>
          <p:spPr bwMode="auto">
            <a:xfrm>
              <a:off x="0" y="290"/>
              <a:ext cx="3456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5" name="Line 39"/>
            <p:cNvSpPr>
              <a:spLocks noChangeShapeType="1"/>
            </p:cNvSpPr>
            <p:nvPr userDrawn="1"/>
          </p:nvSpPr>
          <p:spPr bwMode="auto">
            <a:xfrm>
              <a:off x="0" y="436"/>
              <a:ext cx="3456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6" name="Line 40"/>
            <p:cNvSpPr>
              <a:spLocks noChangeShapeType="1"/>
            </p:cNvSpPr>
            <p:nvPr userDrawn="1"/>
          </p:nvSpPr>
          <p:spPr bwMode="auto">
            <a:xfrm>
              <a:off x="0" y="579"/>
              <a:ext cx="3456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7" name="Line 41"/>
            <p:cNvSpPr>
              <a:spLocks noChangeShapeType="1"/>
            </p:cNvSpPr>
            <p:nvPr userDrawn="1"/>
          </p:nvSpPr>
          <p:spPr bwMode="auto">
            <a:xfrm>
              <a:off x="0" y="144"/>
              <a:ext cx="3456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8" name="Line 42"/>
            <p:cNvSpPr>
              <a:spLocks noChangeShapeType="1"/>
            </p:cNvSpPr>
            <p:nvPr userDrawn="1"/>
          </p:nvSpPr>
          <p:spPr bwMode="auto">
            <a:xfrm rot="16200000">
              <a:off x="3062" y="367"/>
              <a:ext cx="51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9" name="Line 43"/>
            <p:cNvSpPr>
              <a:spLocks noChangeShapeType="1"/>
            </p:cNvSpPr>
            <p:nvPr userDrawn="1"/>
          </p:nvSpPr>
          <p:spPr bwMode="auto">
            <a:xfrm rot="16200000">
              <a:off x="2918" y="367"/>
              <a:ext cx="51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0" name="Line 44"/>
            <p:cNvSpPr>
              <a:spLocks noChangeShapeType="1"/>
            </p:cNvSpPr>
            <p:nvPr userDrawn="1"/>
          </p:nvSpPr>
          <p:spPr bwMode="auto">
            <a:xfrm rot="16200000">
              <a:off x="2485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1" name="Line 45"/>
            <p:cNvSpPr>
              <a:spLocks noChangeShapeType="1"/>
            </p:cNvSpPr>
            <p:nvPr userDrawn="1"/>
          </p:nvSpPr>
          <p:spPr bwMode="auto">
            <a:xfrm rot="16200000">
              <a:off x="2631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2" name="Line 46"/>
            <p:cNvSpPr>
              <a:spLocks noChangeShapeType="1"/>
            </p:cNvSpPr>
            <p:nvPr userDrawn="1"/>
          </p:nvSpPr>
          <p:spPr bwMode="auto">
            <a:xfrm rot="16200000">
              <a:off x="2774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3" name="Line 47"/>
            <p:cNvSpPr>
              <a:spLocks noChangeShapeType="1"/>
            </p:cNvSpPr>
            <p:nvPr userDrawn="1"/>
          </p:nvSpPr>
          <p:spPr bwMode="auto">
            <a:xfrm rot="16200000">
              <a:off x="2338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4" name="Line 48"/>
            <p:cNvSpPr>
              <a:spLocks noChangeShapeType="1"/>
            </p:cNvSpPr>
            <p:nvPr userDrawn="1"/>
          </p:nvSpPr>
          <p:spPr bwMode="auto">
            <a:xfrm rot="16200000">
              <a:off x="2197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5" name="Line 49"/>
            <p:cNvSpPr>
              <a:spLocks noChangeShapeType="1"/>
            </p:cNvSpPr>
            <p:nvPr userDrawn="1"/>
          </p:nvSpPr>
          <p:spPr bwMode="auto">
            <a:xfrm rot="16200000">
              <a:off x="1764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6" name="Line 50"/>
            <p:cNvSpPr>
              <a:spLocks noChangeShapeType="1"/>
            </p:cNvSpPr>
            <p:nvPr userDrawn="1"/>
          </p:nvSpPr>
          <p:spPr bwMode="auto">
            <a:xfrm rot="16200000">
              <a:off x="1910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7" name="Line 51"/>
            <p:cNvSpPr>
              <a:spLocks noChangeShapeType="1"/>
            </p:cNvSpPr>
            <p:nvPr userDrawn="1"/>
          </p:nvSpPr>
          <p:spPr bwMode="auto">
            <a:xfrm rot="16200000">
              <a:off x="2055" y="367"/>
              <a:ext cx="51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8" name="Line 52"/>
            <p:cNvSpPr>
              <a:spLocks noChangeShapeType="1"/>
            </p:cNvSpPr>
            <p:nvPr userDrawn="1"/>
          </p:nvSpPr>
          <p:spPr bwMode="auto">
            <a:xfrm rot="16200000">
              <a:off x="1618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9" name="Line 53"/>
            <p:cNvSpPr>
              <a:spLocks noChangeShapeType="1"/>
            </p:cNvSpPr>
            <p:nvPr userDrawn="1"/>
          </p:nvSpPr>
          <p:spPr bwMode="auto">
            <a:xfrm rot="16200000">
              <a:off x="1188" y="367"/>
              <a:ext cx="51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0" name="Line 54"/>
            <p:cNvSpPr>
              <a:spLocks noChangeShapeType="1"/>
            </p:cNvSpPr>
            <p:nvPr userDrawn="1"/>
          </p:nvSpPr>
          <p:spPr bwMode="auto">
            <a:xfrm rot="16200000">
              <a:off x="1329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1" name="Line 55"/>
            <p:cNvSpPr>
              <a:spLocks noChangeShapeType="1"/>
            </p:cNvSpPr>
            <p:nvPr userDrawn="1"/>
          </p:nvSpPr>
          <p:spPr bwMode="auto">
            <a:xfrm rot="16200000">
              <a:off x="1472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2" name="Line 56"/>
            <p:cNvSpPr>
              <a:spLocks noChangeShapeType="1"/>
            </p:cNvSpPr>
            <p:nvPr userDrawn="1"/>
          </p:nvSpPr>
          <p:spPr bwMode="auto">
            <a:xfrm rot="16200000">
              <a:off x="1042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3" name="Line 57"/>
            <p:cNvSpPr>
              <a:spLocks noChangeShapeType="1"/>
            </p:cNvSpPr>
            <p:nvPr userDrawn="1"/>
          </p:nvSpPr>
          <p:spPr bwMode="auto">
            <a:xfrm rot="16200000">
              <a:off x="610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4" name="Line 58"/>
            <p:cNvSpPr>
              <a:spLocks noChangeShapeType="1"/>
            </p:cNvSpPr>
            <p:nvPr userDrawn="1"/>
          </p:nvSpPr>
          <p:spPr bwMode="auto">
            <a:xfrm rot="16200000">
              <a:off x="758" y="367"/>
              <a:ext cx="51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5" name="Line 59"/>
            <p:cNvSpPr>
              <a:spLocks noChangeShapeType="1"/>
            </p:cNvSpPr>
            <p:nvPr userDrawn="1"/>
          </p:nvSpPr>
          <p:spPr bwMode="auto">
            <a:xfrm rot="16200000">
              <a:off x="899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6" name="Line 60"/>
            <p:cNvSpPr>
              <a:spLocks noChangeShapeType="1"/>
            </p:cNvSpPr>
            <p:nvPr userDrawn="1"/>
          </p:nvSpPr>
          <p:spPr bwMode="auto">
            <a:xfrm rot="16200000">
              <a:off x="464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7" name="Line 61"/>
            <p:cNvSpPr>
              <a:spLocks noChangeShapeType="1"/>
            </p:cNvSpPr>
            <p:nvPr userDrawn="1"/>
          </p:nvSpPr>
          <p:spPr bwMode="auto">
            <a:xfrm rot="16200000">
              <a:off x="38" y="367"/>
              <a:ext cx="51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8" name="Line 62"/>
            <p:cNvSpPr>
              <a:spLocks noChangeShapeType="1"/>
            </p:cNvSpPr>
            <p:nvPr userDrawn="1"/>
          </p:nvSpPr>
          <p:spPr bwMode="auto">
            <a:xfrm rot="16200000">
              <a:off x="179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9" name="Line 63"/>
            <p:cNvSpPr>
              <a:spLocks noChangeShapeType="1"/>
            </p:cNvSpPr>
            <p:nvPr userDrawn="1"/>
          </p:nvSpPr>
          <p:spPr bwMode="auto">
            <a:xfrm rot="16200000">
              <a:off x="321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40" name="Line 64"/>
            <p:cNvSpPr>
              <a:spLocks noChangeShapeType="1"/>
            </p:cNvSpPr>
            <p:nvPr userDrawn="1"/>
          </p:nvSpPr>
          <p:spPr bwMode="auto">
            <a:xfrm rot="16200000">
              <a:off x="-107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60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40000"/>
              <a:lumOff val="60000"/>
            </a:schemeClr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0" descr="Speakers Bureau_Header"/>
          <p:cNvPicPr preferRelativeResize="0"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 preferRelativeResize="0">
            <a:picLocks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90" descr="Speakers Bureau_Header"/>
          <p:cNvPicPr preferRelativeResize="0"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 preferRelativeResize="0">
            <a:picLocks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76200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CFD2CB-B995-4389-A047-D33585496CD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9/13/2016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962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11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8F1C9B-42E0-4A6F-87F5-4D3E3C2C3C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9" name="Picture 72" descr="NASA insignia RGB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911" y="193675"/>
            <a:ext cx="685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2" descr="NASA insignia RGB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911" y="193675"/>
            <a:ext cx="685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37"/>
          <p:cNvGrpSpPr>
            <a:grpSpLocks/>
          </p:cNvGrpSpPr>
          <p:nvPr userDrawn="1"/>
        </p:nvGrpSpPr>
        <p:grpSpPr bwMode="auto">
          <a:xfrm>
            <a:off x="0" y="0"/>
            <a:ext cx="5486400" cy="819150"/>
            <a:chOff x="0" y="112"/>
            <a:chExt cx="3456" cy="516"/>
          </a:xfrm>
        </p:grpSpPr>
        <p:sp>
          <p:nvSpPr>
            <p:cNvPr id="14" name="Line 38"/>
            <p:cNvSpPr>
              <a:spLocks noChangeShapeType="1"/>
            </p:cNvSpPr>
            <p:nvPr userDrawn="1"/>
          </p:nvSpPr>
          <p:spPr bwMode="auto">
            <a:xfrm>
              <a:off x="0" y="290"/>
              <a:ext cx="3456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5" name="Line 39"/>
            <p:cNvSpPr>
              <a:spLocks noChangeShapeType="1"/>
            </p:cNvSpPr>
            <p:nvPr userDrawn="1"/>
          </p:nvSpPr>
          <p:spPr bwMode="auto">
            <a:xfrm>
              <a:off x="0" y="436"/>
              <a:ext cx="3456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6" name="Line 40"/>
            <p:cNvSpPr>
              <a:spLocks noChangeShapeType="1"/>
            </p:cNvSpPr>
            <p:nvPr userDrawn="1"/>
          </p:nvSpPr>
          <p:spPr bwMode="auto">
            <a:xfrm>
              <a:off x="0" y="579"/>
              <a:ext cx="3456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7" name="Line 41"/>
            <p:cNvSpPr>
              <a:spLocks noChangeShapeType="1"/>
            </p:cNvSpPr>
            <p:nvPr userDrawn="1"/>
          </p:nvSpPr>
          <p:spPr bwMode="auto">
            <a:xfrm>
              <a:off x="0" y="144"/>
              <a:ext cx="3456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8" name="Line 42"/>
            <p:cNvSpPr>
              <a:spLocks noChangeShapeType="1"/>
            </p:cNvSpPr>
            <p:nvPr userDrawn="1"/>
          </p:nvSpPr>
          <p:spPr bwMode="auto">
            <a:xfrm rot="16200000">
              <a:off x="3062" y="367"/>
              <a:ext cx="51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19" name="Line 43"/>
            <p:cNvSpPr>
              <a:spLocks noChangeShapeType="1"/>
            </p:cNvSpPr>
            <p:nvPr userDrawn="1"/>
          </p:nvSpPr>
          <p:spPr bwMode="auto">
            <a:xfrm rot="16200000">
              <a:off x="2918" y="367"/>
              <a:ext cx="51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0" name="Line 44"/>
            <p:cNvSpPr>
              <a:spLocks noChangeShapeType="1"/>
            </p:cNvSpPr>
            <p:nvPr userDrawn="1"/>
          </p:nvSpPr>
          <p:spPr bwMode="auto">
            <a:xfrm rot="16200000">
              <a:off x="2485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1" name="Line 45"/>
            <p:cNvSpPr>
              <a:spLocks noChangeShapeType="1"/>
            </p:cNvSpPr>
            <p:nvPr userDrawn="1"/>
          </p:nvSpPr>
          <p:spPr bwMode="auto">
            <a:xfrm rot="16200000">
              <a:off x="2631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2" name="Line 46"/>
            <p:cNvSpPr>
              <a:spLocks noChangeShapeType="1"/>
            </p:cNvSpPr>
            <p:nvPr userDrawn="1"/>
          </p:nvSpPr>
          <p:spPr bwMode="auto">
            <a:xfrm rot="16200000">
              <a:off x="2774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3" name="Line 47"/>
            <p:cNvSpPr>
              <a:spLocks noChangeShapeType="1"/>
            </p:cNvSpPr>
            <p:nvPr userDrawn="1"/>
          </p:nvSpPr>
          <p:spPr bwMode="auto">
            <a:xfrm rot="16200000">
              <a:off x="2338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4" name="Line 48"/>
            <p:cNvSpPr>
              <a:spLocks noChangeShapeType="1"/>
            </p:cNvSpPr>
            <p:nvPr userDrawn="1"/>
          </p:nvSpPr>
          <p:spPr bwMode="auto">
            <a:xfrm rot="16200000">
              <a:off x="2197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5" name="Line 49"/>
            <p:cNvSpPr>
              <a:spLocks noChangeShapeType="1"/>
            </p:cNvSpPr>
            <p:nvPr userDrawn="1"/>
          </p:nvSpPr>
          <p:spPr bwMode="auto">
            <a:xfrm rot="16200000">
              <a:off x="1764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6" name="Line 50"/>
            <p:cNvSpPr>
              <a:spLocks noChangeShapeType="1"/>
            </p:cNvSpPr>
            <p:nvPr userDrawn="1"/>
          </p:nvSpPr>
          <p:spPr bwMode="auto">
            <a:xfrm rot="16200000">
              <a:off x="1910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7" name="Line 51"/>
            <p:cNvSpPr>
              <a:spLocks noChangeShapeType="1"/>
            </p:cNvSpPr>
            <p:nvPr userDrawn="1"/>
          </p:nvSpPr>
          <p:spPr bwMode="auto">
            <a:xfrm rot="16200000">
              <a:off x="2055" y="367"/>
              <a:ext cx="51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8" name="Line 52"/>
            <p:cNvSpPr>
              <a:spLocks noChangeShapeType="1"/>
            </p:cNvSpPr>
            <p:nvPr userDrawn="1"/>
          </p:nvSpPr>
          <p:spPr bwMode="auto">
            <a:xfrm rot="16200000">
              <a:off x="1618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29" name="Line 53"/>
            <p:cNvSpPr>
              <a:spLocks noChangeShapeType="1"/>
            </p:cNvSpPr>
            <p:nvPr userDrawn="1"/>
          </p:nvSpPr>
          <p:spPr bwMode="auto">
            <a:xfrm rot="16200000">
              <a:off x="1188" y="367"/>
              <a:ext cx="51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0" name="Line 54"/>
            <p:cNvSpPr>
              <a:spLocks noChangeShapeType="1"/>
            </p:cNvSpPr>
            <p:nvPr userDrawn="1"/>
          </p:nvSpPr>
          <p:spPr bwMode="auto">
            <a:xfrm rot="16200000">
              <a:off x="1329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1" name="Line 55"/>
            <p:cNvSpPr>
              <a:spLocks noChangeShapeType="1"/>
            </p:cNvSpPr>
            <p:nvPr userDrawn="1"/>
          </p:nvSpPr>
          <p:spPr bwMode="auto">
            <a:xfrm rot="16200000">
              <a:off x="1472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2" name="Line 56"/>
            <p:cNvSpPr>
              <a:spLocks noChangeShapeType="1"/>
            </p:cNvSpPr>
            <p:nvPr userDrawn="1"/>
          </p:nvSpPr>
          <p:spPr bwMode="auto">
            <a:xfrm rot="16200000">
              <a:off x="1042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3" name="Line 57"/>
            <p:cNvSpPr>
              <a:spLocks noChangeShapeType="1"/>
            </p:cNvSpPr>
            <p:nvPr userDrawn="1"/>
          </p:nvSpPr>
          <p:spPr bwMode="auto">
            <a:xfrm rot="16200000">
              <a:off x="610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4" name="Line 58"/>
            <p:cNvSpPr>
              <a:spLocks noChangeShapeType="1"/>
            </p:cNvSpPr>
            <p:nvPr userDrawn="1"/>
          </p:nvSpPr>
          <p:spPr bwMode="auto">
            <a:xfrm rot="16200000">
              <a:off x="758" y="367"/>
              <a:ext cx="51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5" name="Line 59"/>
            <p:cNvSpPr>
              <a:spLocks noChangeShapeType="1"/>
            </p:cNvSpPr>
            <p:nvPr userDrawn="1"/>
          </p:nvSpPr>
          <p:spPr bwMode="auto">
            <a:xfrm rot="16200000">
              <a:off x="899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6" name="Line 60"/>
            <p:cNvSpPr>
              <a:spLocks noChangeShapeType="1"/>
            </p:cNvSpPr>
            <p:nvPr userDrawn="1"/>
          </p:nvSpPr>
          <p:spPr bwMode="auto">
            <a:xfrm rot="16200000">
              <a:off x="464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7" name="Line 61"/>
            <p:cNvSpPr>
              <a:spLocks noChangeShapeType="1"/>
            </p:cNvSpPr>
            <p:nvPr userDrawn="1"/>
          </p:nvSpPr>
          <p:spPr bwMode="auto">
            <a:xfrm rot="16200000">
              <a:off x="38" y="367"/>
              <a:ext cx="510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8" name="Line 62"/>
            <p:cNvSpPr>
              <a:spLocks noChangeShapeType="1"/>
            </p:cNvSpPr>
            <p:nvPr userDrawn="1"/>
          </p:nvSpPr>
          <p:spPr bwMode="auto">
            <a:xfrm rot="16200000">
              <a:off x="179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39" name="Line 63"/>
            <p:cNvSpPr>
              <a:spLocks noChangeShapeType="1"/>
            </p:cNvSpPr>
            <p:nvPr userDrawn="1"/>
          </p:nvSpPr>
          <p:spPr bwMode="auto">
            <a:xfrm rot="16200000">
              <a:off x="321" y="370"/>
              <a:ext cx="516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  <p:sp>
          <p:nvSpPr>
            <p:cNvPr id="40" name="Line 64"/>
            <p:cNvSpPr>
              <a:spLocks noChangeShapeType="1"/>
            </p:cNvSpPr>
            <p:nvPr userDrawn="1"/>
          </p:nvSpPr>
          <p:spPr bwMode="auto">
            <a:xfrm rot="16200000">
              <a:off x="-107" y="369"/>
              <a:ext cx="513" cy="0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Helvetica Neue Black Condensed" pitchFamily="-112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42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40000"/>
              <a:lumOff val="60000"/>
            </a:schemeClr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inda.chullen-1@nasa.gov" TargetMode="External"/><Relationship Id="rId2" Type="http://schemas.openxmlformats.org/officeDocument/2006/relationships/hyperlink" Target="mailto:kathryn.b.packard@nasa.gov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64484" y="4006435"/>
            <a:ext cx="6172200" cy="2667000"/>
          </a:xfrm>
        </p:spPr>
        <p:txBody>
          <a:bodyPr>
            <a:normAutofit/>
          </a:bodyPr>
          <a:lstStyle/>
          <a:p>
            <a:pPr algn="r"/>
            <a:r>
              <a:rPr lang="en-US" sz="3200" smtClean="0"/>
              <a:t>Cinda Chullen</a:t>
            </a:r>
            <a:br>
              <a:rPr lang="en-US" sz="3200" smtClean="0"/>
            </a:br>
            <a:r>
              <a:rPr lang="en-US" sz="3200" smtClean="0"/>
              <a:t>September </a:t>
            </a:r>
            <a:r>
              <a:rPr lang="en-US" sz="3200" dirty="0" smtClean="0"/>
              <a:t>13, </a:t>
            </a:r>
            <a:r>
              <a:rPr lang="en-US" sz="3200" dirty="0"/>
              <a:t>2016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71975" y="1021976"/>
            <a:ext cx="8370580" cy="3329096"/>
          </a:xfrm>
        </p:spPr>
        <p:txBody>
          <a:bodyPr>
            <a:normAutofit fontScale="90000"/>
          </a:bodyPr>
          <a:lstStyle/>
          <a:p>
            <a:r>
              <a:rPr lang="en-US" dirty="0"/>
              <a:t>EVA Technology Development and </a:t>
            </a:r>
            <a:br>
              <a:rPr lang="en-US" dirty="0"/>
            </a:br>
            <a:r>
              <a:rPr lang="en-US" dirty="0"/>
              <a:t>Small Business Innovative Research (SBIR)</a:t>
            </a:r>
            <a:br>
              <a:rPr lang="en-US" dirty="0"/>
            </a:br>
            <a:r>
              <a:rPr lang="en-US" dirty="0"/>
              <a:t>Small Business Technology Transfer (STTR)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4E83F03-6DA3-1E4D-93DF-DF6DCE273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97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SBIR/STTR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 smtClean="0"/>
              <a:t>Other Phases &amp; Options</a:t>
            </a:r>
          </a:p>
          <a:p>
            <a:pPr lvl="1"/>
            <a:r>
              <a:rPr lang="en-US" sz="2000" dirty="0" smtClean="0"/>
              <a:t>Phase III (100% other funding)</a:t>
            </a:r>
          </a:p>
          <a:p>
            <a:pPr lvl="2"/>
            <a:r>
              <a:rPr lang="en-US" sz="1800" dirty="0" smtClean="0"/>
              <a:t>Considered as any contract after Phase I or II</a:t>
            </a:r>
          </a:p>
          <a:p>
            <a:pPr lvl="2"/>
            <a:r>
              <a:rPr lang="en-US" sz="1800" dirty="0" smtClean="0"/>
              <a:t>Easy </a:t>
            </a:r>
            <a:r>
              <a:rPr lang="en-US" sz="1800" dirty="0"/>
              <a:t>s</a:t>
            </a:r>
            <a:r>
              <a:rPr lang="en-US" sz="1800" dirty="0" smtClean="0"/>
              <a:t>ole </a:t>
            </a:r>
            <a:r>
              <a:rPr lang="en-US" sz="1800" dirty="0"/>
              <a:t>s</a:t>
            </a:r>
            <a:r>
              <a:rPr lang="en-US" sz="1800" dirty="0" smtClean="0"/>
              <a:t>ource selection and procurement</a:t>
            </a:r>
          </a:p>
          <a:p>
            <a:pPr lvl="3"/>
            <a:r>
              <a:rPr lang="en-US" sz="1680" dirty="0" smtClean="0"/>
              <a:t>No </a:t>
            </a:r>
            <a:r>
              <a:rPr lang="en-US" sz="1680" dirty="0"/>
              <a:t>synopsis necessary</a:t>
            </a:r>
          </a:p>
          <a:p>
            <a:pPr lvl="3"/>
            <a:r>
              <a:rPr lang="en-US" sz="1680" dirty="0" smtClean="0"/>
              <a:t>No solicitation necessary</a:t>
            </a:r>
          </a:p>
          <a:p>
            <a:pPr lvl="3"/>
            <a:r>
              <a:rPr lang="en-US" sz="1680" dirty="0" smtClean="0"/>
              <a:t>No competition necessary since vendor already competed for SBIR initially</a:t>
            </a:r>
          </a:p>
          <a:p>
            <a:pPr lvl="2"/>
            <a:r>
              <a:rPr lang="en-US" sz="1800" dirty="0" smtClean="0"/>
              <a:t>Normally not managed by SBIR/STTR processes</a:t>
            </a:r>
          </a:p>
          <a:p>
            <a:pPr lvl="2"/>
            <a:r>
              <a:rPr lang="en-US" sz="1800" dirty="0" smtClean="0"/>
              <a:t>Vendors do not have to use the SBIR Electronic Handbook to deposit deliverables</a:t>
            </a:r>
            <a:endParaRPr lang="en-US" sz="1680" dirty="0" smtClean="0"/>
          </a:p>
          <a:p>
            <a:pPr marL="548640" lvl="2" indent="0">
              <a:buNone/>
            </a:pPr>
            <a:endParaRPr lang="en-US" sz="1680" dirty="0" smtClean="0"/>
          </a:p>
          <a:p>
            <a:pPr lvl="2"/>
            <a:endParaRPr lang="en-US" sz="168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73B-D3CF-4FEC-98A4-B36B258F1CB4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10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SBIR/STTR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71" y="1265237"/>
            <a:ext cx="8610600" cy="53238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 smtClean="0"/>
              <a:t>Important Points for EVA</a:t>
            </a:r>
          </a:p>
          <a:p>
            <a:r>
              <a:rPr lang="en-US" sz="2400" dirty="0" smtClean="0"/>
              <a:t>Be aware of technology needs before the solicitations are released</a:t>
            </a:r>
          </a:p>
          <a:p>
            <a:r>
              <a:rPr lang="en-US" sz="2400" dirty="0" smtClean="0"/>
              <a:t>Technology Roadmaps for EVA have technology gaps identified</a:t>
            </a:r>
          </a:p>
          <a:p>
            <a:r>
              <a:rPr lang="en-US" sz="2400" dirty="0" smtClean="0"/>
              <a:t>Be aware of technology challenges</a:t>
            </a:r>
          </a:p>
          <a:p>
            <a:r>
              <a:rPr lang="en-US" sz="2400" dirty="0" smtClean="0"/>
              <a:t>Be attentive to recommendations from Investigation Reports</a:t>
            </a:r>
          </a:p>
          <a:p>
            <a:r>
              <a:rPr lang="en-US" sz="2400" dirty="0" smtClean="0"/>
              <a:t>Attend Workshops sponsored by SBIR/STTR and Conferences such as ICES</a:t>
            </a:r>
          </a:p>
          <a:p>
            <a:r>
              <a:rPr lang="en-US" sz="2400" dirty="0" smtClean="0"/>
              <a:t>Large companies may be subcontracts to small companies</a:t>
            </a:r>
          </a:p>
          <a:p>
            <a:r>
              <a:rPr lang="en-US" sz="2400" dirty="0" smtClean="0"/>
              <a:t>Most small companies do not understand the Flight Certification Process</a:t>
            </a:r>
          </a:p>
          <a:p>
            <a:pPr lvl="1"/>
            <a:r>
              <a:rPr lang="en-US" sz="2000" dirty="0" smtClean="0"/>
              <a:t>More experienced companies may facilitate small vendors in this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73B-D3CF-4FEC-98A4-B36B258F1CB4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11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26428" y="3021853"/>
            <a:ext cx="6144803" cy="13620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SBIR Infusion Success Stories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E6DF2-67EC-F445-804A-D61A238A05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32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0"/>
          <p:cNvSpPr>
            <a:spLocks noGrp="1"/>
          </p:cNvSpPr>
          <p:nvPr>
            <p:ph type="title"/>
          </p:nvPr>
        </p:nvSpPr>
        <p:spPr>
          <a:xfrm>
            <a:off x="76200" y="76200"/>
            <a:ext cx="8305800" cy="762000"/>
          </a:xfrm>
        </p:spPr>
        <p:txBody>
          <a:bodyPr>
            <a:normAutofit/>
          </a:bodyPr>
          <a:lstStyle/>
          <a:p>
            <a:r>
              <a:rPr lang="en-US" dirty="0"/>
              <a:t>SBIR Infusion Success Stories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8530" y="5979333"/>
            <a:ext cx="5328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Vista Photonics Multi-Gas Monitor</a:t>
            </a:r>
          </a:p>
        </p:txBody>
      </p:sp>
      <p:pic>
        <p:nvPicPr>
          <p:cNvPr id="8" name="Content Placeholder 5" descr="ICES_2016_225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4" t="30357" r="20577" b="16002"/>
          <a:stretch/>
        </p:blipFill>
        <p:spPr>
          <a:xfrm>
            <a:off x="1201271" y="1256224"/>
            <a:ext cx="6678705" cy="45996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805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SBIR Infusion Success Stories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E6DF2-67EC-F445-804A-D61A238A05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228600" y="1021976"/>
            <a:ext cx="8686800" cy="56074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05740" indent="-20574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45770" indent="-17145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96012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3444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0876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 smtClean="0">
                <a:solidFill>
                  <a:srgbClr val="0000FF"/>
                </a:solidFill>
                <a:effectLst/>
              </a:rPr>
              <a:t>Vista Photonics Multi-Gas Monitor</a:t>
            </a:r>
          </a:p>
          <a:p>
            <a:r>
              <a:rPr lang="en-US" sz="2000" dirty="0" smtClean="0">
                <a:effectLst/>
              </a:rPr>
              <a:t>NASA wanted to improve its ability to monitor the ISS habitable environment</a:t>
            </a:r>
          </a:p>
          <a:p>
            <a:r>
              <a:rPr lang="en-US" sz="2000" dirty="0" smtClean="0">
                <a:solidFill>
                  <a:srgbClr val="0000FF"/>
                </a:solidFill>
                <a:effectLst/>
              </a:rPr>
              <a:t>SBIR Phase I awarded </a:t>
            </a:r>
            <a:r>
              <a:rPr lang="en-US" sz="2000" dirty="0" smtClean="0">
                <a:effectLst/>
              </a:rPr>
              <a:t>to Vista </a:t>
            </a:r>
            <a:r>
              <a:rPr lang="en-US" sz="2000" dirty="0">
                <a:effectLst/>
              </a:rPr>
              <a:t>Photonics, Inc. </a:t>
            </a:r>
            <a:endParaRPr lang="en-US" sz="2000" dirty="0" smtClean="0">
              <a:effectLst/>
            </a:endParaRPr>
          </a:p>
          <a:p>
            <a:pPr lvl="1"/>
            <a:r>
              <a:rPr lang="en-US" sz="1760" b="1" dirty="0" smtClean="0">
                <a:effectLst/>
              </a:rPr>
              <a:t>Purpose:  </a:t>
            </a:r>
            <a:r>
              <a:rPr lang="en-US" sz="1760" dirty="0" smtClean="0">
                <a:effectLst/>
              </a:rPr>
              <a:t>Develop </a:t>
            </a:r>
            <a:r>
              <a:rPr lang="en-US" sz="1760" dirty="0">
                <a:effectLst/>
              </a:rPr>
              <a:t>a single, portable gas analyzer that can detect multiple gases (i.e., oxygen, carbon dioxide, water vapor, and ammonia</a:t>
            </a:r>
            <a:r>
              <a:rPr lang="en-US" sz="1760" dirty="0" smtClean="0">
                <a:effectLst/>
              </a:rPr>
              <a:t>)</a:t>
            </a:r>
            <a:endParaRPr lang="en-US" sz="1760" dirty="0">
              <a:effectLst/>
            </a:endParaRPr>
          </a:p>
          <a:p>
            <a:pPr lvl="1"/>
            <a:r>
              <a:rPr lang="en-US" sz="1760" dirty="0" smtClean="0">
                <a:effectLst/>
              </a:rPr>
              <a:t>Multi-Gas </a:t>
            </a:r>
            <a:r>
              <a:rPr lang="en-US" sz="1760" dirty="0">
                <a:effectLst/>
              </a:rPr>
              <a:t>Monitor (MGM)  </a:t>
            </a:r>
            <a:r>
              <a:rPr lang="en-US" sz="1760" dirty="0" smtClean="0">
                <a:effectLst/>
              </a:rPr>
              <a:t>is </a:t>
            </a:r>
            <a:r>
              <a:rPr lang="en-US" sz="1760" dirty="0">
                <a:effectLst/>
              </a:rPr>
              <a:t>the first laser sensor to continuously measure these gases on a </a:t>
            </a:r>
            <a:r>
              <a:rPr lang="en-US" sz="1760" dirty="0" smtClean="0">
                <a:effectLst/>
              </a:rPr>
              <a:t>spacecraft</a:t>
            </a:r>
          </a:p>
          <a:p>
            <a:pPr lvl="1"/>
            <a:r>
              <a:rPr lang="en-US" sz="1760" dirty="0" smtClean="0">
                <a:effectLst/>
              </a:rPr>
              <a:t>Monitoring </a:t>
            </a:r>
            <a:r>
              <a:rPr lang="en-US" sz="1760" dirty="0">
                <a:effectLst/>
              </a:rPr>
              <a:t>these gases is crucial for ensuring crewmembers’ health aboard the </a:t>
            </a:r>
            <a:r>
              <a:rPr lang="en-US" sz="1760" dirty="0" smtClean="0">
                <a:effectLst/>
              </a:rPr>
              <a:t>ISS</a:t>
            </a:r>
          </a:p>
          <a:p>
            <a:pPr lvl="1"/>
            <a:r>
              <a:rPr lang="en-US" sz="1760" dirty="0" smtClean="0">
                <a:effectLst/>
              </a:rPr>
              <a:t>Prior </a:t>
            </a:r>
            <a:r>
              <a:rPr lang="en-US" sz="1760" dirty="0">
                <a:effectLst/>
              </a:rPr>
              <a:t>to the MGM, three separate devices were used to monitor these </a:t>
            </a:r>
            <a:r>
              <a:rPr lang="en-US" sz="1760" dirty="0" smtClean="0">
                <a:effectLst/>
              </a:rPr>
              <a:t>gases</a:t>
            </a:r>
            <a:endParaRPr lang="en-US" sz="1760" dirty="0">
              <a:effectLst/>
            </a:endParaRPr>
          </a:p>
          <a:p>
            <a:r>
              <a:rPr lang="en-US" sz="2000" dirty="0">
                <a:solidFill>
                  <a:srgbClr val="0000FF"/>
                </a:solidFill>
                <a:effectLst/>
              </a:rPr>
              <a:t>November </a:t>
            </a:r>
            <a:r>
              <a:rPr lang="en-US" sz="2000" dirty="0" smtClean="0">
                <a:solidFill>
                  <a:srgbClr val="0000FF"/>
                </a:solidFill>
                <a:effectLst/>
              </a:rPr>
              <a:t>2013:  </a:t>
            </a:r>
            <a:r>
              <a:rPr lang="en-US" sz="2000" dirty="0" smtClean="0">
                <a:effectLst/>
              </a:rPr>
              <a:t>MGM launched </a:t>
            </a:r>
            <a:r>
              <a:rPr lang="en-US" sz="2000" dirty="0">
                <a:effectLst/>
              </a:rPr>
              <a:t>on Soyuz </a:t>
            </a:r>
            <a:r>
              <a:rPr lang="en-US" sz="2000" dirty="0" smtClean="0">
                <a:effectLst/>
              </a:rPr>
              <a:t>37</a:t>
            </a:r>
          </a:p>
          <a:p>
            <a:r>
              <a:rPr lang="en-US" sz="2000" dirty="0" smtClean="0">
                <a:solidFill>
                  <a:srgbClr val="0000FF"/>
                </a:solidFill>
                <a:effectLst/>
              </a:rPr>
              <a:t>February 2014:  </a:t>
            </a:r>
            <a:r>
              <a:rPr lang="en-US" sz="2000" dirty="0" smtClean="0">
                <a:effectLst/>
              </a:rPr>
              <a:t>MGM activated </a:t>
            </a:r>
          </a:p>
          <a:p>
            <a:r>
              <a:rPr lang="en-US" sz="2000" dirty="0" smtClean="0">
                <a:effectLst/>
              </a:rPr>
              <a:t>Device has operated </a:t>
            </a:r>
            <a:r>
              <a:rPr lang="en-US" sz="2000" dirty="0">
                <a:effectLst/>
              </a:rPr>
              <a:t>well past its initial 6-month technology demonstration </a:t>
            </a:r>
            <a:r>
              <a:rPr lang="en-US" sz="2000" dirty="0" smtClean="0">
                <a:effectLst/>
              </a:rPr>
              <a:t>period</a:t>
            </a:r>
          </a:p>
          <a:p>
            <a:r>
              <a:rPr lang="en-US" sz="2000" dirty="0" smtClean="0">
                <a:effectLst/>
              </a:rPr>
              <a:t>NASA </a:t>
            </a:r>
            <a:r>
              <a:rPr lang="en-US" sz="2000" dirty="0">
                <a:effectLst/>
              </a:rPr>
              <a:t>is now expanding the technology's gas-monitoring capabilities for use in </a:t>
            </a:r>
            <a:r>
              <a:rPr lang="en-US" sz="2000" dirty="0" smtClean="0">
                <a:effectLst/>
              </a:rPr>
              <a:t>Orion </a:t>
            </a:r>
          </a:p>
          <a:p>
            <a:r>
              <a:rPr lang="en-US" sz="2000" dirty="0" smtClean="0">
                <a:solidFill>
                  <a:srgbClr val="0000FF"/>
                </a:solidFill>
                <a:effectLst/>
              </a:rPr>
              <a:t>January </a:t>
            </a:r>
            <a:r>
              <a:rPr lang="en-US" sz="2000" dirty="0">
                <a:solidFill>
                  <a:srgbClr val="0000FF"/>
                </a:solidFill>
                <a:effectLst/>
              </a:rPr>
              <a:t>14, </a:t>
            </a:r>
            <a:r>
              <a:rPr lang="en-US" sz="2000" dirty="0" smtClean="0">
                <a:solidFill>
                  <a:srgbClr val="0000FF"/>
                </a:solidFill>
                <a:effectLst/>
              </a:rPr>
              <a:t>2015:  </a:t>
            </a:r>
          </a:p>
          <a:p>
            <a:pPr lvl="1"/>
            <a:r>
              <a:rPr lang="en-US" sz="1760" dirty="0" smtClean="0">
                <a:effectLst/>
              </a:rPr>
              <a:t>Astronauts </a:t>
            </a:r>
            <a:r>
              <a:rPr lang="en-US" sz="1760" dirty="0">
                <a:effectLst/>
              </a:rPr>
              <a:t>and cosmonauts onboard the ISS evacuated to the Russian side of the outpost after an ammonia leak was </a:t>
            </a:r>
            <a:r>
              <a:rPr lang="en-US" sz="1760" dirty="0" smtClean="0">
                <a:effectLst/>
              </a:rPr>
              <a:t>detected</a:t>
            </a:r>
          </a:p>
          <a:p>
            <a:pPr lvl="1"/>
            <a:r>
              <a:rPr lang="en-US" sz="1760" dirty="0" smtClean="0">
                <a:effectLst/>
              </a:rPr>
              <a:t>MGM, which detects ammonia, helped determine that the ammonia leak aboard the ISS was a false alarm</a:t>
            </a:r>
            <a:endParaRPr lang="en-US" sz="176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9160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PLSS CO</a:t>
            </a:r>
            <a:r>
              <a:rPr lang="en-US" baseline="-25000" dirty="0"/>
              <a:t>2</a:t>
            </a:r>
            <a:r>
              <a:rPr lang="en-US" dirty="0"/>
              <a:t> Sensor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E6DF2-67EC-F445-804A-D61A238A05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hape 4"/>
          <p:cNvSpPr/>
          <p:nvPr/>
        </p:nvSpPr>
        <p:spPr>
          <a:xfrm rot="21411667">
            <a:off x="75625" y="1138094"/>
            <a:ext cx="8961211" cy="1562033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255494" y="1106214"/>
            <a:ext cx="2891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Vista Photonics, Inc.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-62788" y="2960890"/>
            <a:ext cx="2640220" cy="3278545"/>
            <a:chOff x="-123769" y="2894020"/>
            <a:chExt cx="2361009" cy="1601775"/>
          </a:xfrm>
        </p:grpSpPr>
        <p:sp>
          <p:nvSpPr>
            <p:cNvPr id="9" name="Rectangle 8"/>
            <p:cNvSpPr/>
            <p:nvPr/>
          </p:nvSpPr>
          <p:spPr>
            <a:xfrm>
              <a:off x="7" y="3135625"/>
              <a:ext cx="2237233" cy="13601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-123769" y="2894020"/>
              <a:ext cx="2236694" cy="1420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440" tIns="0" rIns="0" bIns="0" numCol="1" spcCol="1270" anchor="t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tx2"/>
                  </a:solidFill>
                </a:rPr>
                <a:t>Compact Optical Carbon Dioxide Monitor for </a:t>
              </a:r>
              <a:r>
                <a:rPr lang="en-US" sz="1600" b="1" dirty="0" smtClean="0">
                  <a:solidFill>
                    <a:schemeClr val="tx2"/>
                  </a:solidFill>
                </a:rPr>
                <a:t>EVA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sng" kern="1200" dirty="0" smtClean="0"/>
                <a:t>Phase I SBIR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2008</a:t>
              </a:r>
              <a:endParaRPr lang="en-US" sz="1600" b="1" kern="12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</a:rPr>
                <a:t>Concept Development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L</a:t>
              </a:r>
              <a:r>
                <a:rPr lang="en-US" sz="1600" dirty="0" smtClean="0">
                  <a:solidFill>
                    <a:schemeClr val="tx1"/>
                  </a:solidFill>
                </a:rPr>
                <a:t>ow </a:t>
              </a:r>
              <a:r>
                <a:rPr lang="en-US" sz="1600" dirty="0">
                  <a:solidFill>
                    <a:schemeClr val="tx1"/>
                  </a:solidFill>
                </a:rPr>
                <a:t>power infrared optical source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</a:rPr>
                <a:t>High-sensitivity of established optical absorption detection techniques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Isosceles Triangle 10"/>
          <p:cNvSpPr/>
          <p:nvPr/>
        </p:nvSpPr>
        <p:spPr>
          <a:xfrm rot="10585123">
            <a:off x="910784" y="2464968"/>
            <a:ext cx="223865" cy="2695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262112" y="2252901"/>
            <a:ext cx="2538488" cy="2952892"/>
            <a:chOff x="1863807" y="1783767"/>
            <a:chExt cx="2782184" cy="2952892"/>
          </a:xfrm>
        </p:grpSpPr>
        <p:sp>
          <p:nvSpPr>
            <p:cNvPr id="13" name="Rectangle 12"/>
            <p:cNvSpPr/>
            <p:nvPr/>
          </p:nvSpPr>
          <p:spPr>
            <a:xfrm>
              <a:off x="2070105" y="2124904"/>
              <a:ext cx="2575886" cy="261175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1863807" y="1783767"/>
              <a:ext cx="2575886" cy="26117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809" tIns="0" rIns="0" bIns="0" numCol="1" spcCol="1270" anchor="t" anchorCtr="0">
              <a:noAutofit/>
            </a:bodyPr>
            <a:lstStyle/>
            <a:p>
              <a:pPr lvl="0" algn="ctr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tx2"/>
                  </a:solidFill>
                </a:rPr>
                <a:t>Compact Optical Carbon Dioxide Monitor for EVA </a:t>
              </a:r>
              <a:r>
                <a:rPr lang="en-US" sz="1600" b="1" u="sng" kern="1200" dirty="0" smtClean="0"/>
                <a:t>Phase II SBIR </a:t>
              </a:r>
            </a:p>
            <a:p>
              <a:pPr lvl="0" algn="ctr" defTabSz="75565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1600" b="1" kern="1200" dirty="0" smtClean="0"/>
                <a:t>2009</a:t>
              </a:r>
              <a:endParaRPr lang="en-US" sz="1600" b="1" kern="1200" dirty="0"/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spc="-10" dirty="0"/>
                <a:t>Develop rugged, compact, low-power optical sensor </a:t>
              </a:r>
              <a:r>
                <a:rPr lang="en-US" sz="1600" spc="-10" dirty="0" smtClean="0"/>
                <a:t>prototypes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spc="-10" dirty="0" smtClean="0"/>
                <a:t>CO</a:t>
              </a:r>
              <a:r>
                <a:rPr lang="en-US" sz="1600" spc="-10" baseline="-25000" dirty="0" smtClean="0"/>
                <a:t>2</a:t>
              </a:r>
              <a:r>
                <a:rPr lang="en-US" sz="1600" spc="-10" dirty="0" smtClean="0"/>
                <a:t> </a:t>
              </a:r>
              <a:r>
                <a:rPr lang="en-US" sz="1600" spc="-10" dirty="0"/>
                <a:t>at EVA-relevant concentrations </a:t>
              </a:r>
              <a:endParaRPr lang="en-US" sz="1600" spc="-10" dirty="0" smtClean="0"/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 smtClean="0">
                  <a:solidFill>
                    <a:schemeClr val="tx1"/>
                  </a:solidFill>
                </a:rPr>
                <a:t>Wavelength </a:t>
              </a:r>
              <a:r>
                <a:rPr lang="en-US" sz="1600" dirty="0">
                  <a:solidFill>
                    <a:schemeClr val="tx1"/>
                  </a:solidFill>
                </a:rPr>
                <a:t>modulation spectroscopy </a:t>
              </a:r>
              <a:r>
                <a:rPr lang="en-US" sz="1600" dirty="0" smtClean="0">
                  <a:solidFill>
                    <a:schemeClr val="tx1"/>
                  </a:solidFill>
                </a:rPr>
                <a:t>(</a:t>
              </a:r>
              <a:r>
                <a:rPr lang="en-US" sz="1600" spc="-10" dirty="0" smtClean="0"/>
                <a:t>WMS) </a:t>
              </a:r>
              <a:r>
                <a:rPr lang="en-US" sz="1600" spc="-10" dirty="0"/>
                <a:t>approach </a:t>
              </a:r>
            </a:p>
          </p:txBody>
        </p:sp>
      </p:grpSp>
      <p:sp>
        <p:nvSpPr>
          <p:cNvPr id="15" name="Isosceles Triangle 14"/>
          <p:cNvSpPr/>
          <p:nvPr/>
        </p:nvSpPr>
        <p:spPr>
          <a:xfrm rot="10585123">
            <a:off x="3339356" y="1846223"/>
            <a:ext cx="253551" cy="2897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:\Users\cchullen\AppData\Local\Microsoft\Windows\Temporary Internet Files\Content.Outlook\YG1E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43041" r="67500" b="45825"/>
          <a:stretch/>
        </p:blipFill>
        <p:spPr>
          <a:xfrm>
            <a:off x="2497125" y="5205793"/>
            <a:ext cx="1845780" cy="134238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508509" y="1312421"/>
            <a:ext cx="2434326" cy="3489015"/>
            <a:chOff x="4487952" y="1250433"/>
            <a:chExt cx="2434326" cy="4312175"/>
          </a:xfrm>
        </p:grpSpPr>
        <p:sp>
          <p:nvSpPr>
            <p:cNvPr id="19" name="Rectangle 18"/>
            <p:cNvSpPr/>
            <p:nvPr/>
          </p:nvSpPr>
          <p:spPr>
            <a:xfrm>
              <a:off x="4487952" y="1250433"/>
              <a:ext cx="2434326" cy="35318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4499876" y="2030738"/>
              <a:ext cx="2386910" cy="3531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796" tIns="0" rIns="0" bIns="0" numCol="1" spcCol="1270" anchor="t" anchorCtr="0">
              <a:noAutofit/>
            </a:bodyPr>
            <a:lstStyle/>
            <a:p>
              <a:pPr lvl="0" algn="ctr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tx2"/>
                  </a:solidFill>
                </a:rPr>
                <a:t>In Situ Water Isotope Analyzer for Moon Exploration </a:t>
              </a:r>
              <a:endParaRPr lang="en-US" sz="1600" b="1" dirty="0" smtClean="0">
                <a:solidFill>
                  <a:schemeClr val="tx2"/>
                </a:solidFill>
              </a:endParaRPr>
            </a:p>
            <a:p>
              <a:pPr algn="ctr" defTabSz="755650">
                <a:spcBef>
                  <a:spcPct val="0"/>
                </a:spcBef>
              </a:pPr>
              <a:r>
                <a:rPr lang="en-US" sz="1600" b="1" u="sng" dirty="0" smtClean="0"/>
                <a:t>SBIR </a:t>
              </a:r>
              <a:r>
                <a:rPr lang="en-US" sz="1600" b="1" u="sng" dirty="0"/>
                <a:t>Phase </a:t>
              </a:r>
              <a:r>
                <a:rPr lang="en-US" sz="1600" b="1" u="sng" dirty="0" smtClean="0"/>
                <a:t>II, IIe, III </a:t>
              </a:r>
              <a:endParaRPr lang="en-US" sz="1600" b="1" u="sng" dirty="0"/>
            </a:p>
            <a:p>
              <a:pPr lvl="0" algn="ctr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chemeClr val="tx1"/>
                  </a:solidFill>
                </a:rPr>
                <a:t>2010-2013</a:t>
              </a:r>
            </a:p>
            <a:p>
              <a:pPr marL="120650" lvl="0" indent="-120650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000" i="0" kern="1200" dirty="0" smtClean="0">
                  <a:solidFill>
                    <a:schemeClr val="tx1"/>
                  </a:solidFill>
                </a:rPr>
                <a:t>●  </a:t>
              </a:r>
              <a:r>
                <a:rPr lang="en-US" sz="1600" dirty="0" smtClean="0">
                  <a:solidFill>
                    <a:schemeClr val="tx1"/>
                  </a:solidFill>
                </a:rPr>
                <a:t>Combined </a:t>
              </a:r>
              <a:r>
                <a:rPr lang="en-US" sz="1600" dirty="0">
                  <a:solidFill>
                    <a:schemeClr val="tx1"/>
                  </a:solidFill>
                </a:rPr>
                <a:t>ultrasensitive </a:t>
              </a:r>
              <a:r>
                <a:rPr lang="en-US" sz="1600" dirty="0" smtClean="0">
                  <a:solidFill>
                    <a:schemeClr val="tx1"/>
                  </a:solidFill>
                </a:rPr>
                <a:t>WMS with </a:t>
              </a:r>
              <a:r>
                <a:rPr lang="en-US" sz="1600" dirty="0">
                  <a:solidFill>
                    <a:schemeClr val="tx1"/>
                  </a:solidFill>
                </a:rPr>
                <a:t>emerging long wavelength infrared laser </a:t>
              </a:r>
              <a:r>
                <a:rPr lang="en-US" sz="1600" dirty="0" smtClean="0">
                  <a:solidFill>
                    <a:schemeClr val="tx1"/>
                  </a:solidFill>
                </a:rPr>
                <a:t>diodes</a:t>
              </a:r>
            </a:p>
            <a:p>
              <a:pPr marL="120650" lvl="0" indent="-120650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700" dirty="0" smtClean="0">
                  <a:solidFill>
                    <a:schemeClr val="tx1"/>
                  </a:solidFill>
                </a:rPr>
                <a:t>Improved CO</a:t>
              </a:r>
              <a:r>
                <a:rPr lang="en-US" sz="17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sz="1700" dirty="0">
                  <a:solidFill>
                    <a:schemeClr val="tx1"/>
                  </a:solidFill>
                </a:rPr>
                <a:t>, H</a:t>
              </a:r>
              <a:r>
                <a:rPr lang="en-US" sz="1700" baseline="-25000" dirty="0">
                  <a:solidFill>
                    <a:schemeClr val="tx1"/>
                  </a:solidFill>
                </a:rPr>
                <a:t>2</a:t>
              </a:r>
              <a:r>
                <a:rPr lang="en-US" sz="1700" dirty="0">
                  <a:solidFill>
                    <a:schemeClr val="tx1"/>
                  </a:solidFill>
                </a:rPr>
                <a:t>O, and O</a:t>
              </a:r>
              <a:r>
                <a:rPr lang="en-US" sz="1700" baseline="-25000" dirty="0">
                  <a:solidFill>
                    <a:schemeClr val="tx1"/>
                  </a:solidFill>
                </a:rPr>
                <a:t>2</a:t>
              </a:r>
              <a:r>
                <a:rPr lang="en-US" sz="1700" dirty="0">
                  <a:solidFill>
                    <a:schemeClr val="tx1"/>
                  </a:solidFill>
                </a:rPr>
                <a:t> </a:t>
              </a:r>
              <a:r>
                <a:rPr lang="en-US" sz="1700" dirty="0" smtClean="0">
                  <a:solidFill>
                    <a:schemeClr val="tx1"/>
                  </a:solidFill>
                </a:rPr>
                <a:t>sensing</a:t>
              </a:r>
              <a:endParaRPr lang="en-US" sz="1700" i="0" kern="12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1" name="Isosceles Triangle 20"/>
          <p:cNvSpPr/>
          <p:nvPr/>
        </p:nvSpPr>
        <p:spPr>
          <a:xfrm rot="10585123">
            <a:off x="5571615" y="1477774"/>
            <a:ext cx="273039" cy="31135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2016-2-16 CRP Discussion Follow-up.pptx [Protected View] - PowerPoi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51392" r="46360" b="41076"/>
          <a:stretch/>
        </p:blipFill>
        <p:spPr>
          <a:xfrm>
            <a:off x="4831378" y="5825557"/>
            <a:ext cx="1788587" cy="933780"/>
          </a:xfrm>
          <a:prstGeom prst="rect">
            <a:avLst/>
          </a:prstGeom>
        </p:spPr>
      </p:pic>
      <p:pic>
        <p:nvPicPr>
          <p:cNvPr id="23" name="Picture 22" descr="Summary Briefing Chart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3" t="24949" r="15833" b="49999"/>
          <a:stretch/>
        </p:blipFill>
        <p:spPr>
          <a:xfrm>
            <a:off x="5206691" y="4676836"/>
            <a:ext cx="1066800" cy="120014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616631" y="1654610"/>
            <a:ext cx="2464668" cy="3764555"/>
            <a:chOff x="6679331" y="1609857"/>
            <a:chExt cx="2464668" cy="4154025"/>
          </a:xfrm>
        </p:grpSpPr>
        <p:sp>
          <p:nvSpPr>
            <p:cNvPr id="26" name="Rectangle 25"/>
            <p:cNvSpPr/>
            <p:nvPr/>
          </p:nvSpPr>
          <p:spPr>
            <a:xfrm>
              <a:off x="6693255" y="1752606"/>
              <a:ext cx="2450744" cy="401127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6679331" y="1609857"/>
              <a:ext cx="2450744" cy="3778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4010" tIns="0" rIns="0" bIns="0" numCol="1" spcCol="1270" anchor="t" anchorCtr="0">
              <a:noAutofit/>
            </a:bodyPr>
            <a:lstStyle/>
            <a:p>
              <a:pPr algn="ctr" defTabSz="755650">
                <a:spcBef>
                  <a:spcPct val="0"/>
                </a:spcBef>
              </a:pPr>
              <a:r>
                <a:rPr lang="en-US" sz="1600" b="1" dirty="0">
                  <a:solidFill>
                    <a:schemeClr val="tx2"/>
                  </a:solidFill>
                </a:rPr>
                <a:t>High-Performance</a:t>
              </a:r>
            </a:p>
            <a:p>
              <a:pPr algn="ctr" defTabSz="755650">
                <a:spcBef>
                  <a:spcPct val="0"/>
                </a:spcBef>
              </a:pPr>
              <a:r>
                <a:rPr lang="en-US" sz="1600" b="1" dirty="0">
                  <a:solidFill>
                    <a:schemeClr val="tx2"/>
                  </a:solidFill>
                </a:rPr>
                <a:t>Infrared Laser Sensor Technology </a:t>
              </a:r>
            </a:p>
            <a:p>
              <a:pPr algn="ctr" defTabSz="755650">
                <a:spcBef>
                  <a:spcPct val="0"/>
                </a:spcBef>
              </a:pPr>
              <a:r>
                <a:rPr lang="en-US" sz="1600" b="1" dirty="0">
                  <a:solidFill>
                    <a:schemeClr val="tx2"/>
                  </a:solidFill>
                </a:rPr>
                <a:t>Readiness &amp; Maturation </a:t>
              </a:r>
            </a:p>
            <a:p>
              <a:pPr algn="ctr" defTabSz="755650">
                <a:spcBef>
                  <a:spcPct val="0"/>
                </a:spcBef>
              </a:pPr>
              <a:r>
                <a:rPr lang="en-US" sz="1600" b="1" dirty="0">
                  <a:solidFill>
                    <a:schemeClr val="tx2"/>
                  </a:solidFill>
                </a:rPr>
                <a:t>Project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i="0" u="sng" kern="1200" dirty="0" smtClean="0">
                  <a:solidFill>
                    <a:schemeClr val="tx1"/>
                  </a:solidFill>
                </a:rPr>
                <a:t>SBIR CRP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solidFill>
                    <a:schemeClr val="tx1"/>
                  </a:solidFill>
                </a:rPr>
                <a:t>2015-2016</a:t>
              </a:r>
              <a:endParaRPr lang="en-US" sz="1600" b="1" i="0" kern="1200" dirty="0" smtClean="0">
                <a:solidFill>
                  <a:schemeClr val="tx1"/>
                </a:solidFill>
              </a:endParaRPr>
            </a:p>
            <a:p>
              <a:pPr marL="120650" indent="-120650" defTabSz="75565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700" dirty="0">
                  <a:solidFill>
                    <a:schemeClr val="tx1"/>
                  </a:solidFill>
                </a:rPr>
                <a:t>First Prototype – </a:t>
              </a:r>
              <a:r>
                <a:rPr lang="en-US" sz="1700" dirty="0" smtClean="0">
                  <a:solidFill>
                    <a:schemeClr val="tx1"/>
                  </a:solidFill>
                </a:rPr>
                <a:t>PLSS </a:t>
              </a:r>
              <a:r>
                <a:rPr lang="en-US" sz="1700" dirty="0">
                  <a:solidFill>
                    <a:schemeClr val="tx1"/>
                  </a:solidFill>
                </a:rPr>
                <a:t>Gas </a:t>
              </a:r>
              <a:r>
                <a:rPr lang="en-US" sz="1700" dirty="0" smtClean="0">
                  <a:solidFill>
                    <a:schemeClr val="tx1"/>
                  </a:solidFill>
                </a:rPr>
                <a:t>Sensor delivered </a:t>
              </a:r>
              <a:r>
                <a:rPr lang="en-US" sz="1700" dirty="0">
                  <a:solidFill>
                    <a:schemeClr val="tx1"/>
                  </a:solidFill>
                </a:rPr>
                <a:t>with upgraded line locking </a:t>
              </a:r>
              <a:r>
                <a:rPr lang="en-US" sz="1700" dirty="0" smtClean="0">
                  <a:solidFill>
                    <a:schemeClr val="tx1"/>
                  </a:solidFill>
                </a:rPr>
                <a:t>from MGM</a:t>
              </a:r>
            </a:p>
            <a:p>
              <a:pPr marL="120650" indent="-120650" defTabSz="75565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700" dirty="0">
                  <a:solidFill>
                    <a:schemeClr val="tx1"/>
                  </a:solidFill>
                </a:rPr>
                <a:t>Delivered the In-Flight Contingency Monitor (IFCM) for Orion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dirty="0">
                <a:solidFill>
                  <a:schemeClr val="tx1"/>
                </a:solidFill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b="0" i="0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b="1" i="0" kern="12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8" name="Isosceles Triangle 27"/>
          <p:cNvSpPr/>
          <p:nvPr/>
        </p:nvSpPr>
        <p:spPr>
          <a:xfrm rot="10585123">
            <a:off x="7781652" y="1189221"/>
            <a:ext cx="293952" cy="3568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6445" r="13334" b="43555"/>
          <a:stretch/>
        </p:blipFill>
        <p:spPr>
          <a:xfrm>
            <a:off x="6986313" y="5548530"/>
            <a:ext cx="1935026" cy="8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47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SBIR Infusion Success Stories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E6DF2-67EC-F445-804A-D61A238A05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048" y="856492"/>
            <a:ext cx="775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 smtClean="0">
                <a:solidFill>
                  <a:srgbClr val="0000FF"/>
                </a:solidFill>
              </a:rPr>
              <a:t>SBIR Phase I – Current Awards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788" y="1396788"/>
            <a:ext cx="85747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Air-Lock</a:t>
            </a:r>
            <a:r>
              <a:rPr lang="en-US" b="1" dirty="0"/>
              <a:t>, Inc.</a:t>
            </a:r>
            <a:r>
              <a:rPr lang="en-US" dirty="0"/>
              <a:t>, </a:t>
            </a:r>
            <a:r>
              <a:rPr lang="en-US" dirty="0" err="1"/>
              <a:t>Wampus</a:t>
            </a:r>
            <a:r>
              <a:rPr lang="en-US" dirty="0"/>
              <a:t> Lane, Milford, CT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“Dust Mitigation Strategies for High Pressure Oxygen QDs”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/>
              <a:t>Honeybee Robotics, Ltd.</a:t>
            </a:r>
            <a:r>
              <a:rPr lang="en-US" dirty="0"/>
              <a:t>, </a:t>
            </a:r>
            <a:r>
              <a:rPr lang="en-US" dirty="0" smtClean="0"/>
              <a:t>Brooklyn</a:t>
            </a:r>
            <a:r>
              <a:rPr lang="en-US" dirty="0"/>
              <a:t>, NY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“Dust-Tolerant, High Pressure Oxygen Quick Disconnect for Advanced Spacesuit and Airlock Applications”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/>
              <a:t>Precision Combustion, Inc., </a:t>
            </a:r>
            <a:r>
              <a:rPr lang="en-US" dirty="0" smtClean="0"/>
              <a:t>North </a:t>
            </a:r>
            <a:r>
              <a:rPr lang="en-US" dirty="0"/>
              <a:t>Haven, </a:t>
            </a:r>
            <a:r>
              <a:rPr lang="en-US" dirty="0" smtClean="0"/>
              <a:t>CT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“Novel, Vacuum-</a:t>
            </a:r>
            <a:r>
              <a:rPr lang="en-US" dirty="0" err="1"/>
              <a:t>Regenerable</a:t>
            </a:r>
            <a:r>
              <a:rPr lang="en-US" dirty="0"/>
              <a:t> Trace Contaminant Control System for Advanced Spacesuit Applications”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/>
              <a:t>Reaction Systems, </a:t>
            </a:r>
            <a:r>
              <a:rPr lang="en-US" b="1" dirty="0" smtClean="0"/>
              <a:t>LLC</a:t>
            </a:r>
            <a:r>
              <a:rPr lang="en-US" dirty="0" smtClean="0"/>
              <a:t>, Golden</a:t>
            </a:r>
            <a:r>
              <a:rPr lang="en-US" dirty="0"/>
              <a:t>, CO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“Advanced Supported Liquid Membranes for Ammonia and Formaldehyde Control in Spacesuits”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err="1"/>
              <a:t>Serionix</a:t>
            </a:r>
            <a:r>
              <a:rPr lang="en-US" b="1" dirty="0"/>
              <a:t>. </a:t>
            </a:r>
            <a:r>
              <a:rPr lang="en-US" dirty="0" smtClean="0"/>
              <a:t>Champaign</a:t>
            </a:r>
            <a:r>
              <a:rPr lang="en-US" dirty="0"/>
              <a:t>, </a:t>
            </a:r>
            <a:r>
              <a:rPr lang="en-US" dirty="0" smtClean="0"/>
              <a:t>IL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“Fiber-Based Adsorbents Tailored for PLSS Ammonia and Formaldehyde Removal”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/>
              <a:t>Silicon Technologies, Inc</a:t>
            </a:r>
            <a:r>
              <a:rPr lang="en-US" dirty="0"/>
              <a:t>., </a:t>
            </a:r>
            <a:r>
              <a:rPr lang="en-US" dirty="0" smtClean="0"/>
              <a:t>Holladay</a:t>
            </a:r>
            <a:r>
              <a:rPr lang="en-US" dirty="0"/>
              <a:t>, UT 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dirty="0"/>
              <a:t>Speaker Driver and Wireless </a:t>
            </a:r>
            <a:r>
              <a:rPr lang="en-US" dirty="0" err="1"/>
              <a:t>Transciever</a:t>
            </a:r>
            <a:r>
              <a:rPr lang="en-US" dirty="0"/>
              <a:t> ASIC”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/>
              <a:t>TDA Research, Inc</a:t>
            </a:r>
            <a:r>
              <a:rPr lang="en-US" b="1" dirty="0" smtClean="0"/>
              <a:t>., </a:t>
            </a:r>
            <a:r>
              <a:rPr lang="en-US" dirty="0" smtClean="0"/>
              <a:t>Wheat </a:t>
            </a:r>
            <a:r>
              <a:rPr lang="en-US" dirty="0"/>
              <a:t>Ridge, </a:t>
            </a:r>
            <a:r>
              <a:rPr lang="en-US" dirty="0" smtClean="0"/>
              <a:t>CO,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dirty="0"/>
              <a:t>Advanced TCCS for Spacesuit Applications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SBIR Infusion Success Stories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E6DF2-67EC-F445-804A-D61A238A05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048" y="856492"/>
            <a:ext cx="775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 smtClean="0">
                <a:solidFill>
                  <a:srgbClr val="0000FF"/>
                </a:solidFill>
              </a:rPr>
              <a:t>SBIR Phase II – Current Awards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282" y="1418622"/>
            <a:ext cx="83864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SBIRs – Phase II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Innoflight, Inc., San Diego, CA (Started May 2016)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“Compact Wireless EVA Communication System”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Intelligent Optical Systems, Inc. </a:t>
            </a:r>
            <a:r>
              <a:rPr lang="en-US" sz="2400" dirty="0" smtClean="0"/>
              <a:t>(Started May 2015)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“Non-Intrusive</a:t>
            </a:r>
            <a:r>
              <a:rPr lang="en-US" sz="2400" dirty="0"/>
              <a:t>, Distributed Gas Sensing Technology for Advanced </a:t>
            </a:r>
            <a:r>
              <a:rPr lang="en-US" sz="2400" dirty="0" smtClean="0"/>
              <a:t>Spacesuits” 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NEI Corporation, Piscataway, NJ (Started July 2015)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“Shock Hazard Prevention Through Self-Healing Insulative Coating on SSA Metallic Bearings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227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SBIR Infusion Success Stories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E6DF2-67EC-F445-804A-D61A238A05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048" y="912340"/>
            <a:ext cx="775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 smtClean="0">
                <a:solidFill>
                  <a:srgbClr val="0000FF"/>
                </a:solidFill>
              </a:rPr>
              <a:t>STTR – Current Awards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788" y="1384177"/>
            <a:ext cx="81354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STTRs – Phase I (Started July 2016)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LUNA, Inc. , Roanoke, VA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dirty="0"/>
              <a:t>Environmentally Protective Fabrics for </a:t>
            </a:r>
            <a:r>
              <a:rPr lang="en-US" dirty="0" smtClean="0"/>
              <a:t>Spacesuits”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North Carolina State University, Raleigh, NC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Seacoast </a:t>
            </a:r>
            <a:r>
              <a:rPr lang="en-US" dirty="0"/>
              <a:t>Science, </a:t>
            </a:r>
            <a:r>
              <a:rPr lang="en-US" dirty="0" smtClean="0"/>
              <a:t>Inc., Carlsbad</a:t>
            </a:r>
            <a:r>
              <a:rPr lang="en-US" dirty="0"/>
              <a:t>, </a:t>
            </a:r>
            <a:r>
              <a:rPr lang="en-US" dirty="0" smtClean="0"/>
              <a:t>CA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“Low </a:t>
            </a:r>
            <a:r>
              <a:rPr lang="en-US" dirty="0"/>
              <a:t>Mass/Power Sensor Suite for </a:t>
            </a:r>
            <a:r>
              <a:rPr lang="en-US" dirty="0" smtClean="0"/>
              <a:t>Spacesuits”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Case Western Reserve </a:t>
            </a:r>
            <a:r>
              <a:rPr lang="en-US" dirty="0" smtClean="0"/>
              <a:t>University, Cleveland, </a:t>
            </a:r>
            <a:r>
              <a:rPr lang="en-US" dirty="0" smtClean="0"/>
              <a:t>OH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STF Technologies, LLC, Newark, 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“Shear Thickening Fluid Enhanced Textiles for Durable, Puncture- and Cut-Resistant Environmental Protection Garments”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University of Delaware, Newark</a:t>
            </a:r>
            <a:r>
              <a:rPr lang="en-US"/>
              <a:t>, </a:t>
            </a:r>
            <a:r>
              <a:rPr lang="en-US" smtClean="0"/>
              <a:t>DE</a:t>
            </a:r>
            <a:endParaRPr lang="en-US" dirty="0" smtClean="0"/>
          </a:p>
          <a:p>
            <a:pPr lvl="1"/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STTRs – Phase II (Awarded 9/1/2016)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Intelligent Optical Systems, Inc., Torrance, CA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“Advanced Gas Sensing Technology for Space Suits”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University </a:t>
            </a:r>
            <a:r>
              <a:rPr lang="en-US" dirty="0"/>
              <a:t>of North </a:t>
            </a:r>
            <a:r>
              <a:rPr lang="en-US" dirty="0" smtClean="0"/>
              <a:t>Texas, Denton</a:t>
            </a:r>
            <a:r>
              <a:rPr lang="en-US" dirty="0"/>
              <a:t>, </a:t>
            </a:r>
            <a:r>
              <a:rPr lang="en-US" dirty="0" smtClean="0"/>
              <a:t>TX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N5 Sensors, Inc., Germantown, MD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dirty="0" err="1"/>
              <a:t>Nanoengineering</a:t>
            </a:r>
            <a:r>
              <a:rPr lang="en-US" dirty="0"/>
              <a:t> Hybrid Gas Sensors for Spacesuit Monitoring</a:t>
            </a:r>
            <a:r>
              <a:rPr lang="en-US" dirty="0" smtClean="0"/>
              <a:t>”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George Mason </a:t>
            </a:r>
            <a:r>
              <a:rPr lang="en-US" dirty="0" smtClean="0"/>
              <a:t>University, Fairfax</a:t>
            </a:r>
            <a:r>
              <a:rPr lang="en-US" dirty="0"/>
              <a:t>, </a:t>
            </a:r>
            <a:r>
              <a:rPr lang="en-US" dirty="0" smtClean="0"/>
              <a:t>VA</a:t>
            </a:r>
          </a:p>
        </p:txBody>
      </p:sp>
    </p:spTree>
    <p:extLst>
      <p:ext uri="{BB962C8B-B14F-4D97-AF65-F5344CB8AC3E}">
        <p14:creationId xmlns:p14="http://schemas.microsoft.com/office/powerpoint/2010/main" val="2691038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26428" y="3021853"/>
            <a:ext cx="6144803" cy="1362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to Get Started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E6DF2-67EC-F445-804A-D61A238A05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9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26428" y="3021853"/>
            <a:ext cx="6144803" cy="13620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the SBIR/STTR Program?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E6DF2-67EC-F445-804A-D61A238A05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25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Started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E6DF2-67EC-F445-804A-D61A238A05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026077"/>
            <a:ext cx="8534400" cy="53351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/>
              <a:t>Timelines</a:t>
            </a:r>
          </a:p>
          <a:p>
            <a:r>
              <a:rPr lang="en-US" sz="2200" dirty="0" smtClean="0"/>
              <a:t>Schedules vary</a:t>
            </a:r>
          </a:p>
          <a:p>
            <a:r>
              <a:rPr lang="en-US" sz="2200" dirty="0" smtClean="0"/>
              <a:t>Visit the SBIR/STTR Website regularly</a:t>
            </a:r>
          </a:p>
          <a:p>
            <a:r>
              <a:rPr lang="en-US" sz="2200" dirty="0" smtClean="0"/>
              <a:t>Subscribe to the SBIR/STTR News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b="1" u="sng" dirty="0" smtClean="0"/>
              <a:t>Tips for successful proposal</a:t>
            </a:r>
          </a:p>
          <a:p>
            <a:r>
              <a:rPr lang="en-US" sz="2200" dirty="0" smtClean="0"/>
              <a:t>Talk to Topic Managers to see what is upcoming</a:t>
            </a:r>
          </a:p>
          <a:p>
            <a:r>
              <a:rPr lang="en-US" sz="2200" dirty="0" smtClean="0"/>
              <a:t>For Phase I Solicitations - Once proposal period starts, a </a:t>
            </a:r>
            <a:r>
              <a:rPr lang="en-US" sz="2200" dirty="0" smtClean="0">
                <a:solidFill>
                  <a:srgbClr val="0000FF"/>
                </a:solidFill>
              </a:rPr>
              <a:t>black-out period </a:t>
            </a:r>
            <a:r>
              <a:rPr lang="en-US" sz="2200" dirty="0" smtClean="0"/>
              <a:t>begins</a:t>
            </a:r>
          </a:p>
          <a:p>
            <a:r>
              <a:rPr lang="en-US" sz="2200" dirty="0" smtClean="0"/>
              <a:t>Prototypes uncommon in Phase I’s </a:t>
            </a:r>
            <a:r>
              <a:rPr lang="en-US" sz="2200" dirty="0" smtClean="0">
                <a:sym typeface="Wingdings" panose="05000000000000000000" pitchFamily="2" charset="2"/>
              </a:rPr>
              <a:t> This could be very advantageous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Attend workshops and conferences (e.g. ICES, STTR Workshop)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Talk to an NASA Expert about good ideas for the suit  They can provide guidance &amp; insight</a:t>
            </a:r>
            <a:endParaRPr lang="en-US" sz="22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329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Started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E6DF2-67EC-F445-804A-D61A238A05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259" y="1143052"/>
            <a:ext cx="8534400" cy="5335188"/>
          </a:xfrm>
        </p:spPr>
        <p:txBody>
          <a:bodyPr>
            <a:noAutofit/>
          </a:bodyPr>
          <a:lstStyle/>
          <a:p>
            <a:pPr marL="117475" indent="0">
              <a:buNone/>
            </a:pPr>
            <a:r>
              <a:rPr lang="en-US" sz="2000" b="1" u="sng" dirty="0" smtClean="0"/>
              <a:t>Points of Contact</a:t>
            </a:r>
          </a:p>
          <a:p>
            <a:pPr marL="404813" indent="-204788"/>
            <a:r>
              <a:rPr lang="en-US" sz="2000" dirty="0" smtClean="0"/>
              <a:t>Kathryn Packard</a:t>
            </a:r>
          </a:p>
          <a:p>
            <a:pPr marL="404813" indent="0">
              <a:buNone/>
            </a:pPr>
            <a:r>
              <a:rPr lang="en-US" sz="2000" dirty="0" smtClean="0"/>
              <a:t>JSC Technology Infusion Manager</a:t>
            </a:r>
          </a:p>
          <a:p>
            <a:pPr marL="339725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hlinkClick r:id="rId2"/>
              </a:rPr>
              <a:t>kathryn.b.packard@nasa.gov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404813" indent="-204788"/>
            <a:r>
              <a:rPr lang="en-US" sz="2000" dirty="0" smtClean="0"/>
              <a:t>Cinda Chullen</a:t>
            </a:r>
          </a:p>
          <a:p>
            <a:pPr marL="440055" lvl="1" indent="0">
              <a:buNone/>
            </a:pPr>
            <a:r>
              <a:rPr lang="en-US" sz="2000" dirty="0" smtClean="0"/>
              <a:t>EVA Topic Manager</a:t>
            </a:r>
          </a:p>
          <a:p>
            <a:pPr marL="440055" lvl="1" indent="0">
              <a:buNone/>
            </a:pPr>
            <a:r>
              <a:rPr lang="en-US" sz="2000" dirty="0" smtClean="0">
                <a:solidFill>
                  <a:srgbClr val="0000FF"/>
                </a:solidFill>
                <a:hlinkClick r:id="rId3"/>
              </a:rPr>
              <a:t>cinda.chullen-1@nasa.gov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440055" lvl="1" indent="0"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120650" indent="0">
              <a:buNone/>
            </a:pPr>
            <a:r>
              <a:rPr lang="en-US" sz="2000" b="1" u="sng" dirty="0"/>
              <a:t>Websites</a:t>
            </a:r>
          </a:p>
          <a:p>
            <a:pPr marL="403225"/>
            <a:r>
              <a:rPr lang="en-US" sz="2000" dirty="0"/>
              <a:t>NASA SBIR/STTR website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http://sbir.nasa.gov </a:t>
            </a:r>
          </a:p>
          <a:p>
            <a:pPr marL="403225"/>
            <a:r>
              <a:rPr lang="en-US" sz="2000" dirty="0"/>
              <a:t>Phase II-X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0000FF"/>
                </a:solidFill>
              </a:rPr>
              <a:t>http://sbir.nasa.gov/content/post-phase-ii-initiatives#Phase-II-x</a:t>
            </a:r>
          </a:p>
          <a:p>
            <a:pPr marL="403225"/>
            <a:r>
              <a:rPr lang="en-US" sz="2000" dirty="0"/>
              <a:t>Phase II-E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0000FF"/>
                </a:solidFill>
              </a:rPr>
              <a:t>http://sbir.nasa.gov/content/post-phase-ii-initiatives</a:t>
            </a:r>
          </a:p>
          <a:p>
            <a:pPr marL="403225"/>
            <a:r>
              <a:rPr lang="en-US" sz="2000" dirty="0"/>
              <a:t>Space Technology Roadmaps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http://</a:t>
            </a:r>
            <a:r>
              <a:rPr lang="en-US" sz="2000" dirty="0">
                <a:solidFill>
                  <a:srgbClr val="0000FF"/>
                </a:solidFill>
              </a:rPr>
              <a:t>www.nasa.gov/offices/oct/home/roadmaps/index.html</a:t>
            </a:r>
          </a:p>
          <a:p>
            <a:pPr marL="440055" lvl="1" indent="0">
              <a:buNone/>
            </a:pPr>
            <a:endParaRPr lang="en-US" sz="2000" dirty="0">
              <a:solidFill>
                <a:srgbClr val="0000FF"/>
              </a:solidFill>
            </a:endParaRPr>
          </a:p>
          <a:p>
            <a:pPr marL="440055" lvl="1" indent="0"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784495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26428" y="3021853"/>
            <a:ext cx="6144803" cy="1362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E6DF2-67EC-F445-804A-D61A238A05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2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SBIR/STTR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16993"/>
            <a:ext cx="8399929" cy="5297088"/>
          </a:xfrm>
          <a:noFill/>
        </p:spPr>
        <p:txBody>
          <a:bodyPr>
            <a:noAutofit/>
          </a:bodyPr>
          <a:lstStyle/>
          <a:p>
            <a:r>
              <a:rPr lang="en-US" sz="2000" b="1" dirty="0"/>
              <a:t>NASA Headquarters (HQ) </a:t>
            </a:r>
            <a:r>
              <a:rPr lang="en-US" sz="2000" b="1" dirty="0" smtClean="0"/>
              <a:t>manages SBIR/STTR </a:t>
            </a:r>
            <a:r>
              <a:rPr lang="en-US" sz="2000" b="1" dirty="0"/>
              <a:t>program </a:t>
            </a:r>
          </a:p>
          <a:p>
            <a:pPr marL="205740" lvl="1" indent="-20574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FF"/>
                </a:solidFill>
              </a:rPr>
              <a:t>JSC Technology Infusion Manager (TIM) </a:t>
            </a:r>
            <a:r>
              <a:rPr lang="en-US" sz="1800" b="1" dirty="0" smtClean="0">
                <a:solidFill>
                  <a:srgbClr val="0000FF"/>
                </a:solidFill>
              </a:rPr>
              <a:t>= Kathryn </a:t>
            </a:r>
            <a:r>
              <a:rPr lang="en-US" sz="1800" b="1" dirty="0">
                <a:solidFill>
                  <a:srgbClr val="0000FF"/>
                </a:solidFill>
              </a:rPr>
              <a:t>Packard</a:t>
            </a:r>
          </a:p>
          <a:p>
            <a:pPr lvl="1"/>
            <a:r>
              <a:rPr lang="en-US" sz="1600" dirty="0" smtClean="0"/>
              <a:t>TIM is Point </a:t>
            </a:r>
            <a:r>
              <a:rPr lang="en-US" sz="1600" dirty="0"/>
              <a:t>of Contact (POC) </a:t>
            </a:r>
            <a:r>
              <a:rPr lang="en-US" sz="1600" dirty="0" smtClean="0"/>
              <a:t>for each </a:t>
            </a:r>
            <a:r>
              <a:rPr lang="en-US" sz="1600" dirty="0"/>
              <a:t>NASA center</a:t>
            </a:r>
          </a:p>
          <a:p>
            <a:r>
              <a:rPr lang="en-US" sz="2000" b="1" dirty="0" smtClean="0"/>
              <a:t>1982</a:t>
            </a:r>
            <a:r>
              <a:rPr lang="en-US" sz="2000" b="1" dirty="0"/>
              <a:t>:  Small Business Innovation Research (SBIR) established </a:t>
            </a:r>
          </a:p>
          <a:p>
            <a:pPr lvl="1"/>
            <a:r>
              <a:rPr lang="en-US" sz="1800" dirty="0"/>
              <a:t>Under Small Business Innovation Development Act (in effect until 9/30/2017) “to strengthen the role of innovative small business concerns (SBCs) in Federally –funded research and development (R/R&amp;D</a:t>
            </a:r>
            <a:r>
              <a:rPr lang="en-US" sz="1800" dirty="0" smtClean="0"/>
              <a:t>)”.</a:t>
            </a:r>
          </a:p>
          <a:p>
            <a:pPr lvl="1"/>
            <a:r>
              <a:rPr lang="en-US" sz="1800" dirty="0" smtClean="0"/>
              <a:t>Act requires any Federal Agency with an R&amp;D budget over $100,000,000 to participate in the Program </a:t>
            </a:r>
          </a:p>
          <a:p>
            <a:pPr lvl="1"/>
            <a:r>
              <a:rPr lang="en-US" sz="1800" dirty="0" smtClean="0"/>
              <a:t>NASA’s SBIR/STTR Program gets 3.2% of NASA R&amp;D budget </a:t>
            </a:r>
          </a:p>
          <a:p>
            <a:r>
              <a:rPr lang="en-US" sz="2000" b="1" dirty="0" smtClean="0"/>
              <a:t>Four Goals </a:t>
            </a:r>
          </a:p>
          <a:p>
            <a:pPr marL="457200" lvl="1" indent="-184150">
              <a:buFont typeface="+mj-lt"/>
              <a:buAutoNum type="arabicPeriod"/>
            </a:pPr>
            <a:r>
              <a:rPr lang="en-US" sz="1600" dirty="0" smtClean="0"/>
              <a:t>Stimulate </a:t>
            </a:r>
            <a:r>
              <a:rPr lang="en-US" sz="1600" dirty="0"/>
              <a:t>technological </a:t>
            </a:r>
            <a:r>
              <a:rPr lang="en-US" sz="1600" dirty="0" smtClean="0"/>
              <a:t>innovation </a:t>
            </a:r>
            <a:endParaRPr lang="en-US" sz="1600" dirty="0"/>
          </a:p>
          <a:p>
            <a:pPr marL="457200" lvl="1" indent="-184150">
              <a:buFont typeface="+mj-lt"/>
              <a:buAutoNum type="arabicPeriod"/>
            </a:pPr>
            <a:r>
              <a:rPr lang="en-US" sz="1600" dirty="0" smtClean="0"/>
              <a:t>Meet </a:t>
            </a:r>
            <a:r>
              <a:rPr lang="en-US" sz="1600" dirty="0"/>
              <a:t>Federal research and development </a:t>
            </a:r>
            <a:r>
              <a:rPr lang="en-US" sz="1600" dirty="0" smtClean="0"/>
              <a:t>needs</a:t>
            </a:r>
            <a:endParaRPr lang="en-US" sz="1600" dirty="0"/>
          </a:p>
          <a:p>
            <a:pPr marL="457200" lvl="1" indent="-184150">
              <a:buFont typeface="+mj-lt"/>
              <a:buAutoNum type="arabicPeriod"/>
            </a:pPr>
            <a:r>
              <a:rPr lang="en-US" sz="1600" dirty="0" smtClean="0"/>
              <a:t>Foster </a:t>
            </a:r>
            <a:r>
              <a:rPr lang="en-US" sz="1600" dirty="0"/>
              <a:t>and encourage participation in innovation and entrepreneurship by socially and economically disadvantaged </a:t>
            </a:r>
            <a:r>
              <a:rPr lang="en-US" sz="1600" dirty="0" smtClean="0"/>
              <a:t>persons</a:t>
            </a:r>
            <a:endParaRPr lang="en-US" sz="1600" dirty="0"/>
          </a:p>
          <a:p>
            <a:pPr marL="457200" lvl="1" indent="-184150">
              <a:buFont typeface="+mj-lt"/>
              <a:buAutoNum type="arabicPeriod"/>
            </a:pPr>
            <a:r>
              <a:rPr lang="en-US" sz="1600" dirty="0" smtClean="0"/>
              <a:t>Increase </a:t>
            </a:r>
            <a:r>
              <a:rPr lang="en-US" sz="1600" dirty="0"/>
              <a:t>private-sector commercialization of innovations derived from Federal research and development </a:t>
            </a:r>
            <a:r>
              <a:rPr lang="en-US" sz="1600" dirty="0" smtClean="0"/>
              <a:t>funding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73B-D3CF-4FEC-98A4-B36B258F1CB4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3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SBIR/STTR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8506"/>
            <a:ext cx="3733800" cy="426720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 smtClean="0"/>
              <a:t>SBIR</a:t>
            </a:r>
          </a:p>
          <a:p>
            <a:r>
              <a:rPr lang="en-US" sz="2000" dirty="0" smtClean="0"/>
              <a:t>Requirement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Must </a:t>
            </a:r>
            <a:r>
              <a:rPr lang="en-US" sz="2000" dirty="0"/>
              <a:t>be a for-profit small business </a:t>
            </a:r>
          </a:p>
          <a:p>
            <a:pPr lvl="1"/>
            <a:r>
              <a:rPr lang="en-US" sz="1760" u="sng" dirty="0"/>
              <a:t>&lt;</a:t>
            </a:r>
            <a:r>
              <a:rPr lang="en-US" sz="1760" dirty="0"/>
              <a:t> 500 employees</a:t>
            </a:r>
          </a:p>
          <a:p>
            <a:pPr lvl="1"/>
            <a:r>
              <a:rPr lang="en-US" sz="1760" u="sng" dirty="0"/>
              <a:t>&gt;</a:t>
            </a:r>
            <a:r>
              <a:rPr lang="en-US" sz="1760" dirty="0"/>
              <a:t> 51% American owned </a:t>
            </a:r>
          </a:p>
          <a:p>
            <a:pPr lvl="1"/>
            <a:r>
              <a:rPr lang="en-US" sz="1760" dirty="0" smtClean="0"/>
              <a:t>Located </a:t>
            </a:r>
            <a:r>
              <a:rPr lang="en-US" sz="1760" dirty="0"/>
              <a:t>in the United </a:t>
            </a:r>
            <a:r>
              <a:rPr lang="en-US" sz="1760" dirty="0" smtClean="0"/>
              <a:t>States* </a:t>
            </a:r>
            <a:endParaRPr lang="en-US" sz="1760" dirty="0"/>
          </a:p>
          <a:p>
            <a:pPr lvl="1"/>
            <a:r>
              <a:rPr lang="en-US" sz="1760" dirty="0"/>
              <a:t>Principal investigator’s primary employment must with the small </a:t>
            </a:r>
            <a:r>
              <a:rPr lang="en-US" sz="1760" dirty="0" smtClean="0"/>
              <a:t>business</a:t>
            </a:r>
            <a:endParaRPr lang="en-US" sz="1760" dirty="0"/>
          </a:p>
          <a:p>
            <a:r>
              <a:rPr lang="en-US" sz="2000" b="1" dirty="0" smtClean="0"/>
              <a:t>Focus: </a:t>
            </a:r>
            <a:r>
              <a:rPr lang="en-US" sz="1760" dirty="0"/>
              <a:t>R&amp;D that has the potential for commercialization</a:t>
            </a:r>
          </a:p>
          <a:p>
            <a:pPr marL="0" indent="0">
              <a:buNone/>
            </a:pPr>
            <a:r>
              <a:rPr lang="en-US" sz="1200" dirty="0" smtClean="0"/>
              <a:t>* some exceptions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73B-D3CF-4FEC-98A4-B36B258F1CB4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4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31368" y="1268506"/>
            <a:ext cx="4050632" cy="42672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05740" indent="-20574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45770" indent="-17145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96012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3444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0876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 smtClean="0">
                <a:effectLst/>
              </a:rPr>
              <a:t>STTR</a:t>
            </a:r>
          </a:p>
          <a:p>
            <a:r>
              <a:rPr lang="en-US" sz="2000" dirty="0" smtClean="0">
                <a:effectLst/>
              </a:rPr>
              <a:t>Requirement </a:t>
            </a:r>
            <a:r>
              <a:rPr lang="en-US" sz="2000" dirty="0" smtClean="0">
                <a:effectLst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effectLst/>
              </a:rPr>
              <a:t>Joint venture </a:t>
            </a:r>
          </a:p>
          <a:p>
            <a:pPr lvl="1"/>
            <a:r>
              <a:rPr lang="en-US" sz="1800" dirty="0" smtClean="0">
                <a:effectLst/>
              </a:rPr>
              <a:t>Small business (40%)</a:t>
            </a:r>
            <a:endParaRPr lang="en-US" sz="1800" dirty="0">
              <a:effectLst/>
            </a:endParaRPr>
          </a:p>
          <a:p>
            <a:pPr lvl="1"/>
            <a:r>
              <a:rPr lang="en-US" sz="1800" dirty="0" smtClean="0">
                <a:solidFill>
                  <a:srgbClr val="0000FF"/>
                </a:solidFill>
                <a:effectLst/>
              </a:rPr>
              <a:t>Nonprofit </a:t>
            </a:r>
            <a:r>
              <a:rPr lang="en-US" sz="1800" dirty="0">
                <a:solidFill>
                  <a:srgbClr val="0000FF"/>
                </a:solidFill>
                <a:effectLst/>
              </a:rPr>
              <a:t>research </a:t>
            </a:r>
            <a:r>
              <a:rPr lang="en-US" sz="1800" dirty="0" smtClean="0">
                <a:solidFill>
                  <a:srgbClr val="0000FF"/>
                </a:solidFill>
                <a:effectLst/>
              </a:rPr>
              <a:t>institution (30%)</a:t>
            </a:r>
          </a:p>
          <a:p>
            <a:pPr lvl="1"/>
            <a:r>
              <a:rPr lang="en-US" sz="1800" dirty="0" smtClean="0">
                <a:effectLst/>
              </a:rPr>
              <a:t>Intellectual </a:t>
            </a:r>
            <a:r>
              <a:rPr lang="en-US" sz="1800" dirty="0">
                <a:effectLst/>
              </a:rPr>
              <a:t>property agreement </a:t>
            </a:r>
            <a:endParaRPr lang="en-US" sz="1800" dirty="0" smtClean="0">
              <a:effectLst/>
            </a:endParaRPr>
          </a:p>
          <a:p>
            <a:pPr marL="233363" indent="-233363"/>
            <a:r>
              <a:rPr lang="en-US" sz="2000" b="1" dirty="0" smtClean="0">
                <a:effectLst/>
              </a:rPr>
              <a:t>Focus:  </a:t>
            </a:r>
            <a:r>
              <a:rPr lang="en-US" sz="1760" dirty="0" smtClean="0">
                <a:effectLst/>
              </a:rPr>
              <a:t>Bridge gap between performance </a:t>
            </a:r>
            <a:r>
              <a:rPr lang="en-US" sz="1760" dirty="0">
                <a:effectLst/>
              </a:rPr>
              <a:t>of basic science and commercialization of resulting </a:t>
            </a:r>
            <a:r>
              <a:rPr lang="en-US" sz="1760" dirty="0" smtClean="0">
                <a:effectLst/>
              </a:rPr>
              <a:t>innovations</a:t>
            </a:r>
            <a:endParaRPr lang="en-US" sz="1760" dirty="0"/>
          </a:p>
        </p:txBody>
      </p:sp>
    </p:spTree>
    <p:extLst>
      <p:ext uri="{BB962C8B-B14F-4D97-AF65-F5344CB8AC3E}">
        <p14:creationId xmlns:p14="http://schemas.microsoft.com/office/powerpoint/2010/main" val="4293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SBIR/STTR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71" y="1241610"/>
            <a:ext cx="4191000" cy="426720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u="sng" dirty="0" smtClean="0"/>
              <a:t>SBIR </a:t>
            </a:r>
          </a:p>
          <a:p>
            <a:r>
              <a:rPr lang="en-US" sz="2000" dirty="0" smtClean="0">
                <a:effectLst/>
              </a:rPr>
              <a:t>Annual </a:t>
            </a:r>
            <a:r>
              <a:rPr lang="en-US" sz="2000" dirty="0">
                <a:effectLst/>
              </a:rPr>
              <a:t>Solicitation</a:t>
            </a:r>
          </a:p>
          <a:p>
            <a:r>
              <a:rPr lang="en-US" sz="2000" dirty="0" smtClean="0">
                <a:effectLst/>
              </a:rPr>
              <a:t>SBIR EVA Topic Area</a:t>
            </a:r>
          </a:p>
          <a:p>
            <a:pPr lvl="1"/>
            <a:r>
              <a:rPr lang="en-US" sz="1700" dirty="0" smtClean="0">
                <a:solidFill>
                  <a:srgbClr val="0000FF"/>
                </a:solidFill>
                <a:effectLst/>
              </a:rPr>
              <a:t>EVA Topic Manager (TM) = Cinda Chullen</a:t>
            </a:r>
          </a:p>
          <a:p>
            <a:pPr lvl="1"/>
            <a:r>
              <a:rPr lang="en-US" sz="1700" dirty="0" smtClean="0">
                <a:effectLst/>
              </a:rPr>
              <a:t>EVA </a:t>
            </a:r>
          </a:p>
          <a:p>
            <a:pPr lvl="2"/>
            <a:r>
              <a:rPr lang="en-US" sz="1700" dirty="0" smtClean="0">
                <a:effectLst/>
              </a:rPr>
              <a:t>Subtopics are nominated and defended by EVA TM &amp; technical expert to JSC and HQ Review Boards</a:t>
            </a:r>
          </a:p>
          <a:p>
            <a:pPr lvl="2"/>
            <a:r>
              <a:rPr lang="en-US" sz="1700" dirty="0" smtClean="0">
                <a:effectLst/>
              </a:rPr>
              <a:t>SBIR Cross-agency Board selects subtopics</a:t>
            </a:r>
          </a:p>
          <a:p>
            <a:pPr lvl="2"/>
            <a:r>
              <a:rPr lang="en-US" sz="1700" dirty="0" smtClean="0">
                <a:effectLst/>
              </a:rPr>
              <a:t>Awards based on NASA HQ allocated budget (changes every year)</a:t>
            </a:r>
          </a:p>
          <a:p>
            <a:pPr lvl="2"/>
            <a:r>
              <a:rPr lang="en-US" sz="1700" dirty="0" smtClean="0">
                <a:solidFill>
                  <a:srgbClr val="0000FF"/>
                </a:solidFill>
                <a:latin typeface="Arial"/>
                <a:cs typeface="Arial"/>
              </a:rPr>
              <a:t>2017 Solicitation Release (Mid-Nov 2016)</a:t>
            </a:r>
            <a:endParaRPr lang="en-US" sz="1700" dirty="0">
              <a:solidFill>
                <a:srgbClr val="0000FF"/>
              </a:solidFill>
              <a:latin typeface="Arial"/>
              <a:cs typeface="Arial"/>
            </a:endParaRPr>
          </a:p>
          <a:p>
            <a:pPr lvl="2"/>
            <a:endParaRPr lang="en-US" sz="17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73B-D3CF-4FEC-98A4-B36B258F1CB4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5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241610"/>
            <a:ext cx="4050632" cy="42672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05740" indent="-20574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45770" indent="-17145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96012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3444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0876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 smtClean="0">
                <a:effectLst/>
              </a:rPr>
              <a:t>STTR</a:t>
            </a:r>
          </a:p>
          <a:p>
            <a:r>
              <a:rPr lang="en-US" sz="2000" dirty="0" smtClean="0">
                <a:effectLst/>
              </a:rPr>
              <a:t>Annual Solicitation</a:t>
            </a:r>
          </a:p>
          <a:p>
            <a:r>
              <a:rPr lang="en-US" sz="2000" dirty="0" smtClean="0">
                <a:effectLst/>
              </a:rPr>
              <a:t>Discrete Subtopics by NASA Center</a:t>
            </a:r>
          </a:p>
          <a:p>
            <a:pPr lvl="1"/>
            <a:r>
              <a:rPr lang="en-US" sz="1520" dirty="0" smtClean="0">
                <a:effectLst/>
              </a:rPr>
              <a:t>Each center is usually only allowed 2 subtopics</a:t>
            </a:r>
          </a:p>
          <a:p>
            <a:pPr lvl="1"/>
            <a:r>
              <a:rPr lang="en-US" sz="1520" dirty="0" smtClean="0">
                <a:effectLst/>
              </a:rPr>
              <a:t>Nominations are solicited through the JSC Technology Working Group (JTWG)</a:t>
            </a:r>
          </a:p>
          <a:p>
            <a:pPr lvl="1"/>
            <a:r>
              <a:rPr lang="en-US" sz="1520" dirty="0" smtClean="0">
                <a:effectLst/>
              </a:rPr>
              <a:t>Each subtopic is defended by the Subtopic Manager to </a:t>
            </a:r>
          </a:p>
          <a:p>
            <a:pPr lvl="2"/>
            <a:r>
              <a:rPr lang="en-US" sz="1400" dirty="0" smtClean="0">
                <a:effectLst/>
              </a:rPr>
              <a:t>JSC Chief Technology Office</a:t>
            </a:r>
          </a:p>
          <a:p>
            <a:pPr lvl="2"/>
            <a:r>
              <a:rPr lang="en-US" sz="1400" dirty="0" smtClean="0">
                <a:effectLst/>
              </a:rPr>
              <a:t>JSC STTR Review Board </a:t>
            </a:r>
          </a:p>
          <a:p>
            <a:pPr lvl="2"/>
            <a:r>
              <a:rPr lang="en-US" sz="1400" dirty="0" smtClean="0">
                <a:effectLst/>
              </a:rPr>
              <a:t>NASA Cross-agency Review Board</a:t>
            </a:r>
          </a:p>
          <a:p>
            <a:pPr lvl="1"/>
            <a:r>
              <a:rPr lang="en-US" sz="1600" dirty="0">
                <a:solidFill>
                  <a:srgbClr val="0000FF"/>
                </a:solidFill>
                <a:effectLst/>
                <a:latin typeface="Arial"/>
                <a:cs typeface="Arial"/>
              </a:rPr>
              <a:t>2017 Solicitation Release </a:t>
            </a:r>
            <a:r>
              <a:rPr lang="en-US" sz="1600" dirty="0" smtClean="0">
                <a:solidFill>
                  <a:srgbClr val="0000FF"/>
                </a:solidFill>
                <a:effectLst/>
                <a:latin typeface="Arial"/>
                <a:cs typeface="Arial"/>
              </a:rPr>
              <a:t>(</a:t>
            </a:r>
            <a:r>
              <a:rPr lang="en-US" sz="1600" dirty="0">
                <a:solidFill>
                  <a:srgbClr val="0000FF"/>
                </a:solidFill>
                <a:effectLst/>
                <a:latin typeface="Arial"/>
                <a:cs typeface="Arial"/>
              </a:rPr>
              <a:t>Mid-Nov 2016</a:t>
            </a:r>
            <a:r>
              <a:rPr lang="en-US" sz="1600" dirty="0" smtClean="0">
                <a:solidFill>
                  <a:srgbClr val="0000FF"/>
                </a:solidFill>
                <a:effectLst/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66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SBIR/STTR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68507"/>
            <a:ext cx="3886200" cy="426720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u="sng" dirty="0" smtClean="0"/>
              <a:t>SBIR</a:t>
            </a:r>
          </a:p>
          <a:p>
            <a:r>
              <a:rPr lang="en-US" sz="2000" dirty="0">
                <a:effectLst/>
              </a:rPr>
              <a:t>Phase I </a:t>
            </a:r>
          </a:p>
          <a:p>
            <a:pPr lvl="1"/>
            <a:r>
              <a:rPr lang="en-US" sz="1800" dirty="0">
                <a:effectLst/>
              </a:rPr>
              <a:t>Feasibility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  <a:effectLst/>
              </a:rPr>
              <a:t>6-month contract</a:t>
            </a:r>
          </a:p>
          <a:p>
            <a:pPr lvl="1"/>
            <a:r>
              <a:rPr lang="en-US" sz="1800" dirty="0" smtClean="0">
                <a:effectLst/>
              </a:rPr>
              <a:t>Max. Award = </a:t>
            </a:r>
            <a:r>
              <a:rPr lang="en-US" sz="1800" dirty="0"/>
              <a:t>$</a:t>
            </a:r>
            <a:r>
              <a:rPr lang="en-US" sz="1800" dirty="0" smtClean="0"/>
              <a:t>125,000</a:t>
            </a:r>
          </a:p>
          <a:p>
            <a:pPr lvl="1"/>
            <a:r>
              <a:rPr lang="en-US" sz="1800" dirty="0" smtClean="0">
                <a:effectLst/>
              </a:rPr>
              <a:t>100% SBIR/STTR Program Funded</a:t>
            </a:r>
            <a:endParaRPr lang="en-US" sz="1800" dirty="0">
              <a:effectLst/>
            </a:endParaRPr>
          </a:p>
          <a:p>
            <a:r>
              <a:rPr lang="en-US" sz="2000" dirty="0">
                <a:effectLst/>
              </a:rPr>
              <a:t>Phase II </a:t>
            </a:r>
          </a:p>
          <a:p>
            <a:pPr lvl="1"/>
            <a:r>
              <a:rPr lang="en-US" sz="1800" dirty="0" smtClean="0">
                <a:effectLst/>
              </a:rPr>
              <a:t>Development</a:t>
            </a:r>
            <a:r>
              <a:rPr lang="en-US" sz="1800" dirty="0">
                <a:effectLst/>
              </a:rPr>
              <a:t>, demonstration and </a:t>
            </a:r>
            <a:r>
              <a:rPr lang="en-US" sz="1800" dirty="0" smtClean="0">
                <a:effectLst/>
              </a:rPr>
              <a:t>delivery</a:t>
            </a:r>
          </a:p>
          <a:p>
            <a:pPr lvl="1"/>
            <a:r>
              <a:rPr lang="en-US" sz="1800" dirty="0" smtClean="0">
                <a:effectLst/>
              </a:rPr>
              <a:t>24-month contract</a:t>
            </a:r>
          </a:p>
          <a:p>
            <a:pPr lvl="1"/>
            <a:r>
              <a:rPr lang="en-US" sz="1800" dirty="0" smtClean="0">
                <a:effectLst/>
              </a:rPr>
              <a:t>Max. Award = </a:t>
            </a:r>
            <a:r>
              <a:rPr lang="en-US" sz="1800" dirty="0"/>
              <a:t>$</a:t>
            </a:r>
            <a:r>
              <a:rPr lang="en-US" sz="1800" dirty="0" smtClean="0"/>
              <a:t>750,000</a:t>
            </a:r>
          </a:p>
          <a:p>
            <a:pPr lvl="1"/>
            <a:r>
              <a:rPr lang="en-US" sz="1800" dirty="0">
                <a:effectLst/>
              </a:rPr>
              <a:t>100% SBIR/STTR Program Funded</a:t>
            </a:r>
          </a:p>
          <a:p>
            <a:pPr lvl="1"/>
            <a:endParaRPr lang="en-US" sz="176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73B-D3CF-4FEC-98A4-B36B258F1CB4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6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268507"/>
            <a:ext cx="4050632" cy="48236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05740" indent="-20574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45770" indent="-17145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96012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3444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0876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37160" algn="l" defTabSz="5486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 smtClean="0">
                <a:effectLst/>
              </a:rPr>
              <a:t>STTR</a:t>
            </a:r>
          </a:p>
          <a:p>
            <a:r>
              <a:rPr lang="en-US" sz="2000" dirty="0" smtClean="0">
                <a:effectLst/>
              </a:rPr>
              <a:t>Phase I </a:t>
            </a:r>
          </a:p>
          <a:p>
            <a:pPr lvl="1"/>
            <a:r>
              <a:rPr lang="en-US" sz="1800" dirty="0" smtClean="0">
                <a:effectLst/>
              </a:rPr>
              <a:t>Feasibility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  <a:effectLst/>
              </a:rPr>
              <a:t>12-month contract</a:t>
            </a:r>
          </a:p>
          <a:p>
            <a:pPr lvl="1"/>
            <a:r>
              <a:rPr lang="en-US" sz="1800" dirty="0" smtClean="0">
                <a:effectLst/>
              </a:rPr>
              <a:t>Max. Award = </a:t>
            </a:r>
            <a:r>
              <a:rPr lang="en-US" sz="1800" dirty="0"/>
              <a:t>$</a:t>
            </a:r>
            <a:r>
              <a:rPr lang="en-US" sz="1800" dirty="0" smtClean="0"/>
              <a:t>125,000</a:t>
            </a:r>
          </a:p>
          <a:p>
            <a:pPr lvl="1"/>
            <a:r>
              <a:rPr lang="en-US" sz="1800" dirty="0" smtClean="0"/>
              <a:t>100% SBIR/STTR Program Funded</a:t>
            </a:r>
          </a:p>
          <a:p>
            <a:r>
              <a:rPr lang="en-US" sz="2000" dirty="0" smtClean="0">
                <a:effectLst/>
              </a:rPr>
              <a:t>Phase II </a:t>
            </a:r>
          </a:p>
          <a:p>
            <a:pPr lvl="1"/>
            <a:r>
              <a:rPr lang="en-US" sz="1800" dirty="0" smtClean="0">
                <a:effectLst/>
              </a:rPr>
              <a:t>Development</a:t>
            </a:r>
            <a:r>
              <a:rPr lang="en-US" sz="1800" dirty="0">
                <a:effectLst/>
              </a:rPr>
              <a:t>, demonstration and delivery</a:t>
            </a:r>
            <a:endParaRPr lang="en-US" sz="1800" dirty="0" smtClean="0">
              <a:effectLst/>
            </a:endParaRPr>
          </a:p>
          <a:p>
            <a:pPr lvl="1"/>
            <a:r>
              <a:rPr lang="en-US" sz="1800" dirty="0" smtClean="0">
                <a:effectLst/>
              </a:rPr>
              <a:t> 24-month contract</a:t>
            </a:r>
          </a:p>
          <a:p>
            <a:pPr lvl="1"/>
            <a:r>
              <a:rPr lang="en-US" sz="1800" dirty="0" smtClean="0">
                <a:effectLst/>
              </a:rPr>
              <a:t>Max. Award = </a:t>
            </a:r>
            <a:r>
              <a:rPr lang="en-US" sz="1800" dirty="0">
                <a:effectLst/>
              </a:rPr>
              <a:t>$</a:t>
            </a:r>
            <a:r>
              <a:rPr lang="en-US" sz="1800" dirty="0" smtClean="0">
                <a:effectLst/>
              </a:rPr>
              <a:t>750,000</a:t>
            </a:r>
          </a:p>
          <a:p>
            <a:pPr lvl="1"/>
            <a:r>
              <a:rPr lang="en-US" sz="1800" dirty="0">
                <a:effectLst/>
              </a:rPr>
              <a:t>100% SBIR/STTR Program </a:t>
            </a:r>
            <a:r>
              <a:rPr lang="en-US" sz="1800" dirty="0" smtClean="0">
                <a:effectLst/>
              </a:rPr>
              <a:t>Funded</a:t>
            </a:r>
          </a:p>
          <a:p>
            <a:pPr lvl="1"/>
            <a:r>
              <a:rPr lang="it-IT" sz="1800" dirty="0">
                <a:solidFill>
                  <a:srgbClr val="0000FF"/>
                </a:solidFill>
                <a:effectLst/>
              </a:rPr>
              <a:t>NASA STTR 2015 Phase II Proposal </a:t>
            </a:r>
            <a:r>
              <a:rPr lang="it-IT" sz="1800" dirty="0" smtClean="0">
                <a:solidFill>
                  <a:srgbClr val="0000FF"/>
                </a:solidFill>
                <a:effectLst/>
              </a:rPr>
              <a:t>(9/8/2016 Awards Announced)</a:t>
            </a:r>
            <a:endParaRPr lang="en-US" sz="1800" dirty="0">
              <a:solidFill>
                <a:srgbClr val="0000FF"/>
              </a:solidFill>
              <a:effectLst/>
            </a:endParaRPr>
          </a:p>
          <a:p>
            <a:pPr lvl="1"/>
            <a:endParaRPr lang="en-US" sz="1760" dirty="0">
              <a:solidFill>
                <a:srgbClr val="0000FF"/>
              </a:solidFill>
              <a:effectLst/>
            </a:endParaRPr>
          </a:p>
          <a:p>
            <a:pPr lvl="1"/>
            <a:endParaRPr lang="en-US" sz="176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88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SBIR/STTR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632" y="1103014"/>
            <a:ext cx="7848600" cy="340175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 smtClean="0"/>
              <a:t>Other Phases</a:t>
            </a:r>
          </a:p>
          <a:p>
            <a:pPr lvl="1"/>
            <a:r>
              <a:rPr lang="en-US" sz="1800" u="sng" dirty="0" smtClean="0">
                <a:effectLst/>
              </a:rPr>
              <a:t>Phase II-Expanded (Phase II-X)</a:t>
            </a:r>
            <a:r>
              <a:rPr lang="en-US" sz="1800" dirty="0" smtClean="0">
                <a:effectLst/>
              </a:rPr>
              <a:t> (</a:t>
            </a:r>
            <a:r>
              <a:rPr lang="en-US" sz="1800" dirty="0" smtClean="0">
                <a:solidFill>
                  <a:srgbClr val="0000FF"/>
                </a:solidFill>
                <a:effectLst/>
              </a:rPr>
              <a:t>2:1 </a:t>
            </a:r>
            <a:r>
              <a:rPr lang="en-US" sz="1800" dirty="0">
                <a:solidFill>
                  <a:srgbClr val="0000FF"/>
                </a:solidFill>
                <a:effectLst/>
              </a:rPr>
              <a:t>Matching Funds</a:t>
            </a:r>
            <a:r>
              <a:rPr lang="en-US" sz="1800" dirty="0">
                <a:effectLst/>
              </a:rPr>
              <a:t>)</a:t>
            </a:r>
          </a:p>
          <a:p>
            <a:pPr lvl="2"/>
            <a:r>
              <a:rPr lang="en-US" sz="1600" dirty="0" smtClean="0">
                <a:effectLst/>
              </a:rPr>
              <a:t>Encourages </a:t>
            </a:r>
            <a:r>
              <a:rPr lang="en-US" sz="1600" dirty="0">
                <a:effectLst/>
              </a:rPr>
              <a:t>the transition of SBIR/STTR technologies into NASA programs and </a:t>
            </a:r>
            <a:r>
              <a:rPr lang="en-US" sz="1600" dirty="0" smtClean="0">
                <a:effectLst/>
              </a:rPr>
              <a:t>missions</a:t>
            </a:r>
            <a:endParaRPr lang="en-US" sz="1600" dirty="0">
              <a:effectLst/>
            </a:endParaRPr>
          </a:p>
          <a:p>
            <a:pPr lvl="2"/>
            <a:r>
              <a:rPr lang="en-US" sz="1600" dirty="0" smtClean="0">
                <a:effectLst/>
              </a:rPr>
              <a:t>Requires </a:t>
            </a:r>
            <a:r>
              <a:rPr lang="en-US" sz="1600" dirty="0" smtClean="0">
                <a:effectLst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</a:rPr>
              <a:t>a NASA entity (e.g., program, initiative, or center) other than the NASA SBIR/STTR Program</a:t>
            </a:r>
            <a:endParaRPr lang="en-US" sz="1600" dirty="0" smtClean="0">
              <a:effectLst/>
              <a:sym typeface="Wingdings" panose="05000000000000000000" pitchFamily="2" charset="2"/>
            </a:endParaRPr>
          </a:p>
          <a:p>
            <a:pPr lvl="2"/>
            <a:r>
              <a:rPr lang="en-US" sz="1600" dirty="0" smtClean="0">
                <a:effectLst/>
              </a:rPr>
              <a:t>Phase II-X </a:t>
            </a:r>
            <a:r>
              <a:rPr lang="en-US" sz="1600" dirty="0">
                <a:effectLst/>
              </a:rPr>
              <a:t>submission </a:t>
            </a:r>
            <a:r>
              <a:rPr lang="en-US" sz="1600" dirty="0" smtClean="0">
                <a:effectLst/>
              </a:rPr>
              <a:t>period </a:t>
            </a:r>
          </a:p>
          <a:p>
            <a:pPr marL="822960" lvl="3" indent="0">
              <a:buNone/>
            </a:pPr>
            <a:r>
              <a:rPr lang="en-US" sz="1600" dirty="0" smtClean="0">
                <a:solidFill>
                  <a:srgbClr val="0000FF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en-US" sz="1600" dirty="0" smtClean="0">
                <a:solidFill>
                  <a:srgbClr val="0000FF"/>
                </a:solidFill>
                <a:effectLst/>
              </a:rPr>
              <a:t> 12</a:t>
            </a:r>
            <a:r>
              <a:rPr lang="en-US" sz="1600" baseline="30000" dirty="0" smtClean="0">
                <a:solidFill>
                  <a:srgbClr val="0000FF"/>
                </a:solidFill>
                <a:effectLst/>
              </a:rPr>
              <a:t>th</a:t>
            </a:r>
            <a:r>
              <a:rPr lang="en-US" sz="16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1600" dirty="0">
                <a:solidFill>
                  <a:srgbClr val="0000FF"/>
                </a:solidFill>
                <a:effectLst/>
              </a:rPr>
              <a:t>month </a:t>
            </a:r>
            <a:r>
              <a:rPr lang="en-US" sz="1600" dirty="0" smtClean="0">
                <a:solidFill>
                  <a:srgbClr val="0000FF"/>
                </a:solidFill>
                <a:effectLst/>
              </a:rPr>
              <a:t>of Phase II contract to 60 </a:t>
            </a:r>
            <a:r>
              <a:rPr lang="en-US" sz="1600" dirty="0">
                <a:solidFill>
                  <a:srgbClr val="0000FF"/>
                </a:solidFill>
                <a:effectLst/>
              </a:rPr>
              <a:t>days before contract end </a:t>
            </a:r>
            <a:r>
              <a:rPr lang="en-US" sz="1600" dirty="0" smtClean="0">
                <a:solidFill>
                  <a:srgbClr val="0000FF"/>
                </a:solidFill>
                <a:effectLst/>
              </a:rPr>
              <a:t>date</a:t>
            </a:r>
          </a:p>
          <a:p>
            <a:pPr lvl="2"/>
            <a:r>
              <a:rPr lang="en-US" sz="1680" dirty="0">
                <a:effectLst/>
              </a:rPr>
              <a:t>An option under </a:t>
            </a:r>
            <a:r>
              <a:rPr lang="en-US" sz="1680" dirty="0" smtClean="0">
                <a:effectLst/>
              </a:rPr>
              <a:t>certain Phase </a:t>
            </a:r>
            <a:r>
              <a:rPr lang="en-US" sz="1680" dirty="0">
                <a:effectLst/>
              </a:rPr>
              <a:t>II contracts</a:t>
            </a:r>
          </a:p>
          <a:p>
            <a:pPr lvl="3"/>
            <a:r>
              <a:rPr lang="en-US" sz="1560" dirty="0">
                <a:effectLst/>
              </a:rPr>
              <a:t>Phase II Contracts &lt; 18 months do not qualify for Phase </a:t>
            </a:r>
            <a:r>
              <a:rPr lang="en-US" sz="1560" dirty="0" smtClean="0">
                <a:effectLst/>
              </a:rPr>
              <a:t>II-X</a:t>
            </a:r>
          </a:p>
          <a:p>
            <a:pPr lvl="3"/>
            <a:r>
              <a:rPr lang="en-US" sz="1560" dirty="0" smtClean="0">
                <a:effectLst/>
              </a:rPr>
              <a:t>Future implementation uncertain</a:t>
            </a:r>
            <a:endParaRPr lang="en-US" sz="1560" dirty="0">
              <a:effectLst/>
            </a:endParaRPr>
          </a:p>
          <a:p>
            <a:pPr marL="822960" lvl="3" indent="0">
              <a:buNone/>
            </a:pPr>
            <a:endParaRPr lang="en-US" sz="1600" dirty="0">
              <a:solidFill>
                <a:srgbClr val="FFC000"/>
              </a:solidFill>
              <a:effectLst/>
            </a:endParaRPr>
          </a:p>
          <a:p>
            <a:pPr marL="822960" lvl="3" indent="0">
              <a:buNone/>
            </a:pPr>
            <a:endParaRPr lang="en-US" sz="1600" dirty="0" smtClean="0">
              <a:effectLst/>
            </a:endParaRPr>
          </a:p>
          <a:p>
            <a:pPr lvl="3"/>
            <a:endParaRPr lang="en-US" sz="156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73B-D3CF-4FEC-98A4-B36B258F1CB4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7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pic>
        <p:nvPicPr>
          <p:cNvPr id="5" name="Picture 4" descr="Post Phase II Initiatives and Opportunities | NASA SBIR &amp; STTR Program Homepage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3311" r="7500" b="36093"/>
          <a:stretch/>
        </p:blipFill>
        <p:spPr>
          <a:xfrm>
            <a:off x="621632" y="4714060"/>
            <a:ext cx="7848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SBIR/STTR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013032" cy="302110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 smtClean="0"/>
              <a:t>Other Phases</a:t>
            </a:r>
          </a:p>
          <a:p>
            <a:pPr lvl="1"/>
            <a:r>
              <a:rPr lang="en-US" sz="1800" u="sng" dirty="0" smtClean="0">
                <a:effectLst/>
              </a:rPr>
              <a:t>Phase II-Enhancement (Phase II-E)</a:t>
            </a:r>
            <a:r>
              <a:rPr lang="en-US" sz="1800" dirty="0" smtClean="0">
                <a:effectLst/>
              </a:rPr>
              <a:t> (</a:t>
            </a:r>
            <a:r>
              <a:rPr lang="en-US" sz="1800" dirty="0" smtClean="0">
                <a:solidFill>
                  <a:srgbClr val="0000FF"/>
                </a:solidFill>
                <a:effectLst/>
              </a:rPr>
              <a:t>1:1 Matching Funds</a:t>
            </a:r>
            <a:r>
              <a:rPr lang="en-US" sz="1800" dirty="0" smtClean="0">
                <a:effectLst/>
              </a:rPr>
              <a:t>)</a:t>
            </a:r>
          </a:p>
          <a:p>
            <a:pPr lvl="2"/>
            <a:r>
              <a:rPr lang="en-US" sz="1680" dirty="0">
                <a:effectLst/>
              </a:rPr>
              <a:t>Encourages the advancement of innovations developed </a:t>
            </a:r>
          </a:p>
          <a:p>
            <a:pPr lvl="2"/>
            <a:r>
              <a:rPr lang="en-US" sz="1680" dirty="0">
                <a:effectLst/>
              </a:rPr>
              <a:t>Requires </a:t>
            </a:r>
            <a:r>
              <a:rPr lang="en-US" sz="1680" dirty="0">
                <a:effectLst/>
                <a:sym typeface="Wingdings" panose="05000000000000000000" pitchFamily="2" charset="2"/>
              </a:rPr>
              <a:t></a:t>
            </a:r>
            <a:r>
              <a:rPr lang="en-US" sz="1680" dirty="0">
                <a:effectLst/>
              </a:rPr>
              <a:t>external investor (can be government (non-SBIR/STTR)) to partner with and invest in enhancing their technology </a:t>
            </a:r>
          </a:p>
          <a:p>
            <a:pPr lvl="2"/>
            <a:r>
              <a:rPr lang="en-US" sz="1800" dirty="0">
                <a:effectLst/>
              </a:rPr>
              <a:t>Phase II-E submission </a:t>
            </a:r>
            <a:r>
              <a:rPr lang="en-US" sz="1800" dirty="0" smtClean="0">
                <a:effectLst/>
              </a:rPr>
              <a:t>period </a:t>
            </a:r>
          </a:p>
          <a:p>
            <a:pPr marL="822960" lvl="3" indent="0">
              <a:buNone/>
            </a:pPr>
            <a:r>
              <a:rPr lang="en-US" sz="1680" dirty="0" smtClean="0">
                <a:solidFill>
                  <a:srgbClr val="0000FF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en-US" sz="1680" dirty="0" smtClean="0">
                <a:solidFill>
                  <a:srgbClr val="0000FF"/>
                </a:solidFill>
                <a:effectLst/>
              </a:rPr>
              <a:t> 12</a:t>
            </a:r>
            <a:r>
              <a:rPr lang="en-US" sz="1680" baseline="30000" dirty="0" smtClean="0">
                <a:solidFill>
                  <a:srgbClr val="0000FF"/>
                </a:solidFill>
                <a:effectLst/>
              </a:rPr>
              <a:t>th</a:t>
            </a:r>
            <a:r>
              <a:rPr lang="en-US" sz="168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1680" dirty="0">
                <a:solidFill>
                  <a:srgbClr val="0000FF"/>
                </a:solidFill>
                <a:effectLst/>
              </a:rPr>
              <a:t>month </a:t>
            </a:r>
            <a:r>
              <a:rPr lang="en-US" sz="1680" dirty="0" smtClean="0">
                <a:solidFill>
                  <a:srgbClr val="0000FF"/>
                </a:solidFill>
                <a:effectLst/>
              </a:rPr>
              <a:t>of Phase II contract to 60 </a:t>
            </a:r>
            <a:r>
              <a:rPr lang="en-US" sz="1680" dirty="0">
                <a:solidFill>
                  <a:srgbClr val="0000FF"/>
                </a:solidFill>
                <a:effectLst/>
              </a:rPr>
              <a:t>days before contract end date</a:t>
            </a:r>
          </a:p>
          <a:p>
            <a:pPr lvl="2"/>
            <a:r>
              <a:rPr lang="en-US" sz="1680" dirty="0" smtClean="0">
                <a:effectLst/>
              </a:rPr>
              <a:t>An option under current Phase II contracts</a:t>
            </a:r>
          </a:p>
          <a:p>
            <a:pPr lvl="3"/>
            <a:r>
              <a:rPr lang="en-US" sz="1560" dirty="0" smtClean="0">
                <a:effectLst/>
              </a:rPr>
              <a:t>Phase II Contracts &lt; 18 months do not qualify for Phase II-E</a:t>
            </a:r>
          </a:p>
          <a:p>
            <a:pPr marL="822960" lvl="3" indent="0">
              <a:buNone/>
            </a:pPr>
            <a:endParaRPr lang="en-US" sz="156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73B-D3CF-4FEC-98A4-B36B258F1CB4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8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  <p:pic>
        <p:nvPicPr>
          <p:cNvPr id="5" name="Picture 4" descr="Post Phase II Initiatives and Opportunities | NASA SBIR &amp; STTR Program Homepage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26357" r="7500" b="43047"/>
          <a:stretch/>
        </p:blipFill>
        <p:spPr>
          <a:xfrm>
            <a:off x="501316" y="4312023"/>
            <a:ext cx="7924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SBIR/STTR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84" y="1257488"/>
            <a:ext cx="8013032" cy="48005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 smtClean="0"/>
              <a:t>Other Phases</a:t>
            </a:r>
          </a:p>
          <a:p>
            <a:pPr lvl="1"/>
            <a:r>
              <a:rPr lang="en-US" sz="1800" u="sng" dirty="0" smtClean="0">
                <a:effectLst/>
              </a:rPr>
              <a:t>Commercialization Readiness Program </a:t>
            </a:r>
            <a:r>
              <a:rPr lang="en-US" sz="1800" dirty="0" smtClean="0">
                <a:effectLst/>
              </a:rPr>
              <a:t>(</a:t>
            </a:r>
            <a:r>
              <a:rPr lang="en-US" sz="1800" dirty="0" smtClean="0">
                <a:solidFill>
                  <a:srgbClr val="0000FF"/>
                </a:solidFill>
                <a:effectLst/>
              </a:rPr>
              <a:t>1:1 Matching Funds</a:t>
            </a:r>
            <a:r>
              <a:rPr lang="en-US" sz="1800" dirty="0" smtClean="0">
                <a:effectLst/>
              </a:rPr>
              <a:t>)</a:t>
            </a:r>
          </a:p>
          <a:p>
            <a:pPr lvl="2"/>
            <a:r>
              <a:rPr lang="en-US" sz="1800" dirty="0" smtClean="0">
                <a:effectLst/>
              </a:rPr>
              <a:t>No current solicitations </a:t>
            </a:r>
          </a:p>
          <a:p>
            <a:pPr lvl="2"/>
            <a:r>
              <a:rPr lang="en-US" sz="1800" dirty="0" smtClean="0">
                <a:effectLst/>
              </a:rPr>
              <a:t>Encourages commercialization or infusion into programs</a:t>
            </a:r>
            <a:endParaRPr lang="en-US" sz="1800" dirty="0">
              <a:effectLst/>
            </a:endParaRPr>
          </a:p>
          <a:p>
            <a:pPr lvl="2"/>
            <a:r>
              <a:rPr lang="en-US" sz="1800" dirty="0">
                <a:effectLst/>
              </a:rPr>
              <a:t>Requires </a:t>
            </a:r>
            <a:r>
              <a:rPr lang="en-US" sz="1800" dirty="0">
                <a:effectLst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</a:rPr>
              <a:t>external </a:t>
            </a:r>
            <a:r>
              <a:rPr lang="en-US" sz="1800" dirty="0" smtClean="0">
                <a:effectLst/>
              </a:rPr>
              <a:t>investor(s) </a:t>
            </a:r>
            <a:r>
              <a:rPr lang="en-US" sz="1800" dirty="0">
                <a:effectLst/>
              </a:rPr>
              <a:t>(can be government (non-SBIR/STTR)) to partner with and invest in enhancing their technology </a:t>
            </a:r>
          </a:p>
          <a:p>
            <a:pPr lvl="2"/>
            <a:r>
              <a:rPr lang="en-US" sz="1800" dirty="0" smtClean="0">
                <a:effectLst/>
              </a:rPr>
              <a:t>Inaugural release in 2014 (2 solicitations) </a:t>
            </a:r>
          </a:p>
          <a:p>
            <a:pPr lvl="3"/>
            <a:r>
              <a:rPr lang="en-US" sz="1400" dirty="0" smtClean="0">
                <a:effectLst/>
              </a:rPr>
              <a:t>No solicitations in 2015</a:t>
            </a:r>
          </a:p>
          <a:p>
            <a:pPr lvl="3"/>
            <a:r>
              <a:rPr lang="en-US" sz="1400" dirty="0" smtClean="0">
                <a:effectLst/>
              </a:rPr>
              <a:t>No solicitations thus far in 2016</a:t>
            </a:r>
          </a:p>
          <a:p>
            <a:pPr lvl="2"/>
            <a:r>
              <a:rPr lang="en-US" sz="1800" dirty="0">
                <a:effectLst/>
              </a:rPr>
              <a:t>Civil Servants </a:t>
            </a:r>
            <a:r>
              <a:rPr lang="en-US" sz="1800" dirty="0" smtClean="0">
                <a:effectLst/>
              </a:rPr>
              <a:t>submit </a:t>
            </a:r>
            <a:r>
              <a:rPr lang="en-US" sz="1800" dirty="0">
                <a:effectLst/>
              </a:rPr>
              <a:t>proposals against criteria in collaboration with an SBIR </a:t>
            </a:r>
            <a:r>
              <a:rPr lang="en-US" sz="1800" dirty="0" smtClean="0">
                <a:effectLst/>
              </a:rPr>
              <a:t>vendor in the form of a Technology Readiness </a:t>
            </a:r>
            <a:r>
              <a:rPr lang="en-US" sz="1800" dirty="0">
                <a:effectLst/>
              </a:rPr>
              <a:t>&amp; </a:t>
            </a:r>
            <a:r>
              <a:rPr lang="en-US" sz="1800" dirty="0" smtClean="0">
                <a:effectLst/>
              </a:rPr>
              <a:t>Maturation Project Plan </a:t>
            </a:r>
          </a:p>
          <a:p>
            <a:pPr lvl="3"/>
            <a:r>
              <a:rPr lang="en-US" sz="1680" dirty="0" smtClean="0">
                <a:effectLst/>
              </a:rPr>
              <a:t>Vendors may be able to submit proposals in the future</a:t>
            </a:r>
            <a:endParaRPr lang="en-US" sz="1680" dirty="0">
              <a:effectLst/>
            </a:endParaRPr>
          </a:p>
          <a:p>
            <a:pPr lvl="2"/>
            <a:r>
              <a:rPr lang="en-US" sz="1800" dirty="0" smtClean="0">
                <a:effectLst/>
              </a:rPr>
              <a:t>Program has not been canceled.  However, it has not been approved for release in 2016 yet</a:t>
            </a:r>
          </a:p>
          <a:p>
            <a:pPr marL="822960" lvl="3" indent="0">
              <a:buNone/>
            </a:pPr>
            <a:endParaRPr lang="en-US" sz="156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73B-D3CF-4FEC-98A4-B36B258F1CB4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9</a:t>
            </a:fld>
            <a:endParaRPr lang="en-US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V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V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1753</Words>
  <Application>Microsoft Office PowerPoint</Application>
  <PresentationFormat>On-screen Show (4:3)</PresentationFormat>
  <Paragraphs>267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Helvetica</vt:lpstr>
      <vt:lpstr>Helvetica Neue Black Condensed</vt:lpstr>
      <vt:lpstr>Wingdings</vt:lpstr>
      <vt:lpstr>1_EVA1</vt:lpstr>
      <vt:lpstr>2_EVA1</vt:lpstr>
      <vt:lpstr>Cinda Chullen September 13, 2016</vt:lpstr>
      <vt:lpstr>What is the SBIR/STTR Program?</vt:lpstr>
      <vt:lpstr>What is the SBIR/STTR Program?</vt:lpstr>
      <vt:lpstr>What is the SBIR/STTR Program?</vt:lpstr>
      <vt:lpstr>What is the SBIR/STTR Program?</vt:lpstr>
      <vt:lpstr>What is the SBIR/STTR Program?</vt:lpstr>
      <vt:lpstr>What is the SBIR/STTR Program?</vt:lpstr>
      <vt:lpstr>What is the SBIR/STTR Program?</vt:lpstr>
      <vt:lpstr>What is the SBIR/STTR Program?</vt:lpstr>
      <vt:lpstr>What is the SBIR/STTR Program?</vt:lpstr>
      <vt:lpstr>What is the SBIR/STTR Program?</vt:lpstr>
      <vt:lpstr>SBIR Infusion Success Stories</vt:lpstr>
      <vt:lpstr>SBIR Infusion Success Stories</vt:lpstr>
      <vt:lpstr>SBIR Infusion Success Stories</vt:lpstr>
      <vt:lpstr>PLSS CO2 Sensor </vt:lpstr>
      <vt:lpstr>SBIR Infusion Success Stories</vt:lpstr>
      <vt:lpstr>SBIR Infusion Success Stories</vt:lpstr>
      <vt:lpstr>SBIR Infusion Success Stories</vt:lpstr>
      <vt:lpstr>How to Get Started</vt:lpstr>
      <vt:lpstr>How to Get Started</vt:lpstr>
      <vt:lpstr>How to Get Started</vt:lpstr>
      <vt:lpstr>Questions?</vt:lpstr>
    </vt:vector>
  </TitlesOfParts>
  <Company>NASA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PLSS Lite Description</dc:title>
  <dc:creator>Rodriggs, Liana (JSC-EC511)</dc:creator>
  <cp:lastModifiedBy>Chullen, Cinda (JSC-EC511)</cp:lastModifiedBy>
  <cp:revision>74</cp:revision>
  <cp:lastPrinted>2016-08-01T14:27:24Z</cp:lastPrinted>
  <dcterms:created xsi:type="dcterms:W3CDTF">2016-08-01T13:42:42Z</dcterms:created>
  <dcterms:modified xsi:type="dcterms:W3CDTF">2016-09-13T16:42:59Z</dcterms:modified>
</cp:coreProperties>
</file>