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41" r:id="rId2"/>
    <p:sldId id="257" r:id="rId3"/>
    <p:sldId id="333" r:id="rId4"/>
    <p:sldId id="307" r:id="rId5"/>
    <p:sldId id="304" r:id="rId6"/>
    <p:sldId id="283" r:id="rId7"/>
    <p:sldId id="334" r:id="rId8"/>
    <p:sldId id="335" r:id="rId9"/>
    <p:sldId id="336" r:id="rId10"/>
    <p:sldId id="338" r:id="rId11"/>
    <p:sldId id="261" r:id="rId12"/>
    <p:sldId id="262" r:id="rId13"/>
    <p:sldId id="264" r:id="rId14"/>
    <p:sldId id="337" r:id="rId15"/>
    <p:sldId id="315" r:id="rId16"/>
    <p:sldId id="270" r:id="rId17"/>
    <p:sldId id="312" r:id="rId18"/>
    <p:sldId id="284" r:id="rId19"/>
    <p:sldId id="274" r:id="rId20"/>
    <p:sldId id="331" r:id="rId21"/>
    <p:sldId id="280" r:id="rId22"/>
    <p:sldId id="330" r:id="rId23"/>
    <p:sldId id="340" r:id="rId24"/>
    <p:sldId id="33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teef, Khalid @ ITS" initials="K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78211" autoAdjust="0"/>
  </p:normalViewPr>
  <p:slideViewPr>
    <p:cSldViewPr>
      <p:cViewPr varScale="1">
        <p:scale>
          <a:sx n="71" d="100"/>
          <a:sy n="71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ED25D-B0D7-468B-A529-242F8D3F132B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19F30-7A3F-4030-8ADD-334982F63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CoM</a:t>
            </a:r>
            <a:r>
              <a:rPr lang="en-US" dirty="0" smtClean="0"/>
              <a:t> – Catalogue</a:t>
            </a:r>
            <a:r>
              <a:rPr lang="en-US" baseline="0" dirty="0" smtClean="0"/>
              <a:t> of Methods</a:t>
            </a:r>
            <a:endParaRPr lang="en-US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Non-NASA groups (SEI-CMU/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Stephen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Blanchette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Adelard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en-US" dirty="0" smtClean="0"/>
              <a:t>Robin Bloomfield and Peter </a:t>
            </a:r>
            <a:r>
              <a:rPr lang="en-US" dirty="0" err="1" smtClean="0"/>
              <a:t>Froome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19F30-7A3F-4030-8ADD-334982F6307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slide contributed by Charlie Adkins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76EDC2-7BF3-4234-825C-940D66122BA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Typical set. Not meant to be comprehensive list.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19F30-7A3F-4030-8ADD-334982F6307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2009 AIAA paper by Steve </a:t>
            </a:r>
            <a:r>
              <a:rPr lang="en-US" dirty="0" err="1" smtClean="0"/>
              <a:t>Blanchette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19F30-7A3F-4030-8ADD-334982F6307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70A5-8DC6-4754-A210-E0B61B8DDF62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2EE9-44A8-48A1-B06A-A4E8B04FE9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70A5-8DC6-4754-A210-E0B61B8DDF62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2EE9-44A8-48A1-B06A-A4E8B04FE9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70A5-8DC6-4754-A210-E0B61B8DDF62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2EE9-44A8-48A1-B06A-A4E8B04FE9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70A5-8DC6-4754-A210-E0B61B8DDF62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2EE9-44A8-48A1-B06A-A4E8B04FE9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70A5-8DC6-4754-A210-E0B61B8DDF62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2EE9-44A8-48A1-B06A-A4E8B04FE9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70A5-8DC6-4754-A210-E0B61B8DDF62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2EE9-44A8-48A1-B06A-A4E8B04FE9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70A5-8DC6-4754-A210-E0B61B8DDF62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2EE9-44A8-48A1-B06A-A4E8B04FE9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70A5-8DC6-4754-A210-E0B61B8DDF62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2EE9-44A8-48A1-B06A-A4E8B04FE9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70A5-8DC6-4754-A210-E0B61B8DDF62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2EE9-44A8-48A1-B06A-A4E8B04FE9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70A5-8DC6-4754-A210-E0B61B8DDF62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2EE9-44A8-48A1-B06A-A4E8B04FE9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70A5-8DC6-4754-A210-E0B61B8DDF62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2EE9-44A8-48A1-B06A-A4E8B04FE9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A70A5-8DC6-4754-A210-E0B61B8DDF62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82EE9-44A8-48A1-B06A-A4E8B04FE9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Assurance Cases and Test Design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IV&amp;V Workshop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September 11-13, 2012</a:t>
            </a:r>
          </a:p>
          <a:p>
            <a:endParaRPr lang="en-US" dirty="0" smtClean="0"/>
          </a:p>
          <a:p>
            <a:r>
              <a:rPr lang="en-US" dirty="0" smtClean="0"/>
              <a:t>Khalid Lateef Ph.D.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Test design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design </a:t>
            </a:r>
          </a:p>
          <a:p>
            <a:pPr lvl="1"/>
            <a:r>
              <a:rPr lang="en-US" dirty="0" smtClean="0"/>
              <a:t> From the Test team</a:t>
            </a:r>
          </a:p>
          <a:p>
            <a:pPr lvl="1"/>
            <a:r>
              <a:rPr lang="en-US" dirty="0" smtClean="0"/>
              <a:t>Before the car is ready for full scale production or </a:t>
            </a:r>
          </a:p>
          <a:p>
            <a:pPr lvl="1"/>
            <a:r>
              <a:rPr lang="en-US" dirty="0" smtClean="0"/>
              <a:t>A batch of cars is ready to be shipped to the dealer / customer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Claims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Claim#1: Radio/MP3 Player will work</a:t>
            </a:r>
          </a:p>
          <a:p>
            <a:r>
              <a:rPr lang="en-US" dirty="0" smtClean="0"/>
              <a:t>Claim#2: Dome light will work</a:t>
            </a:r>
          </a:p>
          <a:p>
            <a:r>
              <a:rPr lang="en-US" dirty="0" smtClean="0"/>
              <a:t>Claim#3: Test driver can drive the car along an intended course</a:t>
            </a:r>
          </a:p>
          <a:p>
            <a:pPr lvl="1"/>
            <a:r>
              <a:rPr lang="en-US" dirty="0" smtClean="0"/>
              <a:t>Sub-Claim#3.1: Car will start</a:t>
            </a:r>
          </a:p>
          <a:p>
            <a:pPr lvl="1"/>
            <a:r>
              <a:rPr lang="en-US" dirty="0" smtClean="0"/>
              <a:t>Sub-Claim#3.2: Car will stop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Claim score based on safety, criticality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defRPr/>
            </a:pPr>
            <a:r>
              <a:rPr lang="en-US" dirty="0" smtClean="0"/>
              <a:t>Score 1..5 each of the sub-claims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Engine starts up (safely)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Car can be stopped safely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Airbag will deploy in case of an accident</a:t>
            </a:r>
          </a:p>
          <a:p>
            <a:pPr marL="514350" indent="-514350">
              <a:defRPr/>
            </a:pPr>
            <a:r>
              <a:rPr lang="en-US" dirty="0" smtClean="0"/>
              <a:t>Prioritization of claims based on score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Engine Startup claim-evidence analysis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8620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dirty="0" smtClean="0"/>
              <a:t>Startup scenario</a:t>
            </a:r>
          </a:p>
          <a:p>
            <a:pPr lvl="1" eaLnBrk="1" hangingPunct="1"/>
            <a:r>
              <a:rPr lang="en-US" dirty="0" smtClean="0"/>
              <a:t>Key in ignition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Turn clockwise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xx seconds </a:t>
            </a:r>
            <a:r>
              <a:rPr lang="en-US" dirty="0" smtClean="0">
                <a:sym typeface="Wingdings" pitchFamily="2" charset="2"/>
              </a:rPr>
              <a:t> Engine started</a:t>
            </a:r>
          </a:p>
          <a:p>
            <a:pPr eaLnBrk="1" hangingPunct="1"/>
            <a:r>
              <a:rPr lang="en-US" dirty="0" smtClean="0">
                <a:sym typeface="Wingdings" pitchFamily="2" charset="2"/>
              </a:rPr>
              <a:t>Claim: Engine will startup safely</a:t>
            </a:r>
          </a:p>
          <a:p>
            <a:pPr lvl="1" eaLnBrk="1" hangingPunct="1"/>
            <a:r>
              <a:rPr lang="en-US" sz="2400" dirty="0" smtClean="0">
                <a:sym typeface="Wingdings" pitchFamily="2" charset="2"/>
              </a:rPr>
              <a:t>Evidence: Ignition control will not trigger if Shift selector is in drive (forward or reverse)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Evidence: Ignition control will  only trigger if the break pedal is in the specified position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Evidence: Ignition control will not trigger if the engine already running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Evidence: Ignition control will not trigger if the fuel pump or battery constraints are violated </a:t>
            </a:r>
          </a:p>
          <a:p>
            <a:pPr lvl="1" eaLnBrk="1" hangingPunct="1"/>
            <a:endParaRPr lang="en-US" dirty="0" smtClean="0">
              <a:sym typeface="Wingdings" pitchFamily="2" charset="2"/>
            </a:endParaRPr>
          </a:p>
          <a:p>
            <a:pPr lvl="1" eaLnBrk="1" hangingPunct="1"/>
            <a:endParaRPr lang="en-US" dirty="0" smtClean="0">
              <a:sym typeface="Wingdings" pitchFamily="2" charset="2"/>
            </a:endParaRPr>
          </a:p>
          <a:p>
            <a:pPr lvl="1" eaLnBrk="1" hangingPunct="1"/>
            <a:endParaRPr lang="en-US" dirty="0" smtClean="0"/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609600" y="5565338"/>
            <a:ext cx="77724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Complexity of Test</a:t>
            </a:r>
          </a:p>
          <a:p>
            <a:pPr>
              <a:buFont typeface="Arial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sz="1200" i="1" dirty="0">
                <a:solidFill>
                  <a:srgbClr val="FF0000"/>
                </a:solidFill>
              </a:rPr>
              <a:t>Software testing is not about proving conclusively that the software is free from any defects, or even about discovering all the defects. Such a mission for a test team is truly impossible to achieve.  Rex Black, Pragmatic Software Testing , John Wiley &amp; Sons 2007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System analysis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295400"/>
          <a:ext cx="8534404" cy="2450422"/>
        </p:xfrm>
        <a:graphic>
          <a:graphicData uri="http://schemas.openxmlformats.org/drawingml/2006/table">
            <a:tbl>
              <a:tblPr/>
              <a:tblGrid>
                <a:gridCol w="388480"/>
                <a:gridCol w="200759"/>
                <a:gridCol w="200759"/>
                <a:gridCol w="388480"/>
                <a:gridCol w="200759"/>
                <a:gridCol w="200759"/>
                <a:gridCol w="388480"/>
                <a:gridCol w="200759"/>
                <a:gridCol w="200759"/>
                <a:gridCol w="388480"/>
                <a:gridCol w="200759"/>
                <a:gridCol w="200759"/>
                <a:gridCol w="388480"/>
                <a:gridCol w="200759"/>
                <a:gridCol w="200759"/>
                <a:gridCol w="386742"/>
                <a:gridCol w="386742"/>
                <a:gridCol w="386742"/>
                <a:gridCol w="386742"/>
                <a:gridCol w="386742"/>
                <a:gridCol w="625740"/>
                <a:gridCol w="625740"/>
                <a:gridCol w="625740"/>
                <a:gridCol w="386742"/>
                <a:gridCol w="386742"/>
              </a:tblGrid>
              <a:tr h="40112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Claim Level 1</a:t>
                      </a:r>
                    </a:p>
                  </a:txBody>
                  <a:tcPr marL="1666" marR="1666" marT="1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Claim Level 2</a:t>
                      </a:r>
                    </a:p>
                  </a:txBody>
                  <a:tcPr marL="1666" marR="1666" marT="1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Claim Level 3</a:t>
                      </a:r>
                    </a:p>
                  </a:txBody>
                  <a:tcPr marL="1666" marR="1666" marT="1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Claim Level 4</a:t>
                      </a:r>
                    </a:p>
                  </a:txBody>
                  <a:tcPr marL="1666" marR="1666" marT="1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Claim Level 5</a:t>
                      </a:r>
                    </a:p>
                  </a:txBody>
                  <a:tcPr marL="1666" marR="1666" marT="1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666" marR="1666" marT="16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666" marR="1666" marT="16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Needed Evidence</a:t>
                      </a:r>
                    </a:p>
                  </a:txBody>
                  <a:tcPr marL="1666" marR="1666" marT="16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Actual Evidence</a:t>
                      </a:r>
                    </a:p>
                  </a:txBody>
                  <a:tcPr marL="1666" marR="1666" marT="16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610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Claim</a:t>
                      </a:r>
                    </a:p>
                  </a:txBody>
                  <a:tcPr marL="1666" marR="1666" marT="1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Section</a:t>
                      </a:r>
                    </a:p>
                  </a:txBody>
                  <a:tcPr marL="1666" marR="1666" marT="1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Score</a:t>
                      </a:r>
                    </a:p>
                  </a:txBody>
                  <a:tcPr marL="1666" marR="1666" marT="1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Claim</a:t>
                      </a:r>
                    </a:p>
                  </a:txBody>
                  <a:tcPr marL="1666" marR="1666" marT="1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Section</a:t>
                      </a:r>
                    </a:p>
                  </a:txBody>
                  <a:tcPr marL="1666" marR="1666" marT="1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Score</a:t>
                      </a:r>
                    </a:p>
                  </a:txBody>
                  <a:tcPr marL="1666" marR="1666" marT="1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Claim</a:t>
                      </a:r>
                    </a:p>
                  </a:txBody>
                  <a:tcPr marL="1666" marR="1666" marT="1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Section</a:t>
                      </a:r>
                    </a:p>
                  </a:txBody>
                  <a:tcPr marL="1666" marR="1666" marT="1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Score</a:t>
                      </a:r>
                    </a:p>
                  </a:txBody>
                  <a:tcPr marL="1666" marR="1666" marT="1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Claim</a:t>
                      </a:r>
                    </a:p>
                  </a:txBody>
                  <a:tcPr marL="1666" marR="1666" marT="1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Section</a:t>
                      </a:r>
                    </a:p>
                  </a:txBody>
                  <a:tcPr marL="1666" marR="1666" marT="1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Score</a:t>
                      </a:r>
                    </a:p>
                  </a:txBody>
                  <a:tcPr marL="1666" marR="1666" marT="1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Claim</a:t>
                      </a:r>
                    </a:p>
                  </a:txBody>
                  <a:tcPr marL="1666" marR="1666" marT="1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Section</a:t>
                      </a:r>
                    </a:p>
                  </a:txBody>
                  <a:tcPr marL="1666" marR="1666" marT="1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Score</a:t>
                      </a:r>
                    </a:p>
                  </a:txBody>
                  <a:tcPr marL="1666" marR="1666" marT="1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Weight</a:t>
                      </a:r>
                    </a:p>
                  </a:txBody>
                  <a:tcPr marL="1666" marR="1666" marT="1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Rationale</a:t>
                      </a:r>
                    </a:p>
                  </a:txBody>
                  <a:tcPr marL="1666" marR="1666" marT="1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Requirement</a:t>
                      </a:r>
                    </a:p>
                  </a:txBody>
                  <a:tcPr marL="1666" marR="1666" marT="1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Design</a:t>
                      </a:r>
                    </a:p>
                  </a:txBody>
                  <a:tcPr marL="1666" marR="1666" marT="1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Implementation</a:t>
                      </a:r>
                    </a:p>
                  </a:txBody>
                  <a:tcPr marL="1666" marR="1666" marT="1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Test</a:t>
                      </a:r>
                    </a:p>
                  </a:txBody>
                  <a:tcPr marL="1666" marR="1666" marT="1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Requirement</a:t>
                      </a:r>
                    </a:p>
                  </a:txBody>
                  <a:tcPr marL="1666" marR="1666" marT="1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Design</a:t>
                      </a:r>
                    </a:p>
                  </a:txBody>
                  <a:tcPr marL="1666" marR="1666" marT="1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Implementation</a:t>
                      </a:r>
                    </a:p>
                  </a:txBody>
                  <a:tcPr marL="1666" marR="1666" marT="1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Test</a:t>
                      </a:r>
                    </a:p>
                  </a:txBody>
                  <a:tcPr marL="1666" marR="1666" marT="1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106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Test scenario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en-US" dirty="0" smtClean="0"/>
              <a:t>Trigger -&gt; Response</a:t>
            </a:r>
          </a:p>
          <a:p>
            <a:r>
              <a:rPr lang="en-US" dirty="0" smtClean="0"/>
              <a:t>For each Claim, generate the list of triggers</a:t>
            </a:r>
          </a:p>
          <a:p>
            <a:r>
              <a:rPr lang="en-US" dirty="0" smtClean="0"/>
              <a:t>For each trigger generate test scenarios</a:t>
            </a:r>
          </a:p>
          <a:p>
            <a:r>
              <a:rPr lang="en-US" dirty="0" smtClean="0"/>
              <a:t>Test scenario </a:t>
            </a:r>
          </a:p>
          <a:p>
            <a:pPr lvl="1"/>
            <a:r>
              <a:rPr lang="en-US" dirty="0" smtClean="0"/>
              <a:t>The trigger for the requirement(s), </a:t>
            </a:r>
          </a:p>
          <a:p>
            <a:pPr lvl="1"/>
            <a:r>
              <a:rPr lang="en-US" dirty="0" smtClean="0"/>
              <a:t>Corresponding requirements and </a:t>
            </a:r>
          </a:p>
          <a:p>
            <a:pPr lvl="1"/>
            <a:r>
              <a:rPr lang="en-US" dirty="0" smtClean="0"/>
              <a:t>The type of data being processed / touched by the requirement(s)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838200"/>
            <a:ext cx="313372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 -&gt; Response </a:t>
            </a:r>
          </a:p>
        </p:txBody>
      </p:sp>
      <p:sp>
        <p:nvSpPr>
          <p:cNvPr id="5" name="Oval 4"/>
          <p:cNvSpPr/>
          <p:nvPr/>
        </p:nvSpPr>
        <p:spPr>
          <a:xfrm>
            <a:off x="3657600" y="2743200"/>
            <a:ext cx="20574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Instrument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3276600"/>
            <a:ext cx="1447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controller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62800" y="1600200"/>
            <a:ext cx="1447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HW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15200" y="5105400"/>
            <a:ext cx="1447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Test environment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6" idx="3"/>
            <a:endCxn id="5" idx="2"/>
          </p:cNvCxnSpPr>
          <p:nvPr/>
        </p:nvCxnSpPr>
        <p:spPr>
          <a:xfrm>
            <a:off x="1828800" y="3657600"/>
            <a:ext cx="1828800" cy="1588"/>
          </a:xfrm>
          <a:prstGeom prst="straightConnector1">
            <a:avLst/>
          </a:prstGeom>
          <a:ln w="28575"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9" name="TextBox 12"/>
          <p:cNvSpPr txBox="1">
            <a:spLocks noChangeArrowheads="1"/>
          </p:cNvSpPr>
          <p:nvPr/>
        </p:nvSpPr>
        <p:spPr bwMode="auto">
          <a:xfrm>
            <a:off x="2362200" y="3048000"/>
            <a:ext cx="1295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 smtClean="0"/>
              <a:t>User/</a:t>
            </a:r>
            <a:r>
              <a:rPr lang="en-US" sz="1200" dirty="0" err="1" smtClean="0"/>
              <a:t>Grnd</a:t>
            </a:r>
            <a:r>
              <a:rPr lang="en-US" sz="1200" dirty="0" smtClean="0"/>
              <a:t>  </a:t>
            </a:r>
            <a:r>
              <a:rPr lang="en-US" sz="1200" dirty="0" err="1" smtClean="0"/>
              <a:t>Cmds</a:t>
            </a:r>
            <a:endParaRPr lang="en-US" sz="12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438400" y="3505200"/>
            <a:ext cx="762001" cy="2"/>
          </a:xfrm>
          <a:prstGeom prst="straightConnector1">
            <a:avLst/>
          </a:prstGeom>
          <a:ln w="28575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1"/>
            <a:endCxn id="5" idx="5"/>
          </p:cNvCxnSpPr>
          <p:nvPr/>
        </p:nvCxnSpPr>
        <p:spPr>
          <a:xfrm rot="10800000">
            <a:off x="5413375" y="4303713"/>
            <a:ext cx="1901825" cy="1182687"/>
          </a:xfrm>
          <a:prstGeom prst="straightConnector1">
            <a:avLst/>
          </a:prstGeom>
          <a:ln w="28575"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7"/>
            <a:endCxn id="7" idx="1"/>
          </p:cNvCxnSpPr>
          <p:nvPr/>
        </p:nvCxnSpPr>
        <p:spPr>
          <a:xfrm rot="5400000" flipH="1" flipV="1">
            <a:off x="5772944" y="1621631"/>
            <a:ext cx="1030288" cy="1749425"/>
          </a:xfrm>
          <a:prstGeom prst="straightConnector1">
            <a:avLst/>
          </a:prstGeom>
          <a:ln w="28575"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4" name="TextBox 26"/>
          <p:cNvSpPr txBox="1">
            <a:spLocks noChangeArrowheads="1"/>
          </p:cNvSpPr>
          <p:nvPr/>
        </p:nvSpPr>
        <p:spPr bwMode="auto">
          <a:xfrm>
            <a:off x="2286000" y="3886200"/>
            <a:ext cx="1295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 smtClean="0"/>
              <a:t>Telem data</a:t>
            </a:r>
            <a:endParaRPr lang="en-US" sz="1200" dirty="0"/>
          </a:p>
        </p:txBody>
      </p:sp>
      <p:cxnSp>
        <p:nvCxnSpPr>
          <p:cNvPr id="28" name="Straight Arrow Connector 27"/>
          <p:cNvCxnSpPr/>
          <p:nvPr/>
        </p:nvCxnSpPr>
        <p:spPr>
          <a:xfrm rot="10800000">
            <a:off x="2362200" y="3810000"/>
            <a:ext cx="6858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0" name="TextBox 34"/>
          <p:cNvSpPr txBox="1">
            <a:spLocks noChangeArrowheads="1"/>
          </p:cNvSpPr>
          <p:nvPr/>
        </p:nvSpPr>
        <p:spPr bwMode="auto">
          <a:xfrm>
            <a:off x="5562600" y="1905000"/>
            <a:ext cx="1295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 smtClean="0"/>
              <a:t>HW Telem data</a:t>
            </a:r>
            <a:endParaRPr lang="en-US" sz="1200" dirty="0"/>
          </a:p>
        </p:txBody>
      </p:sp>
      <p:cxnSp>
        <p:nvCxnSpPr>
          <p:cNvPr id="36" name="Straight Arrow Connector 35"/>
          <p:cNvCxnSpPr/>
          <p:nvPr/>
        </p:nvCxnSpPr>
        <p:spPr>
          <a:xfrm rot="10800000" flipV="1">
            <a:off x="5562600" y="2286000"/>
            <a:ext cx="685800" cy="381000"/>
          </a:xfrm>
          <a:prstGeom prst="straightConnector1">
            <a:avLst/>
          </a:prstGeom>
          <a:ln w="28575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2" name="TextBox 36"/>
          <p:cNvSpPr txBox="1">
            <a:spLocks noChangeArrowheads="1"/>
          </p:cNvSpPr>
          <p:nvPr/>
        </p:nvSpPr>
        <p:spPr bwMode="auto">
          <a:xfrm>
            <a:off x="5638800" y="2895600"/>
            <a:ext cx="1295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 smtClean="0"/>
              <a:t>HW Cmd </a:t>
            </a:r>
            <a:endParaRPr lang="en-US" sz="1200" dirty="0"/>
          </a:p>
        </p:txBody>
      </p:sp>
      <p:cxnSp>
        <p:nvCxnSpPr>
          <p:cNvPr id="38" name="Straight Arrow Connector 37"/>
          <p:cNvCxnSpPr>
            <a:stCxn id="15382" idx="0"/>
          </p:cNvCxnSpPr>
          <p:nvPr/>
        </p:nvCxnSpPr>
        <p:spPr>
          <a:xfrm rot="5400000" flipH="1" flipV="1">
            <a:off x="6419850" y="2457450"/>
            <a:ext cx="304800" cy="571500"/>
          </a:xfrm>
          <a:prstGeom prst="straightConnector1">
            <a:avLst/>
          </a:prstGeom>
          <a:ln w="28575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4" name="TextBox 38"/>
          <p:cNvSpPr txBox="1">
            <a:spLocks noChangeArrowheads="1"/>
          </p:cNvSpPr>
          <p:nvPr/>
        </p:nvSpPr>
        <p:spPr bwMode="auto">
          <a:xfrm>
            <a:off x="6400800" y="4572000"/>
            <a:ext cx="1295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 smtClean="0"/>
              <a:t>Test Cmd  </a:t>
            </a:r>
            <a:r>
              <a:rPr lang="en-US" sz="1200" dirty="0"/>
              <a:t>/ data</a:t>
            </a:r>
          </a:p>
        </p:txBody>
      </p:sp>
      <p:cxnSp>
        <p:nvCxnSpPr>
          <p:cNvPr id="40" name="Straight Arrow Connector 39"/>
          <p:cNvCxnSpPr>
            <a:stCxn id="15384" idx="0"/>
          </p:cNvCxnSpPr>
          <p:nvPr/>
        </p:nvCxnSpPr>
        <p:spPr>
          <a:xfrm rot="16200000" flipV="1">
            <a:off x="6457950" y="3981450"/>
            <a:ext cx="457200" cy="723900"/>
          </a:xfrm>
          <a:prstGeom prst="straightConnector1">
            <a:avLst/>
          </a:prstGeom>
          <a:ln w="28575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6" name="TextBox 40"/>
          <p:cNvSpPr txBox="1">
            <a:spLocks noChangeArrowheads="1"/>
          </p:cNvSpPr>
          <p:nvPr/>
        </p:nvSpPr>
        <p:spPr bwMode="auto">
          <a:xfrm>
            <a:off x="5181600" y="4648200"/>
            <a:ext cx="1295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 smtClean="0"/>
              <a:t>Telem data</a:t>
            </a:r>
            <a:endParaRPr lang="en-US" sz="1200" dirty="0"/>
          </a:p>
        </p:txBody>
      </p:sp>
      <p:cxnSp>
        <p:nvCxnSpPr>
          <p:cNvPr id="42" name="Straight Arrow Connector 41"/>
          <p:cNvCxnSpPr>
            <a:stCxn id="15386" idx="2"/>
          </p:cNvCxnSpPr>
          <p:nvPr/>
        </p:nvCxnSpPr>
        <p:spPr>
          <a:xfrm rot="16200000" flipH="1">
            <a:off x="5948362" y="4805363"/>
            <a:ext cx="409575" cy="647700"/>
          </a:xfrm>
          <a:prstGeom prst="straightConnector1">
            <a:avLst/>
          </a:prstGeom>
          <a:ln w="28575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8" name="TextBox 62"/>
          <p:cNvSpPr txBox="1">
            <a:spLocks noChangeArrowheads="1"/>
          </p:cNvSpPr>
          <p:nvPr/>
        </p:nvSpPr>
        <p:spPr bwMode="auto">
          <a:xfrm>
            <a:off x="1066800" y="6172200"/>
            <a:ext cx="49405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Note 2: Generic diagram/table in the backup slides</a:t>
            </a:r>
            <a:endParaRPr lang="en-US" dirty="0"/>
          </a:p>
        </p:txBody>
      </p:sp>
      <p:sp>
        <p:nvSpPr>
          <p:cNvPr id="43" name="TextBox 12"/>
          <p:cNvSpPr txBox="1">
            <a:spLocks noChangeArrowheads="1"/>
          </p:cNvSpPr>
          <p:nvPr/>
        </p:nvSpPr>
        <p:spPr bwMode="auto">
          <a:xfrm>
            <a:off x="1066800" y="5029200"/>
            <a:ext cx="2743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Note 1: Annotations were added for  the reference documents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Space System Triggers / Responses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Triggers </a:t>
            </a:r>
          </a:p>
          <a:p>
            <a:pPr lvl="1" eaLnBrk="1" hangingPunct="1"/>
            <a:r>
              <a:rPr lang="en-US" dirty="0" smtClean="0"/>
              <a:t>External commands / HW telem aka across the interfaces</a:t>
            </a:r>
          </a:p>
          <a:p>
            <a:pPr lvl="1" eaLnBrk="1" hangingPunct="1"/>
            <a:r>
              <a:rPr lang="en-US" dirty="0" smtClean="0"/>
              <a:t>Internal (a relatively small number) to the system</a:t>
            </a:r>
          </a:p>
          <a:p>
            <a:pPr eaLnBrk="1" hangingPunct="1"/>
            <a:r>
              <a:rPr lang="en-US" dirty="0" smtClean="0"/>
              <a:t>Group the triggers (Single / multiple interfaces) </a:t>
            </a:r>
          </a:p>
          <a:p>
            <a:pPr lvl="2" eaLnBrk="1" hangingPunct="1"/>
            <a:r>
              <a:rPr lang="en-US" dirty="0" smtClean="0"/>
              <a:t>User cmd impacting user interface only</a:t>
            </a:r>
          </a:p>
          <a:p>
            <a:pPr lvl="2" eaLnBrk="1" hangingPunct="1"/>
            <a:r>
              <a:rPr lang="en-US" dirty="0" smtClean="0"/>
              <a:t>User cmd impacting User interface and hw interface</a:t>
            </a:r>
          </a:p>
          <a:p>
            <a:pPr eaLnBrk="1" hangingPunct="1"/>
            <a:r>
              <a:rPr lang="en-US" dirty="0" smtClean="0"/>
              <a:t>Responses</a:t>
            </a:r>
          </a:p>
          <a:p>
            <a:pPr lvl="1" eaLnBrk="1" hangingPunct="1"/>
            <a:r>
              <a:rPr lang="en-US" dirty="0" smtClean="0"/>
              <a:t>Internal to the system</a:t>
            </a:r>
          </a:p>
          <a:p>
            <a:pPr lvl="1" eaLnBrk="1" hangingPunct="1"/>
            <a:r>
              <a:rPr lang="en-US" dirty="0" smtClean="0"/>
              <a:t>To the external interfaces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 Design Validation Analysis &amp;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dirty="0" smtClean="0"/>
              <a:t>Test Scenario</a:t>
            </a:r>
          </a:p>
          <a:p>
            <a:pPr lvl="2"/>
            <a:r>
              <a:rPr lang="en-US" dirty="0" smtClean="0"/>
              <a:t>Test scenario trigger</a:t>
            </a:r>
          </a:p>
          <a:p>
            <a:pPr lvl="2"/>
            <a:r>
              <a:rPr lang="en-US" dirty="0" smtClean="0"/>
              <a:t>Test scenario step # </a:t>
            </a:r>
          </a:p>
          <a:p>
            <a:pPr lvl="2"/>
            <a:r>
              <a:rPr lang="en-US" dirty="0" smtClean="0"/>
              <a:t>Step description / behavior</a:t>
            </a:r>
          </a:p>
          <a:p>
            <a:pPr lvl="1"/>
            <a:r>
              <a:rPr lang="en-US" dirty="0" smtClean="0"/>
              <a:t>Reference info</a:t>
            </a:r>
          </a:p>
          <a:p>
            <a:pPr lvl="2"/>
            <a:r>
              <a:rPr lang="en-US" dirty="0" smtClean="0"/>
              <a:t>Source (document section number, Req tag number)</a:t>
            </a:r>
          </a:p>
          <a:p>
            <a:pPr lvl="2"/>
            <a:r>
              <a:rPr lang="en-US" dirty="0" smtClean="0"/>
              <a:t>Safety or criticality related to the test step</a:t>
            </a:r>
          </a:p>
          <a:p>
            <a:pPr lvl="2"/>
            <a:r>
              <a:rPr lang="en-US" dirty="0" smtClean="0"/>
              <a:t>Adverse conditions (if any)</a:t>
            </a:r>
          </a:p>
          <a:p>
            <a:pPr lvl="1"/>
            <a:r>
              <a:rPr lang="en-US" dirty="0" smtClean="0"/>
              <a:t>Evidence info</a:t>
            </a:r>
          </a:p>
          <a:p>
            <a:pPr lvl="2"/>
            <a:r>
              <a:rPr lang="en-US" dirty="0" smtClean="0"/>
              <a:t>Correlation to the test plan section</a:t>
            </a:r>
          </a:p>
          <a:p>
            <a:pPr lvl="2"/>
            <a:r>
              <a:rPr lang="en-US" dirty="0" smtClean="0"/>
              <a:t>Correlation to the test procedure (number, step)</a:t>
            </a:r>
          </a:p>
          <a:p>
            <a:pPr lvl="2"/>
            <a:r>
              <a:rPr lang="en-US" dirty="0" smtClean="0"/>
              <a:t>Correlation to the test script (code line number)</a:t>
            </a:r>
          </a:p>
          <a:p>
            <a:pPr lvl="1"/>
            <a:r>
              <a:rPr lang="en-US" dirty="0" smtClean="0"/>
              <a:t>Observations / Issues (if any)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Design Issues verified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Incomplete Arm / fire Commands tests</a:t>
            </a:r>
          </a:p>
          <a:p>
            <a:r>
              <a:rPr lang="en-US" dirty="0" smtClean="0"/>
              <a:t>Missing “Alternative” steps in the abort scenario tests</a:t>
            </a:r>
          </a:p>
          <a:p>
            <a:pPr lvl="1"/>
            <a:r>
              <a:rPr lang="en-US" dirty="0" smtClean="0"/>
              <a:t>Off nominal for abort-sequence</a:t>
            </a:r>
          </a:p>
          <a:p>
            <a:r>
              <a:rPr lang="en-US" dirty="0" smtClean="0"/>
              <a:t>Inadequate fault flag responses tests</a:t>
            </a:r>
          </a:p>
          <a:p>
            <a:r>
              <a:rPr lang="en-US" dirty="0" smtClean="0"/>
              <a:t>Incomplete Command parameter verification tests</a:t>
            </a:r>
          </a:p>
          <a:p>
            <a:r>
              <a:rPr lang="en-US" dirty="0" smtClean="0"/>
              <a:t>Missing mode verification tests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Scope</a:t>
            </a:r>
          </a:p>
          <a:p>
            <a:r>
              <a:rPr lang="en-US" dirty="0" smtClean="0"/>
              <a:t>Test Design challenges</a:t>
            </a:r>
          </a:p>
          <a:p>
            <a:r>
              <a:rPr lang="en-US" dirty="0" smtClean="0"/>
              <a:t>Assurance cases</a:t>
            </a:r>
          </a:p>
          <a:p>
            <a:r>
              <a:rPr lang="en-US" dirty="0" smtClean="0"/>
              <a:t>Example of test design IV&amp;V for an automobile </a:t>
            </a:r>
          </a:p>
          <a:p>
            <a:r>
              <a:rPr lang="en-US" dirty="0" smtClean="0"/>
              <a:t>Triggers – How to find the right triggers</a:t>
            </a:r>
          </a:p>
          <a:p>
            <a:r>
              <a:rPr lang="en-US" dirty="0" smtClean="0"/>
              <a:t>Test Scenarios – All scenarios not created equal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CSCIs of a Space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~ 250 requirements each (Validated)</a:t>
            </a:r>
          </a:p>
          <a:p>
            <a:r>
              <a:rPr lang="en-US" dirty="0" smtClean="0"/>
              <a:t>~ 45 ground commands each</a:t>
            </a:r>
          </a:p>
          <a:p>
            <a:r>
              <a:rPr lang="en-US" dirty="0" smtClean="0"/>
              <a:t> Ground/SW interface</a:t>
            </a:r>
          </a:p>
          <a:p>
            <a:r>
              <a:rPr lang="en-US" dirty="0" smtClean="0"/>
              <a:t> SW/HW interface </a:t>
            </a:r>
          </a:p>
          <a:p>
            <a:r>
              <a:rPr lang="en-US" dirty="0" smtClean="0"/>
              <a:t>~60 test scripts each</a:t>
            </a:r>
          </a:p>
          <a:p>
            <a:pPr lvl="1"/>
            <a:r>
              <a:rPr lang="en-US" dirty="0" smtClean="0"/>
              <a:t>One with separate test design</a:t>
            </a:r>
          </a:p>
          <a:p>
            <a:pPr lvl="1"/>
            <a:r>
              <a:rPr lang="en-US" dirty="0" smtClean="0"/>
              <a:t>The second with high-level test procedure embedded in the test script (as comments)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Assurance cases  can help to</a:t>
            </a:r>
          </a:p>
          <a:p>
            <a:r>
              <a:rPr lang="en-US" dirty="0" smtClean="0"/>
              <a:t>Develop comprehensive test scenarios</a:t>
            </a:r>
          </a:p>
          <a:p>
            <a:r>
              <a:rPr lang="en-US" dirty="0" smtClean="0"/>
              <a:t>Systematic steps to uncover Off nominal conditions</a:t>
            </a:r>
          </a:p>
          <a:p>
            <a:pPr lvl="1"/>
            <a:r>
              <a:rPr lang="en-US" dirty="0" smtClean="0"/>
              <a:t>Off nominal conditions are the source of high severity issues with Test design and the system being tested</a:t>
            </a:r>
          </a:p>
          <a:p>
            <a:r>
              <a:rPr lang="en-US" dirty="0" smtClean="0"/>
              <a:t>Identify and use system triggers as part of the test design analysis</a:t>
            </a:r>
          </a:p>
          <a:p>
            <a:r>
              <a:rPr lang="en-US" dirty="0" smtClean="0"/>
              <a:t>Look for safety-critical test scenarios</a:t>
            </a:r>
          </a:p>
          <a:p>
            <a:r>
              <a:rPr lang="en-US" dirty="0" smtClean="0"/>
              <a:t>Verify the test results</a:t>
            </a:r>
          </a:p>
          <a:p>
            <a:r>
              <a:rPr lang="en-US" dirty="0" smtClean="0"/>
              <a:t>Review the issue resolutions for additional/new bugs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Using Assurance cases for</a:t>
            </a:r>
          </a:p>
          <a:p>
            <a:r>
              <a:rPr lang="en-US" dirty="0" smtClean="0"/>
              <a:t> Analyzing test design</a:t>
            </a:r>
          </a:p>
          <a:p>
            <a:r>
              <a:rPr lang="en-US" dirty="0" smtClean="0"/>
              <a:t>Test Coverage assessment</a:t>
            </a:r>
          </a:p>
          <a:p>
            <a:pPr lvl="1"/>
            <a:r>
              <a:rPr lang="en-US" dirty="0" smtClean="0"/>
              <a:t>Automated mapping </a:t>
            </a:r>
          </a:p>
          <a:p>
            <a:r>
              <a:rPr lang="en-US" dirty="0" smtClean="0"/>
              <a:t>Independent  testing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Verifying the test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Test results Review</a:t>
            </a:r>
          </a:p>
          <a:p>
            <a:pPr lvl="1"/>
            <a:r>
              <a:rPr lang="en-US" dirty="0" smtClean="0"/>
              <a:t>Test logs</a:t>
            </a:r>
          </a:p>
          <a:p>
            <a:pPr lvl="1"/>
            <a:r>
              <a:rPr lang="en-US" dirty="0" smtClean="0"/>
              <a:t>Test terminal screen dumps</a:t>
            </a:r>
          </a:p>
          <a:p>
            <a:r>
              <a:rPr lang="en-US" dirty="0" smtClean="0"/>
              <a:t>Test results show </a:t>
            </a:r>
          </a:p>
          <a:p>
            <a:pPr lvl="1"/>
            <a:r>
              <a:rPr lang="en-US" dirty="0" smtClean="0"/>
              <a:t>Commands executed</a:t>
            </a:r>
          </a:p>
          <a:p>
            <a:pPr lvl="1"/>
            <a:r>
              <a:rPr lang="en-US" dirty="0" smtClean="0"/>
              <a:t>Triggers identifiable</a:t>
            </a:r>
          </a:p>
          <a:p>
            <a:pPr lvl="1"/>
            <a:r>
              <a:rPr lang="en-US" dirty="0" smtClean="0"/>
              <a:t>Trigger occurred at the correct time</a:t>
            </a:r>
          </a:p>
          <a:p>
            <a:pPr lvl="1"/>
            <a:r>
              <a:rPr lang="en-US" dirty="0" smtClean="0"/>
              <a:t>System responses as expected</a:t>
            </a:r>
          </a:p>
          <a:p>
            <a:pPr lvl="1"/>
            <a:r>
              <a:rPr lang="en-US" dirty="0" smtClean="0"/>
              <a:t>Time stamps show if any deadlines violated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and 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Scope</a:t>
            </a:r>
          </a:p>
          <a:p>
            <a:pPr lvl="1"/>
            <a:r>
              <a:rPr lang="en-US" dirty="0" smtClean="0"/>
              <a:t>Small part of the much larger risk assessment study</a:t>
            </a:r>
          </a:p>
          <a:p>
            <a:pPr lvl="1"/>
            <a:r>
              <a:rPr lang="en-US" dirty="0" smtClean="0"/>
              <a:t>Work initiated last year</a:t>
            </a:r>
          </a:p>
          <a:p>
            <a:pPr lvl="1"/>
            <a:r>
              <a:rPr lang="en-US" dirty="0" smtClean="0"/>
              <a:t>Validating Assurance cases approach against the Test analysis work already performed using traditional approach (</a:t>
            </a:r>
            <a:r>
              <a:rPr lang="en-US" dirty="0" err="1" smtClean="0"/>
              <a:t>CoM</a:t>
            </a:r>
            <a:r>
              <a:rPr lang="en-US" dirty="0" smtClean="0"/>
              <a:t>)</a:t>
            </a:r>
          </a:p>
          <a:p>
            <a:r>
              <a:rPr lang="en-US" dirty="0" smtClean="0"/>
              <a:t>Acknowledgment</a:t>
            </a:r>
          </a:p>
          <a:p>
            <a:pPr lvl="1"/>
            <a:r>
              <a:rPr lang="en-US" dirty="0" smtClean="0"/>
              <a:t>IV&amp;V supported Assurance case assessment (2011)</a:t>
            </a:r>
          </a:p>
          <a:p>
            <a:pPr lvl="1"/>
            <a:r>
              <a:rPr lang="en-US" dirty="0" smtClean="0"/>
              <a:t>Other NASA centers</a:t>
            </a:r>
          </a:p>
          <a:p>
            <a:pPr lvl="1"/>
            <a:r>
              <a:rPr lang="en-US" dirty="0" smtClean="0"/>
              <a:t>Non-NASA groups (SEI-CMU, Aerospace Corp, </a:t>
            </a:r>
            <a:r>
              <a:rPr lang="en-US" dirty="0" err="1" smtClean="0"/>
              <a:t>Adelard</a:t>
            </a:r>
            <a:r>
              <a:rPr lang="en-US" dirty="0" smtClean="0"/>
              <a:t> UK)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Test design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Test Results Verification </a:t>
            </a:r>
          </a:p>
          <a:p>
            <a:pPr lvl="1"/>
            <a:r>
              <a:rPr lang="en-US" dirty="0" smtClean="0"/>
              <a:t>Test design to wring out the bugs</a:t>
            </a:r>
          </a:p>
          <a:p>
            <a:pPr lvl="1"/>
            <a:r>
              <a:rPr lang="en-US" dirty="0" smtClean="0"/>
              <a:t>Was this effort successful?</a:t>
            </a:r>
          </a:p>
          <a:p>
            <a:pPr eaLnBrk="1" hangingPunct="1"/>
            <a:r>
              <a:rPr lang="en-US" dirty="0" smtClean="0"/>
              <a:t>Test design Validation – Nominal behaviors</a:t>
            </a:r>
          </a:p>
          <a:p>
            <a:pPr lvl="1"/>
            <a:r>
              <a:rPr lang="en-US" dirty="0" smtClean="0"/>
              <a:t>Relatively straightforward</a:t>
            </a:r>
          </a:p>
          <a:p>
            <a:pPr lvl="1"/>
            <a:r>
              <a:rPr lang="en-US" dirty="0" smtClean="0"/>
              <a:t>Not many issues discovered </a:t>
            </a:r>
          </a:p>
          <a:p>
            <a:r>
              <a:rPr lang="en-US" dirty="0" smtClean="0"/>
              <a:t>Test Design Validation – Off nominal behaviors</a:t>
            </a:r>
          </a:p>
          <a:p>
            <a:pPr lvl="1"/>
            <a:r>
              <a:rPr lang="en-US" dirty="0" smtClean="0"/>
              <a:t>Takes more thought ,  What can go wrong?   What shouldn’t it do? Off nominal behavior. Good number of issues</a:t>
            </a:r>
          </a:p>
          <a:p>
            <a:pPr lvl="1"/>
            <a:r>
              <a:rPr lang="en-US" dirty="0" smtClean="0"/>
              <a:t>What is “</a:t>
            </a:r>
            <a:r>
              <a:rPr lang="en-US" i="1" dirty="0" smtClean="0"/>
              <a:t>appropriately”</a:t>
            </a:r>
            <a:r>
              <a:rPr lang="en-US" dirty="0" smtClean="0"/>
              <a:t>? Off nominal behavior. Ripe for issues/ finding bugs</a:t>
            </a:r>
          </a:p>
          <a:p>
            <a:pPr lvl="1"/>
            <a:r>
              <a:rPr lang="en-US" dirty="0" smtClean="0"/>
              <a:t>Application the Safety Critical / Space Systems</a:t>
            </a:r>
          </a:p>
          <a:p>
            <a:pPr lvl="1"/>
            <a:endParaRPr lang="en-US" dirty="0" smtClean="0"/>
          </a:p>
          <a:p>
            <a:pPr lvl="2" eaLnBrk="1" hangingPunct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Off-nominal test design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248400" cy="4876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DO-178B</a:t>
            </a:r>
          </a:p>
          <a:p>
            <a:r>
              <a:rPr lang="en-US" dirty="0" smtClean="0"/>
              <a:t>Normal Range Test Cases:</a:t>
            </a:r>
          </a:p>
          <a:p>
            <a:pPr lvl="1"/>
            <a:r>
              <a:rPr lang="en-US" sz="2000" dirty="0" smtClean="0"/>
              <a:t>Boundary values on input variables</a:t>
            </a:r>
          </a:p>
          <a:p>
            <a:pPr lvl="1"/>
            <a:r>
              <a:rPr lang="en-US" sz="2000" dirty="0" smtClean="0"/>
              <a:t>Multiple iterations for time-related functions</a:t>
            </a:r>
          </a:p>
          <a:p>
            <a:pPr lvl="1"/>
            <a:r>
              <a:rPr lang="en-US" sz="2000" dirty="0" smtClean="0"/>
              <a:t>Transitions for state based software</a:t>
            </a:r>
          </a:p>
          <a:p>
            <a:r>
              <a:rPr lang="en-US" dirty="0" smtClean="0"/>
              <a:t>Robustness Test Cases:</a:t>
            </a:r>
          </a:p>
          <a:p>
            <a:pPr lvl="1"/>
            <a:r>
              <a:rPr lang="en-US" sz="2000" dirty="0" smtClean="0"/>
              <a:t>Invalid values for variables</a:t>
            </a:r>
          </a:p>
          <a:p>
            <a:pPr lvl="1"/>
            <a:r>
              <a:rPr lang="en-US" sz="2000" dirty="0" smtClean="0"/>
              <a:t>System initialization under abnormal conditions</a:t>
            </a:r>
          </a:p>
          <a:p>
            <a:pPr lvl="1"/>
            <a:r>
              <a:rPr lang="en-US" sz="2000" dirty="0" smtClean="0"/>
              <a:t>Failure modes of incoming data</a:t>
            </a:r>
          </a:p>
          <a:p>
            <a:pPr lvl="1"/>
            <a:r>
              <a:rPr lang="en-US" sz="2000" dirty="0" smtClean="0"/>
              <a:t>Exceeded time frames</a:t>
            </a:r>
          </a:p>
          <a:p>
            <a:pPr lvl="1"/>
            <a:r>
              <a:rPr lang="en-US" sz="2000" dirty="0" smtClean="0"/>
              <a:t>Try to provoke illegal state transitions</a:t>
            </a:r>
          </a:p>
          <a:p>
            <a:pPr lvl="1"/>
            <a:r>
              <a:rPr lang="en-US" sz="2000" dirty="0" smtClean="0"/>
              <a:t>Arithmetic Overflow</a:t>
            </a:r>
          </a:p>
          <a:p>
            <a:pPr lvl="1"/>
            <a:r>
              <a:rPr lang="en-US" sz="2000" dirty="0" smtClean="0"/>
              <a:t>Loop counts </a:t>
            </a:r>
          </a:p>
          <a:p>
            <a:endParaRPr lang="en-US" dirty="0" smtClean="0"/>
          </a:p>
          <a:p>
            <a:pPr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7E5B22-7AC1-409C-99C0-CA5DE1C4A7F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17413" name="Picture 6" descr="http://www.wpclipart.com/education/books/Book_open_tan_pag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2133600"/>
            <a:ext cx="24415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Possible Inputs for the Test Design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Validated SW requirements</a:t>
            </a:r>
          </a:p>
          <a:p>
            <a:r>
              <a:rPr lang="en-US" dirty="0" smtClean="0"/>
              <a:t>Test artifacts</a:t>
            </a:r>
          </a:p>
          <a:p>
            <a:pPr lvl="1"/>
            <a:r>
              <a:rPr lang="en-US" dirty="0" smtClean="0"/>
              <a:t>Test Plan</a:t>
            </a:r>
          </a:p>
          <a:p>
            <a:pPr lvl="1"/>
            <a:r>
              <a:rPr lang="en-US" dirty="0" smtClean="0"/>
              <a:t>Test procedures</a:t>
            </a:r>
          </a:p>
          <a:p>
            <a:pPr lvl="1"/>
            <a:r>
              <a:rPr lang="en-US" dirty="0" smtClean="0"/>
              <a:t>Test scripts</a:t>
            </a:r>
          </a:p>
          <a:p>
            <a:pPr lvl="1"/>
            <a:r>
              <a:rPr lang="en-US" dirty="0" smtClean="0"/>
              <a:t>Test Logs</a:t>
            </a:r>
          </a:p>
          <a:p>
            <a:r>
              <a:rPr lang="en-US" dirty="0" smtClean="0"/>
              <a:t>Test artifacts associated with multiple builds</a:t>
            </a:r>
          </a:p>
          <a:p>
            <a:r>
              <a:rPr lang="en-US" dirty="0" smtClean="0"/>
              <a:t>Con Ops, User manuals, Interface documents</a:t>
            </a:r>
          </a:p>
          <a:p>
            <a:r>
              <a:rPr lang="en-US" dirty="0" smtClean="0"/>
              <a:t>Test validation scope based on PBRA and RBA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Testing challenges-Space System</a:t>
            </a:r>
            <a:endParaRPr lang="en-US" sz="3100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System Initialization</a:t>
            </a:r>
          </a:p>
          <a:p>
            <a:pPr lvl="1"/>
            <a:r>
              <a:rPr lang="en-US" dirty="0" smtClean="0"/>
              <a:t>Timing constraint</a:t>
            </a:r>
          </a:p>
          <a:p>
            <a:pPr lvl="1"/>
            <a:r>
              <a:rPr lang="en-US" dirty="0" smtClean="0"/>
              <a:t>Init Failure?</a:t>
            </a:r>
          </a:p>
          <a:p>
            <a:pPr lvl="2"/>
            <a:r>
              <a:rPr lang="en-US" dirty="0" smtClean="0"/>
              <a:t>Response from other systems or ground</a:t>
            </a:r>
          </a:p>
          <a:p>
            <a:r>
              <a:rPr lang="en-US" dirty="0" smtClean="0"/>
              <a:t>Startup image management</a:t>
            </a:r>
          </a:p>
          <a:p>
            <a:pPr lvl="1"/>
            <a:r>
              <a:rPr lang="en-US" dirty="0" smtClean="0"/>
              <a:t>Auto switch to backup image?</a:t>
            </a:r>
          </a:p>
          <a:p>
            <a:pPr lvl="2"/>
            <a:r>
              <a:rPr lang="en-US" dirty="0" smtClean="0"/>
              <a:t>Appropriate bits commandable?</a:t>
            </a:r>
          </a:p>
          <a:p>
            <a:pPr lvl="1"/>
            <a:endParaRPr lang="en-US" dirty="0" smtClean="0"/>
          </a:p>
          <a:p>
            <a:endParaRPr lang="en-US" dirty="0" smtClean="0">
              <a:sym typeface="Wingdings" pitchFamily="2" charset="2"/>
            </a:endParaRPr>
          </a:p>
          <a:p>
            <a:pPr lvl="1" eaLnBrk="1" hangingPunct="1"/>
            <a:endParaRPr lang="en-US" dirty="0" smtClean="0">
              <a:sym typeface="Wingdings" pitchFamily="2" charset="2"/>
            </a:endParaRPr>
          </a:p>
          <a:p>
            <a:pPr lvl="1" eaLnBrk="1" hangingPunct="1"/>
            <a:endParaRPr lang="en-US" dirty="0" smtClean="0">
              <a:sym typeface="Wingdings" pitchFamily="2" charset="2"/>
            </a:endParaRPr>
          </a:p>
          <a:p>
            <a:pPr lvl="1" eaLnBrk="1" hangingPunct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172200" y="6211669"/>
            <a:ext cx="25580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8"/>
            <a:r>
              <a:rPr lang="en-US" dirty="0" smtClean="0">
                <a:sym typeface="Wingdings" pitchFamily="2" charset="2"/>
              </a:rPr>
              <a:t>(continued to next sheet)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smtClean="0"/>
              <a:t>Testing challenges-Space System (Contd.)</a:t>
            </a:r>
            <a:endParaRPr lang="en-US" sz="3100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>
                <a:sym typeface="Wingdings" pitchFamily="2" charset="2"/>
              </a:rPr>
              <a:t>System Safety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Fault Detection</a:t>
            </a:r>
          </a:p>
          <a:p>
            <a:pPr lvl="2"/>
            <a:r>
              <a:rPr lang="en-US" sz="2000" dirty="0" smtClean="0">
                <a:sym typeface="Wingdings" pitchFamily="2" charset="2"/>
              </a:rPr>
              <a:t>Fault levels (1, 2, or low level 3 fault)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Fault response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Autonomous/Manual Response enabled/inhibited 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Abort sequences (if applicable)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Commands to enable / disable response, reset flags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Swapping strings (IMOK monitoring)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Preventative measures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Arm/fire commands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Command processing (FSW validates? Executes?)</a:t>
            </a: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pPr lvl="1" eaLnBrk="1" hangingPunct="1"/>
            <a:endParaRPr lang="en-US" dirty="0" smtClean="0">
              <a:sym typeface="Wingdings" pitchFamily="2" charset="2"/>
            </a:endParaRPr>
          </a:p>
          <a:p>
            <a:pPr lvl="1" eaLnBrk="1" hangingPunct="1"/>
            <a:endParaRPr lang="en-US" dirty="0" smtClean="0">
              <a:sym typeface="Wingdings" pitchFamily="2" charset="2"/>
            </a:endParaRP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Assurance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an assurance case?	</a:t>
            </a:r>
          </a:p>
          <a:p>
            <a:pPr lvl="1"/>
            <a:r>
              <a:rPr lang="en-US" dirty="0" smtClean="0"/>
              <a:t>Specialized instance of general case argumentation</a:t>
            </a:r>
            <a:r>
              <a:rPr lang="en-US" baseline="30000" dirty="0" smtClean="0"/>
              <a:t>1</a:t>
            </a:r>
          </a:p>
          <a:p>
            <a:pPr lvl="2"/>
            <a:r>
              <a:rPr lang="en-US" dirty="0" smtClean="0"/>
              <a:t>Claim </a:t>
            </a:r>
            <a:r>
              <a:rPr lang="en-US" dirty="0" smtClean="0">
                <a:sym typeface="Wingdings" pitchFamily="2" charset="2"/>
              </a:rPr>
              <a:t> Evidence (Build an argument using Evidence for a given claim)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Claims can have sub-claims</a:t>
            </a:r>
          </a:p>
          <a:p>
            <a:r>
              <a:rPr lang="en-US" dirty="0" smtClean="0">
                <a:sym typeface="Wingdings" pitchFamily="2" charset="2"/>
              </a:rPr>
              <a:t>Tools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ASCE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Excel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12228</TotalTime>
  <Words>1105</Words>
  <Application>Microsoft Office PowerPoint</Application>
  <PresentationFormat>On-screen Show (4:3)</PresentationFormat>
  <Paragraphs>252</Paragraphs>
  <Slides>24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Assurance Cases and Test Design Analysis</vt:lpstr>
      <vt:lpstr>Outline</vt:lpstr>
      <vt:lpstr>Scope and Acknowledgement</vt:lpstr>
      <vt:lpstr>Test design</vt:lpstr>
      <vt:lpstr>Off-nominal test design</vt:lpstr>
      <vt:lpstr>Possible Inputs for the Test Design Analysis</vt:lpstr>
      <vt:lpstr>Testing challenges-Space System</vt:lpstr>
      <vt:lpstr>Testing challenges-Space System (Contd.)</vt:lpstr>
      <vt:lpstr>Assurance Case</vt:lpstr>
      <vt:lpstr>Example: Test design analysis</vt:lpstr>
      <vt:lpstr>Claims</vt:lpstr>
      <vt:lpstr>Claim score based on safety, criticality</vt:lpstr>
      <vt:lpstr>Engine Startup claim-evidence analysis</vt:lpstr>
      <vt:lpstr>Space System analysis</vt:lpstr>
      <vt:lpstr>Test scenario</vt:lpstr>
      <vt:lpstr>Trigger -&gt; Response </vt:lpstr>
      <vt:lpstr>Space System Triggers / Responses</vt:lpstr>
      <vt:lpstr>Test Design Validation Analysis &amp; Evidence</vt:lpstr>
      <vt:lpstr>Test Design Issues verified</vt:lpstr>
      <vt:lpstr>Two CSCIs of a Space system</vt:lpstr>
      <vt:lpstr>Summary</vt:lpstr>
      <vt:lpstr>Future Work</vt:lpstr>
      <vt:lpstr>Backup slides</vt:lpstr>
      <vt:lpstr>Verifying the test results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IV&amp;V Experience Test Design Validation &amp; Verification</dc:title>
  <dc:creator>Lateef, Khalid @ ITS</dc:creator>
  <cp:lastModifiedBy>Khalid Lateef</cp:lastModifiedBy>
  <cp:revision>67</cp:revision>
  <dcterms:created xsi:type="dcterms:W3CDTF">2010-08-26T12:35:10Z</dcterms:created>
  <dcterms:modified xsi:type="dcterms:W3CDTF">2012-08-18T03:52:46Z</dcterms:modified>
</cp:coreProperties>
</file>