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0" r:id="rId2"/>
    <p:sldId id="332" r:id="rId3"/>
    <p:sldId id="327" r:id="rId4"/>
    <p:sldId id="328" r:id="rId5"/>
    <p:sldId id="323" r:id="rId6"/>
    <p:sldId id="333" r:id="rId7"/>
    <p:sldId id="285" r:id="rId8"/>
    <p:sldId id="303" r:id="rId9"/>
    <p:sldId id="304" r:id="rId10"/>
    <p:sldId id="341" r:id="rId11"/>
    <p:sldId id="331" r:id="rId12"/>
    <p:sldId id="335" r:id="rId13"/>
    <p:sldId id="336" r:id="rId14"/>
    <p:sldId id="337" r:id="rId15"/>
    <p:sldId id="340" r:id="rId16"/>
    <p:sldId id="329" r:id="rId17"/>
    <p:sldId id="320" r:id="rId18"/>
    <p:sldId id="324" r:id="rId19"/>
    <p:sldId id="325" r:id="rId20"/>
    <p:sldId id="330" r:id="rId21"/>
    <p:sldId id="326" r:id="rId22"/>
    <p:sldId id="343" r:id="rId23"/>
    <p:sldId id="311" r:id="rId24"/>
    <p:sldId id="318" r:id="rId25"/>
    <p:sldId id="321" r:id="rId26"/>
    <p:sldId id="32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_broadwater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B9D"/>
    <a:srgbClr val="FF7C80"/>
    <a:srgbClr val="FF9999"/>
    <a:srgbClr val="008000"/>
    <a:srgbClr val="0000FF"/>
    <a:srgbClr val="FFFFD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1992" autoAdjust="0"/>
  </p:normalViewPr>
  <p:slideViewPr>
    <p:cSldViewPr>
      <p:cViewPr varScale="1">
        <p:scale>
          <a:sx n="95" d="100"/>
          <a:sy n="95" d="100"/>
        </p:scale>
        <p:origin x="-12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01131F-99EA-4A3C-84CB-A692C547B903}" type="datetimeFigureOut">
              <a:rPr lang="en-US"/>
              <a:pPr>
                <a:defRPr/>
              </a:pPr>
              <a:t>8/29/2012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76336C-EF26-4858-B4A8-3A8C971B9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A92352-D533-4F92-95E7-3CC247E36F4A}" type="datetimeFigureOut">
              <a:rPr lang="en-US"/>
              <a:pPr>
                <a:defRPr/>
              </a:pPr>
              <a:t>8/29/2012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06F0E4-C272-4E26-BCBE-046833DE1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70E230-1426-4477-BF98-E303B90FD9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slide from 6/8/2011 IVVO Technical</a:t>
            </a:r>
            <a:r>
              <a:rPr lang="en-US" baseline="0" dirty="0" smtClean="0"/>
              <a:t> Discussion presented by Mike Facemire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6F0E4-C272-4E26-BCBE-046833DE1B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6F0E4-C272-4E26-BCBE-046833DE1B9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ABA2C-61D2-41E3-A161-9BDFA8A76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0879-1C6B-48D9-9EF2-597DD7CA9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89F8-E4F4-4483-AA2B-7C6D9BB0B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FFD3-9420-4DDB-BB7D-46EBDF7ED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0D18-6A41-4301-B1F9-928E8D069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000"/>
            <a:ext cx="65532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990600"/>
            <a:ext cx="3949700" cy="538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949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9200"/>
            <a:ext cx="3949700" cy="261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44FA-E27F-47EB-A9EE-9EEEFE8F7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777F-4B84-48CB-96FE-5494A8824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13F52-97F9-499D-892D-1D4D600EC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FD1B-6AA5-461A-9370-20F1D6AC7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1531-6429-4C7A-B776-159396D4F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65FA-89FB-4978-BC59-2CA84F21F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52DE-C3D1-416F-8EEF-7C24CFEFA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6956-17A6-4F4D-8AAD-84756255B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5/5/2011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456CBC3-7C4C-45F7-A51C-9A02E35CD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0"/>
            <a:ext cx="930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28600" y="990600"/>
            <a:ext cx="876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06388" y="762000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</a:rPr>
              <a:t>IV&amp;V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Simple Management and Analysis of Requirements and Traceability (SMART) Tool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Travis Dawson</a:t>
            </a:r>
          </a:p>
          <a:p>
            <a:r>
              <a:rPr lang="en-US" dirty="0" smtClean="0"/>
              <a:t>Michael Facemire</a:t>
            </a:r>
          </a:p>
          <a:p>
            <a:r>
              <a:rPr lang="en-US" dirty="0" smtClean="0"/>
              <a:t>Charles Broadwater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6866" name="Picture 2" descr="C:\Documents and Settings\dawsotr\Desktop\SMART Presentation\Analysis 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639050" cy="516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In-Process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 of forms among artifact types</a:t>
            </a:r>
          </a:p>
          <a:p>
            <a:pPr lvl="1"/>
            <a:r>
              <a:rPr lang="en-US" dirty="0" smtClean="0"/>
              <a:t>Removal of requirement artifact as the only left-hand artifact</a:t>
            </a:r>
          </a:p>
          <a:p>
            <a:r>
              <a:rPr lang="en-US" dirty="0" smtClean="0"/>
              <a:t>Enhanced navigation</a:t>
            </a:r>
          </a:p>
          <a:p>
            <a:pPr lvl="1"/>
            <a:r>
              <a:rPr lang="en-US" dirty="0" smtClean="0"/>
              <a:t>addition of list navigation</a:t>
            </a:r>
          </a:p>
          <a:p>
            <a:r>
              <a:rPr lang="en-US" dirty="0" smtClean="0"/>
              <a:t>Allowing multiple instances of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Analysis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7891" name="Picture 3" descr="C:\Documents and Settings\dawsotr\Desktop\SMART Presentation\Main Menu - 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267937" cy="4572000"/>
          </a:xfrm>
          <a:prstGeom prst="rect">
            <a:avLst/>
          </a:prstGeom>
          <a:noFill/>
        </p:spPr>
      </p:pic>
      <p:pic>
        <p:nvPicPr>
          <p:cNvPr id="9" name="Picture 3" descr="C:\Documents and Settings\dawsotr\Desktop\SMART Presentation\Main Menu - 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029503" cy="2209800"/>
          </a:xfrm>
          <a:prstGeom prst="rect">
            <a:avLst/>
          </a:prstGeom>
          <a:noFill/>
        </p:spPr>
      </p:pic>
      <p:pic>
        <p:nvPicPr>
          <p:cNvPr id="37892" name="Picture 4" descr="C:\Documents and Settings\dawsotr\Desktop\SMART Presentation\New Form - sel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00200"/>
            <a:ext cx="7043008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Requirements to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8915" name="Picture 3" descr="C:\Documents and Settings\dawsotr\Desktop\SMART Presentation\New Form - r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018145" cy="5372100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49" y="1895476"/>
            <a:ext cx="920000" cy="10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9844" y="1464716"/>
            <a:ext cx="4085714" cy="49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Analysis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64" name="Picture 4" descr="C:\Documents and Settings\dawsotr\Desktop\SMART Presentation\multi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972425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dawsotr\Desktop\SMART Presentation\New Form - r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018145" cy="5372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 Left and Right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9938" name="Picture 2" descr="C:\Documents and Settings\dawsotr\Desktop\SMART Presentation\New Form - s2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041005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Requirements Report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039813" y="1219200"/>
          <a:ext cx="7292975" cy="5160963"/>
        </p:xfrm>
        <a:graphic>
          <a:graphicData uri="http://schemas.openxmlformats.org/presentationml/2006/ole">
            <p:oleObj spid="_x0000_s1026" name="Worksheet" r:id="rId3" imgW="5733957" imgH="4057836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of SMART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7168D-C9E7-4462-830E-2A439BFCB0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Anything to bring report card grades up</a:t>
            </a:r>
          </a:p>
          <a:p>
            <a:r>
              <a:rPr lang="en-US" dirty="0" smtClean="0"/>
              <a:t>Generalization across projects</a:t>
            </a:r>
          </a:p>
          <a:p>
            <a:r>
              <a:rPr lang="en-US" dirty="0" smtClean="0"/>
              <a:t>Using common data model</a:t>
            </a:r>
          </a:p>
          <a:p>
            <a:r>
              <a:rPr lang="en-US" dirty="0" smtClean="0"/>
              <a:t>Native-formatted requirements</a:t>
            </a:r>
          </a:p>
          <a:p>
            <a:pPr lvl="1"/>
            <a:r>
              <a:rPr lang="en-US" dirty="0" smtClean="0"/>
              <a:t>OLE</a:t>
            </a:r>
          </a:p>
          <a:p>
            <a:pPr lvl="1"/>
            <a:r>
              <a:rPr lang="en-US" dirty="0" smtClean="0"/>
              <a:t>html</a:t>
            </a:r>
          </a:p>
          <a:p>
            <a:r>
              <a:rPr lang="en-US" dirty="0" smtClean="0"/>
              <a:t>Extend mapping targets</a:t>
            </a:r>
          </a:p>
          <a:p>
            <a:r>
              <a:rPr lang="en-US" dirty="0" smtClean="0"/>
              <a:t>Simplify data structures</a:t>
            </a:r>
          </a:p>
          <a:p>
            <a:r>
              <a:rPr lang="en-US" dirty="0" smtClean="0"/>
              <a:t>Better support for issue development</a:t>
            </a:r>
          </a:p>
          <a:p>
            <a:r>
              <a:rPr lang="en-US" dirty="0" smtClean="0"/>
              <a:t>Better support for assurance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vs Project</a:t>
            </a:r>
          </a:p>
          <a:p>
            <a:r>
              <a:rPr lang="en-US" dirty="0" smtClean="0"/>
              <a:t>Analysts vs SWAT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7168D-C9E7-4462-830E-2A439BFCB0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is field-proven</a:t>
            </a:r>
          </a:p>
          <a:p>
            <a:pPr lvl="1"/>
            <a:r>
              <a:rPr lang="en-US" dirty="0" smtClean="0"/>
              <a:t>Multiple projects, many issues generated</a:t>
            </a:r>
          </a:p>
          <a:p>
            <a:pPr lvl="1"/>
            <a:r>
              <a:rPr lang="en-US" dirty="0" smtClean="0"/>
              <a:t>I assert a unique capability (currently supported, traceability tool)</a:t>
            </a:r>
          </a:p>
          <a:p>
            <a:r>
              <a:rPr lang="en-US" dirty="0" smtClean="0"/>
              <a:t>SMART has a large user and user-developer base</a:t>
            </a:r>
          </a:p>
          <a:p>
            <a:r>
              <a:rPr lang="en-US" dirty="0" smtClean="0"/>
              <a:t>SMART has had initial discussion with SWAT on enterprise support</a:t>
            </a:r>
          </a:p>
          <a:p>
            <a:r>
              <a:rPr lang="en-US" dirty="0" smtClean="0"/>
              <a:t>SMART has planned enhancements that are progressing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Charts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SMART Queries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00B050"/>
                </a:solidFill>
                <a:latin typeface="+mn-lt"/>
              </a:rPr>
              <a:t>Change Impact Analysis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Requirement Text (ObjectText)</a:t>
            </a:r>
          </a:p>
          <a:p>
            <a:r>
              <a:rPr lang="en-US" dirty="0" smtClean="0"/>
              <a:t>New Requirements</a:t>
            </a:r>
          </a:p>
          <a:p>
            <a:r>
              <a:rPr lang="en-US" dirty="0" smtClean="0"/>
              <a:t>Deleted Requirements</a:t>
            </a:r>
          </a:p>
          <a:p>
            <a:r>
              <a:rPr lang="en-US" dirty="0" smtClean="0"/>
              <a:t>New Traces</a:t>
            </a:r>
          </a:p>
          <a:p>
            <a:r>
              <a:rPr lang="en-US" dirty="0" smtClean="0"/>
              <a:t>Deleted Traces</a:t>
            </a:r>
          </a:p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E86F8A-E80A-4249-8EE1-2C3AB68BE3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Behind Tool Selection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3454ED-7D52-46F9-BAAB-B47B48398B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dirty="0" smtClean="0"/>
              <a:t>Like MAVEN, SMAP was initially using MKS to support requirements validation</a:t>
            </a:r>
          </a:p>
          <a:p>
            <a:pPr lvl="1">
              <a:defRPr/>
            </a:pPr>
            <a:r>
              <a:rPr lang="en-US" sz="2000" dirty="0" smtClean="0"/>
              <a:t>Led to a nearly one-to-one mapping  between the fields in MKS and the requirements validation form in SMART</a:t>
            </a:r>
          </a:p>
          <a:p>
            <a:pPr lvl="1">
              <a:defRPr/>
            </a:pPr>
            <a:r>
              <a:rPr lang="en-US" sz="2000" dirty="0" smtClean="0"/>
              <a:t>Analysts would already be familiar with fields</a:t>
            </a:r>
          </a:p>
          <a:p>
            <a:pPr lvl="1">
              <a:defRPr/>
            </a:pPr>
            <a:r>
              <a:rPr lang="en-US" sz="2000" dirty="0" smtClean="0"/>
              <a:t>Made migrating analysis records from MKS to SMART straightforward</a:t>
            </a:r>
          </a:p>
          <a:p>
            <a:pPr>
              <a:defRPr/>
            </a:pPr>
            <a:r>
              <a:rPr lang="en-US" sz="2400" dirty="0" smtClean="0"/>
              <a:t>MAVEN and SMAP projects use DOORS for requirements and traceability</a:t>
            </a:r>
          </a:p>
          <a:p>
            <a:pPr lvl="1">
              <a:defRPr/>
            </a:pPr>
            <a:r>
              <a:rPr lang="en-US" sz="2000" dirty="0" smtClean="0"/>
              <a:t>Resulted in a database schema and features oriented towards handling artifacts from DOORS</a:t>
            </a:r>
          </a:p>
          <a:p>
            <a:pPr>
              <a:defRPr/>
            </a:pPr>
            <a:r>
              <a:rPr lang="en-US" sz="2400" dirty="0" smtClean="0"/>
              <a:t>SMART now has a multimission pedigree</a:t>
            </a:r>
          </a:p>
          <a:p>
            <a:pPr lvl="1">
              <a:defRPr/>
            </a:pPr>
            <a:r>
              <a:rPr lang="en-US" sz="2000" dirty="0" smtClean="0"/>
              <a:t>Instantiations of the tool used on Juno, ESMDI, Ares, ICESat-II, SMAP, and now MAVEN – helping establish the framework for a common tool to be used on IV&amp;V projects</a:t>
            </a:r>
          </a:p>
          <a:p>
            <a:pPr lvl="1">
              <a:defRPr/>
            </a:pPr>
            <a:r>
              <a:rPr lang="en-US" sz="2000" dirty="0" smtClean="0"/>
              <a:t>MAVEN benefits from multiple enhancements made to the tool to support the various projects</a:t>
            </a:r>
          </a:p>
          <a:p>
            <a:pPr lvl="1">
              <a:defRPr/>
            </a:pPr>
            <a:r>
              <a:rPr lang="en-US" sz="2000" dirty="0" smtClean="0"/>
              <a:t>Due to MAVEN inheriting analysts from Juno, there was already an experience base with the tool and its architecture</a:t>
            </a:r>
          </a:p>
          <a:p>
            <a:pPr>
              <a:defRPr/>
            </a:pPr>
            <a:r>
              <a:rPr lang="en-US" sz="2400" dirty="0" smtClean="0"/>
              <a:t>SMART relies on a Microsoft Access frontend</a:t>
            </a:r>
          </a:p>
          <a:p>
            <a:pPr lvl="1">
              <a:defRPr/>
            </a:pPr>
            <a:r>
              <a:rPr lang="en-US" sz="2000" dirty="0" smtClean="0"/>
              <a:t>Flexible architecture and easy to tailor and modify on the fly - does not require a formal change request process</a:t>
            </a:r>
          </a:p>
          <a:p>
            <a:pPr lvl="1">
              <a:defRPr/>
            </a:pPr>
            <a:r>
              <a:rPr lang="en-US" sz="2000" dirty="0" smtClean="0"/>
              <a:t>Considerable experience on the team with Access and database development</a:t>
            </a:r>
          </a:p>
          <a:p>
            <a:pPr lvl="2">
              <a:defRPr/>
            </a:pPr>
            <a:endParaRPr lang="en-US" sz="1600" dirty="0" smtClean="0"/>
          </a:p>
          <a:p>
            <a:pPr>
              <a:defRPr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for MAVEN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Added MAVEN-specific scoping qualifiers</a:t>
            </a:r>
          </a:p>
          <a:p>
            <a:r>
              <a:rPr lang="en-US" dirty="0" smtClean="0"/>
              <a:t>Added fields to support change/impact analysis</a:t>
            </a:r>
          </a:p>
          <a:p>
            <a:r>
              <a:rPr lang="en-US" dirty="0" smtClean="0"/>
              <a:t>Added several requirement fields to facilitate filters</a:t>
            </a:r>
          </a:p>
          <a:p>
            <a:r>
              <a:rPr lang="en-US" dirty="0" smtClean="0"/>
              <a:t>Code analysis form</a:t>
            </a:r>
          </a:p>
          <a:p>
            <a:pPr lvl="1"/>
            <a:r>
              <a:rPr lang="en-US" dirty="0" smtClean="0"/>
              <a:t>Allows analyst to trace one or more functions to a requirement</a:t>
            </a:r>
          </a:p>
          <a:p>
            <a:pPr lvl="1"/>
            <a:r>
              <a:rPr lang="en-US" dirty="0" smtClean="0"/>
              <a:t>Analyst can select the function from dropdown list, which pre-populates a code snippet field</a:t>
            </a:r>
          </a:p>
          <a:p>
            <a:pPr lvl="1"/>
            <a:r>
              <a:rPr lang="en-US" dirty="0" smtClean="0"/>
              <a:t>Analyst can add comments on each trace, as well as comment on the traceability overall if multiple functions are traced to the requirement</a:t>
            </a:r>
          </a:p>
          <a:p>
            <a:r>
              <a:rPr lang="en-US" dirty="0" smtClean="0"/>
              <a:t>Test validation form</a:t>
            </a:r>
          </a:p>
          <a:p>
            <a:pPr lvl="1"/>
            <a:r>
              <a:rPr lang="en-US" dirty="0" smtClean="0"/>
              <a:t>Modeled after code analysis form</a:t>
            </a:r>
          </a:p>
          <a:p>
            <a:pPr lvl="1"/>
            <a:r>
              <a:rPr lang="en-US" dirty="0" smtClean="0"/>
              <a:t>Instead of relying on user to trace test requirements, tool will use developer provided traces</a:t>
            </a:r>
          </a:p>
          <a:p>
            <a:pPr lvl="1"/>
            <a:r>
              <a:rPr lang="en-US" dirty="0" smtClean="0"/>
              <a:t>Designed to support unit test validation and acceptance test validation tasks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162800" cy="762000"/>
          </a:xfrm>
        </p:spPr>
        <p:txBody>
          <a:bodyPr/>
          <a:lstStyle/>
          <a:p>
            <a:r>
              <a:rPr lang="en-US" dirty="0" smtClean="0"/>
              <a:t>Future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form to support analysis of mini-scenarios (basic form developed)</a:t>
            </a:r>
          </a:p>
          <a:p>
            <a:r>
              <a:rPr lang="en-US" dirty="0" smtClean="0"/>
              <a:t>Develop a form to support the general code inspection task</a:t>
            </a:r>
          </a:p>
          <a:p>
            <a:r>
              <a:rPr lang="en-US" dirty="0" smtClean="0"/>
              <a:t>Provide broader coverage of AVT task</a:t>
            </a:r>
          </a:p>
          <a:p>
            <a:r>
              <a:rPr lang="en-US" dirty="0" smtClean="0"/>
              <a:t>Conditional formatting based on various flags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Much of what IV&amp;V does involves tracing (or evaluating developer traces) of one artifact element to another, e.g.</a:t>
            </a:r>
          </a:p>
          <a:p>
            <a:pPr lvl="1"/>
            <a:r>
              <a:rPr lang="en-US" dirty="0" smtClean="0"/>
              <a:t>Higher-level requirements (parents) to lower-level, dependent requirements (children)</a:t>
            </a:r>
          </a:p>
          <a:p>
            <a:pPr lvl="1"/>
            <a:r>
              <a:rPr lang="en-US" dirty="0" smtClean="0"/>
              <a:t>IV&amp;V model elements to FSW requirements</a:t>
            </a:r>
          </a:p>
          <a:p>
            <a:pPr lvl="1"/>
            <a:r>
              <a:rPr lang="en-US" dirty="0" smtClean="0"/>
              <a:t>Potentially, any life-cycle artifact element to any other</a:t>
            </a:r>
          </a:p>
          <a:p>
            <a:pPr lvl="1"/>
            <a:r>
              <a:rPr lang="en-US" dirty="0" smtClean="0"/>
              <a:t>etc, etc, etc</a:t>
            </a:r>
          </a:p>
          <a:p>
            <a:r>
              <a:rPr lang="en-US" dirty="0" smtClean="0"/>
              <a:t>The traces themselves are their own “objects” with their own characteristics, fields, etc.</a:t>
            </a:r>
          </a:p>
          <a:p>
            <a:pPr lvl="1"/>
            <a:r>
              <a:rPr lang="en-US" dirty="0" smtClean="0"/>
              <a:t>Want to capture IV&amp;V analysis notes</a:t>
            </a:r>
          </a:p>
          <a:p>
            <a:pPr lvl="1"/>
            <a:r>
              <a:rPr lang="en-US" dirty="0" smtClean="0"/>
              <a:t>Want to assert IV&amp;V traces in addition to developer traces, and distinguish between them</a:t>
            </a:r>
          </a:p>
          <a:p>
            <a:pPr lvl="1"/>
            <a:r>
              <a:rPr lang="en-US" dirty="0" smtClean="0"/>
              <a:t>A link field in one item with a pointer to another item is not sufficient</a:t>
            </a:r>
          </a:p>
          <a:p>
            <a:r>
              <a:rPr lang="en-US" dirty="0" smtClean="0"/>
              <a:t>Analysis notes can lead to findings or to assurance evidence, and we need a way to support these</a:t>
            </a:r>
          </a:p>
          <a:p>
            <a:r>
              <a:rPr lang="en-US" dirty="0" smtClean="0"/>
              <a:t>We don’t need a database in which we enter our analysis results, we need a tool to facilitate that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</a:t>
            </a:r>
            <a:r>
              <a:rPr lang="en-US" u="sng" dirty="0" smtClean="0"/>
              <a:t>User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Artifacts</a:t>
            </a:r>
          </a:p>
          <a:p>
            <a:pPr lvl="1"/>
            <a:r>
              <a:rPr lang="en-US" dirty="0" smtClean="0"/>
              <a:t>Ability to represent a wide variety of artifacts</a:t>
            </a:r>
          </a:p>
          <a:p>
            <a:pPr lvl="1"/>
            <a:r>
              <a:rPr lang="en-US" dirty="0" smtClean="0"/>
              <a:t>Ability to display artifacts with native formatting (graphics, etc.)</a:t>
            </a:r>
          </a:p>
          <a:p>
            <a:r>
              <a:rPr lang="en-US" dirty="0" smtClean="0"/>
              <a:t>Facilitating analysis</a:t>
            </a:r>
          </a:p>
          <a:p>
            <a:pPr lvl="1"/>
            <a:r>
              <a:rPr lang="en-US" dirty="0" smtClean="0"/>
              <a:t>Ability to attach IV&amp;V-interest attributes to both parent and child elements</a:t>
            </a:r>
          </a:p>
          <a:p>
            <a:pPr lvl="1"/>
            <a:r>
              <a:rPr lang="en-US" dirty="0" smtClean="0"/>
              <a:t>Ability to capture attributes and analysis notes for </a:t>
            </a:r>
            <a:r>
              <a:rPr lang="en-US" dirty="0" err="1" smtClean="0"/>
              <a:t>reqts</a:t>
            </a:r>
            <a:r>
              <a:rPr lang="en-US" dirty="0" smtClean="0"/>
              <a:t> &amp; traces</a:t>
            </a:r>
          </a:p>
          <a:p>
            <a:pPr lvl="1"/>
            <a:r>
              <a:rPr lang="en-US" dirty="0" smtClean="0"/>
              <a:t>Support development of issues and assurance evidence</a:t>
            </a:r>
          </a:p>
          <a:p>
            <a:r>
              <a:rPr lang="en-US" dirty="0" smtClean="0"/>
              <a:t>Visualization/Navigation</a:t>
            </a:r>
          </a:p>
          <a:p>
            <a:pPr lvl="1"/>
            <a:r>
              <a:rPr lang="en-US" dirty="0" smtClean="0"/>
              <a:t>Ability to easily load and link various artifacts</a:t>
            </a:r>
          </a:p>
          <a:p>
            <a:pPr lvl="1"/>
            <a:r>
              <a:rPr lang="en-US" dirty="0" smtClean="0"/>
              <a:t>Ability to see lists (with filtering) of elements for selection</a:t>
            </a:r>
          </a:p>
          <a:p>
            <a:pPr lvl="1"/>
            <a:r>
              <a:rPr lang="en-US" dirty="0" smtClean="0"/>
              <a:t>Ability to view parent, child and trace simultaneously</a:t>
            </a:r>
          </a:p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Ability to support multiple analysts in the same data set, often geographically dispersed</a:t>
            </a:r>
          </a:p>
          <a:p>
            <a:pPr lvl="1"/>
            <a:r>
              <a:rPr lang="en-US" dirty="0" smtClean="0"/>
              <a:t>Ability to support multiple projects without new development</a:t>
            </a:r>
          </a:p>
          <a:p>
            <a:pPr lvl="1"/>
            <a:r>
              <a:rPr lang="en-US" dirty="0" smtClean="0"/>
              <a:t>Ability to represent custom fields without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800600"/>
            <a:ext cx="403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85800" y="4724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37120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Antiquity</a:t>
            </a:r>
            <a:endParaRPr lang="en-US" sz="1600" dirty="0"/>
          </a:p>
        </p:txBody>
      </p:sp>
      <p:cxnSp>
        <p:nvCxnSpPr>
          <p:cNvPr id="11" name="Elbow Connector 10"/>
          <p:cNvCxnSpPr>
            <a:stCxn id="14" idx="2"/>
          </p:cNvCxnSpPr>
          <p:nvPr/>
        </p:nvCxnSpPr>
        <p:spPr>
          <a:xfrm rot="16200000" flipH="1">
            <a:off x="588378" y="4121376"/>
            <a:ext cx="1109245" cy="304801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338060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MER</a:t>
            </a:r>
            <a:r>
              <a:rPr lang="en-US" sz="1600" dirty="0" smtClean="0"/>
              <a:t> IV&amp;V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66799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95600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52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14800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44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436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532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628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724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11" y="4953000"/>
            <a:ext cx="0" cy="15240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8200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2001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11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2002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10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2003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667009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2004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276608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2005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7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2006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495806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2007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105405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2008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4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2009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324603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934202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2011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43801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2012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8153400" y="5105400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dirty="0" smtClean="0"/>
              <a:t>2013</a:t>
            </a:r>
            <a:endParaRPr lang="en-US" sz="1200" dirty="0"/>
          </a:p>
        </p:txBody>
      </p:sp>
      <p:sp>
        <p:nvSpPr>
          <p:cNvPr id="44" name="Right Arrow 43"/>
          <p:cNvSpPr/>
          <p:nvPr/>
        </p:nvSpPr>
        <p:spPr>
          <a:xfrm>
            <a:off x="5334000" y="4724400"/>
            <a:ext cx="3429000" cy="3048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077200" y="4038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Analyst Utopia</a:t>
            </a:r>
            <a:endParaRPr lang="en-US" sz="1600" dirty="0"/>
          </a:p>
        </p:txBody>
      </p:sp>
      <p:cxnSp>
        <p:nvCxnSpPr>
          <p:cNvPr id="48" name="Elbow Connector 47"/>
          <p:cNvCxnSpPr>
            <a:stCxn id="49" idx="2"/>
          </p:cNvCxnSpPr>
          <p:nvPr/>
        </p:nvCxnSpPr>
        <p:spPr>
          <a:xfrm rot="16200000" flipH="1">
            <a:off x="482888" y="3607087"/>
            <a:ext cx="1929825" cy="457200"/>
          </a:xfrm>
          <a:prstGeom prst="bentConnector3">
            <a:avLst>
              <a:gd name="adj1" fmla="val 16719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9600" y="2286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MER</a:t>
            </a:r>
            <a:r>
              <a:rPr lang="en-US" sz="1600" dirty="0" smtClean="0"/>
              <a:t> RTA “Tool”</a:t>
            </a:r>
            <a:endParaRPr lang="en-US" sz="1600" dirty="0"/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4991091" y="4229109"/>
            <a:ext cx="914396" cy="228579"/>
          </a:xfrm>
          <a:prstGeom prst="bentConnector3">
            <a:avLst>
              <a:gd name="adj1" fmla="val 26288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57800" y="3581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Juno </a:t>
            </a:r>
          </a:p>
        </p:txBody>
      </p:sp>
      <p:cxnSp>
        <p:nvCxnSpPr>
          <p:cNvPr id="65" name="Elbow Connector 64"/>
          <p:cNvCxnSpPr>
            <a:stCxn id="66" idx="2"/>
          </p:cNvCxnSpPr>
          <p:nvPr/>
        </p:nvCxnSpPr>
        <p:spPr>
          <a:xfrm rot="5400000">
            <a:off x="1157020" y="3519219"/>
            <a:ext cx="2105561" cy="45720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28800" y="13716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RTAT Proposed as IV&amp;V Research Initiative</a:t>
            </a:r>
            <a:endParaRPr lang="en-US" sz="1600" dirty="0"/>
          </a:p>
        </p:txBody>
      </p:sp>
      <p:cxnSp>
        <p:nvCxnSpPr>
          <p:cNvPr id="76" name="Elbow Connector 75"/>
          <p:cNvCxnSpPr>
            <a:stCxn id="77" idx="2"/>
          </p:cNvCxnSpPr>
          <p:nvPr/>
        </p:nvCxnSpPr>
        <p:spPr>
          <a:xfrm rot="16200000" flipH="1">
            <a:off x="4445288" y="3988087"/>
            <a:ext cx="1091626" cy="53340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267200" y="3124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Ares</a:t>
            </a:r>
            <a:r>
              <a:rPr lang="en-US" sz="1600" dirty="0" smtClean="0"/>
              <a:t> IV&amp;V</a:t>
            </a:r>
            <a:endParaRPr lang="en-US" sz="1600" dirty="0"/>
          </a:p>
        </p:txBody>
      </p:sp>
      <p:cxnSp>
        <p:nvCxnSpPr>
          <p:cNvPr id="80" name="Elbow Connector 79"/>
          <p:cNvCxnSpPr/>
          <p:nvPr/>
        </p:nvCxnSpPr>
        <p:spPr>
          <a:xfrm rot="16200000" flipH="1">
            <a:off x="3529461" y="3023741"/>
            <a:ext cx="2351779" cy="1181100"/>
          </a:xfrm>
          <a:prstGeom prst="bentConnector3">
            <a:avLst>
              <a:gd name="adj1" fmla="val 11520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71800" y="13716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RTAT Extended to include graphics, UML components</a:t>
            </a:r>
            <a:endParaRPr lang="en-US" sz="16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362200" y="4572000"/>
            <a:ext cx="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733800" y="4572000"/>
            <a:ext cx="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819400" y="4572000"/>
            <a:ext cx="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191000" y="4572000"/>
            <a:ext cx="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276600" y="4572000"/>
            <a:ext cx="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648200" y="4572000"/>
            <a:ext cx="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514600" y="277374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Variety of customers, including </a:t>
            </a:r>
            <a:r>
              <a:rPr lang="en-US" sz="1600" i="1" dirty="0" smtClean="0"/>
              <a:t>MRO</a:t>
            </a:r>
            <a:r>
              <a:rPr lang="en-US" sz="1600" dirty="0" smtClean="0"/>
              <a:t>, </a:t>
            </a:r>
            <a:r>
              <a:rPr lang="en-US" sz="1600" i="1" dirty="0" smtClean="0"/>
              <a:t>SIRTF</a:t>
            </a:r>
            <a:r>
              <a:rPr lang="en-US" sz="1600" dirty="0" smtClean="0"/>
              <a:t>, </a:t>
            </a:r>
            <a:r>
              <a:rPr lang="en-US" sz="1600" i="1" dirty="0" smtClean="0"/>
              <a:t>Dawn</a:t>
            </a:r>
            <a:r>
              <a:rPr lang="en-US" sz="1600" dirty="0" smtClean="0"/>
              <a:t>, </a:t>
            </a:r>
            <a:r>
              <a:rPr lang="en-US" sz="1600" i="1" dirty="0" smtClean="0"/>
              <a:t>OCO</a:t>
            </a:r>
            <a:r>
              <a:rPr lang="en-US" sz="1600" dirty="0" smtClean="0"/>
              <a:t>, </a:t>
            </a:r>
            <a:r>
              <a:rPr lang="en-US" sz="1600" i="1" dirty="0" smtClean="0"/>
              <a:t>Deep Impact</a:t>
            </a:r>
            <a:endParaRPr lang="en-US" sz="1600" i="1" dirty="0"/>
          </a:p>
        </p:txBody>
      </p:sp>
      <p:sp>
        <p:nvSpPr>
          <p:cNvPr id="101" name="Right Brace 100"/>
          <p:cNvSpPr/>
          <p:nvPr/>
        </p:nvSpPr>
        <p:spPr>
          <a:xfrm rot="16200000">
            <a:off x="3390900" y="3162300"/>
            <a:ext cx="228600" cy="2590800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16" name="Elbow Connector 115"/>
          <p:cNvCxnSpPr>
            <a:stCxn id="117" idx="2"/>
          </p:cNvCxnSpPr>
          <p:nvPr/>
        </p:nvCxnSpPr>
        <p:spPr>
          <a:xfrm rot="5400000">
            <a:off x="6712246" y="4464347"/>
            <a:ext cx="482027" cy="19048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400800" y="3733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SMAP</a:t>
            </a:r>
            <a:r>
              <a:rPr lang="en-US" sz="1600" dirty="0" smtClean="0"/>
              <a:t> SMART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1600200" y="5638800"/>
            <a:ext cx="6629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0" indent="-793750">
              <a:spcAft>
                <a:spcPts val="300"/>
              </a:spcAft>
            </a:pPr>
            <a:r>
              <a:rPr lang="en-US" sz="1400" dirty="0" smtClean="0"/>
              <a:t>RTA 	Requirements Traceability Analysis</a:t>
            </a:r>
          </a:p>
          <a:p>
            <a:pPr marL="793750" indent="-793750">
              <a:spcAft>
                <a:spcPts val="300"/>
              </a:spcAft>
            </a:pPr>
            <a:r>
              <a:rPr lang="en-US" sz="1400" dirty="0" smtClean="0"/>
              <a:t>RTAT 	A specific RTA tool</a:t>
            </a:r>
          </a:p>
          <a:p>
            <a:pPr marL="793750" indent="-793750">
              <a:spcAft>
                <a:spcPts val="300"/>
              </a:spcAft>
            </a:pPr>
            <a:r>
              <a:rPr lang="en-US" sz="1400" dirty="0" smtClean="0"/>
              <a:t>ORBIT	IV&amp;V tool based on PTS Integrity (formerly MKS Integrity) to capture issues (initially), requirements analysis (later), and risks (future)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572000" y="1371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ORBIT reqts discovery/ trade study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5410200" y="2362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ORBIT Roll-Out</a:t>
            </a:r>
            <a:endParaRPr lang="en-US" sz="1600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6172200" y="4267200"/>
            <a:ext cx="0" cy="5334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715000" y="4572000"/>
            <a:ext cx="0" cy="2286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ight Brace 179"/>
          <p:cNvSpPr/>
          <p:nvPr/>
        </p:nvSpPr>
        <p:spPr>
          <a:xfrm rot="16200000">
            <a:off x="5905500" y="2933700"/>
            <a:ext cx="152400" cy="1143000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2" name="TextBox 181"/>
          <p:cNvSpPr txBox="1"/>
          <p:nvPr/>
        </p:nvSpPr>
        <p:spPr>
          <a:xfrm>
            <a:off x="5334000" y="42334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Ares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334000" y="3048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Pre-SMART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715000" y="3928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ESMDI</a:t>
            </a:r>
          </a:p>
        </p:txBody>
      </p:sp>
      <p:cxnSp>
        <p:nvCxnSpPr>
          <p:cNvPr id="191" name="Elbow Connector 190"/>
          <p:cNvCxnSpPr>
            <a:stCxn id="192" idx="2"/>
          </p:cNvCxnSpPr>
          <p:nvPr/>
        </p:nvCxnSpPr>
        <p:spPr>
          <a:xfrm rot="16200000" flipH="1">
            <a:off x="6490286" y="3352789"/>
            <a:ext cx="2564249" cy="381020"/>
          </a:xfrm>
          <a:prstGeom prst="bentConnector3">
            <a:avLst>
              <a:gd name="adj1" fmla="val 13491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7010400" y="1676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MAVEN</a:t>
            </a:r>
          </a:p>
          <a:p>
            <a:pPr algn="ctr"/>
            <a:r>
              <a:rPr lang="en-US" sz="1600" dirty="0" smtClean="0"/>
              <a:t>SMART</a:t>
            </a:r>
            <a:endParaRPr lang="en-US" sz="1600" dirty="0"/>
          </a:p>
        </p:txBody>
      </p:sp>
      <p:sp>
        <p:nvSpPr>
          <p:cNvPr id="197" name="Diamond 196"/>
          <p:cNvSpPr/>
          <p:nvPr/>
        </p:nvSpPr>
        <p:spPr>
          <a:xfrm>
            <a:off x="5334000" y="2209800"/>
            <a:ext cx="76200" cy="152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Diamond 197"/>
          <p:cNvSpPr/>
          <p:nvPr/>
        </p:nvSpPr>
        <p:spPr>
          <a:xfrm>
            <a:off x="5791200" y="2209800"/>
            <a:ext cx="76200" cy="152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8229600" y="1447800"/>
            <a:ext cx="0" cy="411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Isosceles Triangle 208"/>
          <p:cNvSpPr/>
          <p:nvPr/>
        </p:nvSpPr>
        <p:spPr>
          <a:xfrm flipV="1">
            <a:off x="8153400" y="4648200"/>
            <a:ext cx="1524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2" name="Elbow Connector 211"/>
          <p:cNvCxnSpPr>
            <a:stCxn id="213" idx="2"/>
          </p:cNvCxnSpPr>
          <p:nvPr/>
        </p:nvCxnSpPr>
        <p:spPr>
          <a:xfrm rot="16200000" flipH="1">
            <a:off x="6807499" y="3873776"/>
            <a:ext cx="1472622" cy="381020"/>
          </a:xfrm>
          <a:prstGeom prst="bentConnector3">
            <a:avLst>
              <a:gd name="adj1" fmla="val 13040"/>
            </a:avLst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6781800" y="2743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ICESat-2</a:t>
            </a:r>
          </a:p>
          <a:p>
            <a:pPr algn="ctr"/>
            <a:r>
              <a:rPr lang="en-US" sz="1600" dirty="0" smtClean="0"/>
              <a:t>SMART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66" grpId="0"/>
      <p:bldP spid="77" grpId="0"/>
      <p:bldP spid="81" grpId="0"/>
      <p:bldP spid="97" grpId="0"/>
      <p:bldP spid="101" grpId="0" animBg="1"/>
      <p:bldP spid="117" grpId="0"/>
      <p:bldP spid="67" grpId="0"/>
      <p:bldP spid="74" grpId="0"/>
      <p:bldP spid="79" grpId="0"/>
      <p:bldP spid="180" grpId="0" animBg="1"/>
      <p:bldP spid="182" grpId="0"/>
      <p:bldP spid="183" grpId="0"/>
      <p:bldP spid="184" grpId="0"/>
      <p:bldP spid="192" grpId="0"/>
      <p:bldP spid="197" grpId="0" animBg="1"/>
      <p:bldP spid="198" grpId="0" animBg="1"/>
      <p:bldP spid="2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MAVEN SMART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44FA-E27F-47EB-A9EE-9EEEFE8F7A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2400" dirty="0" smtClean="0"/>
              <a:t>Two viable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options</a:t>
            </a:r>
          </a:p>
          <a:p>
            <a:pPr lvl="1"/>
            <a:r>
              <a:rPr lang="en-US" sz="2000" dirty="0" smtClean="0"/>
              <a:t>Submit a request for SWAT to make the necessary updates to ORBIT</a:t>
            </a:r>
          </a:p>
          <a:p>
            <a:pPr lvl="1"/>
            <a:r>
              <a:rPr lang="en-US" sz="2000" dirty="0" smtClean="0"/>
              <a:t>Reuse an existing in-house developed tool</a:t>
            </a:r>
          </a:p>
          <a:p>
            <a:r>
              <a:rPr lang="en-US" sz="2400" dirty="0" smtClean="0"/>
              <a:t>Due to several factors, the team decided to re-use an existing in-house developed tool</a:t>
            </a:r>
          </a:p>
          <a:p>
            <a:r>
              <a:rPr lang="en-US" sz="2400" dirty="0" smtClean="0"/>
              <a:t>Several in-house options were considered; however, the SMART tool developed for SMAP was determined to offer the best solution for MAVEN</a:t>
            </a: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MAVEN IV&amp;V Tool Selection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41148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A0977-FDC5-424D-ABE1-9D1537632A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Requirements based - view any project requirement along with supporting attributes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Ability to import requirements with  embedded images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Ability to import issues from ORBIT and associate the issues with analysis records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Microsoft Access frontend with SQL Server backend – supports distributed users and real time data synchronization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Requirements traceability – for the selected requirement in focus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Display all parent requirements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Display all child requirements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Display all child requirements of the parent requirements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Add a recommended parent or child trace to any requirement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Add an analysis comment to any trace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Indicate whether a trace is valid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Requirements validation assessment form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Contains quality assessment and analysis note fields used in MKS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Built in filters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Filter on latest version only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Filter on assigned analyst or other custom requirement tag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Maintain multiple filters even if analyst manually filters another field</a:t>
            </a:r>
            <a:endParaRPr lang="en-US" dirty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Baseline Tool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2FDD11-83D5-4BB9-8345-50BF943F8D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Context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1752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381000" y="1752600"/>
            <a:ext cx="1447800" cy="523875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Lucida Sans Unicode" pitchFamily="34" charset="0"/>
              </a:rPr>
              <a:t>DOORS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667000" y="5334000"/>
            <a:ext cx="1752600" cy="1219200"/>
            <a:chOff x="3048000" y="5334000"/>
            <a:chExt cx="1752600" cy="1219200"/>
          </a:xfrm>
        </p:grpSpPr>
        <p:pic>
          <p:nvPicPr>
            <p:cNvPr id="92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5334000"/>
              <a:ext cx="1752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9" name="TextBox 9"/>
            <p:cNvSpPr txBox="1">
              <a:spLocks noChangeArrowheads="1"/>
            </p:cNvSpPr>
            <p:nvPr/>
          </p:nvSpPr>
          <p:spPr bwMode="auto">
            <a:xfrm>
              <a:off x="3200400" y="5715000"/>
              <a:ext cx="1447800" cy="523220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Lucida Sans Unicode" pitchFamily="34" charset="0"/>
                </a:rPr>
                <a:t>Excel</a:t>
              </a:r>
            </a:p>
          </p:txBody>
        </p:sp>
      </p:grp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19812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3276600" y="3352800"/>
            <a:ext cx="2057400" cy="954107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Lucida Sans Unicode" pitchFamily="34" charset="0"/>
              </a:rPr>
              <a:t>MS Access Front End</a:t>
            </a:r>
            <a:endParaRPr lang="en-US" sz="28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  <p:grpSp>
        <p:nvGrpSpPr>
          <p:cNvPr id="9226" name="Group 16"/>
          <p:cNvGrpSpPr>
            <a:grpSpLocks/>
          </p:cNvGrpSpPr>
          <p:nvPr/>
        </p:nvGrpSpPr>
        <p:grpSpPr bwMode="auto">
          <a:xfrm>
            <a:off x="3657600" y="1371600"/>
            <a:ext cx="1752600" cy="1219200"/>
            <a:chOff x="2971800" y="1981200"/>
            <a:chExt cx="1752600" cy="1219200"/>
          </a:xfrm>
        </p:grpSpPr>
        <p:pic>
          <p:nvPicPr>
            <p:cNvPr id="92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1981200"/>
              <a:ext cx="1752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7" name="TextBox 18"/>
            <p:cNvSpPr txBox="1">
              <a:spLocks noChangeArrowheads="1"/>
            </p:cNvSpPr>
            <p:nvPr/>
          </p:nvSpPr>
          <p:spPr bwMode="auto">
            <a:xfrm>
              <a:off x="3124200" y="2362200"/>
              <a:ext cx="1447800" cy="523220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Lucida Sans Unicode" pitchFamily="34" charset="0"/>
                </a:rPr>
                <a:t>Excel</a:t>
              </a:r>
            </a:p>
          </p:txBody>
        </p:sp>
      </p:grpSp>
      <p:sp>
        <p:nvSpPr>
          <p:cNvPr id="23" name="Down Arrow 22"/>
          <p:cNvSpPr/>
          <p:nvPr/>
        </p:nvSpPr>
        <p:spPr>
          <a:xfrm rot="16200000">
            <a:off x="2628900" y="1409700"/>
            <a:ext cx="304800" cy="1447800"/>
          </a:xfrm>
          <a:prstGeom prst="down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4343400" y="2667000"/>
            <a:ext cx="304800" cy="457200"/>
          </a:xfrm>
          <a:prstGeom prst="down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16200000">
            <a:off x="5219700" y="4914900"/>
            <a:ext cx="304800" cy="1600200"/>
          </a:xfrm>
          <a:prstGeom prst="down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31" name="TextBox 26"/>
          <p:cNvSpPr txBox="1">
            <a:spLocks noChangeArrowheads="1"/>
          </p:cNvSpPr>
          <p:nvPr/>
        </p:nvSpPr>
        <p:spPr bwMode="auto">
          <a:xfrm>
            <a:off x="1905000" y="1676400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Lucida Sans Unicode" pitchFamily="34" charset="0"/>
              </a:rPr>
              <a:t>Rqmts &amp; </a:t>
            </a:r>
            <a:r>
              <a:rPr lang="en-US" sz="1600" dirty="0">
                <a:latin typeface="Lucida Sans Unicode" pitchFamily="34" charset="0"/>
              </a:rPr>
              <a:t>Traces</a:t>
            </a:r>
          </a:p>
        </p:txBody>
      </p:sp>
      <p:pic>
        <p:nvPicPr>
          <p:cNvPr id="9234" name="Picture 11" descr="C:\Documents and Settings\m_facemire\Local Settings\Temporary Internet Files\Content.IE5\SFQTM90T\MC90035539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200"/>
            <a:ext cx="16081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Box 34"/>
          <p:cNvSpPr txBox="1">
            <a:spLocks noChangeArrowheads="1"/>
          </p:cNvSpPr>
          <p:nvPr/>
        </p:nvSpPr>
        <p:spPr bwMode="auto">
          <a:xfrm>
            <a:off x="0" y="4114800"/>
            <a:ext cx="1905000" cy="52322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Lucida Sans Unicode" pitchFamily="34" charset="0"/>
              </a:rPr>
              <a:t>Analysts</a:t>
            </a:r>
            <a:endParaRPr lang="en-US" sz="28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  <p:sp>
        <p:nvSpPr>
          <p:cNvPr id="9236" name="TextBox 35"/>
          <p:cNvSpPr txBox="1">
            <a:spLocks noChangeArrowheads="1"/>
          </p:cNvSpPr>
          <p:nvPr/>
        </p:nvSpPr>
        <p:spPr bwMode="auto">
          <a:xfrm>
            <a:off x="1066800" y="297180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Lucida Sans Unicode" pitchFamily="34" charset="0"/>
              </a:rPr>
              <a:t>Analyze Artifacts &amp; Record Results</a:t>
            </a:r>
            <a:endParaRPr lang="en-US" sz="1600" dirty="0">
              <a:latin typeface="Lucida Sans Unicode" pitchFamily="34" charset="0"/>
            </a:endParaRPr>
          </a:p>
        </p:txBody>
      </p:sp>
      <p:sp>
        <p:nvSpPr>
          <p:cNvPr id="9239" name="TextBox 39"/>
          <p:cNvSpPr txBox="1">
            <a:spLocks noChangeArrowheads="1"/>
          </p:cNvSpPr>
          <p:nvPr/>
        </p:nvSpPr>
        <p:spPr bwMode="auto">
          <a:xfrm>
            <a:off x="3733800" y="464820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Lucida Sans Unicode" pitchFamily="34" charset="0"/>
              </a:rPr>
              <a:t>Draft </a:t>
            </a:r>
          </a:p>
          <a:p>
            <a:pPr algn="ctr"/>
            <a:r>
              <a:rPr lang="en-US" sz="1600" dirty="0" smtClean="0">
                <a:latin typeface="Lucida Sans Unicode" pitchFamily="34" charset="0"/>
              </a:rPr>
              <a:t>Findings</a:t>
            </a:r>
            <a:endParaRPr lang="en-US" sz="1600" dirty="0">
              <a:latin typeface="Lucida Sans Unicode" pitchFamily="34" charset="0"/>
            </a:endParaRPr>
          </a:p>
        </p:txBody>
      </p:sp>
      <p:sp>
        <p:nvSpPr>
          <p:cNvPr id="9241" name="TextBox 41"/>
          <p:cNvSpPr txBox="1">
            <a:spLocks noChangeArrowheads="1"/>
          </p:cNvSpPr>
          <p:nvPr/>
        </p:nvSpPr>
        <p:spPr bwMode="auto">
          <a:xfrm>
            <a:off x="4572000" y="5867400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Lucida Sans Unicode" pitchFamily="34" charset="0"/>
              </a:rPr>
              <a:t>Issues</a:t>
            </a:r>
            <a:r>
              <a:rPr lang="en-US" sz="1600" dirty="0">
                <a:latin typeface="Lucida Sans Unicode" pitchFamily="34" charset="0"/>
              </a:rPr>
              <a:t>, &amp; Observations</a:t>
            </a:r>
          </a:p>
        </p:txBody>
      </p:sp>
      <p:sp>
        <p:nvSpPr>
          <p:cNvPr id="31" name="Flowchart: Magnetic Disk 30"/>
          <p:cNvSpPr/>
          <p:nvPr/>
        </p:nvSpPr>
        <p:spPr>
          <a:xfrm>
            <a:off x="7086600" y="3352800"/>
            <a:ext cx="1600200" cy="1143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45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E01DF-630A-4CF4-9118-0568AC1787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172200" y="5029200"/>
            <a:ext cx="1873975" cy="1447800"/>
            <a:chOff x="6172200" y="5181600"/>
            <a:chExt cx="1873975" cy="1447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2200" y="5181600"/>
              <a:ext cx="187397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6553200" y="5410200"/>
              <a:ext cx="1219200" cy="523220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Lucida Sans Unicode" pitchFamily="34" charset="0"/>
                </a:rPr>
                <a:t>ORBIT</a:t>
              </a:r>
              <a:endParaRPr lang="en-US" sz="2800" dirty="0">
                <a:solidFill>
                  <a:srgbClr val="00B050"/>
                </a:solidFill>
                <a:latin typeface="Lucida Sans Unicode" pitchFamily="34" charset="0"/>
              </a:endParaRPr>
            </a:p>
          </p:txBody>
        </p:sp>
      </p:grpSp>
      <p:sp>
        <p:nvSpPr>
          <p:cNvPr id="45" name="Left-Right Arrow 44"/>
          <p:cNvSpPr/>
          <p:nvPr/>
        </p:nvSpPr>
        <p:spPr>
          <a:xfrm>
            <a:off x="1828800" y="3733800"/>
            <a:ext cx="1371600" cy="304800"/>
          </a:xfrm>
          <a:prstGeom prst="left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TextBox 39"/>
          <p:cNvSpPr txBox="1">
            <a:spLocks noChangeArrowheads="1"/>
          </p:cNvSpPr>
          <p:nvPr/>
        </p:nvSpPr>
        <p:spPr bwMode="auto">
          <a:xfrm>
            <a:off x="5410200" y="4648200"/>
            <a:ext cx="144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Lucida Sans Unicode" pitchFamily="34" charset="0"/>
              </a:rPr>
              <a:t>TIM X-Refs</a:t>
            </a:r>
            <a:endParaRPr lang="en-US" sz="1600" dirty="0">
              <a:latin typeface="Lucida Sans Unicode" pitchFamily="34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3352800" y="4648200"/>
            <a:ext cx="304800" cy="609600"/>
          </a:xfrm>
          <a:prstGeom prst="down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6" descr="C:\Documents and Settings\c_broadwater\Local Settings\Temporary Internet Files\Content.IE5\QDNJL2LU\MP90030574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447800"/>
            <a:ext cx="1469572" cy="1371600"/>
          </a:xfrm>
          <a:prstGeom prst="rect">
            <a:avLst/>
          </a:prstGeom>
          <a:noFill/>
        </p:spPr>
      </p:pic>
      <p:sp>
        <p:nvSpPr>
          <p:cNvPr id="61" name="TextBox 26"/>
          <p:cNvSpPr txBox="1">
            <a:spLocks noChangeArrowheads="1"/>
          </p:cNvSpPr>
          <p:nvPr/>
        </p:nvSpPr>
        <p:spPr bwMode="auto">
          <a:xfrm>
            <a:off x="5257800" y="281940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Lucida Sans Unicode" pitchFamily="34" charset="0"/>
              </a:rPr>
              <a:t>perl scripts</a:t>
            </a:r>
            <a:endParaRPr lang="en-US" sz="1600" dirty="0">
              <a:latin typeface="Lucida Sans Unicode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410200" y="3733800"/>
            <a:ext cx="1371600" cy="304800"/>
          </a:xfrm>
          <a:prstGeom prst="left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Bent Arrow 64"/>
          <p:cNvSpPr/>
          <p:nvPr/>
        </p:nvSpPr>
        <p:spPr>
          <a:xfrm flipH="1">
            <a:off x="5334000" y="4343400"/>
            <a:ext cx="1752600" cy="609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7315200" y="1371600"/>
            <a:ext cx="1524000" cy="132343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Build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</a:rPr>
              <a:t> Deliveries</a:t>
            </a:r>
          </a:p>
          <a:p>
            <a:pPr algn="ctr"/>
            <a:r>
              <a:rPr lang="en-US" sz="2000" dirty="0" smtClean="0">
                <a:latin typeface="Lucida Sans Unicode" pitchFamily="34" charset="0"/>
              </a:rPr>
              <a:t>(FSW &amp; UT Code)</a:t>
            </a: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6934200" y="3465493"/>
            <a:ext cx="2057400" cy="954107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Lucida Sans Unicode" pitchFamily="34" charset="0"/>
              </a:rPr>
              <a:t>SQL Server Tables</a:t>
            </a:r>
            <a:endParaRPr lang="en-US" sz="2800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2819400"/>
            <a:ext cx="6096000" cy="1981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7086600" y="2844225"/>
            <a:ext cx="2057400" cy="584775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Lucida Sans Unicode" pitchFamily="34" charset="0"/>
              </a:rPr>
              <a:t>SMART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Lucida Sans Unicode" pitchFamily="34" charset="0"/>
            </a:endParaRPr>
          </a:p>
        </p:txBody>
      </p:sp>
      <p:sp>
        <p:nvSpPr>
          <p:cNvPr id="42" name="Bent Arrow 41"/>
          <p:cNvSpPr/>
          <p:nvPr/>
        </p:nvSpPr>
        <p:spPr>
          <a:xfrm flipH="1" flipV="1">
            <a:off x="5334000" y="2819400"/>
            <a:ext cx="1447800" cy="609600"/>
          </a:xfrm>
          <a:prstGeom prst="bentArrow">
            <a:avLst>
              <a:gd name="adj1" fmla="val 26546"/>
              <a:gd name="adj2" fmla="val 25000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IVV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IVV Theme</Template>
  <TotalTime>3298</TotalTime>
  <Words>1137</Words>
  <Application>Microsoft Office PowerPoint</Application>
  <PresentationFormat>On-screen Show (4:3)</PresentationFormat>
  <Paragraphs>215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IVV Theme</vt:lpstr>
      <vt:lpstr>Microsoft Office Excel Worksheet</vt:lpstr>
      <vt:lpstr>The Simple Management and Analysis of Requirements and Traceability (SMART) Tool</vt:lpstr>
      <vt:lpstr>Genesis</vt:lpstr>
      <vt:lpstr>The Need</vt:lpstr>
      <vt:lpstr>Conceptual User Requirements</vt:lpstr>
      <vt:lpstr>Timeline</vt:lpstr>
      <vt:lpstr>MAVEN SMART</vt:lpstr>
      <vt:lpstr>MAVEN IV&amp;V Tool Selection</vt:lpstr>
      <vt:lpstr>SMART Baseline Tool</vt:lpstr>
      <vt:lpstr>SMART Context</vt:lpstr>
      <vt:lpstr>Analysis Form</vt:lpstr>
      <vt:lpstr>In-Process Enhancements</vt:lpstr>
      <vt:lpstr>Configurable Analysis Form</vt:lpstr>
      <vt:lpstr>Example: Requirements to Scenarios</vt:lpstr>
      <vt:lpstr>Multiple Analysis Forms</vt:lpstr>
      <vt:lpstr>Swapping Left and Right Side</vt:lpstr>
      <vt:lpstr>User Requirements Report Card</vt:lpstr>
      <vt:lpstr>Future of SMART</vt:lpstr>
      <vt:lpstr>Potential Enhancements</vt:lpstr>
      <vt:lpstr>Ownership</vt:lpstr>
      <vt:lpstr>Conclusions</vt:lpstr>
      <vt:lpstr>Conclusions</vt:lpstr>
      <vt:lpstr>Backup Charts</vt:lpstr>
      <vt:lpstr>SMART Queries Change Impact Analysis</vt:lpstr>
      <vt:lpstr>Factors Behind Tool Selection</vt:lpstr>
      <vt:lpstr>SMART for MAVEN Enhancements</vt:lpstr>
      <vt:lpstr>Future Enhancements</vt:lpstr>
    </vt:vector>
  </TitlesOfParts>
  <Company>NASA IVV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w_deadrick</dc:creator>
  <cp:lastModifiedBy>p_loftis</cp:lastModifiedBy>
  <cp:revision>502</cp:revision>
  <dcterms:created xsi:type="dcterms:W3CDTF">2010-07-19T11:43:35Z</dcterms:created>
  <dcterms:modified xsi:type="dcterms:W3CDTF">2012-08-29T17:34:39Z</dcterms:modified>
</cp:coreProperties>
</file>