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80" r:id="rId2"/>
    <p:sldId id="404" r:id="rId3"/>
    <p:sldId id="381" r:id="rId4"/>
    <p:sldId id="387" r:id="rId5"/>
    <p:sldId id="403" r:id="rId6"/>
    <p:sldId id="405" r:id="rId7"/>
    <p:sldId id="360" r:id="rId8"/>
    <p:sldId id="315" r:id="rId9"/>
    <p:sldId id="354" r:id="rId10"/>
    <p:sldId id="402" r:id="rId11"/>
    <p:sldId id="401" r:id="rId12"/>
    <p:sldId id="406" r:id="rId1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99FF"/>
    <a:srgbClr val="CCFFFF"/>
    <a:srgbClr val="CEE7FE"/>
    <a:srgbClr val="CCECFF"/>
    <a:srgbClr val="FFCC99"/>
    <a:srgbClr val="CCCCFF"/>
    <a:srgbClr val="3366FF"/>
  </p:clrMru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4690" autoAdjust="0"/>
  </p:normalViewPr>
  <p:slideViewPr>
    <p:cSldViewPr snapToGrid="0">
      <p:cViewPr>
        <p:scale>
          <a:sx n="70" d="100"/>
          <a:sy n="70" d="100"/>
        </p:scale>
        <p:origin x="-7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1758" y="-96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E8362CA-7A4F-4307-92F7-18076C315877}" type="datetimeFigureOut">
              <a:rPr lang="en-US"/>
              <a:pPr>
                <a:defRPr/>
              </a:pPr>
              <a:t>8/15/2012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AB35A80-7649-40D3-8B00-E05238C538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C9A9F5B-1D70-438D-AD38-B817128C3314}" type="datetimeFigureOut">
              <a:rPr lang="en-US"/>
              <a:pPr>
                <a:defRPr/>
              </a:pPr>
              <a:t>8/15/2012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2F83B1A-024D-4CF5-B95C-B14385F1A3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0999" y="244475"/>
            <a:ext cx="3743325" cy="1470025"/>
          </a:xfrm>
        </p:spPr>
        <p:txBody>
          <a:bodyPr/>
          <a:lstStyle>
            <a:lvl1pPr algn="l">
              <a:defRPr sz="2800" b="1">
                <a:latin typeface="Bookman Old Style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466725" y="6305550"/>
            <a:ext cx="82296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47675" y="1066800"/>
            <a:ext cx="82296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" y="152400"/>
            <a:ext cx="8890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msl-patch-s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7163" y="114300"/>
            <a:ext cx="1103312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375" y="274638"/>
            <a:ext cx="6638926" cy="658812"/>
          </a:xfrm>
        </p:spPr>
        <p:txBody>
          <a:bodyPr/>
          <a:lstStyle>
            <a:lvl1pPr>
              <a:defRPr sz="2800" b="0">
                <a:solidFill>
                  <a:srgbClr val="0070C0"/>
                </a:solidFill>
                <a:latin typeface="Impac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7776"/>
            <a:ext cx="8229600" cy="4878388"/>
          </a:xfrm>
        </p:spPr>
        <p:txBody>
          <a:bodyPr/>
          <a:lstStyle>
            <a:lvl1pPr>
              <a:defRPr sz="1600">
                <a:latin typeface="Book Antiqua" pitchFamily="18" charset="0"/>
              </a:defRPr>
            </a:lvl1pPr>
            <a:lvl2pPr>
              <a:defRPr sz="1400">
                <a:latin typeface="Book Antiqua" pitchFamily="18" charset="0"/>
              </a:defRPr>
            </a:lvl2pPr>
            <a:lvl3pPr>
              <a:buNone/>
              <a:defRPr sz="1600">
                <a:latin typeface="Book Antiqua" pitchFamily="18" charset="0"/>
              </a:defRPr>
            </a:lvl3pPr>
            <a:lvl4pPr>
              <a:buNone/>
              <a:defRPr sz="1400">
                <a:latin typeface="Book Antiqua" pitchFamily="18" charset="0"/>
              </a:defRPr>
            </a:lvl4pPr>
            <a:lvl5pPr>
              <a:buNone/>
              <a:defRPr sz="1400">
                <a:latin typeface="Book Antiqu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210550" y="6356350"/>
            <a:ext cx="476250" cy="365125"/>
          </a:xfrm>
        </p:spPr>
        <p:txBody>
          <a:bodyPr/>
          <a:lstStyle>
            <a:lvl1pPr>
              <a:defRPr sz="1000">
                <a:latin typeface="Bookman Old Style" pitchFamily="18" charset="0"/>
              </a:defRPr>
            </a:lvl1pPr>
          </a:lstStyle>
          <a:p>
            <a:pPr>
              <a:defRPr/>
            </a:pPr>
            <a:fld id="{F8B3BC5B-4905-4D76-9180-D82393E68E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466725" y="6305550"/>
            <a:ext cx="82296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447675" y="1066800"/>
            <a:ext cx="82296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" y="152400"/>
            <a:ext cx="8890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msl-patch-s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7163" y="114300"/>
            <a:ext cx="1103312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375" y="274638"/>
            <a:ext cx="6638926" cy="658812"/>
          </a:xfrm>
        </p:spPr>
        <p:txBody>
          <a:bodyPr/>
          <a:lstStyle>
            <a:lvl1pPr>
              <a:defRPr sz="2800" b="0">
                <a:solidFill>
                  <a:srgbClr val="0070C0"/>
                </a:solidFill>
                <a:latin typeface="Impac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96250" y="6356350"/>
            <a:ext cx="590550" cy="365125"/>
          </a:xfrm>
        </p:spPr>
        <p:txBody>
          <a:bodyPr/>
          <a:lstStyle>
            <a:lvl1pPr>
              <a:defRPr sz="1000">
                <a:latin typeface="Bookman Old Style" pitchFamily="18" charset="0"/>
              </a:defRPr>
            </a:lvl1pPr>
          </a:lstStyle>
          <a:p>
            <a:pPr>
              <a:defRPr/>
            </a:pPr>
            <a:fld id="{61E521E3-0894-4D4C-8C8B-0F5E6E80B9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CCF8A5-10F0-491A-99DF-1FCDC97E26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1719619" y="1841642"/>
            <a:ext cx="5581934" cy="2471738"/>
          </a:xfrm>
        </p:spPr>
        <p:txBody>
          <a:bodyPr/>
          <a:lstStyle/>
          <a:p>
            <a:pPr algn="ctr"/>
            <a:r>
              <a:rPr lang="en-US" dirty="0" smtClean="0"/>
              <a:t>IV&amp;V of Critical Behavior</a:t>
            </a:r>
            <a:br>
              <a:rPr lang="en-US" dirty="0" smtClean="0"/>
            </a:br>
            <a:r>
              <a:rPr lang="en-US" dirty="0" smtClean="0"/>
              <a:t>September, 2012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Shirley Savarino, TASC</a:t>
            </a:r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" y="152400"/>
            <a:ext cx="1477086" cy="123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EDL – Activities Performed (Continued), 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18364" y="1287574"/>
          <a:ext cx="8679976" cy="53950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4797"/>
                <a:gridCol w="1938528"/>
                <a:gridCol w="2503496"/>
                <a:gridCol w="1938143"/>
                <a:gridCol w="1345012"/>
              </a:tblGrid>
              <a:tr h="36585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3366FF"/>
                          </a:solidFill>
                        </a:rPr>
                        <a:t>Analysis</a:t>
                      </a:r>
                      <a:endParaRPr lang="en-US" sz="1600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3366FF"/>
                          </a:solidFill>
                        </a:rPr>
                        <a:t>IV&amp;V Efforts</a:t>
                      </a:r>
                      <a:endParaRPr lang="en-US" sz="1600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3366FF"/>
                          </a:solidFill>
                        </a:rPr>
                        <a:t>Task Overview</a:t>
                      </a:r>
                      <a:endParaRPr lang="en-US" sz="1600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3366FF"/>
                          </a:solidFill>
                        </a:rPr>
                        <a:t>Benefit to EDL GNC</a:t>
                      </a:r>
                      <a:endParaRPr lang="en-US" sz="1600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3366FF"/>
                          </a:solidFill>
                        </a:rPr>
                        <a:t>Coverage</a:t>
                      </a:r>
                      <a:endParaRPr lang="en-US" sz="1600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95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Timeline Violations</a:t>
                      </a:r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   Assure Timing Related Requirements and Design</a:t>
                      </a:r>
                      <a:r>
                        <a:rPr lang="en-US" sz="1200" baseline="0" dirty="0" smtClean="0"/>
                        <a:t> are Implemented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baseline="0" dirty="0" smtClean="0"/>
                        <a:t>        Correctly in EDL Timeline</a:t>
                      </a:r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rgbClr val="0000FF"/>
                          </a:solidFill>
                        </a:rPr>
                        <a:t> Three way trace between requirements/ design</a:t>
                      </a:r>
                      <a:r>
                        <a:rPr lang="en-US" sz="1200" baseline="0" dirty="0" smtClean="0">
                          <a:solidFill>
                            <a:srgbClr val="0000FF"/>
                          </a:solidFill>
                        </a:rPr>
                        <a:t> and code to ensure performance related behaviors are implemented correctly</a:t>
                      </a:r>
                      <a:endParaRPr lang="en-US" sz="1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rgbClr val="0000FF"/>
                          </a:solidFill>
                        </a:rPr>
                        <a:t> Absolute</a:t>
                      </a:r>
                      <a:r>
                        <a:rPr lang="en-US" sz="1200" baseline="0" dirty="0" smtClean="0">
                          <a:solidFill>
                            <a:srgbClr val="0000FF"/>
                          </a:solidFill>
                        </a:rPr>
                        <a:t> time sequences are correctly implemented</a:t>
                      </a:r>
                      <a:endParaRPr lang="en-US" sz="1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dirty="0" smtClean="0">
                          <a:solidFill>
                            <a:srgbClr val="0000FF"/>
                          </a:solidFill>
                        </a:rPr>
                        <a:t>Entire timeline</a:t>
                      </a:r>
                      <a:endParaRPr lang="en-US" sz="1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Code Analysis</a:t>
                      </a:r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   EDL/GNC Requirements Implementation Analysis</a:t>
                      </a:r>
                      <a:r>
                        <a:rPr lang="en-US" sz="1200" baseline="0" dirty="0" smtClean="0"/>
                        <a:t>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baseline="0" dirty="0" smtClean="0"/>
                        <a:t> 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baseline="0" dirty="0" smtClean="0"/>
                        <a:t> EDL </a:t>
                      </a:r>
                      <a:r>
                        <a:rPr lang="en-US" sz="1200" baseline="0" dirty="0" err="1" smtClean="0"/>
                        <a:t>Autocoder</a:t>
                      </a:r>
                      <a:r>
                        <a:rPr lang="en-US" sz="1200" baseline="0" dirty="0" smtClean="0"/>
                        <a:t> Analysis (Timeline Implementation)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baseline="0" dirty="0" smtClean="0"/>
                        <a:t>   EDL/GNC/</a:t>
                      </a:r>
                      <a:r>
                        <a:rPr lang="en-US" sz="1200" baseline="0" dirty="0" err="1" smtClean="0"/>
                        <a:t>Nav</a:t>
                      </a:r>
                      <a:r>
                        <a:rPr lang="en-US" sz="1200" baseline="0" dirty="0" smtClean="0"/>
                        <a:t> Filter Design to Code Trace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sz="1200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baseline="0" dirty="0" smtClean="0"/>
                        <a:t>   Timeline Engine Analysis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sz="1200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baseline="0" dirty="0" smtClean="0"/>
                        <a:t>   Fault Monitor Analysis</a:t>
                      </a:r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rgbClr val="0000FF"/>
                          </a:solidFill>
                        </a:rPr>
                        <a:t> All GNC requirements traced to code, performance</a:t>
                      </a:r>
                      <a:r>
                        <a:rPr lang="en-US" sz="1200" baseline="0" dirty="0" smtClean="0">
                          <a:solidFill>
                            <a:srgbClr val="0000FF"/>
                          </a:solidFill>
                        </a:rPr>
                        <a:t> requirements deferred to test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srgbClr val="0000FF"/>
                          </a:solidFill>
                        </a:rPr>
                        <a:t> Ensured EDL </a:t>
                      </a:r>
                      <a:r>
                        <a:rPr lang="en-US" sz="1200" baseline="0" dirty="0" err="1" smtClean="0">
                          <a:solidFill>
                            <a:srgbClr val="0000FF"/>
                          </a:solidFill>
                        </a:rPr>
                        <a:t>autocoder</a:t>
                      </a:r>
                      <a:r>
                        <a:rPr lang="en-US" sz="1200" baseline="0" dirty="0" smtClean="0">
                          <a:solidFill>
                            <a:srgbClr val="0000FF"/>
                          </a:solidFill>
                        </a:rPr>
                        <a:t> performs code translation correctly from xml file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srgbClr val="0000FF"/>
                          </a:solidFill>
                        </a:rPr>
                        <a:t>Developed independent understanding of interfaces and ensured correct implementation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srgbClr val="0000FF"/>
                          </a:solidFill>
                        </a:rPr>
                        <a:t> Assessed timeline engine and how it runs relative and absolute time sequences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srgbClr val="0000FF"/>
                          </a:solidFill>
                        </a:rPr>
                        <a:t> Reviewed fault protection enables during EDL and validated and verified implementation of timeline FP (</a:t>
                      </a:r>
                      <a:r>
                        <a:rPr lang="en-US" sz="1200" baseline="0" dirty="0" err="1" smtClean="0">
                          <a:solidFill>
                            <a:srgbClr val="0000FF"/>
                          </a:solidFill>
                        </a:rPr>
                        <a:t>catchup</a:t>
                      </a:r>
                      <a:r>
                        <a:rPr lang="en-US" sz="1200" baseline="0" dirty="0" smtClean="0">
                          <a:solidFill>
                            <a:srgbClr val="0000FF"/>
                          </a:solidFill>
                        </a:rPr>
                        <a:t>, rollback)</a:t>
                      </a:r>
                      <a:endParaRPr lang="en-US" sz="1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rgbClr val="0000FF"/>
                          </a:solidFill>
                        </a:rPr>
                        <a:t> Confidence EDL GNC</a:t>
                      </a:r>
                      <a:r>
                        <a:rPr lang="en-US" sz="1200" baseline="0" dirty="0" smtClean="0">
                          <a:solidFill>
                            <a:srgbClr val="0000FF"/>
                          </a:solidFill>
                        </a:rPr>
                        <a:t> requirements implemented correctly w/ performance limitations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srgbClr val="0000FF"/>
                          </a:solidFill>
                        </a:rPr>
                        <a:t>Correct use of </a:t>
                      </a:r>
                      <a:r>
                        <a:rPr lang="en-US" sz="1200" baseline="0" dirty="0" err="1" smtClean="0">
                          <a:solidFill>
                            <a:srgbClr val="0000FF"/>
                          </a:solidFill>
                        </a:rPr>
                        <a:t>autocoders</a:t>
                      </a:r>
                      <a:endParaRPr lang="en-US" sz="1200" baseline="0" dirty="0" smtClean="0">
                        <a:solidFill>
                          <a:srgbClr val="0000FF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srgbClr val="0000FF"/>
                          </a:solidFill>
                        </a:rPr>
                        <a:t>Interfaces in code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sz="1200" baseline="0" dirty="0" smtClean="0">
                        <a:solidFill>
                          <a:srgbClr val="0000FF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sz="1200" baseline="0" dirty="0" smtClean="0">
                        <a:solidFill>
                          <a:srgbClr val="0000FF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srgbClr val="0000FF"/>
                          </a:solidFill>
                        </a:rPr>
                        <a:t>Timeline engine works correctly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sz="1200" baseline="0" dirty="0" smtClean="0">
                        <a:solidFill>
                          <a:srgbClr val="0000FF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sz="1200" baseline="0" dirty="0" smtClean="0">
                        <a:solidFill>
                          <a:srgbClr val="0000FF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srgbClr val="0000FF"/>
                          </a:solidFill>
                        </a:rPr>
                        <a:t>Fault protection during EDL is appropriate and implemented correctly</a:t>
                      </a:r>
                      <a:endParaRPr lang="en-US" sz="1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smtClean="0">
                          <a:solidFill>
                            <a:srgbClr val="0000FF"/>
                          </a:solidFill>
                        </a:rPr>
                        <a:t>Entire Timeline</a:t>
                      </a:r>
                      <a:endParaRPr lang="en-US" sz="1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Test Analysis</a:t>
                      </a:r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 Additional</a:t>
                      </a:r>
                      <a:r>
                        <a:rPr lang="en-US" sz="1200" baseline="0" dirty="0" smtClean="0"/>
                        <a:t> intensity/rigor on test analysis of performance based requirements associated with EDL GNC</a:t>
                      </a:r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dirty="0" smtClean="0">
                          <a:solidFill>
                            <a:srgbClr val="0000FF"/>
                          </a:solidFill>
                        </a:rPr>
                        <a:t>See</a:t>
                      </a:r>
                      <a:r>
                        <a:rPr lang="en-US" sz="1200" baseline="0" dirty="0" smtClean="0">
                          <a:solidFill>
                            <a:srgbClr val="0000FF"/>
                          </a:solidFill>
                        </a:rPr>
                        <a:t> next slide</a:t>
                      </a:r>
                      <a:endParaRPr lang="en-US" sz="1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en-US" sz="1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en-US" sz="1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095375" y="274638"/>
            <a:ext cx="6638925" cy="658812"/>
          </a:xfrm>
        </p:spPr>
        <p:txBody>
          <a:bodyPr/>
          <a:lstStyle/>
          <a:p>
            <a:r>
              <a:rPr lang="en-US" dirty="0" smtClean="0"/>
              <a:t>Test Analysis: Ensure correct coverage of test analysis (across MSL, including EDL)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314325" y="1219200"/>
            <a:ext cx="4010025" cy="4878388"/>
          </a:xfrm>
        </p:spPr>
        <p:txBody>
          <a:bodyPr/>
          <a:lstStyle/>
          <a:p>
            <a:r>
              <a:rPr lang="en-US" dirty="0" smtClean="0"/>
              <a:t>Scope</a:t>
            </a:r>
          </a:p>
          <a:p>
            <a:pPr>
              <a:buFont typeface="Arial" charset="0"/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MSL Test Analysis Challenges</a:t>
            </a:r>
          </a:p>
          <a:p>
            <a:pPr lvl="1"/>
            <a:r>
              <a:rPr lang="en-US" dirty="0" smtClean="0"/>
              <a:t>MSL project verification activities are challenged by a distributed requirements management system and a lot of forward work (Risk 20)</a:t>
            </a:r>
          </a:p>
          <a:p>
            <a:pPr lvl="1"/>
            <a:r>
              <a:rPr lang="en-US" dirty="0" smtClean="0"/>
              <a:t>IV&amp;V test effort has special software regression analysis to establish correctness of the requirements being verified - Project is using IV&amp;V results as a “wedge” to correct their systems</a:t>
            </a:r>
          </a:p>
          <a:p>
            <a:pPr lvl="2">
              <a:buFont typeface="Arial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pPr>
              <a:buFont typeface="Arial" charset="0"/>
              <a:buNone/>
            </a:pPr>
            <a:r>
              <a:rPr lang="en-US" dirty="0" smtClean="0"/>
              <a:t> 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600200" y="1695450"/>
            <a:ext cx="3152775" cy="1323975"/>
            <a:chOff x="2162175" y="3324225"/>
            <a:chExt cx="4648200" cy="1981200"/>
          </a:xfrm>
        </p:grpSpPr>
        <p:sp>
          <p:nvSpPr>
            <p:cNvPr id="8" name="Rectangle 7"/>
            <p:cNvSpPr/>
            <p:nvPr/>
          </p:nvSpPr>
          <p:spPr>
            <a:xfrm>
              <a:off x="2162175" y="3324225"/>
              <a:ext cx="4648200" cy="1981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/>
            </a:p>
          </p:txBody>
        </p:sp>
        <p:cxnSp>
          <p:nvCxnSpPr>
            <p:cNvPr id="9" name="Straight Connector 8"/>
            <p:cNvCxnSpPr/>
            <p:nvPr/>
          </p:nvCxnSpPr>
          <p:spPr>
            <a:xfrm rot="5400000">
              <a:off x="4218884" y="4314826"/>
              <a:ext cx="19812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0800000">
              <a:off x="2162175" y="4010757"/>
              <a:ext cx="3047309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2162175" y="4694912"/>
              <a:ext cx="3047309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749" name="TextBox 11"/>
          <p:cNvSpPr txBox="1">
            <a:spLocks noChangeArrowheads="1"/>
          </p:cNvSpPr>
          <p:nvPr/>
        </p:nvSpPr>
        <p:spPr bwMode="auto">
          <a:xfrm>
            <a:off x="1752600" y="1771650"/>
            <a:ext cx="1270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Cross Cutting</a:t>
            </a:r>
          </a:p>
        </p:txBody>
      </p:sp>
      <p:sp>
        <p:nvSpPr>
          <p:cNvPr id="31750" name="TextBox 12"/>
          <p:cNvSpPr txBox="1">
            <a:spLocks noChangeArrowheads="1"/>
          </p:cNvSpPr>
          <p:nvPr/>
        </p:nvSpPr>
        <p:spPr bwMode="auto">
          <a:xfrm>
            <a:off x="1752600" y="2278063"/>
            <a:ext cx="533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EDL</a:t>
            </a:r>
          </a:p>
        </p:txBody>
      </p:sp>
      <p:sp>
        <p:nvSpPr>
          <p:cNvPr id="31751" name="TextBox 13"/>
          <p:cNvSpPr txBox="1">
            <a:spLocks noChangeArrowheads="1"/>
          </p:cNvSpPr>
          <p:nvPr/>
        </p:nvSpPr>
        <p:spPr bwMode="auto">
          <a:xfrm>
            <a:off x="1752600" y="2676525"/>
            <a:ext cx="1438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Fault Protection</a:t>
            </a:r>
          </a:p>
        </p:txBody>
      </p:sp>
      <p:sp>
        <p:nvSpPr>
          <p:cNvPr id="31752" name="TextBox 14"/>
          <p:cNvSpPr txBox="1">
            <a:spLocks noChangeArrowheads="1"/>
          </p:cNvSpPr>
          <p:nvPr/>
        </p:nvSpPr>
        <p:spPr bwMode="auto">
          <a:xfrm>
            <a:off x="3886200" y="2228850"/>
            <a:ext cx="5127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Test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657600" y="1695450"/>
            <a:ext cx="1104900" cy="1333500"/>
          </a:xfrm>
          <a:prstGeom prst="rect">
            <a:avLst/>
          </a:prstGeom>
          <a:solidFill>
            <a:srgbClr val="0000FF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/>
          </a:p>
        </p:txBody>
      </p:sp>
      <p:sp>
        <p:nvSpPr>
          <p:cNvPr id="31754" name="Rectangle 17"/>
          <p:cNvSpPr>
            <a:spLocks noChangeArrowheads="1"/>
          </p:cNvSpPr>
          <p:nvPr/>
        </p:nvSpPr>
        <p:spPr bwMode="auto">
          <a:xfrm>
            <a:off x="4924425" y="1539875"/>
            <a:ext cx="2905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/>
              <a:t>IV&amp;V Test analysis for Build 9.3 addresses the following</a:t>
            </a:r>
          </a:p>
          <a:p>
            <a:pPr>
              <a:buFont typeface="Arial" charset="0"/>
              <a:buChar char="•"/>
            </a:pPr>
            <a:r>
              <a:rPr lang="en-US" sz="1200" i="1"/>
              <a:t>  Cross Cutting: All</a:t>
            </a:r>
          </a:p>
          <a:p>
            <a:pPr>
              <a:buFont typeface="Arial" charset="0"/>
              <a:buChar char="•"/>
            </a:pPr>
            <a:r>
              <a:rPr lang="en-US" sz="1200" i="1"/>
              <a:t>   “EDL”: Launch, Cruise and Approach </a:t>
            </a:r>
          </a:p>
          <a:p>
            <a:r>
              <a:rPr lang="en-US" sz="1200" i="1"/>
              <a:t>            activities</a:t>
            </a:r>
          </a:p>
          <a:p>
            <a:pPr>
              <a:buFont typeface="Arial" charset="0"/>
              <a:buChar char="•"/>
            </a:pPr>
            <a:r>
              <a:rPr lang="en-US" sz="1200" i="1"/>
              <a:t>   Fault Protection: All</a:t>
            </a:r>
          </a:p>
        </p:txBody>
      </p:sp>
      <p:pic>
        <p:nvPicPr>
          <p:cNvPr id="3175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6900" y="3429000"/>
            <a:ext cx="4486275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6" name="TextBox 30"/>
          <p:cNvSpPr txBox="1">
            <a:spLocks noChangeArrowheads="1"/>
          </p:cNvSpPr>
          <p:nvPr/>
        </p:nvSpPr>
        <p:spPr bwMode="auto">
          <a:xfrm>
            <a:off x="4354513" y="3106738"/>
            <a:ext cx="15192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>
                <a:solidFill>
                  <a:srgbClr val="0000FF"/>
                </a:solidFill>
              </a:rPr>
              <a:t>Requirements </a:t>
            </a:r>
          </a:p>
          <a:p>
            <a:r>
              <a:rPr lang="en-US" sz="1100" b="1">
                <a:solidFill>
                  <a:srgbClr val="0000FF"/>
                </a:solidFill>
              </a:rPr>
              <a:t>Flowdown</a:t>
            </a:r>
          </a:p>
        </p:txBody>
      </p:sp>
      <p:sp>
        <p:nvSpPr>
          <p:cNvPr id="31757" name="TextBox 31"/>
          <p:cNvSpPr txBox="1">
            <a:spLocks noChangeArrowheads="1"/>
          </p:cNvSpPr>
          <p:nvPr/>
        </p:nvSpPr>
        <p:spPr bwMode="auto">
          <a:xfrm>
            <a:off x="6092825" y="3079750"/>
            <a:ext cx="1270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>
                <a:solidFill>
                  <a:srgbClr val="0000FF"/>
                </a:solidFill>
              </a:rPr>
              <a:t>Requirements</a:t>
            </a:r>
          </a:p>
          <a:p>
            <a:r>
              <a:rPr lang="en-US" sz="1100" b="1">
                <a:solidFill>
                  <a:srgbClr val="0000FF"/>
                </a:solidFill>
              </a:rPr>
              <a:t>Captured via…</a:t>
            </a:r>
          </a:p>
        </p:txBody>
      </p:sp>
      <p:sp>
        <p:nvSpPr>
          <p:cNvPr id="31758" name="TextBox 32"/>
          <p:cNvSpPr txBox="1">
            <a:spLocks noChangeArrowheads="1"/>
          </p:cNvSpPr>
          <p:nvPr/>
        </p:nvSpPr>
        <p:spPr bwMode="auto">
          <a:xfrm>
            <a:off x="7670800" y="3060700"/>
            <a:ext cx="134778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>
                <a:solidFill>
                  <a:srgbClr val="0000FF"/>
                </a:solidFill>
              </a:rPr>
              <a:t>Test Program</a:t>
            </a:r>
          </a:p>
          <a:p>
            <a:r>
              <a:rPr lang="en-US" sz="1100" b="1">
                <a:solidFill>
                  <a:srgbClr val="0000FF"/>
                </a:solidFill>
              </a:rPr>
              <a:t>Captured via…</a:t>
            </a:r>
          </a:p>
        </p:txBody>
      </p:sp>
      <p:sp>
        <p:nvSpPr>
          <p:cNvPr id="31759" name="TextBox 33"/>
          <p:cNvSpPr txBox="1">
            <a:spLocks noChangeArrowheads="1"/>
          </p:cNvSpPr>
          <p:nvPr/>
        </p:nvSpPr>
        <p:spPr bwMode="auto">
          <a:xfrm>
            <a:off x="5865813" y="5132388"/>
            <a:ext cx="752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FF0000"/>
                </a:solidFill>
              </a:rPr>
              <a:t>5.9%</a:t>
            </a:r>
          </a:p>
          <a:p>
            <a:r>
              <a:rPr lang="en-US" sz="1200">
                <a:solidFill>
                  <a:srgbClr val="FF0000"/>
                </a:solidFill>
              </a:rPr>
              <a:t>diff</a:t>
            </a:r>
          </a:p>
        </p:txBody>
      </p:sp>
      <p:sp>
        <p:nvSpPr>
          <p:cNvPr id="31760" name="TextBox 34"/>
          <p:cNvSpPr txBox="1">
            <a:spLocks noChangeArrowheads="1"/>
          </p:cNvSpPr>
          <p:nvPr/>
        </p:nvSpPr>
        <p:spPr bwMode="auto">
          <a:xfrm rot="-1845862">
            <a:off x="6130925" y="4546600"/>
            <a:ext cx="736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0000"/>
                </a:solidFill>
              </a:rPr>
              <a:t>16% diff</a:t>
            </a:r>
          </a:p>
        </p:txBody>
      </p:sp>
      <p:sp>
        <p:nvSpPr>
          <p:cNvPr id="31761" name="TextBox 35"/>
          <p:cNvSpPr txBox="1">
            <a:spLocks noChangeArrowheads="1"/>
          </p:cNvSpPr>
          <p:nvPr/>
        </p:nvSpPr>
        <p:spPr bwMode="auto">
          <a:xfrm>
            <a:off x="7324725" y="4797425"/>
            <a:ext cx="60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FF0000"/>
                </a:solidFill>
              </a:rPr>
              <a:t>15% diff</a:t>
            </a:r>
          </a:p>
        </p:txBody>
      </p:sp>
      <p:sp>
        <p:nvSpPr>
          <p:cNvPr id="31762" name="TextBox 36"/>
          <p:cNvSpPr txBox="1">
            <a:spLocks noChangeArrowheads="1"/>
          </p:cNvSpPr>
          <p:nvPr/>
        </p:nvSpPr>
        <p:spPr bwMode="auto">
          <a:xfrm>
            <a:off x="7127875" y="3592513"/>
            <a:ext cx="520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FF0000"/>
                </a:solidFill>
              </a:rPr>
              <a:t>41% diff, </a:t>
            </a:r>
          </a:p>
        </p:txBody>
      </p:sp>
      <p:sp>
        <p:nvSpPr>
          <p:cNvPr id="25" name="Left Brace 24"/>
          <p:cNvSpPr/>
          <p:nvPr/>
        </p:nvSpPr>
        <p:spPr>
          <a:xfrm rot="5400000" flipV="1">
            <a:off x="2516982" y="573881"/>
            <a:ext cx="214312" cy="2047875"/>
          </a:xfrm>
          <a:prstGeom prst="leftBrac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FF"/>
              </a:solidFill>
            </a:endParaRPr>
          </a:p>
        </p:txBody>
      </p:sp>
      <p:sp>
        <p:nvSpPr>
          <p:cNvPr id="26" name="Left Brace 25"/>
          <p:cNvSpPr/>
          <p:nvPr/>
        </p:nvSpPr>
        <p:spPr>
          <a:xfrm rot="5400000" flipV="1">
            <a:off x="4074319" y="1102519"/>
            <a:ext cx="242887" cy="1019175"/>
          </a:xfrm>
          <a:prstGeom prst="leftBrac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79563" y="1050925"/>
            <a:ext cx="1830387" cy="461963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solidFill>
                  <a:srgbClr val="0000FF"/>
                </a:solidFill>
                <a:latin typeface="+mn-lt"/>
              </a:rPr>
              <a:t>IV&amp;V Requirements, Design, Code Analysis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663950" y="1162050"/>
            <a:ext cx="1320800" cy="276225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solidFill>
                  <a:srgbClr val="0000FF"/>
                </a:solidFill>
                <a:latin typeface="+mn-lt"/>
              </a:rPr>
              <a:t>IV&amp;V Test Analysis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9184" y="4476466"/>
            <a:ext cx="8925636" cy="16104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IV&amp;V Analysis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069" y="1247776"/>
            <a:ext cx="8734567" cy="4878388"/>
          </a:xfrm>
        </p:spPr>
        <p:txBody>
          <a:bodyPr/>
          <a:lstStyle/>
          <a:p>
            <a:r>
              <a:rPr lang="en-US" sz="2000" dirty="0" smtClean="0"/>
              <a:t>IV&amp;V performed substantial analysis on the EDL sequence</a:t>
            </a:r>
          </a:p>
          <a:p>
            <a:r>
              <a:rPr lang="en-US" sz="2000" dirty="0" smtClean="0"/>
              <a:t>High quality designs produced by the developer, JPL</a:t>
            </a:r>
          </a:p>
          <a:p>
            <a:pPr lvl="1"/>
            <a:r>
              <a:rPr lang="en-US" sz="2000" dirty="0" smtClean="0"/>
              <a:t>We initially identified some high severity requirements/design issues but many of these resulted in documentation concerns</a:t>
            </a:r>
          </a:p>
          <a:p>
            <a:pPr lvl="1"/>
            <a:r>
              <a:rPr lang="en-US" sz="2000" dirty="0" smtClean="0"/>
              <a:t>There were some code issues that were quickly fixed by the developer</a:t>
            </a:r>
          </a:p>
          <a:p>
            <a:pPr lvl="1"/>
            <a:r>
              <a:rPr lang="en-US" sz="2000" dirty="0" smtClean="0"/>
              <a:t>Artifacts were non-traditional, but they were very good</a:t>
            </a:r>
          </a:p>
          <a:p>
            <a:r>
              <a:rPr lang="en-US" sz="2000" dirty="0" smtClean="0"/>
              <a:t>The assurance from IV&amp;V provided additional confidence that EDL was correctly implemented, particularly in the areas of logic and control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191069" y="4530256"/>
            <a:ext cx="87345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The MSL IV&amp;V </a:t>
            </a:r>
            <a:r>
              <a:rPr lang="en-US" b="1" dirty="0" smtClean="0"/>
              <a:t>team presented status and analysis results at the Certification of Critical Event Review-1 </a:t>
            </a:r>
            <a:r>
              <a:rPr lang="en-US" b="1" dirty="0" smtClean="0"/>
              <a:t>which </a:t>
            </a:r>
            <a:r>
              <a:rPr lang="en-US" b="1" dirty="0" smtClean="0"/>
              <a:t>focused on the </a:t>
            </a:r>
            <a:r>
              <a:rPr lang="en-US" b="1" dirty="0" smtClean="0"/>
              <a:t>EDL software </a:t>
            </a:r>
            <a:r>
              <a:rPr lang="en-US" b="1" dirty="0" smtClean="0"/>
              <a:t>on May 30th.  </a:t>
            </a:r>
            <a:r>
              <a:rPr lang="en-US" b="1" dirty="0" smtClean="0"/>
              <a:t>The </a:t>
            </a:r>
            <a:r>
              <a:rPr lang="en-US" b="1" dirty="0" smtClean="0"/>
              <a:t>Project Technical </a:t>
            </a:r>
            <a:r>
              <a:rPr lang="en-US" b="1" dirty="0" smtClean="0"/>
              <a:t>Authority congratulated </a:t>
            </a:r>
            <a:r>
              <a:rPr lang="en-US" b="1" dirty="0" smtClean="0"/>
              <a:t>IV&amp;V on </a:t>
            </a:r>
            <a:r>
              <a:rPr lang="en-US" b="1" dirty="0" smtClean="0"/>
              <a:t>the </a:t>
            </a:r>
            <a:r>
              <a:rPr lang="en-US" b="1" dirty="0" smtClean="0"/>
              <a:t>thoroughness and completeness of analysis and stated to the review board that IV&amp;V has provided additional assurance and confidence to the Project.  </a:t>
            </a:r>
            <a:endParaRPr lang="en-US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Rigor (from 2011 workshop)</a:t>
            </a:r>
            <a:endParaRPr lang="en-US" dirty="0"/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 cstate="print"/>
          <a:srcRect l="22164" t="23462" r="14813" b="15284"/>
          <a:stretch>
            <a:fillRect/>
          </a:stretch>
        </p:blipFill>
        <p:spPr bwMode="auto">
          <a:xfrm>
            <a:off x="92584" y="1132763"/>
            <a:ext cx="8328085" cy="5058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095375" y="274638"/>
            <a:ext cx="6638925" cy="658812"/>
          </a:xfrm>
        </p:spPr>
        <p:txBody>
          <a:bodyPr/>
          <a:lstStyle/>
          <a:p>
            <a:r>
              <a:rPr lang="en-US" dirty="0" smtClean="0"/>
              <a:t>Purpose and Agenda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247775"/>
            <a:ext cx="8229600" cy="4878388"/>
          </a:xfrm>
        </p:spPr>
        <p:txBody>
          <a:bodyPr/>
          <a:lstStyle/>
          <a:p>
            <a:r>
              <a:rPr lang="en-US" sz="2000" dirty="0" smtClean="0"/>
              <a:t>Purpose – purpose is to provide a summary of the EDL activities performed to date and intended benefits (coverage, finding types) associated with each task, including EDL GNC</a:t>
            </a:r>
          </a:p>
          <a:p>
            <a:pPr lvl="1"/>
            <a:r>
              <a:rPr lang="en-US" sz="1800" dirty="0" smtClean="0"/>
              <a:t>We believe this can be a case study of how Technical Rigor is applied to </a:t>
            </a:r>
            <a:r>
              <a:rPr lang="en-US" sz="1800" dirty="0" smtClean="0"/>
              <a:t>a critical behavior</a:t>
            </a:r>
            <a:endParaRPr lang="en-US" sz="1800" dirty="0" smtClean="0"/>
          </a:p>
          <a:p>
            <a:pPr lvl="1">
              <a:buNone/>
            </a:pPr>
            <a:endParaRPr lang="en-US" sz="1800" dirty="0" smtClean="0"/>
          </a:p>
          <a:p>
            <a:r>
              <a:rPr lang="en-US" sz="2000" dirty="0" smtClean="0"/>
              <a:t>Agenda</a:t>
            </a:r>
          </a:p>
          <a:p>
            <a:pPr lvl="1"/>
            <a:r>
              <a:rPr lang="en-US" sz="1800" dirty="0" smtClean="0"/>
              <a:t>EDL Overview</a:t>
            </a:r>
          </a:p>
          <a:p>
            <a:pPr lvl="1"/>
            <a:r>
              <a:rPr lang="en-US" sz="1800" dirty="0" smtClean="0"/>
              <a:t>IV&amp;V Tasks Performed</a:t>
            </a:r>
          </a:p>
          <a:p>
            <a:pPr lvl="1"/>
            <a:r>
              <a:rPr lang="en-US" sz="1800" dirty="0" smtClean="0"/>
              <a:t>Summary </a:t>
            </a:r>
          </a:p>
          <a:p>
            <a:pPr>
              <a:buFont typeface="Arial" charset="0"/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095375" y="274638"/>
            <a:ext cx="6638925" cy="658812"/>
          </a:xfrm>
        </p:spPr>
        <p:txBody>
          <a:bodyPr/>
          <a:lstStyle/>
          <a:p>
            <a:r>
              <a:rPr lang="en-US" dirty="0" smtClean="0"/>
              <a:t>MSL EDL Overview</a:t>
            </a:r>
          </a:p>
        </p:txBody>
      </p:sp>
      <p:pic>
        <p:nvPicPr>
          <p:cNvPr id="10243" name="Picture 2" descr="MSL EDL Pictur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828" y="2057108"/>
            <a:ext cx="8351838" cy="493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074461" y="1147136"/>
            <a:ext cx="73015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Final Approach Phase: From Entry -5 Days to Entry Interface -2 Hours</a:t>
            </a:r>
          </a:p>
          <a:p>
            <a:r>
              <a:rPr lang="en-US" sz="1400" b="1" dirty="0" smtClean="0"/>
              <a:t>Pre-Entry: From EI-2 Hours to EI-15 Minutes</a:t>
            </a:r>
          </a:p>
          <a:p>
            <a:r>
              <a:rPr lang="en-US" sz="1400" b="1" dirty="0" err="1" smtClean="0"/>
              <a:t>Exo</a:t>
            </a:r>
            <a:r>
              <a:rPr lang="en-US" sz="1400" b="1" dirty="0" smtClean="0"/>
              <a:t>-Atmospheric Entry: From EI-15 Minutes to the Point of Entry Interface</a:t>
            </a:r>
          </a:p>
          <a:p>
            <a:r>
              <a:rPr lang="en-US" sz="1400" b="1" dirty="0" smtClean="0"/>
              <a:t>Atmospheric Entry: From EI to Parachute Deployment</a:t>
            </a:r>
          </a:p>
          <a:p>
            <a:r>
              <a:rPr lang="en-US" sz="1400" b="1" dirty="0" smtClean="0"/>
              <a:t>Supersonic Parachute Descent: From Parachute Opening to </a:t>
            </a:r>
            <a:r>
              <a:rPr lang="en-US" sz="1400" b="1" dirty="0" err="1" smtClean="0"/>
              <a:t>Backshell</a:t>
            </a:r>
            <a:r>
              <a:rPr lang="en-US" sz="1400" b="1" dirty="0" smtClean="0"/>
              <a:t> Separation</a:t>
            </a:r>
          </a:p>
          <a:p>
            <a:r>
              <a:rPr lang="en-US" sz="1400" b="1" dirty="0" smtClean="0"/>
              <a:t>Powered Descent: From BSS to Rover Separation</a:t>
            </a:r>
          </a:p>
          <a:p>
            <a:r>
              <a:rPr lang="en-US" sz="1400" b="1" dirty="0" smtClean="0"/>
              <a:t>Sky Crane: From Rover Separation to Touchdown Detection</a:t>
            </a:r>
          </a:p>
          <a:p>
            <a:r>
              <a:rPr lang="en-US" sz="1400" b="1" dirty="0" smtClean="0"/>
              <a:t>Fly-Away: From TD to Descent Stage Impact</a:t>
            </a:r>
            <a:endParaRPr lang="en-US" sz="1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375" y="233695"/>
            <a:ext cx="6638926" cy="658812"/>
          </a:xfrm>
        </p:spPr>
        <p:txBody>
          <a:bodyPr/>
          <a:lstStyle/>
          <a:p>
            <a:r>
              <a:rPr lang="en-US" dirty="0" smtClean="0"/>
              <a:t>August 5, 2012: Curiosity has landed!</a:t>
            </a:r>
            <a:endParaRPr lang="en-US" dirty="0"/>
          </a:p>
        </p:txBody>
      </p:sp>
      <p:sp>
        <p:nvSpPr>
          <p:cNvPr id="1026" name="AutoShape 2" descr="Photo: When I land on Mars, it'll be 5:31 UTC Aug. 6. See this handy chart for conversion to your time zone: http://bit.ly/N5W2ke"/>
          <p:cNvSpPr>
            <a:spLocks noChangeAspect="1" noChangeArrowheads="1"/>
          </p:cNvSpPr>
          <p:nvPr/>
        </p:nvSpPr>
        <p:spPr bwMode="auto">
          <a:xfrm>
            <a:off x="155575" y="-1836738"/>
            <a:ext cx="8029575" cy="38385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https://sphotos-b.xx.fbcdn.net/hphotos-prn1/557885_395951523788162_759275094_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https://sphotos-b.xx.fbcdn.net/hphotos-ash4/427130_396417380408243_445516068_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http://news.discovery.com/space/2012/08/06/curiosity1.jpg"/>
          <p:cNvSpPr>
            <a:spLocks noChangeAspect="1" noChangeArrowheads="1"/>
          </p:cNvSpPr>
          <p:nvPr/>
        </p:nvSpPr>
        <p:spPr bwMode="auto">
          <a:xfrm>
            <a:off x="155575" y="-2362200"/>
            <a:ext cx="5638800" cy="4933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http://news.discovery.com/space/2012/08/06/curiosity1.jpg"/>
          <p:cNvSpPr>
            <a:spLocks noChangeAspect="1" noChangeArrowheads="1"/>
          </p:cNvSpPr>
          <p:nvPr/>
        </p:nvSpPr>
        <p:spPr bwMode="auto">
          <a:xfrm>
            <a:off x="155575" y="-2362200"/>
            <a:ext cx="5638800" cy="4933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data:image/jpeg;base64,/9j/4AAQSkZJRgABAQAAAQABAAD/2wBDAAkGBwgHBgkIBwgKCgkLDRYPDQwMDRsUFRAWIB0iIiAdHx8kKDQsJCYxJx8fLT0tMTU3Ojo6Iys/RD84QzQ5Ojf/2wBDAQoKCg0MDRoPDxo3JR8lNzc3Nzc3Nzc3Nzc3Nzc3Nzc3Nzc3Nzc3Nzc3Nzc3Nzc3Nzc3Nzc3Nzc3Nzc3Nzc3Nzf/wAARCABnAHYDASIAAhEBAxEB/8QAGwAAAQUBAQAAAAAAAAAAAAAAAwACBAUGBwH/xABGEAABAwIEAgUFCg0FAQAAAAABAAIDBBEFEiExQWETFSJR0QgUQnSRBjI1VHGBk7GywgcjJDREUmJyc6GjwfElQ4KDkrP/xAAVAQEBAAAAAAAAAAAAAAAAAAAAAf/EABQRAQAAAAAAAAAAAAAAAAAAAAD/2gAMAwEAAhEDEQA/AORYviFaMWrQKyoAFRIABK79Y81E6xrvjlR9K7xTsY+F671iT7RU73P0UE0wdUC7vQadvnQDo+tKkgirqQ08ekdc/wA1psJpK2Jxc6eoAA1LpHE/Wrygw5oFy3XYAK3p6CPMNGgcb8VRURRVen5TPvYfjDqpjKasAA6aozX2znxV9S0kDbBzZC8nRrWGysGU7G6mGSztLOCDNspKwHSonvxBedB7UVtDWS+8mqOXbO/yrWNhcwhnmzrAaEEWB9qJkk3bSlzQODhoO/dBjpMKrbFomnHPpDv7VAnwzEGDWpmv/EK3b4njTopA1o2Auq+aMSOe573NFxlYW2t/lBz2toq7K7pJpsp27Z8Vl8RpMRhu6Grqhr70zOPsN/rXWqiBjwWixPdusvidA58b3OiMbhf3uuveg5o+ur2OLX1dSHDcGV3im9Y13xyo+ld4q8xfDwWOdMGsdfsOA4c1nZI3RPLHixCg7/5O880+B4k6aWSQiqsC9xPot70kPycfgLE/WvuNSQcQxNhfjNb3ecSX/wDRU+gaQRb5rI9ZhU7sUrHRszgzyEEH9oq9wHBHMmZLUgC2rW7+1UazDG2hhbLmLyAHDjdaCkhboMlneibXUKjYGWNx3ahWlMRkAcSHcXHQDkgtKWENvneddcu9uQUhsEYDBIHkE7nX2qA6Xzale4P1toWi5v8AId1Xu91pjOVsB00OZ/H2KDTiMMAdrl3NzqnFrQA1mt9DZUNJ7paWaFpqJAx4Ni3X+ynMx7DDI78e0X42KCU5gBysc1ovq1V9SxrC+Q5cu5Id8yk0+JUlUHiKVjyD3WNvn+tNeXAuLXscCeyOSChrqcEl7mWAPvu5UdQI52StY52RpLXZmkajf/K1dU0HNl0JGg4XVLXszMc1w4a81RhsXoA6MgOc4A65tQVlcRoxM1zWxBj4wCw335LoOIRFjXZQL2sLrJYzBIOzEcpuDcdyDpfk4g9RYoDpar+61JH/AAAEHDMYIt+di9tr5GpKDB9ETXTC1ryu1tzV9RQxgAucTxFlT5murJyHG3Su5jdTTXMpxcuJdbstCo0kM0UTM7nBrdyXFEZiTRSvqHsHRjUd7vm+VYaevkqpO2+7b6C+gUusxZ0sDKeMZGttn5kIJ1XjFRPK9/SObmFrNNhbuUE1N9L6qvMt9Lr0yb21I7kFiKkBOFWRtoqwSd+6cZT3oLWOsc03Dy0juK0GB4uXkU0rib+8dfbksX03MI0NW6GRj2Gzmm4QdDqaoMDnEnKDqRwUCre0hj2DNmOlj/NZyrxlzoTHHJnzDtEttZRaXFpIDkLiYzw7vkQWtewSaPFyO0NFmcUgDxJc3Ho6bK8fWxzAmN+nFUGLx37bS5ttbN0DvlQdC/ABfq3F7gA+djb9xiSd+AO3V+MZdvOx/wDNiSg5ZLVugxWqLdumfoePaKa6qe9+ZzjdRK51sTrLn/ff9opjX6qixjkPeiiRQI3cUYP7igl5wV419tEDOvc6A/SW3XokUfOkXoJIk03SMnNRs/NeF+u6CbETI8MDgCdroEj3B1ibd4KCJCCCNLahPnf0hEp9LR1uBQetq3REFrrf3QsRrBJTm5GtgdVFlOU2O6h1RztDXWtvvxQdn8n23VWLW0HnQ+wxJM8nq/VGK+tD7DUlByOtANfWDa1RJa37xQ4wbFx0GyFWS5cSrADqamTQ/vlEDrtF9FQZhCKHHvUQOCI13NBID04PUfMvQ7mgkZ+a8zc0LNqvM/NQFzX0ulmQibfL3rwuQEzlOZIcrm8Co+ZOjNyqPZDnaB6Q48lWzPd0jm5bgDdS6mVsTjd1r8FXPc03aXSa8b6hB3HyeD/o+K+tfcakm+TuR1Nitjf8r3/4NSUHDsTfkxiu1NjUSfaKJDMbgcu9Axj4XrvWJPtFAilLSB9aC1a++qI16gRTBps7gN1IDwdQqJQcvcyj5k4OUB8yWeyDmSzKg2ZeZkLMvC9AUvXgn6MknayjyytjaXOPzd6rpDJO/MbgHYEoDzOmlkMshsBo1Bmc1rewe0d9E58zmtGc3eNuSjEkm53UHffJx+AcT9a+41JLycfgLE/WvuNSQcexbA8Sdita5tNcGd5B6Rv6x5qJ1Difxb+o3xSSQOGB4mN6a47ukb4orMIxdtslNoP22eKSSA4wvFONGfpGeKc3CsStrSG/8RnikkqHHC8SuAKQm/HpGeK8dheJj9DP0jPFJJQMfhmKlvYpLO5yM8UI4VjV/wA2H0jPFJJUCfgWLOIdJTk/9jPFI4LiQvkpbczI3xSSQD6ixM/o39Rvil1Difxb+o3xSSUHc/J8oqijwXEmVMeRxqbgZgfRb3JJJIP/2Q=="/>
          <p:cNvSpPr>
            <a:spLocks noChangeAspect="1" noChangeArrowheads="1"/>
          </p:cNvSpPr>
          <p:nvPr/>
        </p:nvSpPr>
        <p:spPr bwMode="auto">
          <a:xfrm>
            <a:off x="155575" y="-465138"/>
            <a:ext cx="1123950" cy="981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CuriosityPhot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767" y="1507508"/>
            <a:ext cx="3906903" cy="3828765"/>
          </a:xfrm>
          <a:prstGeom prst="rect">
            <a:avLst/>
          </a:prstGeom>
        </p:spPr>
      </p:pic>
      <p:pic>
        <p:nvPicPr>
          <p:cNvPr id="10" name="Picture 9" descr="hirise_curiosity_parachu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581" y="1751251"/>
            <a:ext cx="4633470" cy="304593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Landing site, after the landing</a:t>
            </a:r>
            <a:endParaRPr lang="en-US" dirty="0"/>
          </a:p>
        </p:txBody>
      </p:sp>
      <p:pic>
        <p:nvPicPr>
          <p:cNvPr id="3" name="Picture 2" descr="landing_site_annotat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5910" y="1250547"/>
            <a:ext cx="8011235" cy="47681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87195" y="1736466"/>
            <a:ext cx="1821653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Mount Sharp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199797" y="2060812"/>
            <a:ext cx="259307" cy="1091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327143" y="2980687"/>
            <a:ext cx="718465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MSL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1810" y="1877490"/>
            <a:ext cx="140147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Sky Crane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0562" y="4459195"/>
            <a:ext cx="1342355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err="1" smtClean="0">
                <a:solidFill>
                  <a:schemeClr val="bg1"/>
                </a:solidFill>
                <a:latin typeface="+mn-lt"/>
              </a:rPr>
              <a:t>Backshell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99445" y="4625243"/>
            <a:ext cx="1439625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Parachute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01519" y="5200724"/>
            <a:ext cx="1517082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err="1" smtClean="0">
                <a:solidFill>
                  <a:schemeClr val="bg1"/>
                </a:solidFill>
                <a:latin typeface="+mn-lt"/>
              </a:rPr>
              <a:t>Heatshield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MSL Phase/Domains; Build 9.4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sz="2000" dirty="0" smtClean="0"/>
              <a:t>EDL content is the focus of Build 9.4, but requires a good amount of the cross cutting and fault protection domain to operate</a:t>
            </a:r>
          </a:p>
          <a:p>
            <a:r>
              <a:rPr lang="en-US" sz="2000" dirty="0" smtClean="0"/>
              <a:t>EDL activities require the cross cutting and fault protection domains to operate, the associated tasks with these domains provided in annex.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800" y="3078953"/>
            <a:ext cx="8272463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64024" y="5718412"/>
            <a:ext cx="8038531" cy="4913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095375" y="274638"/>
            <a:ext cx="6638925" cy="658812"/>
          </a:xfrm>
        </p:spPr>
        <p:txBody>
          <a:bodyPr/>
          <a:lstStyle/>
          <a:p>
            <a:r>
              <a:rPr lang="en-US" dirty="0" smtClean="0"/>
              <a:t>EDL: IV&amp;V Scope, Activities Performed, Status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329663"/>
            <a:ext cx="8229600" cy="4878388"/>
          </a:xfrm>
        </p:spPr>
        <p:txBody>
          <a:bodyPr/>
          <a:lstStyle/>
          <a:p>
            <a:r>
              <a:rPr lang="en-US" dirty="0" smtClean="0"/>
              <a:t>Scope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Requirements/design analysis, evaluating requirements quality</a:t>
            </a:r>
            <a:r>
              <a:rPr lang="en-US" dirty="0" smtClean="0">
                <a:solidFill>
                  <a:srgbClr val="FF0000"/>
                </a:solidFill>
              </a:rPr>
              <a:t> (catalog method) </a:t>
            </a:r>
            <a:r>
              <a:rPr lang="en-US" dirty="0" smtClean="0"/>
              <a:t>and requirements trace to design </a:t>
            </a:r>
            <a:r>
              <a:rPr lang="en-US" dirty="0" smtClean="0">
                <a:solidFill>
                  <a:srgbClr val="FF0000"/>
                </a:solidFill>
              </a:rPr>
              <a:t>(catalog method)</a:t>
            </a:r>
          </a:p>
          <a:p>
            <a:r>
              <a:rPr lang="en-US" dirty="0" smtClean="0"/>
              <a:t>Semantic and Syntactic code analysis </a:t>
            </a:r>
            <a:r>
              <a:rPr lang="en-US" dirty="0" smtClean="0">
                <a:solidFill>
                  <a:srgbClr val="FF0000"/>
                </a:solidFill>
              </a:rPr>
              <a:t>(catalog methods)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Additional technical rigor in the areas interface, design and code analysis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IV&amp;V efforts focused on logic, control, and “goodness” of the code implementation. 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Performance aspects of EDL were not evaluated (no validation from IV&amp;V, verification performed during IV&amp;V test analysis).</a:t>
            </a:r>
          </a:p>
          <a:p>
            <a:pPr>
              <a:buFont typeface="Arial" charset="0"/>
              <a:buNone/>
            </a:pPr>
            <a:r>
              <a:rPr lang="en-US" dirty="0" smtClean="0"/>
              <a:t>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93750" y="1814513"/>
          <a:ext cx="3568700" cy="1619250"/>
        </p:xfrm>
        <a:graphic>
          <a:graphicData uri="http://schemas.openxmlformats.org/drawingml/2006/table">
            <a:tbl>
              <a:tblPr/>
              <a:tblGrid>
                <a:gridCol w="3568700"/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latin typeface="Verdana"/>
                        </a:rPr>
                        <a:t>Launch/Cruise/EDL FDDs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latin typeface="Verdana"/>
                        </a:rPr>
                        <a:t>Cruise Attitude Estimation, Control and Propulsion</a:t>
                      </a:r>
                    </a:p>
                  </a:txBody>
                  <a:tcPr marL="1143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latin typeface="Verdana"/>
                        </a:rPr>
                        <a:t>Entry, Descent, and Landing (EDL) </a:t>
                      </a:r>
                    </a:p>
                  </a:txBody>
                  <a:tcPr marL="1143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latin typeface="Verdana"/>
                        </a:rPr>
                        <a:t>EDL Actuators</a:t>
                      </a:r>
                    </a:p>
                  </a:txBody>
                  <a:tcPr marL="1143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latin typeface="Verdana"/>
                        </a:rPr>
                        <a:t>EDL Sensors</a:t>
                      </a:r>
                    </a:p>
                  </a:txBody>
                  <a:tcPr marL="1143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latin typeface="Verdana"/>
                        </a:rPr>
                        <a:t>EDL </a:t>
                      </a:r>
                      <a:r>
                        <a:rPr lang="en-US" sz="1000" b="0" i="0" u="none" strike="noStrike" dirty="0" err="1">
                          <a:latin typeface="Verdana"/>
                        </a:rPr>
                        <a:t>Comm</a:t>
                      </a:r>
                      <a:endParaRPr lang="en-US" sz="1000" b="0" i="0" u="none" strike="noStrike" dirty="0">
                        <a:latin typeface="Verdana"/>
                      </a:endParaRPr>
                    </a:p>
                  </a:txBody>
                  <a:tcPr marL="1143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 smtClean="0">
                          <a:latin typeface="Verdana"/>
                        </a:rPr>
                        <a:t>MEDLI</a:t>
                      </a:r>
                    </a:p>
                  </a:txBody>
                  <a:tcPr marL="1143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latin typeface="Verdana"/>
                        </a:rPr>
                        <a:t>Actuators and Motor Control Update</a:t>
                      </a:r>
                    </a:p>
                  </a:txBody>
                  <a:tcPr marL="1143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latin typeface="Verdana"/>
                        </a:rPr>
                        <a:t>Coordinated Communications Behavior</a:t>
                      </a:r>
                    </a:p>
                  </a:txBody>
                  <a:tcPr marL="1143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latin typeface="Verdana"/>
                        </a:rPr>
                        <a:t>MSSS Imaging (MARDI, MAHLI, and </a:t>
                      </a:r>
                      <a:r>
                        <a:rPr lang="en-US" sz="1000" b="0" i="0" u="none" strike="noStrike" dirty="0" err="1" smtClean="0">
                          <a:latin typeface="Verdana"/>
                        </a:rPr>
                        <a:t>MastCams</a:t>
                      </a:r>
                      <a:r>
                        <a:rPr lang="en-US" sz="1000" b="0" i="0" u="none" strike="noStrike" dirty="0" smtClean="0">
                          <a:latin typeface="Verdana"/>
                        </a:rPr>
                        <a:t>)</a:t>
                      </a:r>
                    </a:p>
                  </a:txBody>
                  <a:tcPr marL="11430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24604" name="Group 6"/>
          <p:cNvGrpSpPr>
            <a:grpSpLocks/>
          </p:cNvGrpSpPr>
          <p:nvPr/>
        </p:nvGrpSpPr>
        <p:grpSpPr bwMode="auto">
          <a:xfrm>
            <a:off x="5143500" y="1771650"/>
            <a:ext cx="3152775" cy="1323975"/>
            <a:chOff x="2162175" y="3324225"/>
            <a:chExt cx="4648200" cy="1981200"/>
          </a:xfrm>
        </p:grpSpPr>
        <p:sp>
          <p:nvSpPr>
            <p:cNvPr id="8" name="Rectangle 7"/>
            <p:cNvSpPr/>
            <p:nvPr/>
          </p:nvSpPr>
          <p:spPr>
            <a:xfrm>
              <a:off x="2162175" y="3324225"/>
              <a:ext cx="4648200" cy="1981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/>
            </a:p>
          </p:txBody>
        </p:sp>
        <p:cxnSp>
          <p:nvCxnSpPr>
            <p:cNvPr id="9" name="Straight Connector 8"/>
            <p:cNvCxnSpPr/>
            <p:nvPr/>
          </p:nvCxnSpPr>
          <p:spPr>
            <a:xfrm rot="5400000">
              <a:off x="4218884" y="4314826"/>
              <a:ext cx="19812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0800000">
              <a:off x="2162175" y="4010757"/>
              <a:ext cx="3047309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2162175" y="4694912"/>
              <a:ext cx="3047309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605" name="TextBox 11"/>
          <p:cNvSpPr txBox="1">
            <a:spLocks noChangeArrowheads="1"/>
          </p:cNvSpPr>
          <p:nvPr/>
        </p:nvSpPr>
        <p:spPr bwMode="auto">
          <a:xfrm>
            <a:off x="5295900" y="1838325"/>
            <a:ext cx="1270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Cross Cutting</a:t>
            </a:r>
          </a:p>
        </p:txBody>
      </p:sp>
      <p:sp>
        <p:nvSpPr>
          <p:cNvPr id="24606" name="TextBox 12"/>
          <p:cNvSpPr txBox="1">
            <a:spLocks noChangeArrowheads="1"/>
          </p:cNvSpPr>
          <p:nvPr/>
        </p:nvSpPr>
        <p:spPr bwMode="auto">
          <a:xfrm>
            <a:off x="5295900" y="2344738"/>
            <a:ext cx="533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EDL</a:t>
            </a:r>
          </a:p>
        </p:txBody>
      </p:sp>
      <p:sp>
        <p:nvSpPr>
          <p:cNvPr id="24607" name="TextBox 13"/>
          <p:cNvSpPr txBox="1">
            <a:spLocks noChangeArrowheads="1"/>
          </p:cNvSpPr>
          <p:nvPr/>
        </p:nvSpPr>
        <p:spPr bwMode="auto">
          <a:xfrm>
            <a:off x="5295900" y="2743200"/>
            <a:ext cx="1438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Fault Protection</a:t>
            </a:r>
          </a:p>
        </p:txBody>
      </p:sp>
      <p:sp>
        <p:nvSpPr>
          <p:cNvPr id="24608" name="TextBox 14"/>
          <p:cNvSpPr txBox="1">
            <a:spLocks noChangeArrowheads="1"/>
          </p:cNvSpPr>
          <p:nvPr/>
        </p:nvSpPr>
        <p:spPr bwMode="auto">
          <a:xfrm>
            <a:off x="7429500" y="2295525"/>
            <a:ext cx="5127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Test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153025" y="2238375"/>
            <a:ext cx="2047875" cy="457200"/>
          </a:xfrm>
          <a:prstGeom prst="rect">
            <a:avLst/>
          </a:prstGeom>
          <a:solidFill>
            <a:srgbClr val="0000FF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/>
          </a:p>
        </p:txBody>
      </p:sp>
      <p:sp>
        <p:nvSpPr>
          <p:cNvPr id="17" name="Right Brace 16"/>
          <p:cNvSpPr/>
          <p:nvPr/>
        </p:nvSpPr>
        <p:spPr>
          <a:xfrm>
            <a:off x="4613275" y="1781175"/>
            <a:ext cx="396875" cy="1657350"/>
          </a:xfrm>
          <a:prstGeom prst="rightBrace">
            <a:avLst>
              <a:gd name="adj1" fmla="val 8333"/>
              <a:gd name="adj2" fmla="val 41389"/>
            </a:avLst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611" name="Rectangle 17"/>
          <p:cNvSpPr>
            <a:spLocks noChangeArrowheads="1"/>
          </p:cNvSpPr>
          <p:nvPr/>
        </p:nvSpPr>
        <p:spPr bwMode="auto">
          <a:xfrm>
            <a:off x="4610100" y="3140075"/>
            <a:ext cx="39433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US" sz="1200" i="1"/>
              <a:t>EDL: E-5 days to L+10 days (includes pre-EDL</a:t>
            </a:r>
          </a:p>
          <a:p>
            <a:pPr lvl="1"/>
            <a:r>
              <a:rPr lang="en-US" sz="1200" i="1"/>
              <a:t>           and “readiness for surface ops”)</a:t>
            </a:r>
          </a:p>
          <a:p>
            <a:pPr lvl="1"/>
            <a:endParaRPr lang="en-US" sz="1200" i="1"/>
          </a:p>
        </p:txBody>
      </p:sp>
      <p:sp>
        <p:nvSpPr>
          <p:cNvPr id="22" name="Left Brace 21"/>
          <p:cNvSpPr/>
          <p:nvPr/>
        </p:nvSpPr>
        <p:spPr>
          <a:xfrm rot="5400000" flipV="1">
            <a:off x="6079332" y="592931"/>
            <a:ext cx="214312" cy="2047875"/>
          </a:xfrm>
          <a:prstGeom prst="leftBrac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FF"/>
              </a:solidFill>
            </a:endParaRPr>
          </a:p>
        </p:txBody>
      </p:sp>
      <p:sp>
        <p:nvSpPr>
          <p:cNvPr id="23" name="Left Brace 22"/>
          <p:cNvSpPr/>
          <p:nvPr/>
        </p:nvSpPr>
        <p:spPr>
          <a:xfrm rot="5400000" flipV="1">
            <a:off x="7636669" y="1121569"/>
            <a:ext cx="242887" cy="1019175"/>
          </a:xfrm>
          <a:prstGeom prst="leftBrac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41913" y="1069975"/>
            <a:ext cx="1830387" cy="461963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solidFill>
                  <a:srgbClr val="0000FF"/>
                </a:solidFill>
                <a:latin typeface="+mn-lt"/>
              </a:rPr>
              <a:t>IV&amp;V Requirements, Design, Code Analysis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26300" y="1181100"/>
            <a:ext cx="1320800" cy="276225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solidFill>
                  <a:srgbClr val="0000FF"/>
                </a:solidFill>
                <a:latin typeface="+mn-lt"/>
              </a:rPr>
              <a:t>IV&amp;V Test Analysis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4964" y="5754132"/>
            <a:ext cx="784477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latin typeface="+mn-lt"/>
              </a:rPr>
              <a:t>NASA IV&amp;V PM: “I want us to do anything we can to  help make EDL successful”</a:t>
            </a:r>
            <a:endParaRPr lang="en-US" b="1" dirty="0"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9"/>
          <p:cNvSpPr>
            <a:spLocks noGrp="1"/>
          </p:cNvSpPr>
          <p:nvPr>
            <p:ph idx="1"/>
          </p:nvPr>
        </p:nvSpPr>
        <p:spPr>
          <a:xfrm>
            <a:off x="457200" y="1247775"/>
            <a:ext cx="8229600" cy="4878388"/>
          </a:xfrm>
        </p:spPr>
        <p:txBody>
          <a:bodyPr/>
          <a:lstStyle/>
          <a:p>
            <a:r>
              <a:rPr lang="en-US" dirty="0" smtClean="0"/>
              <a:t>Additional EDL Analysis performed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5604" name="Title 5"/>
          <p:cNvSpPr>
            <a:spLocks noGrp="1"/>
          </p:cNvSpPr>
          <p:nvPr>
            <p:ph type="title"/>
          </p:nvPr>
        </p:nvSpPr>
        <p:spPr>
          <a:xfrm>
            <a:off x="1095375" y="274638"/>
            <a:ext cx="6638925" cy="658812"/>
          </a:xfrm>
        </p:spPr>
        <p:txBody>
          <a:bodyPr/>
          <a:lstStyle/>
          <a:p>
            <a:r>
              <a:rPr lang="en-US" dirty="0" smtClean="0"/>
              <a:t>EDL – Activities Performed (Continued)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18364" y="1683366"/>
          <a:ext cx="8748215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752"/>
                <a:gridCol w="2088108"/>
                <a:gridCol w="2102481"/>
                <a:gridCol w="1828437"/>
                <a:gridCol w="1828437"/>
              </a:tblGrid>
              <a:tr h="36585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3366FF"/>
                          </a:solidFill>
                        </a:rPr>
                        <a:t>Analysis Area</a:t>
                      </a:r>
                      <a:endParaRPr lang="en-US" sz="1600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3366FF"/>
                          </a:solidFill>
                        </a:rPr>
                        <a:t>IV&amp;V Efforts</a:t>
                      </a:r>
                      <a:endParaRPr lang="en-US" sz="1600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3366FF"/>
                          </a:solidFill>
                        </a:rPr>
                        <a:t>Task Overview</a:t>
                      </a:r>
                      <a:endParaRPr lang="en-US" sz="1600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3366FF"/>
                          </a:solidFill>
                        </a:rPr>
                        <a:t>Benefit to EDL GNC</a:t>
                      </a:r>
                      <a:endParaRPr lang="en-US" sz="1600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3366FF"/>
                          </a:solidFill>
                        </a:rPr>
                        <a:t>Coverage (parts of EDL)</a:t>
                      </a:r>
                      <a:endParaRPr lang="en-US" sz="1600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95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Reqts/ Design</a:t>
                      </a:r>
                      <a:r>
                        <a:rPr lang="en-US" sz="1200" baseline="0" dirty="0" smtClean="0"/>
                        <a:t> Analysis</a:t>
                      </a:r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  Ensure</a:t>
                      </a:r>
                      <a:r>
                        <a:rPr lang="en-US" sz="1200" baseline="0" dirty="0" smtClean="0"/>
                        <a:t> “no Harm” by instrument operations (MEDLI, MARDI)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sz="1200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baseline="0" dirty="0" smtClean="0"/>
                        <a:t>Events and Control/Sensors/ Actuators FDD Interface Analysis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sz="1200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baseline="0" dirty="0" smtClean="0"/>
                        <a:t>EDL MAIN to EDL GNC Interface Analysis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baseline="0" dirty="0" smtClean="0"/>
                        <a:t> 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sz="1200" baseline="0" dirty="0" smtClean="0"/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sz="1200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baseline="0" dirty="0" err="1" smtClean="0"/>
                        <a:t>Nav</a:t>
                      </a:r>
                      <a:r>
                        <a:rPr lang="en-US" sz="1200" baseline="0" dirty="0" smtClean="0"/>
                        <a:t> Filter Analysis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baseline="0" dirty="0" smtClean="0"/>
                        <a:t>  GNC Requirements Validation (GNC requirements not captured in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baseline="0" dirty="0" smtClean="0"/>
                        <a:t>       FDDs)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baseline="0" dirty="0" smtClean="0"/>
                        <a:t>  Mode Commander Analysis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sz="1200" baseline="0" dirty="0" smtClean="0"/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sz="1200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baseline="0" dirty="0" smtClean="0"/>
                        <a:t>EDL FP Design Analysis</a:t>
                      </a:r>
                      <a:endParaRPr lang="en-US" sz="12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rgbClr val="0000FF"/>
                          </a:solidFill>
                        </a:rPr>
                        <a:t> Evaluation of the</a:t>
                      </a:r>
                      <a:r>
                        <a:rPr lang="en-US" sz="1200" baseline="0" dirty="0" smtClean="0">
                          <a:solidFill>
                            <a:srgbClr val="0000FF"/>
                          </a:solidFill>
                        </a:rPr>
                        <a:t> two instruments to ensure operation won’t affect EDL in negative manner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srgbClr val="0000FF"/>
                          </a:solidFill>
                        </a:rPr>
                        <a:t> Detailed look at GNC sensors and actuators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sz="1200" baseline="0" dirty="0" smtClean="0">
                        <a:solidFill>
                          <a:srgbClr val="0000FF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sz="1200" baseline="0" dirty="0" smtClean="0">
                        <a:solidFill>
                          <a:srgbClr val="0000FF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srgbClr val="0000FF"/>
                          </a:solidFill>
                        </a:rPr>
                        <a:t>Verify correct implementation of interfaces between software modules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srgbClr val="0000FF"/>
                          </a:solidFill>
                        </a:rPr>
                        <a:t> Same as above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srgbClr val="0000FF"/>
                          </a:solidFill>
                        </a:rPr>
                        <a:t> Quality of GNC requirements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srgbClr val="0000FF"/>
                          </a:solidFill>
                        </a:rPr>
                        <a:t> Ensure mode commander (GNC) implemented correctly, including interfaces to </a:t>
                      </a:r>
                      <a:r>
                        <a:rPr lang="en-US" sz="1200" baseline="0" dirty="0" err="1" smtClean="0">
                          <a:solidFill>
                            <a:srgbClr val="0000FF"/>
                          </a:solidFill>
                        </a:rPr>
                        <a:t>nav</a:t>
                      </a:r>
                      <a:r>
                        <a:rPr lang="en-US" sz="1200" baseline="0" dirty="0" smtClean="0">
                          <a:solidFill>
                            <a:srgbClr val="0000FF"/>
                          </a:solidFill>
                        </a:rPr>
                        <a:t> filter; timeline engine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sz="1200" baseline="0" dirty="0" smtClean="0">
                        <a:solidFill>
                          <a:srgbClr val="0000FF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sz="1200" baseline="0" dirty="0" smtClean="0">
                        <a:solidFill>
                          <a:srgbClr val="0000FF"/>
                        </a:solidFill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sz="1200" baseline="0" dirty="0" smtClean="0">
                        <a:solidFill>
                          <a:srgbClr val="0000FF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1200" baseline="0" dirty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1200" baseline="0" dirty="0" smtClean="0">
                          <a:solidFill>
                            <a:srgbClr val="0000FF"/>
                          </a:solidFill>
                        </a:rPr>
                        <a:t>Validation/verification of EDL engine fault protection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rgbClr val="0000FF"/>
                          </a:solidFill>
                        </a:rPr>
                        <a:t> Addresses question 2  relative to instrument</a:t>
                      </a:r>
                      <a:r>
                        <a:rPr lang="en-US" sz="1200" baseline="0" dirty="0" smtClean="0">
                          <a:solidFill>
                            <a:srgbClr val="0000FF"/>
                          </a:solidFill>
                        </a:rPr>
                        <a:t> operation during EDL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sz="1200" baseline="0" dirty="0" smtClean="0">
                        <a:solidFill>
                          <a:srgbClr val="0000FF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srgbClr val="0000FF"/>
                          </a:solidFill>
                        </a:rPr>
                        <a:t> Ensured sensors/ actuators specified, designed and implemented correctly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srgbClr val="0000FF"/>
                          </a:solidFill>
                        </a:rPr>
                        <a:t> Ensured interfaces and handoffs between key EDL modules implemented correctly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srgbClr val="0000FF"/>
                          </a:solidFill>
                        </a:rPr>
                        <a:t> same as above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srgbClr val="0000FF"/>
                          </a:solidFill>
                        </a:rPr>
                        <a:t> All GNC requirements consistent, correct, testable, complete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srgbClr val="0000FF"/>
                          </a:solidFill>
                        </a:rPr>
                        <a:t> Ensured mode commander implemented correctly against timeline and with timeline engine and </a:t>
                      </a:r>
                      <a:r>
                        <a:rPr lang="en-US" sz="1200" baseline="0" dirty="0" err="1" smtClean="0">
                          <a:solidFill>
                            <a:srgbClr val="0000FF"/>
                          </a:solidFill>
                        </a:rPr>
                        <a:t>nav</a:t>
                      </a:r>
                      <a:r>
                        <a:rPr lang="en-US" sz="1200" baseline="0" dirty="0" smtClean="0">
                          <a:solidFill>
                            <a:srgbClr val="0000FF"/>
                          </a:solidFill>
                        </a:rPr>
                        <a:t> filter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srgbClr val="0000FF"/>
                          </a:solidFill>
                        </a:rPr>
                        <a:t> Validated and verified fault protection (timeline based)</a:t>
                      </a:r>
                      <a:endParaRPr lang="en-US" sz="1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rgbClr val="0000FF"/>
                          </a:solidFill>
                        </a:rPr>
                        <a:t> All</a:t>
                      </a:r>
                      <a:r>
                        <a:rPr lang="en-US" sz="1200" baseline="0" dirty="0" smtClean="0">
                          <a:solidFill>
                            <a:srgbClr val="0000FF"/>
                          </a:solidFill>
                        </a:rPr>
                        <a:t> of EDL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sz="1200" baseline="0" dirty="0" smtClean="0">
                        <a:solidFill>
                          <a:srgbClr val="0000FF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sz="1200" baseline="0" dirty="0" smtClean="0">
                        <a:solidFill>
                          <a:srgbClr val="0000FF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sz="1200" baseline="0" dirty="0" smtClean="0">
                        <a:solidFill>
                          <a:srgbClr val="0000FF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srgbClr val="0000FF"/>
                          </a:solidFill>
                        </a:rPr>
                        <a:t> All of EDL through two scenarios (cruise/EDL transition; powered descent)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srgbClr val="0000FF"/>
                          </a:solidFill>
                        </a:rPr>
                        <a:t> All of EDL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sz="1200" baseline="0" dirty="0" smtClean="0">
                        <a:solidFill>
                          <a:srgbClr val="0000FF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sz="1200" baseline="0" dirty="0" smtClean="0">
                        <a:solidFill>
                          <a:srgbClr val="0000FF"/>
                        </a:solidFill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sz="1200" baseline="0" dirty="0" smtClean="0">
                        <a:solidFill>
                          <a:srgbClr val="0000FF"/>
                        </a:solidFill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sz="1200" baseline="0" dirty="0" smtClean="0">
                        <a:solidFill>
                          <a:srgbClr val="0000FF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srgbClr val="0000FF"/>
                          </a:solidFill>
                        </a:rPr>
                        <a:t>All of EDL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srgbClr val="0000FF"/>
                          </a:solidFill>
                        </a:rPr>
                        <a:t> All GNC requirements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sz="1200" baseline="0" dirty="0" smtClean="0">
                        <a:solidFill>
                          <a:srgbClr val="0000FF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srgbClr val="0000FF"/>
                          </a:solidFill>
                        </a:rPr>
                        <a:t>All of EDL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sz="1200" baseline="0" dirty="0" smtClean="0">
                        <a:solidFill>
                          <a:srgbClr val="0000FF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sz="1200" baseline="0" dirty="0" smtClean="0">
                        <a:solidFill>
                          <a:srgbClr val="0000FF"/>
                        </a:solidFill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sz="1200" baseline="0" dirty="0" smtClean="0">
                        <a:solidFill>
                          <a:srgbClr val="0000FF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srgbClr val="0000FF"/>
                          </a:solidFill>
                        </a:rPr>
                        <a:t> All of EDL</a:t>
                      </a:r>
                      <a:endParaRPr lang="en-US" sz="1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MSL Presentation Templat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anchor="ctr"/>
      <a:lstStyle>
        <a:defPPr algn="r" fontAlgn="auto">
          <a:spcBef>
            <a:spcPts val="0"/>
          </a:spcBef>
          <a:spcAft>
            <a:spcPts val="0"/>
          </a:spcAft>
          <a:defRPr sz="1200" dirty="0">
            <a:solidFill>
              <a:schemeClr val="tx1">
                <a:tint val="75000"/>
              </a:schemeClr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MSL Presentation Template</Template>
  <TotalTime>4355</TotalTime>
  <Words>1127</Words>
  <Application>Microsoft Office PowerPoint</Application>
  <PresentationFormat>On-screen Show (4:3)</PresentationFormat>
  <Paragraphs>219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MSL Presentation Template</vt:lpstr>
      <vt:lpstr>IV&amp;V of Critical Behavior September, 2012  Shirley Savarino, TASC</vt:lpstr>
      <vt:lpstr>Technical Rigor (from 2011 workshop)</vt:lpstr>
      <vt:lpstr>Purpose and Agenda</vt:lpstr>
      <vt:lpstr>MSL EDL Overview</vt:lpstr>
      <vt:lpstr>August 5, 2012: Curiosity has landed!</vt:lpstr>
      <vt:lpstr>Landing site, after the landing</vt:lpstr>
      <vt:lpstr>MSL Phase/Domains; Build 9.4</vt:lpstr>
      <vt:lpstr>EDL: IV&amp;V Scope, Activities Performed, Status</vt:lpstr>
      <vt:lpstr>EDL – Activities Performed (Continued) </vt:lpstr>
      <vt:lpstr>EDL – Activities Performed (Continued), </vt:lpstr>
      <vt:lpstr>Test Analysis: Ensure correct coverage of test analysis (across MSL, including EDL)</vt:lpstr>
      <vt:lpstr>IV&amp;V Analysis Results</vt:lpstr>
    </vt:vector>
  </TitlesOfParts>
  <Manager>Frank Huy</Manager>
  <Company>NASA IVV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Autogenerated Code Analysis</dc:title>
  <dc:subject>SMAP </dc:subject>
  <dc:creator>f_huy</dc:creator>
  <cp:lastModifiedBy>savarsh</cp:lastModifiedBy>
  <cp:revision>266</cp:revision>
  <dcterms:created xsi:type="dcterms:W3CDTF">2011-02-28T22:24:22Z</dcterms:created>
  <dcterms:modified xsi:type="dcterms:W3CDTF">2012-08-16T01:13:26Z</dcterms:modified>
</cp:coreProperties>
</file>