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71" r:id="rId3"/>
    <p:sldId id="281" r:id="rId4"/>
    <p:sldId id="263" r:id="rId5"/>
    <p:sldId id="282" r:id="rId6"/>
    <p:sldId id="270" r:id="rId7"/>
    <p:sldId id="283" r:id="rId8"/>
    <p:sldId id="274" r:id="rId9"/>
    <p:sldId id="275" r:id="rId10"/>
    <p:sldId id="284" r:id="rId11"/>
    <p:sldId id="285" r:id="rId12"/>
    <p:sldId id="286" r:id="rId13"/>
    <p:sldId id="276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56923" autoAdjust="0"/>
  </p:normalViewPr>
  <p:slideViewPr>
    <p:cSldViewPr>
      <p:cViewPr varScale="1">
        <p:scale>
          <a:sx n="70" d="100"/>
          <a:sy n="70" d="100"/>
        </p:scale>
        <p:origin x="-18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0083C1-2C7D-43FF-8B3F-49B6885368B8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DD1D53-8633-4983-9D05-5A215B211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presentation will outline the catalog of methods, the way it was created, and its future. Basic content will be presented as organized by the mapping to the IV&amp;V Technical Framework (09-1). Efforts to help ensure its acceptance and utility to IV&amp;V will be presented, and conclude with how the Catalog of Methods contributes to the delivery of consistent, high quality of IV&amp;V to development projects even while being open to innovation and growth.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116FC1-2DCF-4CF9-9F2E-7BEFE2D4856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Comprehension of application and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D1D53-8633-4983-9D05-5A215B2116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 of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D1D53-8633-4983-9D05-5A215B2116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Extend coverage of 09-1 goals (including</a:t>
            </a:r>
            <a:r>
              <a:rPr lang="en-US" baseline="0" dirty="0" smtClean="0"/>
              <a:t> diversity of options) by defining new methods</a:t>
            </a:r>
          </a:p>
          <a:p>
            <a:r>
              <a:rPr lang="en-US" baseline="0" dirty="0" smtClean="0"/>
              <a:t>Interns over Summer 2012 prototyped a vision of the Catalog in a Wiki format</a:t>
            </a:r>
          </a:p>
          <a:p>
            <a:r>
              <a:rPr lang="en-US" baseline="0" dirty="0" smtClean="0"/>
              <a:t>Other potential sources include SMA and IEEE 1012-2012</a:t>
            </a: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A2AA2-31CA-48C2-BEA8-764D5194112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The creation of a Catalog of</a:t>
            </a:r>
            <a:r>
              <a:rPr lang="en-US" baseline="0" dirty="0" smtClean="0"/>
              <a:t> Methods for Performing IV&amp;V can be </a:t>
            </a:r>
            <a:r>
              <a:rPr lang="en-US" baseline="0" dirty="0" err="1" smtClean="0"/>
              <a:t>dvided</a:t>
            </a:r>
            <a:r>
              <a:rPr lang="en-US" baseline="0" dirty="0" smtClean="0"/>
              <a:t> into the standard teaming cycles</a:t>
            </a: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F6A2A4-43F5-4EA6-8933-6E6076BEAFF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D1D53-8633-4983-9D05-5A215B2116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The basis for the </a:t>
            </a:r>
            <a:r>
              <a:rPr lang="en-US" dirty="0" err="1" smtClean="0"/>
              <a:t>CoM</a:t>
            </a:r>
            <a:endParaRPr lang="en-US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B0066D-8E43-4B9D-8F60-923113BEE3B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TQ&amp;E</a:t>
            </a:r>
            <a:r>
              <a:rPr lang="en-US" baseline="0" dirty="0" smtClean="0"/>
              <a:t> is a group within the IV&amp;V Office that is responsible for, among other things, managing the </a:t>
            </a:r>
            <a:r>
              <a:rPr lang="en-US" baseline="0" dirty="0" err="1" smtClean="0"/>
              <a:t>CoM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Capability Development is a group within the IV&amp;V Office that is responsible for expanding and improving the types and methods for delivering IV&amp;V services to our customers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IV&amp;V Project and Analysts perform IV&amp;V analysis to provide assurance to customer (past (including way past) and present)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D1D53-8633-4983-9D05-5A215B2116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An early decision was made to focus on content,</a:t>
            </a:r>
            <a:r>
              <a:rPr lang="en-US" baseline="0" dirty="0" smtClean="0"/>
              <a:t> and as such, a minimally sufficient format and structure was defined (Excel)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aseline="0" dirty="0" smtClean="0"/>
              <a:t> Documents were written to describe how the </a:t>
            </a:r>
            <a:r>
              <a:rPr lang="en-US" baseline="0" dirty="0" err="1" smtClean="0"/>
              <a:t>CoM</a:t>
            </a:r>
            <a:r>
              <a:rPr lang="en-US" baseline="0" dirty="0" smtClean="0"/>
              <a:t> would be managed, including mechanisms to grandfather existing methods, add new methods, refine documented methods, and remove out-dated methods.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aseline="0" dirty="0" smtClean="0"/>
              <a:t> References to 09-1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aseline="0" dirty="0" smtClean="0"/>
              <a:t> A maturity continuum was created to expand the possible range of methods that could be employed by projects, including experimental methods – the goal is not to stifle or limit, but rather to manage the methods employed by IV&amp;V projects</a:t>
            </a: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A7C289-2D14-433F-A834-AE4033FB162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5C0D0E-DDC1-42BE-B800-5DE9874BDA0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Planning</a:t>
            </a:r>
            <a:r>
              <a:rPr lang="en-US" baseline="0" dirty="0" smtClean="0"/>
              <a:t> – a TS&amp;R is documented as part of the planning process to identify the methods to be employed to accomplish the assurance goals of each project</a:t>
            </a:r>
          </a:p>
          <a:p>
            <a:pPr eaLnBrk="1" hangingPunct="1">
              <a:defRPr/>
            </a:pPr>
            <a:r>
              <a:rPr lang="en-US" baseline="0" dirty="0" smtClean="0"/>
              <a:t>Execution – the methods are used by analysts to help inform their day-to-day analysis activities (e.g. work instructions)</a:t>
            </a:r>
          </a:p>
          <a:p>
            <a:pPr eaLnBrk="1" hangingPunct="1">
              <a:defRPr/>
            </a:pPr>
            <a:r>
              <a:rPr lang="en-US" baseline="0" dirty="0" smtClean="0"/>
              <a:t>Improvement – as new tools, techniques and experiences are gained on IV&amp;V projects, through Capabilities development, and other sources the Catalog is updated to reflect efficiencies, best-practices, options and general improvements</a:t>
            </a:r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BBAFCB-0D5D-4A22-B25E-C7232F92715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Coverage, availability and </a:t>
            </a:r>
            <a:r>
              <a:rPr lang="en-US" dirty="0" err="1" smtClean="0"/>
              <a:t>diveristy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D1D53-8633-4983-9D05-5A215B2116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3BC0-3817-46FD-9694-CB917F05FF93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4772-E17F-48C8-9C9C-1011D0DD9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B057-510C-44F8-A0E5-8A9473400BE8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14162-919B-4038-918D-981663E36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2F94-C3A7-4E06-92AD-5F1C7034DC56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6E5D-005E-45B2-9096-83A55C5CBB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B11A-11E6-4D23-810C-BBBC085D88F2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22FDD-2D4F-4417-A32E-8B1DD006A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4F7F5-EA16-4C10-B73C-5D727C6CABE9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A00E-EDDF-4DE1-8A27-7EF0F7C5E4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7E4F-54DF-4A52-A9C6-0EBD8326586E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3727-B699-4ADF-BD67-15CE56513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A964C-9DFD-4561-8353-F18EB3DA49F2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7F770-58BB-49EE-AB31-D26D9A6E47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928B-BB3C-49D7-973B-0F944839B3EA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8B8E-2C80-4E0F-98A5-126449258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FE457-84A5-4768-AF7C-5020DBE06CD3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71E5-4D55-46E3-8E51-999BD361A8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71686-449D-4B1B-9F8B-F9F1C81C7A98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3887-AF2E-470C-98B2-65A2A68FE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D737B-06AD-49A7-A19F-C777F14DAA53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FCA55-545A-4F81-86E4-C453CB6C5C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A119BAF-4624-490F-A876-622EBC148218}" type="datetime1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C15FD9CD-ED00-4C72-A1D0-25C2AE9E3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47" r:id="rId4"/>
    <p:sldLayoutId id="2147483748" r:id="rId5"/>
    <p:sldLayoutId id="2147483749" r:id="rId6"/>
    <p:sldLayoutId id="2147483753" r:id="rId7"/>
    <p:sldLayoutId id="2147483754" r:id="rId8"/>
    <p:sldLayoutId id="2147483755" r:id="rId9"/>
    <p:sldLayoutId id="2147483750" r:id="rId10"/>
    <p:sldLayoutId id="214748375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8077200" cy="1673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Catalog of Methods for Performing IV&amp;V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8077200" cy="1500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Patrick Theeke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Phillip </a:t>
            </a:r>
            <a:r>
              <a:rPr lang="en-US" dirty="0" err="1" smtClean="0"/>
              <a:t>Loftis</a:t>
            </a: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5129213"/>
            <a:ext cx="8077200" cy="1500187"/>
          </a:xfrm>
          <a:prstGeom prst="rect">
            <a:avLst/>
          </a:prstGeom>
        </p:spPr>
        <p:txBody>
          <a:bodyPr lIns="118872" tIns="0" rIns="45720" bIns="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endParaRPr lang="en-US" sz="20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Framework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shot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2FDD-2D4F-4417-A32E-8B1DD006AE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shot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2FDD-2D4F-4417-A32E-8B1DD006AEE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shot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2FDD-2D4F-4417-A32E-8B1DD006AE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Future of the Catalog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Continue to define and refine methods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Create a new and better structure of documenting the Catalog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Consider expansion of the Catalog to incorporate goals from sources other than IVV 09-1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Improve the explicit integration of the Catalog into the planning, execution, and enterprise improvement activities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346F1-B18C-4D52-AFBC-EA3BAC46788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Questions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B9A4F-5A2F-4718-8C1D-4641F69569B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Forming</a:t>
            </a:r>
          </a:p>
          <a:p>
            <a:pPr eaLnBrk="1" hangingPunct="1"/>
            <a:r>
              <a:rPr lang="en-US" dirty="0" smtClean="0"/>
              <a:t>Storming</a:t>
            </a:r>
          </a:p>
          <a:p>
            <a:pPr eaLnBrk="1" hangingPunct="1"/>
            <a:r>
              <a:rPr lang="en-US" dirty="0" err="1" smtClean="0"/>
              <a:t>Norming</a:t>
            </a:r>
            <a:endParaRPr lang="en-US" dirty="0" smtClean="0"/>
          </a:p>
          <a:p>
            <a:pPr eaLnBrk="1" hangingPunct="1"/>
            <a:r>
              <a:rPr lang="en-US" dirty="0" smtClean="0"/>
              <a:t>Performing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FEC3A-CFED-486F-ACA2-61B8C87608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Forming – Envisioning the Catalog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2FDD-2D4F-4417-A32E-8B1DD006AE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9675" y="1600200"/>
            <a:ext cx="67151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IVV 09-1: </a:t>
            </a:r>
            <a:r>
              <a:rPr lang="en-US" dirty="0" smtClean="0"/>
              <a:t>Independent Verification and Validation Technical Framework 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46225"/>
            <a:ext cx="8229600" cy="5311775"/>
          </a:xfrm>
        </p:spPr>
        <p:txBody>
          <a:bodyPr/>
          <a:lstStyle/>
          <a:p>
            <a:pPr lvl="1" eaLnBrk="1" hangingPunct="1">
              <a:buNone/>
            </a:pPr>
            <a:r>
              <a:rPr lang="en-US" dirty="0" smtClean="0"/>
              <a:t>“</a:t>
            </a:r>
            <a:r>
              <a:rPr lang="en-US" dirty="0" smtClean="0"/>
              <a:t>The purpose of this system level procedure (SLP) is to establish a consistent method for providing IV&amp;V technical services to customers, sufficient to ensure safety and risk mitigation for the successful deployment of software-intensive systems. </a:t>
            </a:r>
            <a:r>
              <a:rPr lang="en-US" dirty="0" smtClean="0"/>
              <a:t>“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A3492-B98D-4059-91F1-308F25DFCB2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4800600"/>
            <a:ext cx="8534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This SLP defines a structure for all of the possible goals of performing IV&amp;V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Quality and Excellence (TQ&amp;E)</a:t>
            </a:r>
          </a:p>
          <a:p>
            <a:r>
              <a:rPr lang="en-US" dirty="0" smtClean="0"/>
              <a:t>Capability Development</a:t>
            </a:r>
          </a:p>
          <a:p>
            <a:r>
              <a:rPr lang="en-US" dirty="0" smtClean="0"/>
              <a:t>IV&amp;V Projects/Analysts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2FDD-2D4F-4417-A32E-8B1DD006AEE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Storming – Implementing the Vision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Initiated by TQ&amp;E in 2010</a:t>
            </a:r>
          </a:p>
          <a:p>
            <a:pPr lvl="1" eaLnBrk="1" hangingPunct="1">
              <a:defRPr/>
            </a:pPr>
            <a:r>
              <a:rPr lang="en-US" dirty="0" smtClean="0"/>
              <a:t>Format</a:t>
            </a:r>
          </a:p>
          <a:p>
            <a:pPr lvl="1" eaLnBrk="1" hangingPunct="1">
              <a:defRPr/>
            </a:pPr>
            <a:r>
              <a:rPr lang="en-US" dirty="0" smtClean="0"/>
              <a:t>Structure</a:t>
            </a:r>
          </a:p>
          <a:p>
            <a:pPr lvl="1" eaLnBrk="1" hangingPunct="1">
              <a:defRPr/>
            </a:pPr>
            <a:r>
              <a:rPr lang="en-US" dirty="0" smtClean="0"/>
              <a:t>Contents</a:t>
            </a:r>
          </a:p>
          <a:p>
            <a:pPr lvl="1" eaLnBrk="1" hangingPunct="1">
              <a:defRPr/>
            </a:pPr>
            <a:r>
              <a:rPr lang="en-US" dirty="0" smtClean="0"/>
              <a:t>Institutionalization</a:t>
            </a: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F9ACE-616D-4E27-A52A-0254EA7D6EB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Storming – Priming the Pump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opportunistic early: Collect methods that are actually being used on real IV&amp;V Project right now</a:t>
            </a:r>
          </a:p>
          <a:p>
            <a:r>
              <a:rPr lang="en-US" dirty="0" smtClean="0"/>
              <a:t>Exercise the planning documents with the methods collected to refine the processes and structure</a:t>
            </a:r>
          </a:p>
          <a:p>
            <a:r>
              <a:rPr lang="en-US" dirty="0" smtClean="0"/>
              <a:t>Involve IV&amp;V project leadership and analysts in the process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2FDD-2D4F-4417-A32E-8B1DD006AE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Norming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– Growth and Value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Expand method collection to near- and mid-term needs of projects</a:t>
            </a:r>
          </a:p>
          <a:p>
            <a:pPr eaLnBrk="1" hangingPunct="1"/>
            <a:r>
              <a:rPr lang="en-US" sz="2800" dirty="0" smtClean="0"/>
              <a:t>Encourage CD and IV&amp;V projects to document their experiences directly and provide them to the Catalog</a:t>
            </a:r>
          </a:p>
          <a:p>
            <a:pPr eaLnBrk="1" hangingPunct="1"/>
            <a:r>
              <a:rPr lang="en-US" sz="2800" dirty="0" smtClean="0"/>
              <a:t>Incorporate additional resources on a part time basis to expand value and awareness</a:t>
            </a:r>
          </a:p>
          <a:p>
            <a:pPr eaLnBrk="1" hangingPunct="1"/>
            <a:r>
              <a:rPr lang="en-US" sz="2800" dirty="0" smtClean="0"/>
              <a:t>Let coverage of 09-1 drive method definition and collection</a:t>
            </a:r>
          </a:p>
          <a:p>
            <a:pPr eaLnBrk="1" hangingPunct="1"/>
            <a:r>
              <a:rPr lang="en-US" sz="2800" dirty="0" smtClean="0"/>
              <a:t>Regularly socialize the current status and future plans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F62DF-0378-4BFB-A21A-2F23723C085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Performing – The Catalog as an Organizational Asset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The Catalog is now an integral part of NASA IV&amp;V</a:t>
            </a:r>
          </a:p>
          <a:p>
            <a:pPr lvl="2" eaLnBrk="1" hangingPunct="1"/>
            <a:r>
              <a:rPr lang="en-US" dirty="0" smtClean="0"/>
              <a:t>Planning</a:t>
            </a:r>
          </a:p>
          <a:p>
            <a:pPr lvl="2" eaLnBrk="1" hangingPunct="1"/>
            <a:r>
              <a:rPr lang="en-US" dirty="0" smtClean="0"/>
              <a:t>Execution</a:t>
            </a:r>
          </a:p>
          <a:p>
            <a:pPr lvl="2" eaLnBrk="1" hangingPunct="1"/>
            <a:r>
              <a:rPr lang="en-US" dirty="0" smtClean="0"/>
              <a:t>Improvement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20625-C6F4-4BCC-9260-74FE825C564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639</TotalTime>
  <Words>742</Words>
  <Application>Microsoft Office PowerPoint</Application>
  <PresentationFormat>On-screen Show (4:3)</PresentationFormat>
  <Paragraphs>94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A Catalog of Methods for Performing IV&amp;V</vt:lpstr>
      <vt:lpstr>Agenda</vt:lpstr>
      <vt:lpstr>Forming – Envisioning the Catalog</vt:lpstr>
      <vt:lpstr>IVV 09-1: Independent Verification and Validation Technical Framework </vt:lpstr>
      <vt:lpstr>Players</vt:lpstr>
      <vt:lpstr>Storming – Implementing the Vision</vt:lpstr>
      <vt:lpstr>Storming – Priming the Pump</vt:lpstr>
      <vt:lpstr>Norming – Growth and Value</vt:lpstr>
      <vt:lpstr>Performing – The Catalog as an Organizational Asset</vt:lpstr>
      <vt:lpstr>Tech Framework Mapping</vt:lpstr>
      <vt:lpstr>Synopsis</vt:lpstr>
      <vt:lpstr>Analysis Steps</vt:lpstr>
      <vt:lpstr>Future of the Catalog</vt:lpstr>
      <vt:lpstr>Questions</vt:lpstr>
    </vt:vector>
  </TitlesOfParts>
  <Company>NASA IVV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IA/Security</dc:title>
  <dc:creator>j_loretta</dc:creator>
  <cp:lastModifiedBy>p_theeke</cp:lastModifiedBy>
  <cp:revision>77</cp:revision>
  <dcterms:created xsi:type="dcterms:W3CDTF">2012-06-25T20:14:27Z</dcterms:created>
  <dcterms:modified xsi:type="dcterms:W3CDTF">2012-08-16T14:11:34Z</dcterms:modified>
</cp:coreProperties>
</file>