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82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258" r:id="rId24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119" autoAdjust="0"/>
  </p:normalViewPr>
  <p:slideViewPr>
    <p:cSldViewPr>
      <p:cViewPr>
        <p:scale>
          <a:sx n="107" d="100"/>
          <a:sy n="107" d="100"/>
        </p:scale>
        <p:origin x="-8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3AAA6D-7E29-49CB-8818-46C926E61D4D}" type="datetimeFigureOut">
              <a:rPr lang="en-US" smtClean="0"/>
              <a:pPr/>
              <a:t>5/8/2012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7C6BD2-4671-4DB4-BA1F-F086F2610EDD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="" xmlns:p14="http://schemas.microsoft.com/office/powerpoint/2010/main" val="2999916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2F17BA-3B34-459D-BC4C-A454086BC769}" type="datetimeFigureOut">
              <a:rPr lang="en-IE" smtClean="0"/>
              <a:t>08/05/2012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0CA2B6-40B6-4632-98FC-3429700E60BD}" type="slidenum">
              <a:rPr lang="en-IE" smtClean="0"/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side_slide_side_image0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24"/>
            <a:ext cx="9144000" cy="68580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0BE1F-5854-475F-986F-4F874D0B18E0}" type="datetimeFigureOut">
              <a:rPr lang="en-US" smtClean="0"/>
              <a:pPr/>
              <a:t>5/8/2012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01672-9C86-493E-AE92-B4DF08103BE7}" type="slidenum">
              <a:rPr lang="en-IE" smtClean="0"/>
              <a:pPr/>
              <a:t>‹#›</a:t>
            </a:fld>
            <a:endParaRPr lang="en-IE"/>
          </a:p>
        </p:txBody>
      </p:sp>
      <p:sp>
        <p:nvSpPr>
          <p:cNvPr id="9" name="TextBox 8"/>
          <p:cNvSpPr txBox="1"/>
          <p:nvPr userDrawn="1"/>
        </p:nvSpPr>
        <p:spPr>
          <a:xfrm>
            <a:off x="0" y="6572248"/>
            <a:ext cx="1000132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IE" sz="1200" i="1" dirty="0" smtClean="0">
                <a:solidFill>
                  <a:schemeClr val="bg1"/>
                </a:solidFill>
              </a:rPr>
              <a:t>Lero©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inside_slide_side_image2.jpg                                   02D9A4A0&#10;One Little HD                  7C268441: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" y="-9525"/>
            <a:ext cx="91821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2984"/>
            <a:ext cx="8229600" cy="49831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0BE1F-5854-475F-986F-4F874D0B18E0}" type="datetimeFigureOut">
              <a:rPr lang="en-US" smtClean="0"/>
              <a:pPr/>
              <a:t>5/8/2012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01672-9C86-493E-AE92-B4DF08103BE7}" type="slidenum">
              <a:rPr lang="en-IE" smtClean="0"/>
              <a:pPr/>
              <a:t>‹#›</a:t>
            </a:fld>
            <a:endParaRPr lang="en-IE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8581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IE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0" y="6572248"/>
            <a:ext cx="1000132" cy="28575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IE" sz="1200" i="1" dirty="0" smtClean="0">
                <a:solidFill>
                  <a:schemeClr val="bg1"/>
                </a:solidFill>
              </a:rPr>
              <a:t>Lero© 2012</a:t>
            </a:r>
            <a:endParaRPr lang="en-IE" sz="12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inside_slide_side_image2.jpg                                   02D9A4A0&#10;One Little HD                  7C268441: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" y="-9525"/>
            <a:ext cx="91821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0BE1F-5854-475F-986F-4F874D0B18E0}" type="datetimeFigureOut">
              <a:rPr lang="en-US" smtClean="0"/>
              <a:pPr/>
              <a:t>5/8/2012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01672-9C86-493E-AE92-B4DF08103BE7}" type="slidenum">
              <a:rPr lang="en-IE" smtClean="0"/>
              <a:pPr/>
              <a:t>‹#›</a:t>
            </a:fld>
            <a:endParaRPr lang="en-IE"/>
          </a:p>
        </p:txBody>
      </p:sp>
      <p:sp>
        <p:nvSpPr>
          <p:cNvPr id="8" name="TextBox 7"/>
          <p:cNvSpPr txBox="1"/>
          <p:nvPr userDrawn="1"/>
        </p:nvSpPr>
        <p:spPr>
          <a:xfrm>
            <a:off x="0" y="6572248"/>
            <a:ext cx="1000132" cy="28575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IE" sz="1200" i="1" dirty="0" smtClean="0">
                <a:solidFill>
                  <a:schemeClr val="bg1"/>
                </a:solidFill>
              </a:rPr>
              <a:t>Lero© 2012</a:t>
            </a:r>
            <a:endParaRPr lang="en-IE" sz="12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inside_slide_side_image2.jpg                                   02D9A4A0&#10;One Little HD                  7C268441: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" y="-9525"/>
            <a:ext cx="91821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8581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285860"/>
            <a:ext cx="8229600" cy="4525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0BE1F-5854-475F-986F-4F874D0B18E0}" type="datetimeFigureOut">
              <a:rPr lang="en-US" smtClean="0"/>
              <a:pPr/>
              <a:t>5/8/2012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01672-9C86-493E-AE92-B4DF08103BE7}" type="slidenum">
              <a:rPr lang="en-IE" smtClean="0"/>
              <a:pPr/>
              <a:t>‹#›</a:t>
            </a:fld>
            <a:endParaRPr lang="en-IE"/>
          </a:p>
        </p:txBody>
      </p:sp>
      <p:sp>
        <p:nvSpPr>
          <p:cNvPr id="8" name="TextBox 7"/>
          <p:cNvSpPr txBox="1"/>
          <p:nvPr userDrawn="1"/>
        </p:nvSpPr>
        <p:spPr>
          <a:xfrm>
            <a:off x="0" y="6572248"/>
            <a:ext cx="1000132" cy="28575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IE" sz="1200" i="1" dirty="0" smtClean="0">
                <a:solidFill>
                  <a:schemeClr val="bg1"/>
                </a:solidFill>
              </a:rPr>
              <a:t>Lero© 2012</a:t>
            </a:r>
            <a:endParaRPr lang="en-IE" sz="12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inside_slide_side_image2.jpg                                   02D9A4A0&#10;One Little HD                  7C268441: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" y="-9525"/>
            <a:ext cx="91821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0BE1F-5854-475F-986F-4F874D0B18E0}" type="datetimeFigureOut">
              <a:rPr lang="en-US" smtClean="0"/>
              <a:pPr/>
              <a:t>5/8/2012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01672-9C86-493E-AE92-B4DF08103BE7}" type="slidenum">
              <a:rPr lang="en-IE" smtClean="0"/>
              <a:pPr/>
              <a:t>‹#›</a:t>
            </a:fld>
            <a:endParaRPr lang="en-IE"/>
          </a:p>
        </p:txBody>
      </p:sp>
      <p:sp>
        <p:nvSpPr>
          <p:cNvPr id="8" name="TextBox 7"/>
          <p:cNvSpPr txBox="1"/>
          <p:nvPr userDrawn="1"/>
        </p:nvSpPr>
        <p:spPr>
          <a:xfrm>
            <a:off x="0" y="6572248"/>
            <a:ext cx="1000132" cy="28575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IE" sz="1200" i="1" dirty="0" smtClean="0">
                <a:solidFill>
                  <a:schemeClr val="bg1"/>
                </a:solidFill>
              </a:rPr>
              <a:t>Lero© 2012</a:t>
            </a:r>
            <a:endParaRPr lang="en-IE" sz="12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 descr="inside_slide_side_image2.jpg                                   02D9A4A0&#10;One Little HD                  7C268441: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" y="-9525"/>
            <a:ext cx="91821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0BE1F-5854-475F-986F-4F874D0B18E0}" type="datetimeFigureOut">
              <a:rPr lang="en-US" smtClean="0"/>
              <a:pPr/>
              <a:t>5/8/2012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01672-9C86-493E-AE92-B4DF08103BE7}" type="slidenum">
              <a:rPr lang="en-IE" smtClean="0"/>
              <a:pPr/>
              <a:t>‹#›</a:t>
            </a:fld>
            <a:endParaRPr lang="en-IE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8581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IE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0" y="6572248"/>
            <a:ext cx="1000132" cy="28575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IE" sz="1200" i="1" dirty="0" smtClean="0">
                <a:solidFill>
                  <a:schemeClr val="bg1"/>
                </a:solidFill>
              </a:rPr>
              <a:t>Lero© 2012</a:t>
            </a:r>
            <a:endParaRPr lang="en-IE" sz="12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nside_slide_side_image2.jpg                                   02D9A4A0&#10;One Little HD                  7C268441: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" y="-9525"/>
            <a:ext cx="91821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8596" y="114298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596" y="178592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3438" y="114298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3438" y="1785926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0BE1F-5854-475F-986F-4F874D0B18E0}" type="datetimeFigureOut">
              <a:rPr lang="en-US" smtClean="0"/>
              <a:pPr/>
              <a:t>5/8/2012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01672-9C86-493E-AE92-B4DF08103BE7}" type="slidenum">
              <a:rPr lang="en-IE" smtClean="0"/>
              <a:pPr/>
              <a:t>‹#›</a:t>
            </a:fld>
            <a:endParaRPr lang="en-IE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8581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IE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0" y="6572248"/>
            <a:ext cx="1000132" cy="28575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IE" sz="1200" i="1" dirty="0" smtClean="0">
                <a:solidFill>
                  <a:schemeClr val="bg1"/>
                </a:solidFill>
              </a:rPr>
              <a:t>Lero© 2012</a:t>
            </a:r>
            <a:endParaRPr lang="en-IE" sz="12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inside_slide_side_image2.jpg                                   02D9A4A0&#10;One Little HD                  7C268441: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" y="-9525"/>
            <a:ext cx="91821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0BE1F-5854-475F-986F-4F874D0B18E0}" type="datetimeFigureOut">
              <a:rPr lang="en-US" smtClean="0"/>
              <a:pPr/>
              <a:t>5/8/2012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01672-9C86-493E-AE92-B4DF08103BE7}" type="slidenum">
              <a:rPr lang="en-IE" smtClean="0"/>
              <a:pPr/>
              <a:t>‹#›</a:t>
            </a:fld>
            <a:endParaRPr lang="en-IE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8581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IE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0" y="6572248"/>
            <a:ext cx="1000132" cy="28575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IE" sz="1200" i="1" dirty="0" smtClean="0">
                <a:solidFill>
                  <a:schemeClr val="bg1"/>
                </a:solidFill>
              </a:rPr>
              <a:t>Lero© 2012</a:t>
            </a:r>
            <a:endParaRPr lang="en-IE" sz="12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inside_slide_side_image0.jpg                                   02D9A4A0&#10;One Little HD                  7C268441: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" y="-9525"/>
            <a:ext cx="91821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0BE1F-5854-475F-986F-4F874D0B18E0}" type="datetimeFigureOut">
              <a:rPr lang="en-US" smtClean="0"/>
              <a:pPr/>
              <a:t>5/8/2012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01672-9C86-493E-AE92-B4DF08103BE7}" type="slidenum">
              <a:rPr lang="en-IE" smtClean="0"/>
              <a:pPr/>
              <a:t>‹#›</a:t>
            </a:fld>
            <a:endParaRPr lang="en-IE"/>
          </a:p>
        </p:txBody>
      </p:sp>
      <p:sp>
        <p:nvSpPr>
          <p:cNvPr id="8" name="TextBox 7"/>
          <p:cNvSpPr txBox="1"/>
          <p:nvPr userDrawn="1"/>
        </p:nvSpPr>
        <p:spPr>
          <a:xfrm>
            <a:off x="0" y="6572248"/>
            <a:ext cx="1000132" cy="28575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IE" sz="1200" i="1" dirty="0" smtClean="0">
                <a:solidFill>
                  <a:schemeClr val="bg1"/>
                </a:solidFill>
              </a:rPr>
              <a:t>Lero© 2012</a:t>
            </a:r>
            <a:endParaRPr lang="en-IE" sz="12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 descr="inside_slide_side_image2.jpg                                   02D9A4A0&#10;One Little HD                  7C268441: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" y="-9525"/>
            <a:ext cx="91821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071546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71546"/>
            <a:ext cx="5111750" cy="505461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8596" y="2285992"/>
            <a:ext cx="3008313" cy="384017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0BE1F-5854-475F-986F-4F874D0B18E0}" type="datetimeFigureOut">
              <a:rPr lang="en-US" smtClean="0"/>
              <a:pPr/>
              <a:t>5/8/2012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01672-9C86-493E-AE92-B4DF08103BE7}" type="slidenum">
              <a:rPr lang="en-IE" smtClean="0"/>
              <a:pPr/>
              <a:t>‹#›</a:t>
            </a:fld>
            <a:endParaRPr lang="en-IE"/>
          </a:p>
        </p:txBody>
      </p:sp>
      <p:sp>
        <p:nvSpPr>
          <p:cNvPr id="9" name="TextBox 8"/>
          <p:cNvSpPr txBox="1"/>
          <p:nvPr userDrawn="1"/>
        </p:nvSpPr>
        <p:spPr>
          <a:xfrm>
            <a:off x="0" y="6572248"/>
            <a:ext cx="1000132" cy="28575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IE" sz="1200" i="1" dirty="0" smtClean="0">
                <a:solidFill>
                  <a:schemeClr val="bg1"/>
                </a:solidFill>
              </a:rPr>
              <a:t>Lero© 2012</a:t>
            </a:r>
            <a:endParaRPr lang="en-IE" sz="12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 descr="inside_slide_side_image2.jpg                                   02D9A4A0&#10;One Little HD                  7C268441: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" y="-9525"/>
            <a:ext cx="91821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0BE1F-5854-475F-986F-4F874D0B18E0}" type="datetimeFigureOut">
              <a:rPr lang="en-US" smtClean="0"/>
              <a:pPr/>
              <a:t>5/8/2012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01672-9C86-493E-AE92-B4DF08103BE7}" type="slidenum">
              <a:rPr lang="en-IE" smtClean="0"/>
              <a:pPr/>
              <a:t>‹#›</a:t>
            </a:fld>
            <a:endParaRPr lang="en-IE"/>
          </a:p>
        </p:txBody>
      </p:sp>
      <p:sp>
        <p:nvSpPr>
          <p:cNvPr id="10" name="TextBox 9"/>
          <p:cNvSpPr txBox="1"/>
          <p:nvPr userDrawn="1"/>
        </p:nvSpPr>
        <p:spPr>
          <a:xfrm>
            <a:off x="0" y="6572248"/>
            <a:ext cx="1000132" cy="28575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IE" sz="1200" i="1" dirty="0" smtClean="0">
                <a:solidFill>
                  <a:schemeClr val="bg1"/>
                </a:solidFill>
              </a:rPr>
              <a:t>Lero© 2012</a:t>
            </a:r>
            <a:endParaRPr lang="en-IE" sz="12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0BE1F-5854-475F-986F-4F874D0B18E0}" type="datetimeFigureOut">
              <a:rPr lang="en-US" smtClean="0"/>
              <a:pPr/>
              <a:t>5/8/2012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01672-9C86-493E-AE92-B4DF08103BE7}" type="slidenum">
              <a:rPr lang="en-IE" smtClean="0"/>
              <a:pPr/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95536" y="1844824"/>
            <a:ext cx="7416824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Modeling the Image-Processing Behavior </a:t>
            </a:r>
            <a:endParaRPr lang="en-US" sz="32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of </a:t>
            </a: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NASA Voyager Mission with </a:t>
            </a: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ASSL</a:t>
            </a:r>
          </a:p>
          <a:p>
            <a:pPr algn="ctr">
              <a:defRPr/>
            </a:pPr>
            <a:endParaRPr lang="en-US" sz="2400" dirty="0" smtClean="0">
              <a:solidFill>
                <a:srgbClr val="B4D415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en-US" sz="2400" dirty="0" smtClean="0">
              <a:solidFill>
                <a:srgbClr val="B4D415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Emil Vassev and Mike Hinchey</a:t>
            </a:r>
            <a:endParaRPr lang="en-CA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67544" y="1340768"/>
            <a:ext cx="7527780" cy="639762"/>
          </a:xfrm>
        </p:spPr>
        <p:txBody>
          <a:bodyPr>
            <a:normAutofit fontScale="25000" lnSpcReduction="20000"/>
          </a:bodyPr>
          <a:lstStyle/>
          <a:p>
            <a:endParaRPr lang="en-GB" sz="3200" dirty="0" smtClean="0"/>
          </a:p>
          <a:p>
            <a:pPr algn="ctr"/>
            <a:r>
              <a:rPr lang="en-GB" sz="7200" dirty="0" smtClean="0">
                <a:latin typeface="Arial" pitchFamily="34" charset="0"/>
                <a:cs typeface="Arial" pitchFamily="34" charset="0"/>
              </a:rPr>
              <a:t>Goal</a:t>
            </a:r>
            <a:r>
              <a:rPr lang="en-GB" sz="7200" dirty="0" smtClean="0">
                <a:latin typeface="Arial" pitchFamily="34" charset="0"/>
                <a:cs typeface="Arial" pitchFamily="34" charset="0"/>
              </a:rPr>
              <a:t>: “</a:t>
            </a:r>
            <a:r>
              <a:rPr lang="en-US" sz="7200" i="1" dirty="0" smtClean="0">
                <a:latin typeface="Arial" pitchFamily="34" charset="0"/>
                <a:cs typeface="Arial" pitchFamily="34" charset="0"/>
              </a:rPr>
              <a:t>On the fly” configuration of different teams of ANTS units, </a:t>
            </a:r>
            <a:endParaRPr lang="en-US" sz="7200" i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7200" i="1" dirty="0" smtClean="0">
                <a:latin typeface="Arial" pitchFamily="34" charset="0"/>
                <a:cs typeface="Arial" pitchFamily="34" charset="0"/>
              </a:rPr>
              <a:t>to </a:t>
            </a:r>
            <a:r>
              <a:rPr lang="en-US" sz="7200" i="1" dirty="0" smtClean="0">
                <a:latin typeface="Arial" pitchFamily="34" charset="0"/>
                <a:cs typeface="Arial" pitchFamily="34" charset="0"/>
              </a:rPr>
              <a:t>explore asteroids.</a:t>
            </a:r>
            <a:endParaRPr lang="en-GB" sz="72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IE" sz="7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sz="1800" dirty="0" smtClean="0">
                <a:latin typeface="Arial" pitchFamily="34" charset="0"/>
                <a:cs typeface="Arial" pitchFamily="34" charset="0"/>
              </a:rPr>
              <a:t>SELF_CONFIGURING</a:t>
            </a:r>
            <a:r>
              <a:rPr lang="en-GB" sz="1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– a self-management policy; </a:t>
            </a:r>
          </a:p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actions 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–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a set of actions that could be undertaken by </a:t>
            </a:r>
            <a:r>
              <a:rPr lang="en-CA" sz="1800" dirty="0" smtClean="0">
                <a:latin typeface="Arial" pitchFamily="34" charset="0"/>
                <a:cs typeface="Arial" pitchFamily="34" charset="0"/>
              </a:rPr>
              <a:t>ANTS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events 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–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a set of events that trigger and are triggered by the 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actions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.  </a:t>
            </a:r>
            <a:endParaRPr lang="en-US" sz="1800" i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metrics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–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a metric that counts the number of detected asteroids.</a:t>
            </a:r>
            <a:endParaRPr lang="en-GB" sz="1800" dirty="0" smtClean="0">
              <a:latin typeface="Arial" pitchFamily="34" charset="0"/>
              <a:cs typeface="Arial" pitchFamily="34" charset="0"/>
            </a:endParaRPr>
          </a:p>
          <a:p>
            <a:endParaRPr lang="en-IE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Self-configuring</a:t>
            </a:r>
            <a:endParaRPr lang="en-IE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1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916832"/>
            <a:ext cx="4817663" cy="2952328"/>
          </a:xfrm>
          <a:prstGeom prst="rect">
            <a:avLst/>
          </a:prstGeom>
          <a:noFill/>
          <a:ln w="6350" algn="ctr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28596" y="1268760"/>
            <a:ext cx="7671796" cy="513986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en-GB" sz="2300" dirty="0" smtClean="0">
                <a:latin typeface="Arial" pitchFamily="34" charset="0"/>
                <a:cs typeface="Arial" pitchFamily="34" charset="0"/>
              </a:rPr>
              <a:t>Goal: </a:t>
            </a:r>
            <a:r>
              <a:rPr lang="en-US" sz="2300" i="1" dirty="0" smtClean="0">
                <a:latin typeface="Arial" pitchFamily="34" charset="0"/>
                <a:cs typeface="Arial" pitchFamily="34" charset="0"/>
              </a:rPr>
              <a:t>Recover from failures, including those caused by damage due to a crash or any outside force. </a:t>
            </a:r>
            <a:endParaRPr lang="en-GB" sz="2300" i="1" dirty="0" smtClean="0">
              <a:latin typeface="Arial" pitchFamily="34" charset="0"/>
              <a:cs typeface="Arial" pitchFamily="34" charset="0"/>
            </a:endParaRPr>
          </a:p>
          <a:p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GB" sz="1800" dirty="0" smtClean="0">
                <a:latin typeface="Arial" pitchFamily="34" charset="0"/>
                <a:cs typeface="Arial" pitchFamily="34" charset="0"/>
              </a:rPr>
              <a:t>proactive</a:t>
            </a:r>
            <a:r>
              <a:rPr lang="en-GB" sz="1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- heartbeat messages; </a:t>
            </a:r>
          </a:p>
          <a:p>
            <a:r>
              <a:rPr lang="en-GB" sz="1800" dirty="0" smtClean="0">
                <a:latin typeface="Arial" pitchFamily="34" charset="0"/>
                <a:cs typeface="Arial" pitchFamily="34" charset="0"/>
              </a:rPr>
              <a:t>SELF_HEALING policy: </a:t>
            </a:r>
          </a:p>
          <a:p>
            <a:r>
              <a:rPr lang="en-US" sz="1800" i="1" dirty="0" err="1" smtClean="0">
                <a:latin typeface="Arial" pitchFamily="34" charset="0"/>
                <a:cs typeface="Arial" pitchFamily="34" charset="0"/>
              </a:rPr>
              <a:t>inCollision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the worker crashes;</a:t>
            </a:r>
          </a:p>
          <a:p>
            <a:r>
              <a:rPr lang="en-GB" sz="1800" i="1" dirty="0" err="1" smtClean="0">
                <a:latin typeface="Arial" pitchFamily="34" charset="0"/>
                <a:cs typeface="Arial" pitchFamily="34" charset="0"/>
              </a:rPr>
              <a:t>inInstrumentBroken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the instrument is not operational anymore;</a:t>
            </a:r>
          </a:p>
          <a:p>
            <a:r>
              <a:rPr lang="en-GB" sz="1800" i="1" dirty="0" err="1" smtClean="0">
                <a:latin typeface="Arial" pitchFamily="34" charset="0"/>
                <a:cs typeface="Arial" pitchFamily="34" charset="0"/>
              </a:rPr>
              <a:t>inHeartbeatNotification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- initiated on a regular basis by a timed event to send the </a:t>
            </a:r>
            <a:r>
              <a:rPr lang="en-GB" sz="1800" i="1" dirty="0" smtClean="0">
                <a:latin typeface="Arial" pitchFamily="34" charset="0"/>
                <a:cs typeface="Arial" pitchFamily="34" charset="0"/>
              </a:rPr>
              <a:t>heartbeat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message to the ruler;</a:t>
            </a:r>
            <a:r>
              <a:rPr lang="bg-BG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GB" sz="1800" i="1" dirty="0" err="1" smtClean="0">
                <a:latin typeface="Arial" pitchFamily="34" charset="0"/>
                <a:cs typeface="Arial" pitchFamily="34" charset="0"/>
              </a:rPr>
              <a:t>checkANTInstrument</a:t>
            </a:r>
            <a:r>
              <a:rPr lang="en-GB" sz="1800" i="1" dirty="0" smtClean="0">
                <a:latin typeface="Arial" pitchFamily="34" charset="0"/>
                <a:cs typeface="Arial" pitchFamily="34" charset="0"/>
              </a:rPr>
              <a:t> (action) 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–instrument checking operation;</a:t>
            </a:r>
            <a:r>
              <a:rPr lang="en-GB" sz="1800" i="1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en-CA" sz="1800" i="1" dirty="0" err="1" smtClean="0">
                <a:latin typeface="Arial" pitchFamily="34" charset="0"/>
                <a:cs typeface="Arial" pitchFamily="34" charset="0"/>
              </a:rPr>
              <a:t>distanceToNearestObject</a:t>
            </a:r>
            <a:r>
              <a:rPr lang="en-CA" sz="1800" dirty="0" smtClean="0">
                <a:latin typeface="Arial" pitchFamily="34" charset="0"/>
                <a:cs typeface="Arial" pitchFamily="34" charset="0"/>
              </a:rPr>
              <a:t>  (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metric) - distance to the nearest object in space</a:t>
            </a:r>
            <a:r>
              <a:rPr lang="bg-BG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.</a:t>
            </a:r>
            <a:endParaRPr lang="en-GB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Self-Healing</a:t>
            </a:r>
            <a:endParaRPr lang="en-IE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9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0126" y="1844824"/>
            <a:ext cx="4267665" cy="4081262"/>
          </a:xfrm>
          <a:prstGeom prst="rect">
            <a:avLst/>
          </a:prstGeom>
          <a:noFill/>
          <a:ln w="6350" algn="ctr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48070" y="1340768"/>
            <a:ext cx="8247860" cy="1493928"/>
          </a:xfrm>
        </p:spPr>
        <p:txBody>
          <a:bodyPr>
            <a:normAutofit fontScale="25000" lnSpcReduction="20000"/>
          </a:bodyPr>
          <a:lstStyle/>
          <a:p>
            <a:pPr marL="57150" indent="-1588">
              <a:tabLst>
                <a:tab pos="57150" algn="l"/>
              </a:tabLst>
            </a:pPr>
            <a:r>
              <a:rPr lang="en-GB" sz="5500" dirty="0" smtClean="0">
                <a:latin typeface="Arial" pitchFamily="34" charset="0"/>
                <a:cs typeface="Arial" pitchFamily="34" charset="0"/>
              </a:rPr>
              <a:t>Goal: </a:t>
            </a:r>
            <a:r>
              <a:rPr lang="en-US" sz="5500" i="1" dirty="0" smtClean="0">
                <a:latin typeface="Arial" pitchFamily="34" charset="0"/>
                <a:cs typeface="Arial" pitchFamily="34" charset="0"/>
              </a:rPr>
              <a:t>ANTS safety objectives should present a level of safety that at least makes ANTS capable of operating under the following hazards:</a:t>
            </a:r>
          </a:p>
          <a:p>
            <a:pPr marL="514350" lvl="1" indent="-285750">
              <a:tabLst>
                <a:tab pos="57150" algn="l"/>
              </a:tabLst>
            </a:pPr>
            <a:r>
              <a:rPr lang="en-US" sz="5500" i="1" dirty="0" smtClean="0">
                <a:latin typeface="Arial" pitchFamily="34" charset="0"/>
                <a:cs typeface="Arial" pitchFamily="34" charset="0"/>
              </a:rPr>
              <a:t>a collision with the other spacecraft units or asteroids;</a:t>
            </a:r>
          </a:p>
          <a:p>
            <a:pPr marL="514350" lvl="1" indent="-285750">
              <a:tabLst>
                <a:tab pos="57150" algn="l"/>
              </a:tabLst>
            </a:pPr>
            <a:r>
              <a:rPr lang="en-US" sz="5500" i="1" dirty="0" smtClean="0">
                <a:latin typeface="Arial" pitchFamily="34" charset="0"/>
                <a:cs typeface="Arial" pitchFamily="34" charset="0"/>
              </a:rPr>
              <a:t>high-density magnetic fields; </a:t>
            </a:r>
          </a:p>
          <a:p>
            <a:pPr marL="514350" lvl="1" indent="-285750">
              <a:tabLst>
                <a:tab pos="57150" algn="l"/>
              </a:tabLst>
            </a:pPr>
            <a:r>
              <a:rPr lang="en-US" sz="5500" i="1" dirty="0" smtClean="0">
                <a:latin typeface="Arial" pitchFamily="34" charset="0"/>
                <a:cs typeface="Arial" pitchFamily="34" charset="0"/>
              </a:rPr>
              <a:t>high radiation (due to a solar eruption);</a:t>
            </a:r>
          </a:p>
          <a:p>
            <a:pPr marL="514350" lvl="1" indent="-285750">
              <a:tabLst>
                <a:tab pos="57150" algn="l"/>
              </a:tabLst>
            </a:pPr>
            <a:r>
              <a:rPr lang="en-US" sz="5500" i="1" dirty="0" smtClean="0">
                <a:latin typeface="Arial" pitchFamily="34" charset="0"/>
                <a:cs typeface="Arial" pitchFamily="34" charset="0"/>
              </a:rPr>
              <a:t>a high energy level (due to a solar eruption); </a:t>
            </a:r>
          </a:p>
          <a:p>
            <a:pPr marL="514350" lvl="1" indent="-285750">
              <a:tabLst>
                <a:tab pos="57150" algn="l"/>
              </a:tabLst>
            </a:pPr>
            <a:r>
              <a:rPr lang="en-US" sz="5500" i="1" dirty="0" smtClean="0">
                <a:latin typeface="Arial" pitchFamily="34" charset="0"/>
                <a:cs typeface="Arial" pitchFamily="34" charset="0"/>
              </a:rPr>
              <a:t>a loss of communication among the ANTS AEs.</a:t>
            </a:r>
            <a:endParaRPr lang="en-GB" sz="5500" i="1" dirty="0" smtClean="0">
              <a:latin typeface="Arial" pitchFamily="34" charset="0"/>
              <a:cs typeface="Arial" pitchFamily="34" charset="0"/>
            </a:endParaRPr>
          </a:p>
          <a:p>
            <a:endParaRPr lang="en-IE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Safety</a:t>
            </a:r>
            <a:endParaRPr lang="en-IE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2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3105747"/>
            <a:ext cx="8536820" cy="2771525"/>
          </a:xfrm>
          <a:prstGeom prst="rect">
            <a:avLst/>
          </a:prstGeom>
          <a:noFill/>
          <a:ln w="6350" algn="ctr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8" name="Group 227"/>
          <p:cNvGrpSpPr>
            <a:grpSpLocks/>
          </p:cNvGrpSpPr>
          <p:nvPr/>
        </p:nvGrpSpPr>
        <p:grpSpPr bwMode="auto">
          <a:xfrm>
            <a:off x="3962400" y="1556792"/>
            <a:ext cx="3225800" cy="1368152"/>
            <a:chOff x="2496" y="1443"/>
            <a:chExt cx="2032" cy="900"/>
          </a:xfrm>
        </p:grpSpPr>
        <p:sp>
          <p:nvSpPr>
            <p:cNvPr id="9" name="Rectangle 221"/>
            <p:cNvSpPr>
              <a:spLocks noChangeArrowheads="1"/>
            </p:cNvSpPr>
            <p:nvPr/>
          </p:nvSpPr>
          <p:spPr bwMode="auto">
            <a:xfrm>
              <a:off x="3984" y="1443"/>
              <a:ext cx="544" cy="231"/>
            </a:xfrm>
            <a:prstGeom prst="rect">
              <a:avLst/>
            </a:prstGeom>
            <a:solidFill>
              <a:srgbClr val="EAEAEA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marL="457200" indent="-457200" algn="ctr"/>
              <a:r>
                <a:rPr lang="en-US" sz="1800" dirty="0">
                  <a:solidFill>
                    <a:srgbClr val="C72105"/>
                  </a:solidFill>
                </a:rPr>
                <a:t>index 1</a:t>
              </a:r>
              <a:endParaRPr lang="bg-BG" sz="1800" dirty="0">
                <a:solidFill>
                  <a:srgbClr val="C72105"/>
                </a:solidFill>
              </a:endParaRPr>
            </a:p>
          </p:txBody>
        </p:sp>
        <p:sp>
          <p:nvSpPr>
            <p:cNvPr id="10" name="Rectangle 222"/>
            <p:cNvSpPr>
              <a:spLocks noChangeArrowheads="1"/>
            </p:cNvSpPr>
            <p:nvPr/>
          </p:nvSpPr>
          <p:spPr bwMode="auto">
            <a:xfrm>
              <a:off x="2496" y="1584"/>
              <a:ext cx="544" cy="231"/>
            </a:xfrm>
            <a:prstGeom prst="rect">
              <a:avLst/>
            </a:prstGeom>
            <a:solidFill>
              <a:srgbClr val="EAEAEA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marL="457200" indent="-457200" algn="ctr"/>
              <a:r>
                <a:rPr lang="en-US" sz="1800">
                  <a:solidFill>
                    <a:srgbClr val="C72105"/>
                  </a:solidFill>
                </a:rPr>
                <a:t>index 2</a:t>
              </a:r>
              <a:endParaRPr lang="bg-BG" sz="1800">
                <a:solidFill>
                  <a:srgbClr val="C72105"/>
                </a:solidFill>
              </a:endParaRPr>
            </a:p>
          </p:txBody>
        </p:sp>
        <p:sp>
          <p:nvSpPr>
            <p:cNvPr id="11" name="Rectangle 223"/>
            <p:cNvSpPr>
              <a:spLocks noChangeArrowheads="1"/>
            </p:cNvSpPr>
            <p:nvPr/>
          </p:nvSpPr>
          <p:spPr bwMode="auto">
            <a:xfrm>
              <a:off x="3152" y="1773"/>
              <a:ext cx="544" cy="231"/>
            </a:xfrm>
            <a:prstGeom prst="rect">
              <a:avLst/>
            </a:prstGeom>
            <a:solidFill>
              <a:srgbClr val="EAEAEA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marL="457200" indent="-457200" algn="ctr"/>
              <a:r>
                <a:rPr lang="en-US" sz="1800">
                  <a:solidFill>
                    <a:srgbClr val="C72105"/>
                  </a:solidFill>
                </a:rPr>
                <a:t>index 4</a:t>
              </a:r>
              <a:endParaRPr lang="bg-BG" sz="1800">
                <a:solidFill>
                  <a:srgbClr val="C72105"/>
                </a:solidFill>
              </a:endParaRPr>
            </a:p>
          </p:txBody>
        </p:sp>
        <p:sp>
          <p:nvSpPr>
            <p:cNvPr id="12" name="Rectangle 224"/>
            <p:cNvSpPr>
              <a:spLocks noChangeArrowheads="1"/>
            </p:cNvSpPr>
            <p:nvPr/>
          </p:nvSpPr>
          <p:spPr bwMode="auto">
            <a:xfrm>
              <a:off x="3440" y="1944"/>
              <a:ext cx="544" cy="231"/>
            </a:xfrm>
            <a:prstGeom prst="rect">
              <a:avLst/>
            </a:prstGeom>
            <a:solidFill>
              <a:srgbClr val="EAEAEA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marL="457200" indent="-457200" algn="ctr"/>
              <a:r>
                <a:rPr lang="en-US" sz="1800">
                  <a:solidFill>
                    <a:srgbClr val="C72105"/>
                  </a:solidFill>
                </a:rPr>
                <a:t>index 2</a:t>
              </a:r>
              <a:endParaRPr lang="bg-BG" sz="1800">
                <a:solidFill>
                  <a:srgbClr val="C72105"/>
                </a:solidFill>
              </a:endParaRPr>
            </a:p>
          </p:txBody>
        </p:sp>
        <p:sp>
          <p:nvSpPr>
            <p:cNvPr id="13" name="Rectangle 225"/>
            <p:cNvSpPr>
              <a:spLocks noChangeArrowheads="1"/>
            </p:cNvSpPr>
            <p:nvPr/>
          </p:nvSpPr>
          <p:spPr bwMode="auto">
            <a:xfrm>
              <a:off x="3552" y="2112"/>
              <a:ext cx="544" cy="231"/>
            </a:xfrm>
            <a:prstGeom prst="rect">
              <a:avLst/>
            </a:prstGeom>
            <a:solidFill>
              <a:srgbClr val="EAEAEA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marL="457200" indent="-457200" algn="ctr"/>
              <a:r>
                <a:rPr lang="en-US" sz="1800">
                  <a:solidFill>
                    <a:srgbClr val="C72105"/>
                  </a:solidFill>
                </a:rPr>
                <a:t>index 1</a:t>
              </a:r>
              <a:endParaRPr lang="bg-BG" sz="1800">
                <a:solidFill>
                  <a:srgbClr val="C72105"/>
                </a:solidFill>
              </a:endParaRPr>
            </a:p>
          </p:txBody>
        </p:sp>
      </p:grpSp>
      <p:sp>
        <p:nvSpPr>
          <p:cNvPr id="26" name="Rectangle 7"/>
          <p:cNvSpPr>
            <a:spLocks noChangeArrowheads="1"/>
          </p:cNvSpPr>
          <p:nvPr/>
        </p:nvSpPr>
        <p:spPr bwMode="auto">
          <a:xfrm>
            <a:off x="3124200" y="5987467"/>
            <a:ext cx="3046413" cy="338554"/>
          </a:xfrm>
          <a:prstGeom prst="rect">
            <a:avLst/>
          </a:prstGeom>
          <a:solidFill>
            <a:srgbClr val="DDDDDD"/>
          </a:solidFill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600" dirty="0">
                <a:cs typeface="Times New Roman" pitchFamily="18" charset="0"/>
              </a:rPr>
              <a:t>NASA Risk Index Determination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Self-scheduling</a:t>
            </a:r>
            <a:endParaRPr lang="en-IE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2400" dirty="0" smtClean="0">
                <a:latin typeface="Arial" pitchFamily="34" charset="0"/>
                <a:cs typeface="Arial" pitchFamily="34" charset="0"/>
              </a:rPr>
              <a:t>Goal: 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self-scheduling mechanism in ANTS; some of the tasks could be time-constrained;</a:t>
            </a:r>
          </a:p>
          <a:p>
            <a:endParaRPr lang="en-US" sz="2400" i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Modeling self-scheduling for ANTS:</a:t>
            </a:r>
          </a:p>
          <a:p>
            <a:pPr lvl="1" indent="-276225">
              <a:buClr>
                <a:schemeClr val="tx1"/>
              </a:buClr>
              <a:buSzPct val="75000"/>
              <a:buFont typeface="Wingdings" pitchFamily="2" charset="2"/>
              <a:buChar char="§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the most complex exercise; </a:t>
            </a:r>
            <a:endParaRPr lang="en-US" sz="2400" i="1" dirty="0" smtClean="0">
              <a:latin typeface="Arial" pitchFamily="34" charset="0"/>
              <a:cs typeface="Arial" pitchFamily="34" charset="0"/>
            </a:endParaRPr>
          </a:p>
          <a:p>
            <a:pPr lvl="1" indent="-276225">
              <a:buClr>
                <a:schemeClr val="tx1"/>
              </a:buClr>
              <a:buSzPct val="75000"/>
              <a:buFont typeface="Wingdings" pitchFamily="2" charset="2"/>
              <a:buChar char="§"/>
            </a:pPr>
            <a:r>
              <a:rPr lang="bg-BG" sz="2400" dirty="0" smtClean="0">
                <a:latin typeface="Arial" pitchFamily="34" charset="0"/>
                <a:cs typeface="Arial" pitchFamily="34" charset="0"/>
              </a:rPr>
              <a:t>fault</a:t>
            </a:r>
            <a:r>
              <a:rPr lang="en-CA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bg-BG" sz="2400" dirty="0" smtClean="0">
                <a:latin typeface="Arial" pitchFamily="34" charset="0"/>
                <a:cs typeface="Arial" pitchFamily="34" charset="0"/>
              </a:rPr>
              <a:t>tolerance measures to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both value and timing violations;</a:t>
            </a:r>
          </a:p>
          <a:p>
            <a:pPr lvl="1" indent="-276225">
              <a:buClr>
                <a:schemeClr val="tx1"/>
              </a:buClr>
              <a:buSzPct val="75000"/>
              <a:buFont typeface="Wingdings" pitchFamily="2" charset="2"/>
              <a:buChar char="§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capture the </a:t>
            </a:r>
            <a:r>
              <a:rPr lang="bg-BG" sz="2400" dirty="0" smtClean="0">
                <a:latin typeface="Arial" pitchFamily="34" charset="0"/>
                <a:cs typeface="Arial" pitchFamily="34" charset="0"/>
              </a:rPr>
              <a:t>timing and schedulability requirements</a:t>
            </a:r>
            <a:r>
              <a:rPr lang="en-CA" sz="24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lvl="1" indent="-276225">
              <a:buClr>
                <a:schemeClr val="tx1"/>
              </a:buClr>
              <a:buSzPct val="75000"/>
              <a:buFont typeface="Wingdings" pitchFamily="2" charset="2"/>
              <a:buChar char="§"/>
            </a:pPr>
            <a:r>
              <a:rPr lang="bg-BG" sz="2400" dirty="0" smtClean="0">
                <a:latin typeface="Arial" pitchFamily="34" charset="0"/>
                <a:cs typeface="Arial" pitchFamily="34" charset="0"/>
              </a:rPr>
              <a:t>model scheduling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at group and individual level;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We specified self-scheduling as a distinct self-management policy</a:t>
            </a:r>
          </a:p>
          <a:p>
            <a:endParaRPr lang="en-IE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85818"/>
          </a:xfrm>
        </p:spPr>
        <p:txBody>
          <a:bodyPr>
            <a:normAutofit fontScale="90000"/>
          </a:bodyPr>
          <a:lstStyle/>
          <a:p>
            <a:r>
              <a:rPr lang="en-US" sz="3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Prospective ASSL Models for ANTS</a:t>
            </a:r>
            <a:r>
              <a:rPr lang="en-US" dirty="0" smtClean="0">
                <a:solidFill>
                  <a:schemeClr val="accent1"/>
                </a:solidFill>
              </a:rPr>
              <a:t/>
            </a:r>
            <a:br>
              <a:rPr lang="en-US" dirty="0" smtClean="0">
                <a:solidFill>
                  <a:schemeClr val="accent1"/>
                </a:solidFill>
              </a:rPr>
            </a:b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sz="2600" dirty="0" smtClean="0">
                <a:latin typeface="Arial" pitchFamily="34" charset="0"/>
                <a:cs typeface="Arial" pitchFamily="34" charset="0"/>
              </a:rPr>
              <a:t>Self-Optimizing:</a:t>
            </a:r>
          </a:p>
          <a:p>
            <a:pPr lvl="1" indent="-276225">
              <a:buClr>
                <a:schemeClr val="tx1"/>
              </a:buClr>
              <a:buSzPct val="75000"/>
              <a:buFont typeface="Wingdings" pitchFamily="2" charset="2"/>
              <a:buChar char="§"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self-optimization for </a:t>
            </a:r>
            <a:r>
              <a:rPr lang="en-US" sz="2600" i="1" dirty="0" smtClean="0">
                <a:latin typeface="Arial" pitchFamily="34" charset="0"/>
                <a:cs typeface="Arial" pitchFamily="34" charset="0"/>
              </a:rPr>
              <a:t>rulers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- a process of learning;</a:t>
            </a:r>
          </a:p>
          <a:p>
            <a:pPr lvl="1" indent="-276225">
              <a:buClr>
                <a:schemeClr val="tx1"/>
              </a:buClr>
              <a:buSzPct val="75000"/>
              <a:buFont typeface="Wingdings" pitchFamily="2" charset="2"/>
              <a:buChar char="§"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self-optimization for </a:t>
            </a:r>
            <a:r>
              <a:rPr lang="bg-BG" sz="2600" i="1" dirty="0" smtClean="0">
                <a:latin typeface="Arial" pitchFamily="34" charset="0"/>
                <a:cs typeface="Arial" pitchFamily="34" charset="0"/>
              </a:rPr>
              <a:t>messengers</a:t>
            </a:r>
            <a:r>
              <a:rPr lang="bg-BG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- a process of </a:t>
            </a:r>
            <a:r>
              <a:rPr lang="bg-BG" sz="2600" dirty="0" smtClean="0">
                <a:latin typeface="Arial" pitchFamily="34" charset="0"/>
                <a:cs typeface="Arial" pitchFamily="34" charset="0"/>
              </a:rPr>
              <a:t>positioning to balance the communications between the rulers</a:t>
            </a:r>
            <a:r>
              <a:rPr lang="en-CA" sz="26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lvl="1" indent="-276225">
              <a:buClr>
                <a:schemeClr val="tx1"/>
              </a:buClr>
              <a:buSzPct val="75000"/>
              <a:buFont typeface="Wingdings" pitchFamily="2" charset="2"/>
              <a:buChar char="§"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self-optimization for </a:t>
            </a:r>
            <a:r>
              <a:rPr lang="en-US" sz="2600" i="1" dirty="0" smtClean="0">
                <a:latin typeface="Arial" pitchFamily="34" charset="0"/>
                <a:cs typeface="Arial" pitchFamily="34" charset="0"/>
              </a:rPr>
              <a:t>workers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- a process of learning about the asteroids. This will allow workers to gain experience. </a:t>
            </a:r>
          </a:p>
          <a:p>
            <a:pPr lvl="1" indent="-276225">
              <a:buClr>
                <a:schemeClr val="tx1"/>
              </a:buClr>
              <a:buSzPct val="75000"/>
              <a:buFont typeface="Wingdings" pitchFamily="2" charset="2"/>
              <a:buChar char="§"/>
            </a:pP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2600" dirty="0" smtClean="0">
                <a:latin typeface="Arial" pitchFamily="34" charset="0"/>
                <a:cs typeface="Arial" pitchFamily="34" charset="0"/>
              </a:rPr>
              <a:t>Self-Protecting:</a:t>
            </a:r>
          </a:p>
          <a:p>
            <a:pPr lvl="1" indent="-276225">
              <a:buClr>
                <a:schemeClr val="tx1"/>
              </a:buClr>
              <a:buSzPct val="75000"/>
              <a:buFont typeface="Wingdings" pitchFamily="2" charset="2"/>
              <a:buChar char="§"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the self-protecting policy – should backs up the safety SLO  at both individual and swarm levels;</a:t>
            </a:r>
          </a:p>
          <a:p>
            <a:pPr lvl="1" indent="-276225">
              <a:buClr>
                <a:schemeClr val="tx1"/>
              </a:buClr>
              <a:buSzPct val="75000"/>
              <a:buFont typeface="Wingdings" pitchFamily="2" charset="2"/>
              <a:buChar char="§"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bg-BG" sz="2600" dirty="0" smtClean="0">
                <a:latin typeface="Arial" pitchFamily="34" charset="0"/>
                <a:cs typeface="Arial" pitchFamily="34" charset="0"/>
              </a:rPr>
              <a:t>self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bg-BG" sz="2600" dirty="0" smtClean="0">
                <a:latin typeface="Arial" pitchFamily="34" charset="0"/>
                <a:cs typeface="Arial" pitchFamily="34" charset="0"/>
              </a:rPr>
              <a:t>protecting behavior of the team </a:t>
            </a:r>
            <a:r>
              <a:rPr lang="en-CA" sz="2600" dirty="0" smtClean="0">
                <a:latin typeface="Arial" pitchFamily="34" charset="0"/>
                <a:cs typeface="Arial" pitchFamily="34" charset="0"/>
              </a:rPr>
              <a:t>should </a:t>
            </a:r>
            <a:r>
              <a:rPr lang="bg-BG" sz="2600" dirty="0" smtClean="0">
                <a:latin typeface="Arial" pitchFamily="34" charset="0"/>
                <a:cs typeface="Arial" pitchFamily="34" charset="0"/>
              </a:rPr>
              <a:t>be interrelated with the self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bg-BG" sz="2600" dirty="0" smtClean="0">
                <a:latin typeface="Arial" pitchFamily="34" charset="0"/>
                <a:cs typeface="Arial" pitchFamily="34" charset="0"/>
              </a:rPr>
              <a:t>protecting behavior of the individual members.</a:t>
            </a:r>
            <a:endParaRPr lang="en-GB" sz="2600" dirty="0" smtClean="0">
              <a:latin typeface="Arial" pitchFamily="34" charset="0"/>
              <a:cs typeface="Arial" pitchFamily="34" charset="0"/>
            </a:endParaRPr>
          </a:p>
          <a:p>
            <a:endParaRPr lang="en-IE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28596" y="1142984"/>
            <a:ext cx="7815812" cy="989872"/>
          </a:xfrm>
        </p:spPr>
        <p:txBody>
          <a:bodyPr>
            <a:normAutofit fontScale="77500" lnSpcReduction="20000"/>
          </a:bodyPr>
          <a:lstStyle/>
          <a:p>
            <a:pPr marL="361950" lvl="1" indent="-306388" algn="just">
              <a:buClr>
                <a:srgbClr val="006600"/>
              </a:buClr>
              <a:buFont typeface="Wingdings" pitchFamily="2" charset="2"/>
              <a:buChar char="ü"/>
              <a:tabLst>
                <a:tab pos="361950" algn="l"/>
              </a:tabLst>
              <a:defRPr/>
            </a:pPr>
            <a:r>
              <a:rPr lang="en-US" sz="2200" b="0" dirty="0" smtClean="0">
                <a:solidFill>
                  <a:srgbClr val="000000"/>
                </a:solidFill>
                <a:latin typeface="Times New Roman" pitchFamily="18" charset="0"/>
              </a:rPr>
              <a:t>an extremely successful example for </a:t>
            </a:r>
            <a:r>
              <a:rPr lang="en-US" sz="2200" b="0" dirty="0" smtClean="0">
                <a:solidFill>
                  <a:srgbClr val="000000"/>
                </a:solidFill>
                <a:latin typeface="Times New Roman" pitchFamily="18" charset="0"/>
              </a:rPr>
              <a:t>subsequent </a:t>
            </a:r>
            <a:r>
              <a:rPr lang="en-US" sz="2200" b="0" dirty="0" smtClean="0">
                <a:solidFill>
                  <a:srgbClr val="000000"/>
                </a:solidFill>
                <a:latin typeface="Times New Roman" pitchFamily="18" charset="0"/>
              </a:rPr>
              <a:t>space missions;</a:t>
            </a:r>
          </a:p>
          <a:p>
            <a:pPr marL="361950" lvl="1" indent="-306388" algn="just">
              <a:buClr>
                <a:srgbClr val="006600"/>
              </a:buClr>
              <a:buFont typeface="Wingdings" pitchFamily="2" charset="2"/>
              <a:buChar char="ü"/>
              <a:tabLst>
                <a:tab pos="361950" algn="l"/>
              </a:tabLst>
              <a:defRPr/>
            </a:pPr>
            <a:r>
              <a:rPr lang="en-US" sz="2200" b="0" dirty="0" smtClean="0">
                <a:solidFill>
                  <a:srgbClr val="000000"/>
                </a:solidFill>
                <a:latin typeface="Times New Roman" pitchFamily="18" charset="0"/>
              </a:rPr>
              <a:t>designed for exploration of the Solar System;</a:t>
            </a:r>
          </a:p>
          <a:p>
            <a:pPr marL="361950" lvl="1" indent="-306388" algn="just">
              <a:buClr>
                <a:srgbClr val="006600"/>
              </a:buClr>
              <a:buFont typeface="Wingdings" pitchFamily="2" charset="2"/>
              <a:buChar char="ü"/>
              <a:tabLst>
                <a:tab pos="361950" algn="l"/>
              </a:tabLst>
              <a:defRPr/>
            </a:pPr>
            <a:r>
              <a:rPr lang="en-US" sz="2200" b="0" dirty="0" smtClean="0">
                <a:solidFill>
                  <a:srgbClr val="000000"/>
                </a:solidFill>
                <a:latin typeface="Times New Roman" pitchFamily="18" charset="0"/>
              </a:rPr>
              <a:t>continue to explore </a:t>
            </a:r>
            <a:r>
              <a:rPr lang="en-US" sz="2200" b="0" dirty="0" smtClean="0">
                <a:solidFill>
                  <a:srgbClr val="000000"/>
                </a:solidFill>
                <a:latin typeface="Times New Roman" pitchFamily="18" charset="0"/>
              </a:rPr>
              <a:t>space</a:t>
            </a:r>
            <a:r>
              <a:rPr lang="en-US" sz="2200" b="0" dirty="0" smtClean="0">
                <a:solidFill>
                  <a:srgbClr val="000000"/>
                </a:solidFill>
                <a:latin typeface="Times New Roman" pitchFamily="18" charset="0"/>
              </a:rPr>
              <a:t>: now on the special 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</a:rPr>
              <a:t>Voyager Interstellar Mission</a:t>
            </a:r>
            <a:r>
              <a:rPr lang="en-US" sz="2200" b="0" dirty="0" smtClean="0">
                <a:solidFill>
                  <a:srgbClr val="000000"/>
                </a:solidFill>
                <a:latin typeface="Times New Roman" pitchFamily="18" charset="0"/>
              </a:rPr>
              <a:t>;</a:t>
            </a:r>
            <a:endParaRPr lang="en-US" sz="2200" b="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endParaRPr lang="en-IE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4643438" y="2276872"/>
            <a:ext cx="4041775" cy="3460342"/>
          </a:xfrm>
        </p:spPr>
        <p:txBody>
          <a:bodyPr/>
          <a:lstStyle/>
          <a:p>
            <a:pPr marL="361950" lvl="1" indent="-306388" algn="just">
              <a:buClr>
                <a:srgbClr val="006600"/>
              </a:buClr>
              <a:tabLst>
                <a:tab pos="361950" algn="l"/>
              </a:tabLst>
              <a:defRPr/>
            </a:pPr>
            <a:r>
              <a:rPr 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Factors of success:</a:t>
            </a:r>
          </a:p>
          <a:p>
            <a:pPr marL="361950" lvl="1" indent="-306388" algn="just">
              <a:buClr>
                <a:srgbClr val="006600"/>
              </a:buClr>
              <a:buFont typeface="Wingdings" pitchFamily="2" charset="2"/>
              <a:buChar char="ü"/>
              <a:tabLst>
                <a:tab pos="361950" algn="l"/>
              </a:tabLst>
              <a:defRPr/>
            </a:pP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rigorous spacecraft design and implementation;</a:t>
            </a:r>
          </a:p>
          <a:p>
            <a:pPr marL="361950" lvl="1" indent="-306388" algn="just">
              <a:buClr>
                <a:srgbClr val="006600"/>
              </a:buClr>
              <a:buFont typeface="Wingdings" pitchFamily="2" charset="2"/>
              <a:buChar char="ü"/>
              <a:tabLst>
                <a:tab pos="361950" algn="l"/>
              </a:tabLst>
              <a:defRPr/>
            </a:pP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spacecraft hardware was designed to allow for enhanced remote control programming;</a:t>
            </a:r>
          </a:p>
          <a:p>
            <a:pPr marL="361950" lvl="1" indent="-306388" algn="just">
              <a:buClr>
                <a:srgbClr val="006600"/>
              </a:buClr>
              <a:buFont typeface="Wingdings" pitchFamily="2" charset="2"/>
              <a:buChar char="ü"/>
              <a:tabLst>
                <a:tab pos="361950" algn="l"/>
              </a:tabLst>
              <a:defRPr/>
            </a:pP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autonomous behavior persists in the Voyager requirements;</a:t>
            </a:r>
          </a:p>
          <a:p>
            <a:endParaRPr lang="en-IE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68022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Voyager Mission</a:t>
            </a:r>
            <a:b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en-IE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6" descr="voyag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2261661"/>
            <a:ext cx="4040188" cy="2999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467544" y="5301209"/>
            <a:ext cx="3960440" cy="46166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1950" lvl="1" indent="-306388" algn="just">
              <a:buClr>
                <a:srgbClr val="006600"/>
              </a:buClr>
              <a:tabLst>
                <a:tab pos="361950" algn="l"/>
              </a:tabLst>
            </a:pPr>
            <a:r>
              <a:rPr lang="en-US" sz="12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Voyager Spacecraft [The Planetary Society, “Space topics: Voyager – the story of the mission”]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Image Processing </a:t>
            </a:r>
            <a:r>
              <a:rPr lang="en-IE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Behavior</a:t>
            </a:r>
            <a:endParaRPr lang="en-IE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7150" lvl="1" indent="-1588" algn="just">
              <a:buClr>
                <a:srgbClr val="006600"/>
              </a:buClr>
              <a:buNone/>
              <a:tabLst>
                <a:tab pos="57150" algn="l"/>
              </a:tabLst>
              <a:defRPr/>
            </a:pPr>
            <a:r>
              <a:rPr 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1. The Voyager II spacecraft: </a:t>
            </a:r>
          </a:p>
          <a:p>
            <a:pPr marL="531813" lvl="1" indent="-354013" algn="just">
              <a:buClr>
                <a:srgbClr val="006600"/>
              </a:buClr>
              <a:tabLst>
                <a:tab pos="531813" algn="l"/>
              </a:tabLst>
              <a:defRPr/>
            </a:pP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uses its cameras to monitor space objects;</a:t>
            </a:r>
          </a:p>
          <a:p>
            <a:pPr marL="531813" lvl="1" indent="-354013" algn="just">
              <a:buClr>
                <a:srgbClr val="006600"/>
              </a:buClr>
              <a:tabLst>
                <a:tab pos="531813" algn="l"/>
              </a:tabLst>
              <a:defRPr/>
            </a:pP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takes a picture with its cameras; </a:t>
            </a:r>
          </a:p>
          <a:p>
            <a:pPr marL="531813" lvl="1" indent="-354013" algn="just">
              <a:buClr>
                <a:srgbClr val="006600"/>
              </a:buClr>
              <a:tabLst>
                <a:tab pos="531813" algn="l"/>
              </a:tabLst>
              <a:defRPr/>
            </a:pP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notifies Earth that an image transmission is about to start; </a:t>
            </a:r>
          </a:p>
          <a:p>
            <a:pPr marL="531813" lvl="1" indent="-354013" algn="just">
              <a:buClr>
                <a:srgbClr val="006600"/>
              </a:buClr>
              <a:tabLst>
                <a:tab pos="531813" algn="l"/>
              </a:tabLst>
              <a:defRPr/>
            </a:pP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applies color filters and sends the stream of pixels to Earth; </a:t>
            </a:r>
          </a:p>
          <a:p>
            <a:pPr marL="531813" lvl="1" indent="-354013" algn="just">
              <a:buClr>
                <a:srgbClr val="006600"/>
              </a:buClr>
              <a:tabLst>
                <a:tab pos="531813" algn="l"/>
              </a:tabLst>
              <a:defRPr/>
            </a:pP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notifies antennas on Earth for the end of each session.</a:t>
            </a:r>
          </a:p>
          <a:p>
            <a:pPr marL="531813" lvl="1" indent="-354013" algn="just">
              <a:buClr>
                <a:srgbClr val="006600"/>
              </a:buClr>
              <a:buNone/>
              <a:tabLst>
                <a:tab pos="531813" algn="l"/>
              </a:tabLst>
              <a:defRPr/>
            </a:pPr>
            <a:endParaRPr lang="en-US" sz="18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57150" lvl="1" indent="-1588" algn="just">
              <a:buClr>
                <a:srgbClr val="006600"/>
              </a:buClr>
              <a:buNone/>
              <a:tabLst>
                <a:tab pos="57150" algn="l"/>
              </a:tabLst>
              <a:defRPr/>
            </a:pPr>
            <a:r>
              <a:rPr 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2. Antennas on Earth: </a:t>
            </a:r>
          </a:p>
          <a:p>
            <a:pPr marL="531813" lvl="1" indent="-354013" algn="just">
              <a:buClr>
                <a:srgbClr val="006600"/>
              </a:buClr>
              <a:tabLst>
                <a:tab pos="531813" algn="l"/>
              </a:tabLst>
              <a:defRPr/>
            </a:pP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are prompted to receive the image by special messages (one per applied filter); </a:t>
            </a:r>
          </a:p>
          <a:p>
            <a:pPr marL="531813" lvl="1" indent="-354013" algn="just">
              <a:buClr>
                <a:srgbClr val="006600"/>
              </a:buClr>
              <a:tabLst>
                <a:tab pos="531813" algn="l"/>
              </a:tabLst>
              <a:defRPr/>
            </a:pP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receive image pixels; </a:t>
            </a:r>
          </a:p>
          <a:p>
            <a:pPr marL="531813" lvl="1" indent="-354013" algn="just">
              <a:buClr>
                <a:srgbClr val="006600"/>
              </a:buClr>
              <a:tabLst>
                <a:tab pos="531813" algn="l"/>
              </a:tabLst>
              <a:defRPr/>
            </a:pP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are prompted to terminate the image sessions by special messages; </a:t>
            </a:r>
          </a:p>
          <a:p>
            <a:pPr marL="531813" lvl="1" indent="-354013" algn="just">
              <a:buClr>
                <a:srgbClr val="006600"/>
              </a:buClr>
              <a:tabLst>
                <a:tab pos="531813" algn="l"/>
              </a:tabLst>
              <a:defRPr/>
            </a:pP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send the collected images to the Voyager Mission base on Earth. </a:t>
            </a:r>
          </a:p>
          <a:p>
            <a:pPr marL="531813" lvl="1" indent="-354013" algn="just">
              <a:buClr>
                <a:srgbClr val="006600"/>
              </a:buClr>
              <a:buNone/>
              <a:tabLst>
                <a:tab pos="531813" algn="l"/>
              </a:tabLst>
              <a:defRPr/>
            </a:pPr>
            <a:endParaRPr lang="en-US" sz="18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57150" lvl="1" indent="-1588" algn="just">
              <a:buClr>
                <a:srgbClr val="006600"/>
              </a:buClr>
              <a:buNone/>
              <a:tabLst>
                <a:tab pos="57150" algn="l"/>
              </a:tabLst>
              <a:defRPr/>
            </a:pPr>
            <a:r>
              <a:rPr 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3. The Voyager Mission base on Earth receives images from antennas. </a:t>
            </a:r>
            <a:endParaRPr lang="en-US" sz="1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ASSL Model for Voyager</a:t>
            </a:r>
            <a:endParaRPr lang="en-IE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61950" lvl="1" indent="-306388" algn="just">
              <a:buClr>
                <a:srgbClr val="006600"/>
              </a:buClr>
              <a:buFont typeface="Wingdings" pitchFamily="2" charset="2"/>
              <a:buChar char="ü"/>
              <a:tabLst>
                <a:tab pos="361950" algn="l"/>
              </a:tabLst>
            </a:pPr>
            <a:r>
              <a:rPr lang="en-US" sz="23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we specified Voyager at the three main ASSL tiers – AS tier, ASIP tier, and AE tier;</a:t>
            </a:r>
          </a:p>
          <a:p>
            <a:pPr marL="361950" lvl="1" indent="-306388" algn="just">
              <a:buClr>
                <a:srgbClr val="006600"/>
              </a:buClr>
              <a:buFont typeface="Wingdings" pitchFamily="2" charset="2"/>
              <a:buChar char="ü"/>
              <a:tabLst>
                <a:tab pos="361950" algn="l"/>
              </a:tabLst>
            </a:pPr>
            <a:r>
              <a:rPr lang="en-US" sz="23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we specified the Voyager II spacecraft and the antennas on Earth as AEs that:</a:t>
            </a:r>
          </a:p>
          <a:p>
            <a:pPr marL="819150" lvl="2" indent="-306388" algn="just">
              <a:buClr>
                <a:srgbClr val="FF0000"/>
              </a:buClr>
              <a:buFont typeface="Wingdings" pitchFamily="2" charset="2"/>
              <a:buChar char="ü"/>
              <a:tabLst>
                <a:tab pos="361950" algn="l"/>
              </a:tabLst>
            </a:pPr>
            <a:r>
              <a:rPr lang="en-US" sz="23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follow their encoded autonomic behavior;</a:t>
            </a:r>
          </a:p>
          <a:p>
            <a:pPr marL="819150" lvl="2" indent="-306388" algn="just">
              <a:buClr>
                <a:srgbClr val="FF0000"/>
              </a:buClr>
              <a:buFont typeface="Wingdings" pitchFamily="2" charset="2"/>
              <a:buChar char="ü"/>
              <a:tabLst>
                <a:tab pos="361950" algn="l"/>
              </a:tabLst>
            </a:pPr>
            <a:r>
              <a:rPr lang="en-US" sz="23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exchange predefined ASSL messages over predefined ASSL communication channels. </a:t>
            </a:r>
          </a:p>
          <a:p>
            <a:pPr marL="819150" lvl="2" indent="-306388" algn="just">
              <a:buClr>
                <a:srgbClr val="FF0000"/>
              </a:buClr>
              <a:buFont typeface="Wingdings" pitchFamily="2" charset="2"/>
              <a:buChar char="ü"/>
              <a:tabLst>
                <a:tab pos="361950" algn="l"/>
              </a:tabLst>
            </a:pPr>
            <a:endParaRPr lang="en-US" sz="23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61950" lvl="1" indent="-306388" algn="just">
              <a:buClr>
                <a:srgbClr val="006600"/>
              </a:buClr>
              <a:buFont typeface="Wingdings" pitchFamily="2" charset="2"/>
              <a:buChar char="ü"/>
              <a:tabLst>
                <a:tab pos="361950" algn="l"/>
              </a:tabLst>
            </a:pPr>
            <a:r>
              <a:rPr lang="en-US" sz="23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 Voyager mission autonomic behavior is specified at both AS and AE tiers as a self-management policy:</a:t>
            </a:r>
          </a:p>
          <a:p>
            <a:pPr marL="819150" lvl="2" indent="-306388" algn="just">
              <a:buClr>
                <a:srgbClr val="FF0000"/>
              </a:buClr>
              <a:buFont typeface="Wingdings" pitchFamily="2" charset="2"/>
              <a:buChar char="ü"/>
              <a:tabLst>
                <a:tab pos="361950" algn="l"/>
              </a:tabLst>
            </a:pPr>
            <a:r>
              <a:rPr lang="en-US" sz="23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 global autonomic behavior is determined by the specification of that policy at each AE and at the global AS tier.</a:t>
            </a:r>
          </a:p>
          <a:p>
            <a:endParaRPr lang="en-IE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573016"/>
            <a:ext cx="7772400" cy="2195959"/>
          </a:xfrm>
        </p:spPr>
        <p:txBody>
          <a:bodyPr/>
          <a:lstStyle/>
          <a:p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268761"/>
            <a:ext cx="7772400" cy="1944215"/>
          </a:xfrm>
        </p:spPr>
        <p:txBody>
          <a:bodyPr>
            <a:normAutofit fontScale="85000" lnSpcReduction="10000"/>
          </a:bodyPr>
          <a:lstStyle/>
          <a:p>
            <a:pPr marL="361950" lvl="1" indent="-306388" algn="just">
              <a:buClr>
                <a:srgbClr val="006600"/>
              </a:buClr>
              <a:buFont typeface="Wingdings" pitchFamily="2" charset="2"/>
              <a:buChar char="ü"/>
              <a:tabLst>
                <a:tab pos="361950" algn="l"/>
              </a:tabLst>
            </a:pPr>
            <a:r>
              <a:rPr lang="en-US" sz="23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 pure software solution – both spacecraft and antennas are implemented as interacting components in a Java application;</a:t>
            </a:r>
          </a:p>
          <a:p>
            <a:pPr marL="361950" lvl="1" indent="-306388" algn="just">
              <a:buClr>
                <a:srgbClr val="006600"/>
              </a:buClr>
              <a:buFont typeface="Wingdings" pitchFamily="2" charset="2"/>
              <a:buChar char="ü"/>
              <a:tabLst>
                <a:tab pos="361950" algn="l"/>
              </a:tabLst>
            </a:pPr>
            <a:r>
              <a:rPr lang="en-US" sz="23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has </a:t>
            </a:r>
            <a:r>
              <a:rPr lang="en-US" sz="23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 multi-granular structure composed of instances (objects) of the specified tiers in the ASSL specification:</a:t>
            </a:r>
          </a:p>
          <a:p>
            <a:pPr marL="819150" lvl="2" indent="-306388" algn="just">
              <a:buClr>
                <a:srgbClr val="FF0000"/>
              </a:buClr>
              <a:buFont typeface="Wingdings" pitchFamily="2" charset="2"/>
              <a:buChar char="ü"/>
              <a:tabLst>
                <a:tab pos="361950" algn="l"/>
              </a:tabLst>
            </a:pPr>
            <a:r>
              <a:rPr lang="en-US" sz="23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 hierarchical composition where sub-tier instances are grouped around instances of major tiers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.  </a:t>
            </a:r>
          </a:p>
          <a:p>
            <a:endParaRPr lang="en-IE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683568" y="3140968"/>
          <a:ext cx="7848872" cy="2912368"/>
        </p:xfrm>
        <a:graphic>
          <a:graphicData uri="http://schemas.openxmlformats.org/presentationml/2006/ole">
            <p:oleObj spid="_x0000_s2050" name="Visio" r:id="rId3" imgW="4989279" imgH="2315453" progId="Visio.Drawing.11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15616" y="188640"/>
            <a:ext cx="6552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Structure of the Generated Prototype</a:t>
            </a:r>
            <a:endParaRPr lang="en-IE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Behavior</a:t>
            </a:r>
            <a:r>
              <a:rPr lang="en-IE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of the Prototype</a:t>
            </a:r>
            <a:endParaRPr lang="en-IE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1950" lvl="1" indent="-306388" algn="just">
              <a:buClr>
                <a:srgbClr val="006600"/>
              </a:buClr>
              <a:buFont typeface="Wingdings" pitchFamily="2" charset="2"/>
              <a:buChar char="ü"/>
              <a:tabLst>
                <a:tab pos="361950" algn="l"/>
              </a:tabLst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log records show important state-transition operations ongoing in the system;</a:t>
            </a:r>
          </a:p>
          <a:p>
            <a:pPr marL="361950" lvl="1" indent="-306388" algn="just">
              <a:buClr>
                <a:srgbClr val="006600"/>
              </a:buClr>
              <a:buFont typeface="Wingdings" pitchFamily="2" charset="2"/>
              <a:buChar char="ü"/>
              <a:tabLst>
                <a:tab pos="361950" algn="l"/>
              </a:tabLst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these records help to trace and evaluate the behavior of the generated prototype model;</a:t>
            </a:r>
          </a:p>
          <a:p>
            <a:pPr marL="361950" lvl="1" indent="-306388" algn="just">
              <a:buClr>
                <a:srgbClr val="006600"/>
              </a:buClr>
              <a:buFont typeface="Wingdings" pitchFamily="2" charset="2"/>
              <a:buChar char="ü"/>
              <a:tabLst>
                <a:tab pos="361950" algn="l"/>
              </a:tabLst>
              <a:defRPr/>
            </a:pPr>
            <a:endParaRPr lang="en-U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lvl="1" algn="just">
              <a:buClr>
                <a:srgbClr val="006600"/>
              </a:buClr>
              <a:tabLst>
                <a:tab pos="0" algn="l"/>
              </a:tabLst>
              <a:defRPr/>
            </a:pPr>
            <a:r>
              <a:rPr 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Test results: </a:t>
            </a:r>
          </a:p>
          <a:p>
            <a:pPr marL="0" lvl="1" algn="just">
              <a:buClr>
                <a:srgbClr val="006600"/>
              </a:buClr>
              <a:tabLst>
                <a:tab pos="0" algn="l"/>
              </a:tabLst>
              <a:defRPr/>
            </a:pPr>
            <a:r>
              <a:rPr lang="en-US" sz="20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The run-time behavior of the generated prototype model for the Voyager II mission strictly followed that specified with the ASSL </a:t>
            </a:r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IMAGE_PRO</a:t>
            </a:r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CESSING</a:t>
            </a:r>
            <a:r>
              <a:rPr lang="en-US" sz="20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self-management policy.</a:t>
            </a:r>
          </a:p>
          <a:p>
            <a:pPr marL="0" lvl="1" algn="just">
              <a:buClr>
                <a:srgbClr val="006600"/>
              </a:buClr>
              <a:tabLst>
                <a:tab pos="0" algn="l"/>
              </a:tabLst>
              <a:defRPr/>
            </a:pPr>
            <a:endParaRPr lang="en-IE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988840"/>
            <a:ext cx="5372100" cy="4276725"/>
          </a:xfrm>
          <a:prstGeom prst="rect">
            <a:avLst/>
          </a:prstGeom>
          <a:noFill/>
          <a:ln w="76200" cmpd="tri">
            <a:solidFill>
              <a:srgbClr val="C72105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AC &amp; Space Exploration</a:t>
            </a:r>
            <a:endParaRPr lang="en-IE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7150" indent="-1588" algn="just">
              <a:tabLst>
                <a:tab pos="57150" algn="l"/>
              </a:tabLst>
              <a:defRPr/>
            </a:pPr>
            <a:r>
              <a:rPr lang="en-US" sz="2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Autonomic Computing (AC) – a solution to software complexity:</a:t>
            </a:r>
          </a:p>
          <a:p>
            <a:pPr marL="361950" lvl="1" indent="-306388" algn="just">
              <a:buClr>
                <a:srgbClr val="006600"/>
              </a:buClr>
              <a:buFont typeface="Wingdings" pitchFamily="2" charset="2"/>
              <a:buChar char="ü"/>
              <a:tabLst>
                <a:tab pos="361950" algn="l"/>
              </a:tabLst>
              <a:defRPr/>
            </a:pP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Helps to implement self-adaptive and autonomic systems (ASs);</a:t>
            </a:r>
          </a:p>
          <a:p>
            <a:pPr marL="361950" lvl="1" indent="-306388" algn="just">
              <a:buClr>
                <a:srgbClr val="006600"/>
              </a:buClr>
              <a:buFont typeface="Wingdings" pitchFamily="2" charset="2"/>
              <a:buChar char="ü"/>
              <a:tabLst>
                <a:tab pos="361950" algn="l"/>
              </a:tabLst>
              <a:defRPr/>
            </a:pP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Autonomic elements (AEs) – the architectural components of an autonomic system (AS)</a:t>
            </a:r>
          </a:p>
          <a:p>
            <a:pPr marL="361950" lvl="1" indent="-306388" algn="just">
              <a:buClr>
                <a:srgbClr val="006600"/>
              </a:buClr>
              <a:buFont typeface="Wingdings" pitchFamily="2" charset="2"/>
              <a:buChar char="ü"/>
              <a:tabLst>
                <a:tab pos="361950" algn="l"/>
              </a:tabLst>
              <a:defRPr/>
            </a:pP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AC may handles complexity in spacecraft computer systems </a:t>
            </a:r>
          </a:p>
          <a:p>
            <a:pPr marL="447675" lvl="1" indent="-266700" algn="just">
              <a:tabLst>
                <a:tab pos="57150" algn="l"/>
              </a:tabLst>
              <a:defRPr/>
            </a:pPr>
            <a:endParaRPr lang="en-US" sz="2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57150" lvl="1" indent="-1588" algn="just">
              <a:tabLst>
                <a:tab pos="57150" algn="l"/>
              </a:tabLst>
              <a:defRPr/>
            </a:pPr>
            <a:r>
              <a:rPr lang="en-US" sz="2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new age of space exploration</a:t>
            </a:r>
            <a:r>
              <a:rPr lang="en-IE" sz="2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NASA embarks in AC </a:t>
            </a:r>
          </a:p>
          <a:p>
            <a:pPr marL="361950" lvl="1" indent="-306388" algn="just">
              <a:buClr>
                <a:srgbClr val="006600"/>
              </a:buClr>
              <a:buFont typeface="Wingdings" pitchFamily="2" charset="2"/>
              <a:buChar char="ü"/>
              <a:tabLst>
                <a:tab pos="361950" algn="l"/>
              </a:tabLst>
              <a:defRPr/>
            </a:pP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AC software helps to build the </a:t>
            </a:r>
            <a:r>
              <a:rPr lang="en-IE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next generation of unmanned spacecraft;</a:t>
            </a:r>
            <a:endParaRPr lang="en-US" sz="2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61950" lvl="1" indent="-306388" algn="just">
              <a:buClr>
                <a:srgbClr val="006600"/>
              </a:buClr>
              <a:buFont typeface="Wingdings" pitchFamily="2" charset="2"/>
              <a:buChar char="ü"/>
              <a:tabLst>
                <a:tab pos="361950" algn="l"/>
              </a:tabLst>
              <a:defRPr/>
            </a:pP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Autonomous </a:t>
            </a:r>
            <a:r>
              <a:rPr lang="en-US" sz="22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Nano</a:t>
            </a: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-Technology Swarm (ANTS) concept mission; </a:t>
            </a:r>
          </a:p>
          <a:p>
            <a:pPr marL="361950" lvl="1" indent="-306388" algn="just">
              <a:buClr>
                <a:srgbClr val="006600"/>
              </a:buClr>
              <a:buFont typeface="Wingdings" pitchFamily="2" charset="2"/>
              <a:buChar char="ü"/>
              <a:tabLst>
                <a:tab pos="361950" algn="l"/>
              </a:tabLst>
              <a:defRPr/>
            </a:pP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Deep Space One (DS1) mission;</a:t>
            </a:r>
            <a:endParaRPr lang="en-IE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Discussion and Future Work</a:t>
            </a:r>
            <a:endParaRPr lang="en-IE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1950" lvl="1" indent="-306388" algn="just">
              <a:buClr>
                <a:srgbClr val="006600"/>
              </a:buClr>
              <a:buFont typeface="Wingdings" pitchFamily="2" charset="2"/>
              <a:buChar char="ü"/>
              <a:tabLst>
                <a:tab pos="36195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image-processing - programmed as an autonomic policy, but does not extend the original event-driven behavior observed in the Voyager Mission;</a:t>
            </a:r>
          </a:p>
          <a:p>
            <a:pPr marL="361950" lvl="1" indent="-306388" algn="just">
              <a:buClr>
                <a:srgbClr val="006600"/>
              </a:buClr>
              <a:buFont typeface="Wingdings" pitchFamily="2" charset="2"/>
              <a:buChar char="ü"/>
              <a:tabLst>
                <a:tab pos="36195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 Voyager’s prototype abstracts most of the spacecraft components;</a:t>
            </a:r>
          </a:p>
          <a:p>
            <a:pPr marL="361950" lvl="1" indent="-306388" algn="just">
              <a:buClr>
                <a:srgbClr val="006600"/>
              </a:buClr>
              <a:buFont typeface="Wingdings" pitchFamily="2" charset="2"/>
              <a:buChar char="ü"/>
              <a:tabLst>
                <a:tab pos="36195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 next prototype model:</a:t>
            </a:r>
          </a:p>
          <a:p>
            <a:pPr marL="819150" lvl="2" indent="-306388" algn="just">
              <a:buClr>
                <a:srgbClr val="C00000"/>
              </a:buClr>
              <a:buFont typeface="Wingdings" pitchFamily="2" charset="2"/>
              <a:buChar char="ü"/>
              <a:tabLst>
                <a:tab pos="36195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will specify the spacecraft’s radio, antenna, and two cameras as distinct managed elements - this will allow the evaluation of component behavior (via ASSL metrics and events);</a:t>
            </a:r>
          </a:p>
          <a:p>
            <a:pPr marL="819150" lvl="2" indent="-306388" algn="just">
              <a:buClr>
                <a:srgbClr val="C00000"/>
              </a:buClr>
              <a:buFont typeface="Wingdings" pitchFamily="2" charset="2"/>
              <a:buChar char="ü"/>
              <a:tabLst>
                <a:tab pos="36195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will extend the IMAGE_PROCESSING policy with other self-management features – two scenarios are planned: </a:t>
            </a:r>
            <a:r>
              <a:rPr lang="en-US" sz="20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remote-assistance self-healing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n-US" sz="20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on-board self-healing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IE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Future Work</a:t>
            </a:r>
            <a:endParaRPr lang="en-IE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1950" lvl="1" indent="-306388" algn="just">
              <a:buClr>
                <a:srgbClr val="006600"/>
              </a:buClr>
              <a:buFont typeface="Wingdings" pitchFamily="2" charset="2"/>
              <a:buChar char="ü"/>
              <a:tabLst>
                <a:tab pos="36195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further prototype development:</a:t>
            </a:r>
          </a:p>
          <a:p>
            <a:pPr marL="819150" lvl="2" indent="-306388" algn="just">
              <a:buClr>
                <a:srgbClr val="FF0000"/>
              </a:buClr>
              <a:buFont typeface="Wingdings" pitchFamily="2" charset="2"/>
              <a:buChar char="ü"/>
              <a:tabLst>
                <a:tab pos="36195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detailed specification of the ANTS and Voyager spacecraft components;</a:t>
            </a:r>
          </a:p>
          <a:p>
            <a:pPr marL="819150" lvl="2" indent="-306388" algn="just">
              <a:buClr>
                <a:srgbClr val="FF0000"/>
              </a:buClr>
              <a:buFont typeface="Wingdings" pitchFamily="2" charset="2"/>
              <a:buChar char="ü"/>
              <a:tabLst>
                <a:tab pos="36195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new autonomic features - self-healing, self-protecting, and self-adapting policies;</a:t>
            </a:r>
          </a:p>
          <a:p>
            <a:pPr marL="819150" lvl="2" indent="-306388" algn="just">
              <a:buClr>
                <a:srgbClr val="FF0000"/>
              </a:buClr>
              <a:buFont typeface="Wingdings" pitchFamily="2" charset="2"/>
              <a:buChar char="ü"/>
              <a:tabLst>
                <a:tab pos="361950" algn="l"/>
              </a:tabLst>
            </a:pPr>
            <a:endParaRPr lang="en-U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61950" lvl="1" indent="-306388" algn="just">
              <a:buClr>
                <a:srgbClr val="006600"/>
              </a:buClr>
              <a:buFont typeface="Wingdings" pitchFamily="2" charset="2"/>
              <a:buChar char="ü"/>
              <a:tabLst>
                <a:tab pos="36195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construct an intelligent Voyager-like system able to react automatically to hazards in space by finding possible solutions and applying those on-board with no human interaction;</a:t>
            </a:r>
          </a:p>
          <a:p>
            <a:pPr marL="361950" lvl="1" indent="-306388" algn="just">
              <a:buClr>
                <a:srgbClr val="006600"/>
              </a:buClr>
              <a:buFont typeface="Wingdings" pitchFamily="2" charset="2"/>
              <a:buChar char="ü"/>
              <a:tabLst>
                <a:tab pos="36195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 new ASSL model checking mechanism is currently under development – this will allow for automatic feature validation and discovery of design flaws;</a:t>
            </a:r>
          </a:p>
          <a:p>
            <a:endParaRPr lang="en-IE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Benefits</a:t>
            </a:r>
            <a:endParaRPr lang="en-IE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1950" lvl="1" indent="-306388" algn="just">
              <a:buClr>
                <a:srgbClr val="006600"/>
              </a:buClr>
              <a:buFont typeface="Wingdings" pitchFamily="2" charset="2"/>
              <a:buChar char="ü"/>
              <a:tabLst>
                <a:tab pos="36195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both the ASSL specifications and the generated prototypes can be extremely useful for the design and implementation of future ANTS-like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andVoyager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-like missions;</a:t>
            </a:r>
          </a:p>
          <a:p>
            <a:pPr marL="361950" lvl="1" indent="-306388" algn="just">
              <a:buClr>
                <a:srgbClr val="006600"/>
              </a:buClr>
              <a:buFont typeface="Wingdings" pitchFamily="2" charset="2"/>
              <a:buChar char="ü"/>
              <a:tabLst>
                <a:tab pos="36195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 ability to compare features and issues with the actual mission and with hypothesized possible autonomic approaches gives significant benefit;</a:t>
            </a:r>
          </a:p>
          <a:p>
            <a:pPr marL="361950" lvl="1" indent="-306388" algn="just">
              <a:buClr>
                <a:srgbClr val="006600"/>
              </a:buClr>
              <a:buFont typeface="Wingdings" pitchFamily="2" charset="2"/>
              <a:buChar char="ü"/>
              <a:tabLst>
                <a:tab pos="36195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we develop Voyager prototypes incrementally where each new prototype includes new autonomic features - this helps to evaluate the performance of each feature and gradually construct a model of a future Voyager-like system;</a:t>
            </a:r>
          </a:p>
          <a:p>
            <a:pPr marL="361950" lvl="1" indent="-306388" algn="just">
              <a:buClr>
                <a:srgbClr val="006600"/>
              </a:buClr>
              <a:buFont typeface="Wingdings" pitchFamily="2" charset="2"/>
              <a:buChar char="ü"/>
              <a:tabLst>
                <a:tab pos="36195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this approach helps to discover eventual design flaws in both the original system and the prototype models;</a:t>
            </a:r>
          </a:p>
          <a:p>
            <a:endParaRPr lang="en-IE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5776" y="2492896"/>
            <a:ext cx="489654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7200" dirty="0" smtClean="0">
                <a:latin typeface="Arial" pitchFamily="34" charset="0"/>
                <a:cs typeface="Arial" pitchFamily="34" charset="0"/>
              </a:rPr>
              <a:t>Thank you!</a:t>
            </a:r>
          </a:p>
          <a:p>
            <a:pPr algn="ctr"/>
            <a:r>
              <a:rPr lang="en-IE" sz="2000" dirty="0" smtClean="0">
                <a:latin typeface="Arial" pitchFamily="34" charset="0"/>
                <a:cs typeface="Arial" pitchFamily="34" charset="0"/>
              </a:rPr>
              <a:t>www.lero.ie</a:t>
            </a:r>
            <a:endParaRPr lang="en-IE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Our Approach – Prototyping with ASSL</a:t>
            </a:r>
            <a:endParaRPr lang="en-IE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1950" lvl="1" indent="-306388" algn="just">
              <a:buClr>
                <a:srgbClr val="006600"/>
              </a:buClr>
              <a:tabLst>
                <a:tab pos="361950" algn="l"/>
              </a:tabLst>
              <a:defRPr/>
            </a:pPr>
            <a:r>
              <a:rPr 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AC-based ANTS-like and Voyager-like missions:</a:t>
            </a:r>
          </a:p>
          <a:p>
            <a:pPr marL="361950" lvl="1" indent="-306388" algn="just">
              <a:buClr>
                <a:srgbClr val="006600"/>
              </a:buClr>
              <a:buFont typeface="Wingdings" pitchFamily="2" charset="2"/>
              <a:buChar char="ü"/>
              <a:tabLst>
                <a:tab pos="361950" algn="l"/>
              </a:tabLst>
              <a:defRPr/>
            </a:pPr>
            <a:r>
              <a:rPr lang="en-US" sz="2200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Investigate hypotheses </a:t>
            </a: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about the design and implementation of future Voyager-like missions based on the AC principles. </a:t>
            </a:r>
          </a:p>
          <a:p>
            <a:pPr marL="361950" lvl="1" indent="-306388" algn="just">
              <a:buClr>
                <a:srgbClr val="006600"/>
              </a:buClr>
              <a:buFont typeface="Wingdings" pitchFamily="2" charset="2"/>
              <a:buChar char="ü"/>
              <a:tabLst>
                <a:tab pos="361950" algn="l"/>
              </a:tabLst>
              <a:defRPr/>
            </a:pPr>
            <a:endParaRPr lang="en-US" sz="2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61950" lvl="1" indent="-306388" algn="just">
              <a:buClr>
                <a:srgbClr val="006600"/>
              </a:buClr>
              <a:buFont typeface="Wingdings" pitchFamily="2" charset="2"/>
              <a:buChar char="ü"/>
              <a:tabLst>
                <a:tab pos="361950" algn="l"/>
              </a:tabLst>
              <a:defRPr/>
            </a:pP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Build </a:t>
            </a:r>
            <a:r>
              <a:rPr lang="en-US" sz="2200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prototype software models</a:t>
            </a: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819150" lvl="2" indent="-306388" algn="just">
              <a:buClr>
                <a:srgbClr val="FF0000"/>
              </a:buClr>
              <a:buFont typeface="Wingdings" pitchFamily="2" charset="2"/>
              <a:buChar char="ü"/>
              <a:tabLst>
                <a:tab pos="361950" algn="l"/>
              </a:tabLst>
              <a:defRPr/>
            </a:pP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help in the </a:t>
            </a:r>
            <a:r>
              <a:rPr lang="en-US" sz="2200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comparison of features and issues </a:t>
            </a: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of the actual Voyager mission with hypothesized possible autonomic approaches;</a:t>
            </a:r>
          </a:p>
          <a:p>
            <a:pPr marL="819150" lvl="2" indent="-306388" algn="just">
              <a:buClr>
                <a:srgbClr val="FF0000"/>
              </a:buClr>
              <a:buFont typeface="Wingdings" pitchFamily="2" charset="2"/>
              <a:buChar char="ü"/>
              <a:tabLst>
                <a:tab pos="361950" algn="l"/>
              </a:tabLst>
              <a:defRPr/>
            </a:pP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bring significant benefits to the development of future space-exploration systems. </a:t>
            </a:r>
          </a:p>
          <a:p>
            <a:pPr marL="361950" lvl="1" indent="-306388" algn="just">
              <a:buClr>
                <a:srgbClr val="006600"/>
              </a:buClr>
              <a:buFont typeface="Wingdings" pitchFamily="2" charset="2"/>
              <a:buChar char="ü"/>
              <a:tabLst>
                <a:tab pos="361950" algn="l"/>
              </a:tabLst>
              <a:defRPr/>
            </a:pP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marL="361950" lvl="1" indent="-306388" algn="just">
              <a:buClr>
                <a:srgbClr val="006600"/>
              </a:buClr>
              <a:buFont typeface="Wingdings" pitchFamily="2" charset="2"/>
              <a:buChar char="ü"/>
              <a:tabLst>
                <a:tab pos="361950" algn="l"/>
              </a:tabLst>
              <a:defRPr/>
            </a:pP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We experiment with ASSL (Autonomic System Specification Language) to realize these goals.</a:t>
            </a:r>
            <a:endParaRPr lang="en-IE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Research Objectives</a:t>
            </a:r>
            <a:endParaRPr lang="en-IE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61950" lvl="1" indent="-306388" algn="just">
              <a:buClr>
                <a:srgbClr val="006600"/>
              </a:buClr>
              <a:tabLst>
                <a:tab pos="361950" algn="l"/>
              </a:tabLst>
              <a:defRPr/>
            </a:pPr>
            <a:r>
              <a:rPr lang="en-US" sz="2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Long-term objectives:</a:t>
            </a:r>
          </a:p>
          <a:p>
            <a:pPr marL="361950" lvl="1" indent="-306388" algn="just">
              <a:buClr>
                <a:srgbClr val="006600"/>
              </a:buClr>
              <a:buFont typeface="Wingdings" pitchFamily="2" charset="2"/>
              <a:buChar char="ü"/>
              <a:tabLst>
                <a:tab pos="361950" algn="l"/>
              </a:tabLst>
              <a:defRPr/>
            </a:pP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model and implement with ASSL AS prototypes of future Voyager-like and ANTS-like missions;</a:t>
            </a:r>
          </a:p>
          <a:p>
            <a:pPr marL="361950" lvl="1" indent="-306388" algn="just">
              <a:buClr>
                <a:srgbClr val="006600"/>
              </a:buClr>
              <a:buFont typeface="Wingdings" pitchFamily="2" charset="2"/>
              <a:buChar char="ü"/>
              <a:tabLst>
                <a:tab pos="361950" algn="l"/>
              </a:tabLst>
              <a:defRPr/>
            </a:pP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benchmark experiments - compare prototyped autonomic features and issues with the actual Voyager Mission;</a:t>
            </a:r>
          </a:p>
          <a:p>
            <a:pPr marL="361950" lvl="1" indent="-306388" algn="just">
              <a:buClr>
                <a:srgbClr val="006600"/>
              </a:buClr>
              <a:buFont typeface="Wingdings" pitchFamily="2" charset="2"/>
              <a:buChar char="ü"/>
              <a:tabLst>
                <a:tab pos="361950" algn="l"/>
              </a:tabLst>
              <a:defRPr/>
            </a:pP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validate features in question and perform further investigations based on practical results under simulated conditions;</a:t>
            </a:r>
          </a:p>
          <a:p>
            <a:pPr marL="361950" lvl="1" indent="-306388" algn="just">
              <a:buClr>
                <a:srgbClr val="006600"/>
              </a:buClr>
              <a:buFont typeface="Wingdings" pitchFamily="2" charset="2"/>
              <a:buChar char="ü"/>
              <a:tabLst>
                <a:tab pos="361950" algn="l"/>
              </a:tabLst>
              <a:defRPr/>
            </a:pPr>
            <a:endParaRPr lang="en-US" sz="2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61950" lvl="1" indent="-306388" algn="just">
              <a:buClr>
                <a:srgbClr val="006600"/>
              </a:buClr>
              <a:tabLst>
                <a:tab pos="361950" algn="l"/>
              </a:tabLst>
              <a:defRPr/>
            </a:pPr>
            <a:r>
              <a:rPr lang="en-US" sz="2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First objective:</a:t>
            </a:r>
          </a:p>
          <a:p>
            <a:pPr marL="361950" lvl="1" indent="-306388" algn="just">
              <a:buClr>
                <a:srgbClr val="006600"/>
              </a:buClr>
              <a:buFont typeface="Wingdings" pitchFamily="2" charset="2"/>
              <a:buChar char="ü"/>
              <a:tabLst>
                <a:tab pos="361950" algn="l"/>
              </a:tabLst>
              <a:defRPr/>
            </a:pP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specify with ASSL and generate a prototype model for the </a:t>
            </a:r>
            <a:r>
              <a:rPr lang="en-US" sz="22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image-processing behavior </a:t>
            </a: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observed in the Voyager mission. </a:t>
            </a:r>
          </a:p>
          <a:p>
            <a:pPr marL="361950" lvl="1" indent="-306388" algn="just">
              <a:buClr>
                <a:srgbClr val="006600"/>
              </a:buClr>
              <a:buFont typeface="Wingdings" pitchFamily="2" charset="2"/>
              <a:buChar char="ü"/>
              <a:tabLst>
                <a:tab pos="361950" algn="l"/>
              </a:tabLst>
              <a:defRPr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0" lvl="1" algn="just">
              <a:buClr>
                <a:srgbClr val="006600"/>
              </a:buClr>
              <a:tabLst>
                <a:tab pos="0" algn="l"/>
              </a:tabLst>
              <a:defRPr/>
            </a:pPr>
            <a:r>
              <a:rPr lang="en-US" sz="2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Event-driven behavior</a:t>
            </a: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2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Voyagers are able to detect space objects and take pictures of the same on-the-fly </a:t>
            </a:r>
            <a:endParaRPr lang="en-US" sz="2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endParaRPr lang="en-IE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171450" indent="-171450">
              <a:buFontTx/>
              <a:buChar char="•"/>
            </a:pP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scalable specification model;</a:t>
            </a:r>
          </a:p>
          <a:p>
            <a:pPr marL="171450" indent="-171450">
              <a:buFontTx/>
              <a:buChar char="•"/>
            </a:pP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provides </a:t>
            </a:r>
            <a:r>
              <a:rPr lang="bg-BG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judicious selection and configuration of infrastructure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bg-BG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elements and mechanisms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for ASs;</a:t>
            </a:r>
          </a:p>
          <a:p>
            <a:pPr marL="171450" indent="-171450">
              <a:buFontTx/>
              <a:buChar char="•"/>
            </a:pP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decomposes an AS in two directions – 1) into levels of functional abstraction; 2) into functionally related sub-tiers;</a:t>
            </a:r>
          </a:p>
          <a:p>
            <a:pPr marL="171450" indent="-171450">
              <a:buFontTx/>
              <a:buChar char="•"/>
            </a:pP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presents the system from three different perspectives – 1) AS; 2) ASIP; 3) AE;</a:t>
            </a:r>
          </a:p>
          <a:p>
            <a:pPr marL="171450" indent="-171450">
              <a:buFontTx/>
              <a:buChar char="•"/>
            </a:pP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meets the AS builders needs;</a:t>
            </a:r>
          </a:p>
          <a:p>
            <a:pPr marL="171450" indent="-171450">
              <a:buFontTx/>
              <a:buChar char="•"/>
            </a:pP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flexible approach to specification.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  </a:t>
            </a:r>
            <a:endParaRPr lang="bg-BG" sz="1800" dirty="0" smtClean="0">
              <a:latin typeface="Arial" pitchFamily="34" charset="0"/>
              <a:cs typeface="Arial" pitchFamily="34" charset="0"/>
            </a:endParaRPr>
          </a:p>
          <a:p>
            <a:endParaRPr lang="en-I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ASSL Specification Model</a:t>
            </a:r>
            <a:endParaRPr lang="en-IE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12776"/>
            <a:ext cx="2943636" cy="445832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85818"/>
          </a:xfrm>
        </p:spPr>
        <p:txBody>
          <a:bodyPr>
            <a:normAutofit fontScale="90000"/>
          </a:bodyPr>
          <a:lstStyle/>
          <a:p>
            <a:r>
              <a:rPr lang="en-US" sz="3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Specifying and Generating Prototypes with ASSL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361950" lvl="1" indent="-306388" algn="just">
              <a:buClr>
                <a:srgbClr val="006600"/>
              </a:buClr>
              <a:buFont typeface="Wingdings" pitchFamily="2" charset="2"/>
              <a:buChar char="ü"/>
              <a:tabLst>
                <a:tab pos="361950" algn="l"/>
              </a:tabLst>
            </a:pPr>
            <a:r>
              <a:rPr lang="en-US" sz="23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ASSL tiers - intended to specify different aspects of an AS, but only a few are needed to come up with a working model;</a:t>
            </a:r>
          </a:p>
          <a:p>
            <a:pPr marL="361950" lvl="1" indent="-306388" algn="just">
              <a:buClr>
                <a:srgbClr val="006600"/>
              </a:buClr>
              <a:buFont typeface="Wingdings" pitchFamily="2" charset="2"/>
              <a:buChar char="ü"/>
              <a:tabLst>
                <a:tab pos="361950" algn="l"/>
              </a:tabLst>
            </a:pPr>
            <a:endParaRPr lang="en-US" sz="23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61950" lvl="1" indent="-306388" algn="just">
              <a:buClr>
                <a:srgbClr val="006600"/>
              </a:buClr>
              <a:buFont typeface="Wingdings" pitchFamily="2" charset="2"/>
              <a:buChar char="ü"/>
              <a:tabLst>
                <a:tab pos="361950" algn="l"/>
              </a:tabLst>
            </a:pPr>
            <a:r>
              <a:rPr lang="en-US" sz="23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 ASSL specification is built around self-management policies, which make that specification AC-driven;</a:t>
            </a:r>
          </a:p>
          <a:p>
            <a:pPr marL="361950" lvl="1" indent="-306388" algn="just">
              <a:buClr>
                <a:srgbClr val="006600"/>
              </a:buClr>
              <a:buFont typeface="Wingdings" pitchFamily="2" charset="2"/>
              <a:buChar char="ü"/>
              <a:tabLst>
                <a:tab pos="361950" algn="l"/>
              </a:tabLst>
            </a:pPr>
            <a:endParaRPr lang="en-US" sz="23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61950" lvl="1" indent="-306388" algn="just">
              <a:buClr>
                <a:srgbClr val="006600"/>
              </a:buClr>
              <a:buFont typeface="Wingdings" pitchFamily="2" charset="2"/>
              <a:buChar char="ü"/>
              <a:tabLst>
                <a:tab pos="361950" algn="l"/>
              </a:tabLst>
            </a:pPr>
            <a:r>
              <a:rPr lang="en-US" sz="23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 complete specification:</a:t>
            </a:r>
          </a:p>
          <a:p>
            <a:pPr marL="819150" lvl="2" indent="-306388" algn="just">
              <a:buClr>
                <a:srgbClr val="FF0000"/>
              </a:buClr>
              <a:buFont typeface="Wingdings" pitchFamily="2" charset="2"/>
              <a:buChar char="ü"/>
              <a:tabLst>
                <a:tab pos="361950" algn="l"/>
              </a:tabLst>
            </a:pPr>
            <a:r>
              <a:rPr lang="en-US" sz="23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is validated with a built-in consistency checking tool;</a:t>
            </a:r>
          </a:p>
          <a:p>
            <a:pPr marL="819150" lvl="2" indent="-306388" algn="just">
              <a:buClr>
                <a:srgbClr val="FF0000"/>
              </a:buClr>
              <a:buFont typeface="Wingdings" pitchFamily="2" charset="2"/>
              <a:buChar char="ü"/>
              <a:tabLst>
                <a:tab pos="361950" algn="l"/>
              </a:tabLst>
            </a:pPr>
            <a:r>
              <a:rPr lang="en-US" sz="23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is used to automatically generate a functional prototype.</a:t>
            </a:r>
          </a:p>
          <a:p>
            <a:pPr marL="361950" lvl="1" indent="-306388" algn="just">
              <a:buClr>
                <a:srgbClr val="006600"/>
              </a:buClr>
              <a:buFont typeface="Wingdings" pitchFamily="2" charset="2"/>
              <a:buChar char="ü"/>
              <a:tabLst>
                <a:tab pos="361950" algn="l"/>
              </a:tabLst>
            </a:pPr>
            <a:endParaRPr lang="en-US" sz="23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61950" lvl="1" indent="-306388" algn="just">
              <a:buClr>
                <a:srgbClr val="006600"/>
              </a:buClr>
              <a:buFont typeface="Wingdings" pitchFamily="2" charset="2"/>
              <a:buChar char="ü"/>
              <a:tabLst>
                <a:tab pos="361950" algn="l"/>
              </a:tabLst>
            </a:pPr>
            <a:r>
              <a:rPr lang="en-US" sz="23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generated prototypes: fully-operational multithreaded event-driven applications with embedded messaging;</a:t>
            </a:r>
            <a:endParaRPr lang="en-I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2133600" y="2209800"/>
            <a:ext cx="4648200" cy="3292475"/>
          </a:xfrm>
          <a:prstGeom prst="rect">
            <a:avLst/>
          </a:prstGeom>
          <a:solidFill>
            <a:srgbClr val="FFFFFF"/>
          </a:solidFill>
          <a:ln w="76200" cmpd="tri">
            <a:solidFill>
              <a:srgbClr val="C72105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171450" indent="-171450" algn="just">
              <a:defRPr/>
            </a:pPr>
            <a:r>
              <a:rPr lang="en-US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ASSL  Policy Specification</a:t>
            </a:r>
          </a:p>
          <a:p>
            <a:pPr marL="171450" indent="-171450" algn="just">
              <a:defRPr/>
            </a:pPr>
            <a:endParaRPr lang="en-US" b="0" dirty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defRPr/>
            </a:pPr>
            <a:r>
              <a:rPr lang="en-US" sz="1400" dirty="0"/>
              <a:t>ASSELF_MANAGEMENT </a:t>
            </a:r>
            <a:r>
              <a:rPr lang="en-US" sz="1400" b="0" dirty="0">
                <a:solidFill>
                  <a:srgbClr val="000000"/>
                </a:solidFill>
              </a:rPr>
              <a:t>{ </a:t>
            </a:r>
          </a:p>
          <a:p>
            <a:pPr>
              <a:tabLst>
                <a:tab pos="177800" algn="l"/>
              </a:tabLst>
              <a:defRPr/>
            </a:pPr>
            <a:r>
              <a:rPr lang="en-US" sz="1400" dirty="0"/>
              <a:t>	SELF_HEALING </a:t>
            </a:r>
            <a:r>
              <a:rPr lang="en-US" sz="1400" b="0" dirty="0">
                <a:solidFill>
                  <a:srgbClr val="000000"/>
                </a:solidFill>
              </a:rPr>
              <a:t>{ </a:t>
            </a:r>
          </a:p>
          <a:p>
            <a:pPr>
              <a:tabLst>
                <a:tab pos="355600" algn="l"/>
              </a:tabLst>
              <a:defRPr/>
            </a:pPr>
            <a:r>
              <a:rPr lang="en-US" sz="1400" dirty="0"/>
              <a:t>	FLUENT </a:t>
            </a:r>
            <a:r>
              <a:rPr lang="en-US" sz="1400" b="0" dirty="0" err="1">
                <a:solidFill>
                  <a:srgbClr val="000000"/>
                </a:solidFill>
              </a:rPr>
              <a:t>inLosingSpacecraft</a:t>
            </a:r>
            <a:r>
              <a:rPr lang="en-US" sz="1400" b="0" dirty="0">
                <a:solidFill>
                  <a:srgbClr val="000000"/>
                </a:solidFill>
              </a:rPr>
              <a:t> { </a:t>
            </a:r>
          </a:p>
          <a:p>
            <a:pPr>
              <a:tabLst>
                <a:tab pos="531813" algn="l"/>
              </a:tabLst>
              <a:defRPr/>
            </a:pPr>
            <a:r>
              <a:rPr lang="en-US" sz="1400" dirty="0"/>
              <a:t>	INITIATED_BY </a:t>
            </a:r>
            <a:r>
              <a:rPr lang="en-US" sz="1400" b="0" dirty="0">
                <a:solidFill>
                  <a:srgbClr val="000000"/>
                </a:solidFill>
              </a:rPr>
              <a:t>{</a:t>
            </a:r>
            <a:r>
              <a:rPr lang="en-US" sz="1400" dirty="0"/>
              <a:t> </a:t>
            </a:r>
            <a:r>
              <a:rPr lang="en-US" sz="1400" dirty="0" err="1"/>
              <a:t>EVENTS</a:t>
            </a:r>
            <a:r>
              <a:rPr lang="en-US" sz="1400" b="0" dirty="0" err="1">
                <a:solidFill>
                  <a:srgbClr val="000000"/>
                </a:solidFill>
              </a:rPr>
              <a:t>.spaceCraftLost</a:t>
            </a:r>
            <a:r>
              <a:rPr lang="en-US" sz="1400" b="0" dirty="0">
                <a:solidFill>
                  <a:srgbClr val="000000"/>
                </a:solidFill>
              </a:rPr>
              <a:t> }</a:t>
            </a:r>
          </a:p>
          <a:p>
            <a:pPr>
              <a:tabLst>
                <a:tab pos="531813" algn="l"/>
              </a:tabLst>
              <a:defRPr/>
            </a:pPr>
            <a:r>
              <a:rPr lang="en-US" sz="1400" dirty="0"/>
              <a:t>	TERMINATED_BY </a:t>
            </a:r>
            <a:r>
              <a:rPr lang="en-US" sz="1400" b="0" dirty="0">
                <a:solidFill>
                  <a:srgbClr val="000000"/>
                </a:solidFill>
              </a:rPr>
              <a:t>{</a:t>
            </a:r>
            <a:r>
              <a:rPr lang="en-US" sz="1400" dirty="0"/>
              <a:t> </a:t>
            </a:r>
            <a:r>
              <a:rPr lang="en-US" sz="1400" dirty="0" err="1"/>
              <a:t>EVENTS</a:t>
            </a:r>
            <a:r>
              <a:rPr lang="en-US" sz="1400" b="0" dirty="0" err="1">
                <a:solidFill>
                  <a:srgbClr val="000000"/>
                </a:solidFill>
              </a:rPr>
              <a:t>.earthNotified</a:t>
            </a:r>
            <a:r>
              <a:rPr lang="en-US" sz="1400" b="0" dirty="0">
                <a:solidFill>
                  <a:srgbClr val="000000"/>
                </a:solidFill>
              </a:rPr>
              <a:t> } </a:t>
            </a:r>
          </a:p>
          <a:p>
            <a:pPr>
              <a:tabLst>
                <a:tab pos="355600" algn="l"/>
              </a:tabLst>
              <a:defRPr/>
            </a:pPr>
            <a:r>
              <a:rPr lang="en-US" sz="1400" dirty="0"/>
              <a:t>	</a:t>
            </a:r>
            <a:r>
              <a:rPr lang="en-US" sz="1400" b="0" dirty="0">
                <a:solidFill>
                  <a:srgbClr val="000000"/>
                </a:solidFill>
              </a:rPr>
              <a:t>} </a:t>
            </a:r>
          </a:p>
          <a:p>
            <a:pPr>
              <a:tabLst>
                <a:tab pos="355600" algn="l"/>
              </a:tabLst>
              <a:defRPr/>
            </a:pPr>
            <a:r>
              <a:rPr lang="en-US" sz="1400" dirty="0"/>
              <a:t>	MAPPING </a:t>
            </a:r>
            <a:r>
              <a:rPr lang="en-US" sz="1400" b="0" dirty="0"/>
              <a:t>{</a:t>
            </a:r>
          </a:p>
          <a:p>
            <a:pPr>
              <a:tabLst>
                <a:tab pos="531813" algn="l"/>
              </a:tabLst>
              <a:defRPr/>
            </a:pPr>
            <a:r>
              <a:rPr lang="en-US" sz="1400" dirty="0"/>
              <a:t>	CONDITIONS </a:t>
            </a:r>
            <a:r>
              <a:rPr lang="en-US" sz="1400" b="0" dirty="0">
                <a:solidFill>
                  <a:srgbClr val="000000"/>
                </a:solidFill>
              </a:rPr>
              <a:t>{ </a:t>
            </a:r>
            <a:r>
              <a:rPr lang="en-US" sz="1400" b="0" dirty="0" err="1">
                <a:solidFill>
                  <a:srgbClr val="000000"/>
                </a:solidFill>
              </a:rPr>
              <a:t>inLosingSpacecraft</a:t>
            </a:r>
            <a:r>
              <a:rPr lang="en-US" sz="1400" b="0" dirty="0">
                <a:solidFill>
                  <a:srgbClr val="000000"/>
                </a:solidFill>
              </a:rPr>
              <a:t> }</a:t>
            </a:r>
          </a:p>
          <a:p>
            <a:pPr>
              <a:tabLst>
                <a:tab pos="531813" algn="l"/>
              </a:tabLst>
              <a:defRPr/>
            </a:pPr>
            <a:r>
              <a:rPr lang="en-US" sz="1400" dirty="0"/>
              <a:t>	DO_ACTIONS</a:t>
            </a:r>
            <a:r>
              <a:rPr lang="en-US" sz="1400" b="0" dirty="0">
                <a:solidFill>
                  <a:srgbClr val="000000"/>
                </a:solidFill>
              </a:rPr>
              <a:t> { </a:t>
            </a:r>
            <a:r>
              <a:rPr lang="en-US" sz="1400" dirty="0" err="1"/>
              <a:t>ACTIONS</a:t>
            </a:r>
            <a:r>
              <a:rPr lang="en-US" sz="1400" b="0" dirty="0" err="1">
                <a:solidFill>
                  <a:srgbClr val="000000"/>
                </a:solidFill>
              </a:rPr>
              <a:t>.notifyEarth</a:t>
            </a:r>
            <a:r>
              <a:rPr lang="en-US" sz="1400" b="0" dirty="0">
                <a:solidFill>
                  <a:srgbClr val="000000"/>
                </a:solidFill>
              </a:rPr>
              <a:t> } </a:t>
            </a:r>
          </a:p>
          <a:p>
            <a:pPr>
              <a:tabLst>
                <a:tab pos="355600" algn="l"/>
              </a:tabLst>
              <a:defRPr/>
            </a:pPr>
            <a:r>
              <a:rPr lang="en-US" sz="1400" b="0" dirty="0">
                <a:solidFill>
                  <a:srgbClr val="000000"/>
                </a:solidFill>
              </a:rPr>
              <a:t>	}</a:t>
            </a:r>
          </a:p>
          <a:p>
            <a:pPr>
              <a:tabLst>
                <a:tab pos="177800" algn="l"/>
              </a:tabLst>
              <a:defRPr/>
            </a:pPr>
            <a:r>
              <a:rPr lang="en-US" sz="1400" b="0" dirty="0">
                <a:solidFill>
                  <a:srgbClr val="000000"/>
                </a:solidFill>
              </a:rPr>
              <a:t>	}</a:t>
            </a:r>
          </a:p>
          <a:p>
            <a:pPr>
              <a:defRPr/>
            </a:pPr>
            <a:r>
              <a:rPr lang="en-US" sz="1400" b="0" dirty="0">
                <a:solidFill>
                  <a:srgbClr val="000000"/>
                </a:solidFill>
              </a:rPr>
              <a:t>}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85818"/>
          </a:xfrm>
        </p:spPr>
        <p:txBody>
          <a:bodyPr>
            <a:normAutofit fontScale="90000"/>
          </a:bodyPr>
          <a:lstStyle/>
          <a:p>
            <a:r>
              <a:rPr lang="en-US" sz="3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Autonomous </a:t>
            </a:r>
            <a:r>
              <a:rPr lang="en-US" sz="31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Nano</a:t>
            </a:r>
            <a:r>
              <a:rPr lang="en-US" sz="3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Technology Swarm (ANTS) </a:t>
            </a:r>
            <a:r>
              <a:rPr lang="en-US" dirty="0" smtClean="0">
                <a:solidFill>
                  <a:srgbClr val="FFFFCC"/>
                </a:solidFill>
              </a:rPr>
              <a:t/>
            </a:r>
            <a:br>
              <a:rPr lang="en-US" dirty="0" smtClean="0">
                <a:solidFill>
                  <a:srgbClr val="FFFFCC"/>
                </a:solidFill>
              </a:rPr>
            </a:b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Clr>
                <a:schemeClr val="tx1"/>
              </a:buClr>
              <a:buSzPct val="80000"/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A novel approach to asteroid belt resource exploration; </a:t>
            </a:r>
          </a:p>
          <a:p>
            <a:pPr marL="457200" indent="-457200">
              <a:buClr>
                <a:schemeClr val="tx1"/>
              </a:buClr>
              <a:buSzPct val="80000"/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Swarm of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pico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-class, low-power, and low-weight spacecraft:  </a:t>
            </a:r>
          </a:p>
          <a:p>
            <a:pPr marL="685800" lvl="1" indent="-457200">
              <a:buClr>
                <a:srgbClr val="C72105"/>
              </a:buClr>
              <a:buSzPct val="80000"/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High autonomy - autonomous and adaptable agents;</a:t>
            </a:r>
          </a:p>
          <a:p>
            <a:pPr marL="685800" lvl="1" indent="-457200">
              <a:buClr>
                <a:srgbClr val="C72105"/>
              </a:buClr>
              <a:buSzPct val="80000"/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Exhibits self-organization emergent behavior; </a:t>
            </a:r>
          </a:p>
          <a:p>
            <a:pPr marL="685800" lvl="1" indent="-457200">
              <a:buClr>
                <a:srgbClr val="C72105"/>
              </a:buClr>
              <a:buSzPct val="80000"/>
              <a:buFont typeface="Wingdings" pitchFamily="2" charset="2"/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Clr>
                <a:schemeClr val="tx1"/>
              </a:buClr>
              <a:buSzPct val="80000"/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Single spacecraft:</a:t>
            </a:r>
          </a:p>
          <a:p>
            <a:pPr marL="685800" lvl="1" indent="-457200">
              <a:buClr>
                <a:srgbClr val="C72105"/>
              </a:buClr>
              <a:buSzPct val="80000"/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Equipped with</a:t>
            </a:r>
            <a:r>
              <a:rPr lang="bg-BG" sz="2000" dirty="0" smtClean="0">
                <a:latin typeface="Arial" pitchFamily="34" charset="0"/>
                <a:cs typeface="Arial" pitchFamily="34" charset="0"/>
              </a:rPr>
              <a:t> a solar sail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685800" lvl="1" indent="-457200">
              <a:buClr>
                <a:srgbClr val="C72105"/>
              </a:buClr>
              <a:buSzPct val="80000"/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bg-BG" sz="2000" dirty="0" smtClean="0">
                <a:latin typeface="Arial" pitchFamily="34" charset="0"/>
                <a:cs typeface="Arial" pitchFamily="34" charset="0"/>
              </a:rPr>
              <a:t>nboard computation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685800" lvl="1" indent="-457200">
              <a:buClr>
                <a:srgbClr val="C72105"/>
              </a:buClr>
              <a:buSzPct val="80000"/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bg-BG" sz="2000" dirty="0" smtClean="0">
                <a:latin typeface="Arial" pitchFamily="34" charset="0"/>
                <a:cs typeface="Arial" pitchFamily="34" charset="0"/>
              </a:rPr>
              <a:t>rtificial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bg-BG" sz="2000" dirty="0" smtClean="0">
                <a:latin typeface="Arial" pitchFamily="34" charset="0"/>
                <a:cs typeface="Arial" pitchFamily="34" charset="0"/>
              </a:rPr>
              <a:t>intelligence</a:t>
            </a:r>
            <a:r>
              <a:rPr lang="en-IE" sz="2000" dirty="0" smtClean="0">
                <a:latin typeface="Arial" pitchFamily="34" charset="0"/>
                <a:cs typeface="Arial" pitchFamily="34" charset="0"/>
              </a:rPr>
              <a:t> techniques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bg-BG" sz="2400" dirty="0" smtClean="0">
                <a:latin typeface="Arial" pitchFamily="34" charset="0"/>
                <a:cs typeface="Arial" pitchFamily="34" charset="0"/>
              </a:rPr>
              <a:t> 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ANTS Architecture</a:t>
            </a:r>
            <a:endParaRPr lang="en-IE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sz="half" idx="1"/>
          </p:nvPr>
        </p:nvSpPr>
        <p:spPr bwMode="auto">
          <a:xfrm>
            <a:off x="457200" y="1600200"/>
            <a:ext cx="4038600" cy="336092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g-BG" sz="1800" i="1" dirty="0">
                <a:latin typeface="Arial" pitchFamily="34" charset="0"/>
                <a:cs typeface="Arial" pitchFamily="34" charset="0"/>
              </a:rPr>
              <a:t>Workers</a:t>
            </a:r>
            <a:r>
              <a:rPr lang="en-US" sz="1800" i="1" dirty="0">
                <a:latin typeface="Arial" pitchFamily="34" charset="0"/>
                <a:cs typeface="Arial" pitchFamily="34" charset="0"/>
              </a:rPr>
              <a:t> -</a:t>
            </a:r>
            <a:r>
              <a:rPr lang="bg-BG" sz="1800" dirty="0">
                <a:latin typeface="Arial" pitchFamily="34" charset="0"/>
                <a:cs typeface="Arial" pitchFamily="34" charset="0"/>
              </a:rPr>
              <a:t> up to 80 percent of the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bg-BG" sz="1800" dirty="0">
                <a:latin typeface="Arial" pitchFamily="34" charset="0"/>
                <a:cs typeface="Arial" pitchFamily="34" charset="0"/>
              </a:rPr>
              <a:t>swarm, bear instruments and gather data. </a:t>
            </a:r>
            <a:endParaRPr lang="en-US" sz="1800" dirty="0">
              <a:latin typeface="Arial" pitchFamily="34" charset="0"/>
              <a:cs typeface="Arial" pitchFamily="34" charset="0"/>
            </a:endParaRPr>
          </a:p>
          <a:p>
            <a:endParaRPr lang="en-US" sz="1800" dirty="0">
              <a:latin typeface="Arial" pitchFamily="34" charset="0"/>
              <a:cs typeface="Arial" pitchFamily="34" charset="0"/>
            </a:endParaRPr>
          </a:p>
          <a:p>
            <a:r>
              <a:rPr lang="bg-BG" sz="1800" i="1" dirty="0">
                <a:latin typeface="Arial" pitchFamily="34" charset="0"/>
                <a:cs typeface="Arial" pitchFamily="34" charset="0"/>
              </a:rPr>
              <a:t>Rulers </a:t>
            </a:r>
            <a:r>
              <a:rPr lang="en-US" sz="1800" i="1" dirty="0">
                <a:latin typeface="Arial" pitchFamily="34" charset="0"/>
                <a:cs typeface="Arial" pitchFamily="34" charset="0"/>
              </a:rPr>
              <a:t>- </a:t>
            </a:r>
            <a:r>
              <a:rPr lang="bg-BG" sz="1800" dirty="0">
                <a:latin typeface="Arial" pitchFamily="34" charset="0"/>
                <a:cs typeface="Arial" pitchFamily="34" charset="0"/>
              </a:rPr>
              <a:t>coordinate data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bg-BG" sz="1800" dirty="0">
                <a:latin typeface="Arial" pitchFamily="34" charset="0"/>
                <a:cs typeface="Arial" pitchFamily="34" charset="0"/>
              </a:rPr>
              <a:t>gathering through the use of rules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.</a:t>
            </a:r>
            <a:r>
              <a:rPr lang="bg-BG" sz="1800" dirty="0">
                <a:latin typeface="Arial" pitchFamily="34" charset="0"/>
                <a:cs typeface="Arial" pitchFamily="34" charset="0"/>
              </a:rPr>
              <a:t> </a:t>
            </a:r>
            <a:endParaRPr lang="en-US" sz="1800" dirty="0">
              <a:latin typeface="Arial" pitchFamily="34" charset="0"/>
              <a:cs typeface="Arial" pitchFamily="34" charset="0"/>
            </a:endParaRPr>
          </a:p>
          <a:p>
            <a:endParaRPr lang="en-US" sz="1800" dirty="0">
              <a:latin typeface="Arial" pitchFamily="34" charset="0"/>
              <a:cs typeface="Arial" pitchFamily="34" charset="0"/>
            </a:endParaRPr>
          </a:p>
          <a:p>
            <a:r>
              <a:rPr lang="bg-BG" sz="1800" i="1" dirty="0">
                <a:latin typeface="Arial" pitchFamily="34" charset="0"/>
                <a:cs typeface="Arial" pitchFamily="34" charset="0"/>
              </a:rPr>
              <a:t>Messengers </a:t>
            </a:r>
            <a:r>
              <a:rPr lang="en-US" sz="1800" i="1" dirty="0">
                <a:latin typeface="Arial" pitchFamily="34" charset="0"/>
                <a:cs typeface="Arial" pitchFamily="34" charset="0"/>
              </a:rPr>
              <a:t>- </a:t>
            </a:r>
            <a:r>
              <a:rPr lang="bg-BG" sz="1800" dirty="0">
                <a:latin typeface="Arial" pitchFamily="34" charset="0"/>
                <a:cs typeface="Arial" pitchFamily="34" charset="0"/>
              </a:rPr>
              <a:t>coordinate communications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bg-BG" sz="1800" dirty="0">
                <a:latin typeface="Arial" pitchFamily="34" charset="0"/>
                <a:cs typeface="Arial" pitchFamily="34" charset="0"/>
              </a:rPr>
              <a:t>among the workers, rulers, and mission elements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bg-BG" sz="1800" dirty="0">
                <a:latin typeface="Arial" pitchFamily="34" charset="0"/>
                <a:cs typeface="Arial" pitchFamily="34" charset="0"/>
              </a:rPr>
              <a:t>on Earth. 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700808"/>
            <a:ext cx="3528392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ANTS Autonomic Properties</a:t>
            </a:r>
            <a:endParaRPr lang="en-IE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indent="266700">
              <a:buFontTx/>
              <a:buAutoNum type="arabicPeriod"/>
            </a:pPr>
            <a:r>
              <a:rPr lang="en-US" sz="2900" dirty="0" smtClean="0">
                <a:latin typeface="Arial" pitchFamily="34" charset="0"/>
                <a:cs typeface="Arial" pitchFamily="34" charset="0"/>
              </a:rPr>
              <a:t>Self-configuration. ANTS must be fully reconfigurable to support concurrent exploration and examination of hundreds of asteroids.</a:t>
            </a:r>
          </a:p>
          <a:p>
            <a:pPr indent="266700">
              <a:buFontTx/>
              <a:buAutoNum type="arabicPeriod"/>
            </a:pPr>
            <a:endParaRPr lang="en-US" sz="2900" dirty="0" smtClean="0">
              <a:latin typeface="Arial" pitchFamily="34" charset="0"/>
              <a:cs typeface="Arial" pitchFamily="34" charset="0"/>
            </a:endParaRPr>
          </a:p>
          <a:p>
            <a:pPr indent="266700">
              <a:buFontTx/>
              <a:buAutoNum type="arabicPeriod"/>
            </a:pPr>
            <a:r>
              <a:rPr lang="en-US" sz="2900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bg-BG" sz="2900" dirty="0" smtClean="0">
                <a:latin typeface="Arial" pitchFamily="34" charset="0"/>
                <a:cs typeface="Arial" pitchFamily="34" charset="0"/>
              </a:rPr>
              <a:t>elf-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optimizing. ANTS must be able to improve its performance on the fly (group and individual). </a:t>
            </a:r>
          </a:p>
          <a:p>
            <a:pPr marL="809625" lvl="2" indent="-182563">
              <a:buClr>
                <a:schemeClr val="tx1"/>
              </a:buClr>
              <a:buSzPct val="80000"/>
              <a:buFont typeface="Wingdings" pitchFamily="2" charset="2"/>
              <a:buChar char="§"/>
            </a:pPr>
            <a:r>
              <a:rPr lang="en-US" sz="2900" dirty="0" smtClean="0">
                <a:latin typeface="Arial" pitchFamily="34" charset="0"/>
                <a:cs typeface="Arial" pitchFamily="34" charset="0"/>
              </a:rPr>
              <a:t>rulers;</a:t>
            </a:r>
          </a:p>
          <a:p>
            <a:pPr marL="809625" lvl="2" indent="-182563">
              <a:buClr>
                <a:schemeClr val="tx1"/>
              </a:buClr>
              <a:buSzPct val="80000"/>
              <a:buFont typeface="Wingdings" pitchFamily="2" charset="2"/>
              <a:buChar char="§"/>
            </a:pPr>
            <a:r>
              <a:rPr lang="en-US" sz="2900" dirty="0" smtClean="0">
                <a:latin typeface="Arial" pitchFamily="34" charset="0"/>
                <a:cs typeface="Arial" pitchFamily="34" charset="0"/>
              </a:rPr>
              <a:t> messengers;</a:t>
            </a:r>
          </a:p>
          <a:p>
            <a:pPr marL="809625" lvl="2" indent="-182563">
              <a:buClr>
                <a:schemeClr val="tx1"/>
              </a:buClr>
              <a:buSzPct val="80000"/>
              <a:buFont typeface="Wingdings" pitchFamily="2" charset="2"/>
              <a:buChar char="§"/>
            </a:pPr>
            <a:r>
              <a:rPr lang="en-US" sz="2900" dirty="0" smtClean="0">
                <a:latin typeface="Arial" pitchFamily="34" charset="0"/>
                <a:cs typeface="Arial" pitchFamily="34" charset="0"/>
              </a:rPr>
              <a:t>workers. </a:t>
            </a:r>
          </a:p>
          <a:p>
            <a:pPr marL="809625" lvl="2" indent="-182563">
              <a:buClr>
                <a:schemeClr val="tx1"/>
              </a:buClr>
              <a:buSzPct val="80000"/>
              <a:buFont typeface="Wingdings" pitchFamily="2" charset="2"/>
              <a:buNone/>
            </a:pPr>
            <a:endParaRPr lang="en-US" sz="2900" dirty="0" smtClean="0">
              <a:latin typeface="Arial" pitchFamily="34" charset="0"/>
              <a:cs typeface="Arial" pitchFamily="34" charset="0"/>
            </a:endParaRPr>
          </a:p>
          <a:p>
            <a:pPr indent="266700">
              <a:buFontTx/>
              <a:buAutoNum type="arabicPeriod"/>
            </a:pPr>
            <a:r>
              <a:rPr lang="en-US" sz="2900" dirty="0" smtClean="0">
                <a:latin typeface="Arial" pitchFamily="34" charset="0"/>
                <a:cs typeface="Arial" pitchFamily="34" charset="0"/>
              </a:rPr>
              <a:t>Self-healing. Any ANTS unit, teams, sub-swarms, and the entire swarm must be able to recover from both mistakes and failures. </a:t>
            </a:r>
          </a:p>
          <a:p>
            <a:pPr indent="266700">
              <a:buFontTx/>
              <a:buAutoNum type="arabicPeriod"/>
            </a:pPr>
            <a:endParaRPr lang="en-US" sz="2900" dirty="0" smtClean="0">
              <a:latin typeface="Arial" pitchFamily="34" charset="0"/>
              <a:cs typeface="Arial" pitchFamily="34" charset="0"/>
            </a:endParaRPr>
          </a:p>
          <a:p>
            <a:pPr indent="266700">
              <a:buFontTx/>
              <a:buAutoNum type="arabicPeriod"/>
            </a:pPr>
            <a:r>
              <a:rPr lang="en-US" sz="2900" dirty="0" smtClean="0">
                <a:latin typeface="Arial" pitchFamily="34" charset="0"/>
                <a:cs typeface="Arial" pitchFamily="34" charset="0"/>
              </a:rPr>
              <a:t>Self-protecting. ANTS must be </a:t>
            </a:r>
            <a:r>
              <a:rPr lang="bg-BG" sz="2900" dirty="0" smtClean="0">
                <a:latin typeface="Arial" pitchFamily="34" charset="0"/>
                <a:cs typeface="Arial" pitchFamily="34" charset="0"/>
              </a:rPr>
              <a:t>to anticipate and cure intrusions</a:t>
            </a:r>
            <a:r>
              <a:rPr lang="en-CA" sz="2900" dirty="0" smtClean="0">
                <a:latin typeface="Arial" pitchFamily="34" charset="0"/>
                <a:cs typeface="Arial" pitchFamily="34" charset="0"/>
              </a:rPr>
              <a:t> (f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or example, solar storms). </a:t>
            </a:r>
          </a:p>
          <a:p>
            <a:endParaRPr lang="en-IE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</TotalTime>
  <Words>1692</Words>
  <Application>Microsoft Office PowerPoint</Application>
  <PresentationFormat>On-screen Show (4:3)</PresentationFormat>
  <Paragraphs>203</Paragraphs>
  <Slides>23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Microsoft Office Visio Drawing</vt:lpstr>
      <vt:lpstr>Slide 1</vt:lpstr>
      <vt:lpstr>AC &amp; Space Exploration</vt:lpstr>
      <vt:lpstr>Our Approach – Prototyping with ASSL</vt:lpstr>
      <vt:lpstr>Research Objectives</vt:lpstr>
      <vt:lpstr>ASSL Specification Model</vt:lpstr>
      <vt:lpstr>Specifying and Generating Prototypes with ASSL </vt:lpstr>
      <vt:lpstr>Autonomous Nano Technology Swarm (ANTS)  </vt:lpstr>
      <vt:lpstr>ANTS Architecture</vt:lpstr>
      <vt:lpstr>ANTS Autonomic Properties</vt:lpstr>
      <vt:lpstr>Self-configuring</vt:lpstr>
      <vt:lpstr>Self-Healing</vt:lpstr>
      <vt:lpstr>Safety</vt:lpstr>
      <vt:lpstr>Self-scheduling</vt:lpstr>
      <vt:lpstr>Prospective ASSL Models for ANTS </vt:lpstr>
      <vt:lpstr>The Voyager Mission </vt:lpstr>
      <vt:lpstr>Image Processing Behavior</vt:lpstr>
      <vt:lpstr>ASSL Model for Voyager</vt:lpstr>
      <vt:lpstr>Slide 18</vt:lpstr>
      <vt:lpstr>Behavior of the Prototype</vt:lpstr>
      <vt:lpstr>Discussion and Future Work</vt:lpstr>
      <vt:lpstr>Future Work</vt:lpstr>
      <vt:lpstr>Benefits</vt:lpstr>
      <vt:lpstr>Slide 23</vt:lpstr>
    </vt:vector>
  </TitlesOfParts>
  <Company>University of Limerick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gerard.mulligan</dc:creator>
  <cp:lastModifiedBy>mike.hinchey</cp:lastModifiedBy>
  <cp:revision>59</cp:revision>
  <dcterms:created xsi:type="dcterms:W3CDTF">2010-02-03T09:06:30Z</dcterms:created>
  <dcterms:modified xsi:type="dcterms:W3CDTF">2012-05-08T20:05:00Z</dcterms:modified>
</cp:coreProperties>
</file>