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27"/>
  </p:notesMasterIdLst>
  <p:handoutMasterIdLst>
    <p:handoutMasterId r:id="rId28"/>
  </p:handoutMasterIdLst>
  <p:sldIdLst>
    <p:sldId id="256" r:id="rId7"/>
    <p:sldId id="257" r:id="rId8"/>
    <p:sldId id="276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9" r:id="rId22"/>
    <p:sldId id="278" r:id="rId23"/>
    <p:sldId id="274" r:id="rId24"/>
    <p:sldId id="280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BB9"/>
    <a:srgbClr val="1E0EEC"/>
    <a:srgbClr val="FFFF00"/>
    <a:srgbClr val="D56509"/>
    <a:srgbClr val="F7994B"/>
    <a:srgbClr val="F68B32"/>
    <a:srgbClr val="8D4D8D"/>
    <a:srgbClr val="745A94"/>
    <a:srgbClr val="7C609E"/>
    <a:srgbClr val="816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70693" autoAdjust="0"/>
  </p:normalViewPr>
  <p:slideViewPr>
    <p:cSldViewPr>
      <p:cViewPr>
        <p:scale>
          <a:sx n="110" d="100"/>
          <a:sy n="110" d="100"/>
        </p:scale>
        <p:origin x="-14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CED86-3AE5-4EFE-AC23-22F579A0F5EB}" type="doc">
      <dgm:prSet loTypeId="urn:microsoft.com/office/officeart/2005/8/layout/vList2" loCatId="list" qsTypeId="urn:microsoft.com/office/officeart/2005/8/quickstyle/simple5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475064C4-5A9D-4E2F-A06D-42D00DCC268A}">
      <dgm:prSet/>
      <dgm:spPr/>
      <dgm:t>
        <a:bodyPr/>
        <a:lstStyle/>
        <a:p>
          <a:pPr rtl="0"/>
          <a:r>
            <a:rPr lang="en-US" dirty="0" smtClean="0"/>
            <a:t>On-Orbit Anomaly Research</a:t>
          </a:r>
          <a:endParaRPr lang="en-US" dirty="0"/>
        </a:p>
      </dgm:t>
    </dgm:pt>
    <dgm:pt modelId="{95139755-2B89-480C-8D83-0F39DF139AA7}" type="parTrans" cxnId="{BAFFF593-7BFF-455F-9A32-E7D36799357D}">
      <dgm:prSet/>
      <dgm:spPr/>
      <dgm:t>
        <a:bodyPr/>
        <a:lstStyle/>
        <a:p>
          <a:endParaRPr lang="en-US"/>
        </a:p>
      </dgm:t>
    </dgm:pt>
    <dgm:pt modelId="{01BE8165-F72F-429F-AF07-EEF90AB6B99F}" type="sibTrans" cxnId="{BAFFF593-7BFF-455F-9A32-E7D36799357D}">
      <dgm:prSet/>
      <dgm:spPr/>
      <dgm:t>
        <a:bodyPr/>
        <a:lstStyle/>
        <a:p>
          <a:endParaRPr lang="en-US"/>
        </a:p>
      </dgm:t>
    </dgm:pt>
    <dgm:pt modelId="{B85AF01E-D509-436E-BCA2-B33809DAB3C5}">
      <dgm:prSet/>
      <dgm:spPr/>
      <dgm:t>
        <a:bodyPr/>
        <a:lstStyle/>
        <a:p>
          <a:pPr rtl="0"/>
          <a:r>
            <a:rPr lang="en-US" dirty="0" smtClean="0"/>
            <a:t>Description of Anomaly</a:t>
          </a:r>
          <a:endParaRPr lang="en-US" dirty="0"/>
        </a:p>
      </dgm:t>
    </dgm:pt>
    <dgm:pt modelId="{E5F88677-BFD7-46BA-9093-EBF4DFA73E84}" type="parTrans" cxnId="{200CD5FC-9BFF-4A4E-8E2D-0114B983B55E}">
      <dgm:prSet/>
      <dgm:spPr/>
      <dgm:t>
        <a:bodyPr/>
        <a:lstStyle/>
        <a:p>
          <a:endParaRPr lang="en-US"/>
        </a:p>
      </dgm:t>
    </dgm:pt>
    <dgm:pt modelId="{F3E24350-4711-491C-B73A-7D33EC36B6C2}" type="sibTrans" cxnId="{200CD5FC-9BFF-4A4E-8E2D-0114B983B55E}">
      <dgm:prSet/>
      <dgm:spPr/>
      <dgm:t>
        <a:bodyPr/>
        <a:lstStyle/>
        <a:p>
          <a:endParaRPr lang="en-US"/>
        </a:p>
      </dgm:t>
    </dgm:pt>
    <dgm:pt modelId="{812FC7F0-5533-48E6-B946-51E94DFA16F5}">
      <dgm:prSet/>
      <dgm:spPr/>
      <dgm:t>
        <a:bodyPr/>
        <a:lstStyle/>
        <a:p>
          <a:pPr rtl="0"/>
          <a:r>
            <a:rPr lang="en-US" dirty="0" smtClean="0"/>
            <a:t>Causes of Anomaly</a:t>
          </a:r>
          <a:endParaRPr lang="en-US" dirty="0"/>
        </a:p>
      </dgm:t>
    </dgm:pt>
    <dgm:pt modelId="{7DA28DD2-37D6-4606-871F-2870EDD8EB1C}" type="parTrans" cxnId="{F174E71F-FBA0-4506-A7BB-8BCAA2A39924}">
      <dgm:prSet/>
      <dgm:spPr/>
      <dgm:t>
        <a:bodyPr/>
        <a:lstStyle/>
        <a:p>
          <a:endParaRPr lang="en-US"/>
        </a:p>
      </dgm:t>
    </dgm:pt>
    <dgm:pt modelId="{812A2F62-59A6-4CB7-90F7-65AE83D66513}" type="sibTrans" cxnId="{F174E71F-FBA0-4506-A7BB-8BCAA2A39924}">
      <dgm:prSet/>
      <dgm:spPr/>
      <dgm:t>
        <a:bodyPr/>
        <a:lstStyle/>
        <a:p>
          <a:endParaRPr lang="en-US"/>
        </a:p>
      </dgm:t>
    </dgm:pt>
    <dgm:pt modelId="{D389BE68-B675-4BCC-8341-E0F2180D579B}">
      <dgm:prSet/>
      <dgm:spPr/>
      <dgm:t>
        <a:bodyPr/>
        <a:lstStyle/>
        <a:p>
          <a:pPr rtl="0"/>
          <a:r>
            <a:rPr lang="en-US" dirty="0" smtClean="0"/>
            <a:t>Root Cause: Operating System Fault</a:t>
          </a:r>
          <a:endParaRPr lang="en-US" dirty="0"/>
        </a:p>
      </dgm:t>
    </dgm:pt>
    <dgm:pt modelId="{4F9C2F1E-D7D1-4FE5-9490-647024C1A633}" type="parTrans" cxnId="{50DC2A0D-99CB-47FD-A5FF-51D31604EB22}">
      <dgm:prSet/>
      <dgm:spPr/>
      <dgm:t>
        <a:bodyPr/>
        <a:lstStyle/>
        <a:p>
          <a:endParaRPr lang="en-US"/>
        </a:p>
      </dgm:t>
    </dgm:pt>
    <dgm:pt modelId="{3C562904-79F9-4F5C-BBE5-5A3ECAE288D4}" type="sibTrans" cxnId="{50DC2A0D-99CB-47FD-A5FF-51D31604EB22}">
      <dgm:prSet/>
      <dgm:spPr/>
      <dgm:t>
        <a:bodyPr/>
        <a:lstStyle/>
        <a:p>
          <a:endParaRPr lang="en-US"/>
        </a:p>
      </dgm:t>
    </dgm:pt>
    <dgm:pt modelId="{24E77089-ED03-4421-A516-1DC7BBC9E704}">
      <dgm:prSet/>
      <dgm:spPr/>
      <dgm:t>
        <a:bodyPr/>
        <a:lstStyle/>
        <a:p>
          <a:pPr rtl="0"/>
          <a:r>
            <a:rPr lang="en-US" dirty="0" smtClean="0"/>
            <a:t>Proximate Cause: FSW Bounds-Checking Deficiency</a:t>
          </a:r>
          <a:endParaRPr lang="en-US" dirty="0"/>
        </a:p>
      </dgm:t>
    </dgm:pt>
    <dgm:pt modelId="{B407A473-8CB5-4D43-9A75-14ACC0E25F4E}" type="parTrans" cxnId="{BA2AE168-DE29-49FD-8E24-83A8D5FBE3F4}">
      <dgm:prSet/>
      <dgm:spPr/>
      <dgm:t>
        <a:bodyPr/>
        <a:lstStyle/>
        <a:p>
          <a:endParaRPr lang="en-US"/>
        </a:p>
      </dgm:t>
    </dgm:pt>
    <dgm:pt modelId="{87854B61-AF1D-468D-A9CD-DAD9CCF25DC0}" type="sibTrans" cxnId="{BA2AE168-DE29-49FD-8E24-83A8D5FBE3F4}">
      <dgm:prSet/>
      <dgm:spPr/>
      <dgm:t>
        <a:bodyPr/>
        <a:lstStyle/>
        <a:p>
          <a:endParaRPr lang="en-US"/>
        </a:p>
      </dgm:t>
    </dgm:pt>
    <dgm:pt modelId="{D5D674E2-D770-4DF9-BE45-6AB55E939D35}">
      <dgm:prSet/>
      <dgm:spPr/>
      <dgm:t>
        <a:bodyPr/>
        <a:lstStyle/>
        <a:p>
          <a:pPr rtl="0"/>
          <a:r>
            <a:rPr lang="en-US" dirty="0" smtClean="0"/>
            <a:t>IV&amp;V Observations </a:t>
          </a:r>
          <a:endParaRPr lang="en-US" dirty="0"/>
        </a:p>
      </dgm:t>
    </dgm:pt>
    <dgm:pt modelId="{917AF8C9-1D6B-4B1E-B8F4-CA5527C3E2D0}" type="parTrans" cxnId="{2D80CED9-E41B-46CC-BF51-AB23F5EF70BE}">
      <dgm:prSet/>
      <dgm:spPr/>
      <dgm:t>
        <a:bodyPr/>
        <a:lstStyle/>
        <a:p>
          <a:endParaRPr lang="en-US"/>
        </a:p>
      </dgm:t>
    </dgm:pt>
    <dgm:pt modelId="{82B4704B-6537-4C7A-B356-CE815EBBEEB5}" type="sibTrans" cxnId="{2D80CED9-E41B-46CC-BF51-AB23F5EF70BE}">
      <dgm:prSet/>
      <dgm:spPr/>
      <dgm:t>
        <a:bodyPr/>
        <a:lstStyle/>
        <a:p>
          <a:endParaRPr lang="en-US"/>
        </a:p>
      </dgm:t>
    </dgm:pt>
    <dgm:pt modelId="{D34B0629-11F7-40F2-8015-41B84513AB3F}" type="pres">
      <dgm:prSet presAssocID="{FE2CED86-3AE5-4EFE-AC23-22F579A0F5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CEAFE6-C4B8-4F5A-8CEE-BE2184FFDA46}" type="pres">
      <dgm:prSet presAssocID="{475064C4-5A9D-4E2F-A06D-42D00DCC268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08BF0-30B6-4E20-835D-58F3ACCB7977}" type="pres">
      <dgm:prSet presAssocID="{01BE8165-F72F-429F-AF07-EEF90AB6B99F}" presName="spacer" presStyleCnt="0"/>
      <dgm:spPr/>
    </dgm:pt>
    <dgm:pt modelId="{9951F808-CA53-4CB7-9B2E-B999C4692A48}" type="pres">
      <dgm:prSet presAssocID="{B85AF01E-D509-436E-BCA2-B33809DAB3C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4846F-BB53-4410-B461-47CB6A76FE9C}" type="pres">
      <dgm:prSet presAssocID="{F3E24350-4711-491C-B73A-7D33EC36B6C2}" presName="spacer" presStyleCnt="0"/>
      <dgm:spPr/>
    </dgm:pt>
    <dgm:pt modelId="{E9ABEDBC-BB3B-4371-85A2-808D350F91D2}" type="pres">
      <dgm:prSet presAssocID="{812FC7F0-5533-48E6-B946-51E94DFA16F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2485E-237F-420A-8951-AE0ACD668619}" type="pres">
      <dgm:prSet presAssocID="{812A2F62-59A6-4CB7-90F7-65AE83D66513}" presName="spacer" presStyleCnt="0"/>
      <dgm:spPr/>
    </dgm:pt>
    <dgm:pt modelId="{028AE1FD-A560-4216-A40D-3DA5C28A6341}" type="pres">
      <dgm:prSet presAssocID="{D389BE68-B675-4BCC-8341-E0F2180D579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53366-8A53-4E36-BDCB-A8AB69E99D3A}" type="pres">
      <dgm:prSet presAssocID="{3C562904-79F9-4F5C-BBE5-5A3ECAE288D4}" presName="spacer" presStyleCnt="0"/>
      <dgm:spPr/>
    </dgm:pt>
    <dgm:pt modelId="{D9BCE61E-CBF1-499D-BD7E-5B99454113F9}" type="pres">
      <dgm:prSet presAssocID="{24E77089-ED03-4421-A516-1DC7BBC9E70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1407A-E1E9-4EEF-A1FA-4AECBD5A3B5F}" type="pres">
      <dgm:prSet presAssocID="{87854B61-AF1D-468D-A9CD-DAD9CCF25DC0}" presName="spacer" presStyleCnt="0"/>
      <dgm:spPr/>
    </dgm:pt>
    <dgm:pt modelId="{7B900625-273F-4E67-B163-16C36C0C1786}" type="pres">
      <dgm:prSet presAssocID="{D5D674E2-D770-4DF9-BE45-6AB55E939D3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70787E-4BB9-4D1F-A369-0C2C98647E58}" type="presOf" srcId="{D389BE68-B675-4BCC-8341-E0F2180D579B}" destId="{028AE1FD-A560-4216-A40D-3DA5C28A6341}" srcOrd="0" destOrd="0" presId="urn:microsoft.com/office/officeart/2005/8/layout/vList2"/>
    <dgm:cxn modelId="{2D80CED9-E41B-46CC-BF51-AB23F5EF70BE}" srcId="{FE2CED86-3AE5-4EFE-AC23-22F579A0F5EB}" destId="{D5D674E2-D770-4DF9-BE45-6AB55E939D35}" srcOrd="5" destOrd="0" parTransId="{917AF8C9-1D6B-4B1E-B8F4-CA5527C3E2D0}" sibTransId="{82B4704B-6537-4C7A-B356-CE815EBBEEB5}"/>
    <dgm:cxn modelId="{200CD5FC-9BFF-4A4E-8E2D-0114B983B55E}" srcId="{FE2CED86-3AE5-4EFE-AC23-22F579A0F5EB}" destId="{B85AF01E-D509-436E-BCA2-B33809DAB3C5}" srcOrd="1" destOrd="0" parTransId="{E5F88677-BFD7-46BA-9093-EBF4DFA73E84}" sibTransId="{F3E24350-4711-491C-B73A-7D33EC36B6C2}"/>
    <dgm:cxn modelId="{BAFFF593-7BFF-455F-9A32-E7D36799357D}" srcId="{FE2CED86-3AE5-4EFE-AC23-22F579A0F5EB}" destId="{475064C4-5A9D-4E2F-A06D-42D00DCC268A}" srcOrd="0" destOrd="0" parTransId="{95139755-2B89-480C-8D83-0F39DF139AA7}" sibTransId="{01BE8165-F72F-429F-AF07-EEF90AB6B99F}"/>
    <dgm:cxn modelId="{64C0D2F6-8862-4B7F-B563-EF23D42F9BCE}" type="presOf" srcId="{24E77089-ED03-4421-A516-1DC7BBC9E704}" destId="{D9BCE61E-CBF1-499D-BD7E-5B99454113F9}" srcOrd="0" destOrd="0" presId="urn:microsoft.com/office/officeart/2005/8/layout/vList2"/>
    <dgm:cxn modelId="{BA2AE168-DE29-49FD-8E24-83A8D5FBE3F4}" srcId="{FE2CED86-3AE5-4EFE-AC23-22F579A0F5EB}" destId="{24E77089-ED03-4421-A516-1DC7BBC9E704}" srcOrd="4" destOrd="0" parTransId="{B407A473-8CB5-4D43-9A75-14ACC0E25F4E}" sibTransId="{87854B61-AF1D-468D-A9CD-DAD9CCF25DC0}"/>
    <dgm:cxn modelId="{A0EE2199-1F5B-4518-8CF6-2975BD5DEE4C}" type="presOf" srcId="{812FC7F0-5533-48E6-B946-51E94DFA16F5}" destId="{E9ABEDBC-BB3B-4371-85A2-808D350F91D2}" srcOrd="0" destOrd="0" presId="urn:microsoft.com/office/officeart/2005/8/layout/vList2"/>
    <dgm:cxn modelId="{191588BF-E2C1-47D1-9790-6AE9834F520C}" type="presOf" srcId="{FE2CED86-3AE5-4EFE-AC23-22F579A0F5EB}" destId="{D34B0629-11F7-40F2-8015-41B84513AB3F}" srcOrd="0" destOrd="0" presId="urn:microsoft.com/office/officeart/2005/8/layout/vList2"/>
    <dgm:cxn modelId="{4BAC6F47-D3E2-4EA4-BDAC-86D768E1E07E}" type="presOf" srcId="{B85AF01E-D509-436E-BCA2-B33809DAB3C5}" destId="{9951F808-CA53-4CB7-9B2E-B999C4692A48}" srcOrd="0" destOrd="0" presId="urn:microsoft.com/office/officeart/2005/8/layout/vList2"/>
    <dgm:cxn modelId="{B3F50670-8D54-4C0B-8E89-0327ACA3C3F4}" type="presOf" srcId="{D5D674E2-D770-4DF9-BE45-6AB55E939D35}" destId="{7B900625-273F-4E67-B163-16C36C0C1786}" srcOrd="0" destOrd="0" presId="urn:microsoft.com/office/officeart/2005/8/layout/vList2"/>
    <dgm:cxn modelId="{50DC2A0D-99CB-47FD-A5FF-51D31604EB22}" srcId="{FE2CED86-3AE5-4EFE-AC23-22F579A0F5EB}" destId="{D389BE68-B675-4BCC-8341-E0F2180D579B}" srcOrd="3" destOrd="0" parTransId="{4F9C2F1E-D7D1-4FE5-9490-647024C1A633}" sibTransId="{3C562904-79F9-4F5C-BBE5-5A3ECAE288D4}"/>
    <dgm:cxn modelId="{F174E71F-FBA0-4506-A7BB-8BCAA2A39924}" srcId="{FE2CED86-3AE5-4EFE-AC23-22F579A0F5EB}" destId="{812FC7F0-5533-48E6-B946-51E94DFA16F5}" srcOrd="2" destOrd="0" parTransId="{7DA28DD2-37D6-4606-871F-2870EDD8EB1C}" sibTransId="{812A2F62-59A6-4CB7-90F7-65AE83D66513}"/>
    <dgm:cxn modelId="{13806665-E8E8-419E-8818-368E8910A856}" type="presOf" srcId="{475064C4-5A9D-4E2F-A06D-42D00DCC268A}" destId="{45CEAFE6-C4B8-4F5A-8CEE-BE2184FFDA46}" srcOrd="0" destOrd="0" presId="urn:microsoft.com/office/officeart/2005/8/layout/vList2"/>
    <dgm:cxn modelId="{61371058-0230-45A8-B23F-424C42A51929}" type="presParOf" srcId="{D34B0629-11F7-40F2-8015-41B84513AB3F}" destId="{45CEAFE6-C4B8-4F5A-8CEE-BE2184FFDA46}" srcOrd="0" destOrd="0" presId="urn:microsoft.com/office/officeart/2005/8/layout/vList2"/>
    <dgm:cxn modelId="{8A9688E9-39C4-496A-B1B7-1B5AE496F5E7}" type="presParOf" srcId="{D34B0629-11F7-40F2-8015-41B84513AB3F}" destId="{6B808BF0-30B6-4E20-835D-58F3ACCB7977}" srcOrd="1" destOrd="0" presId="urn:microsoft.com/office/officeart/2005/8/layout/vList2"/>
    <dgm:cxn modelId="{C12E6D22-6C00-482B-849A-439B4AB72F43}" type="presParOf" srcId="{D34B0629-11F7-40F2-8015-41B84513AB3F}" destId="{9951F808-CA53-4CB7-9B2E-B999C4692A48}" srcOrd="2" destOrd="0" presId="urn:microsoft.com/office/officeart/2005/8/layout/vList2"/>
    <dgm:cxn modelId="{6405724A-8870-467E-8A44-8CD189E51C25}" type="presParOf" srcId="{D34B0629-11F7-40F2-8015-41B84513AB3F}" destId="{0AA4846F-BB53-4410-B461-47CB6A76FE9C}" srcOrd="3" destOrd="0" presId="urn:microsoft.com/office/officeart/2005/8/layout/vList2"/>
    <dgm:cxn modelId="{0A0FADD3-50FF-44C4-9980-4F038434E69D}" type="presParOf" srcId="{D34B0629-11F7-40F2-8015-41B84513AB3F}" destId="{E9ABEDBC-BB3B-4371-85A2-808D350F91D2}" srcOrd="4" destOrd="0" presId="urn:microsoft.com/office/officeart/2005/8/layout/vList2"/>
    <dgm:cxn modelId="{5324E003-883B-4849-BF1F-22752114BA89}" type="presParOf" srcId="{D34B0629-11F7-40F2-8015-41B84513AB3F}" destId="{DAF2485E-237F-420A-8951-AE0ACD668619}" srcOrd="5" destOrd="0" presId="urn:microsoft.com/office/officeart/2005/8/layout/vList2"/>
    <dgm:cxn modelId="{8AE8C47A-34E2-44D6-8618-53032F042EDC}" type="presParOf" srcId="{D34B0629-11F7-40F2-8015-41B84513AB3F}" destId="{028AE1FD-A560-4216-A40D-3DA5C28A6341}" srcOrd="6" destOrd="0" presId="urn:microsoft.com/office/officeart/2005/8/layout/vList2"/>
    <dgm:cxn modelId="{7B0CB96A-D39D-4786-922F-97B0A188DC14}" type="presParOf" srcId="{D34B0629-11F7-40F2-8015-41B84513AB3F}" destId="{68853366-8A53-4E36-BDCB-A8AB69E99D3A}" srcOrd="7" destOrd="0" presId="urn:microsoft.com/office/officeart/2005/8/layout/vList2"/>
    <dgm:cxn modelId="{2EEABA47-4E58-4184-8EC3-F5406A8D429C}" type="presParOf" srcId="{D34B0629-11F7-40F2-8015-41B84513AB3F}" destId="{D9BCE61E-CBF1-499D-BD7E-5B99454113F9}" srcOrd="8" destOrd="0" presId="urn:microsoft.com/office/officeart/2005/8/layout/vList2"/>
    <dgm:cxn modelId="{74D6FA08-41EE-4493-BA8E-B4BE8F18EA2C}" type="presParOf" srcId="{D34B0629-11F7-40F2-8015-41B84513AB3F}" destId="{E1D1407A-E1E9-4EEF-A1FA-4AECBD5A3B5F}" srcOrd="9" destOrd="0" presId="urn:microsoft.com/office/officeart/2005/8/layout/vList2"/>
    <dgm:cxn modelId="{FDE7F0AE-4587-4F96-84A7-620A8D95B94B}" type="presParOf" srcId="{D34B0629-11F7-40F2-8015-41B84513AB3F}" destId="{7B900625-273F-4E67-B163-16C36C0C178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5F54A8-D8F1-4267-8D9C-6ECB180FEFD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916ABA-C480-42A8-95A5-E02B6C31FEDF}">
      <dgm:prSet phldrT="[Text]" custT="1"/>
      <dgm:spPr>
        <a:solidFill>
          <a:srgbClr val="D56509"/>
        </a:solidFill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64-bit floating-pt. V</a:t>
          </a:r>
          <a:r>
            <a:rPr lang="en-US" sz="1400" dirty="0" smtClean="0">
              <a:solidFill>
                <a:schemeClr val="bg1"/>
              </a:solidFill>
            </a:rPr>
            <a:t>x</a:t>
          </a:r>
          <a:r>
            <a:rPr lang="en-US" sz="2000" dirty="0" smtClean="0">
              <a:solidFill>
                <a:schemeClr val="bg1"/>
              </a:solidFill>
            </a:rPr>
            <a:t> too big to convert to a 32-bit integer</a:t>
          </a:r>
          <a:endParaRPr lang="en-US" sz="2000" dirty="0">
            <a:solidFill>
              <a:schemeClr val="bg1"/>
            </a:solidFill>
          </a:endParaRPr>
        </a:p>
      </dgm:t>
    </dgm:pt>
    <dgm:pt modelId="{66463807-DB59-4717-8462-726B978CDD3A}" type="parTrans" cxnId="{3DB05477-BEE2-4E20-985A-9EA2867892CE}">
      <dgm:prSet/>
      <dgm:spPr/>
      <dgm:t>
        <a:bodyPr/>
        <a:lstStyle/>
        <a:p>
          <a:endParaRPr lang="en-US"/>
        </a:p>
      </dgm:t>
    </dgm:pt>
    <dgm:pt modelId="{FD3CA77D-02A8-4A48-BDA7-BDE62474D70B}" type="sibTrans" cxnId="{3DB05477-BEE2-4E20-985A-9EA2867892CE}">
      <dgm:prSet/>
      <dgm:spPr>
        <a:solidFill>
          <a:schemeClr val="accent6">
            <a:lumMod val="50000"/>
            <a:alpha val="90000"/>
          </a:scheme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9DE19CCA-0CC5-40DF-A4FD-0A1D0ACD3230}">
      <dgm:prSet phldrT="[Text]" custT="1"/>
      <dgm:spPr>
        <a:solidFill>
          <a:srgbClr val="F7994B"/>
        </a:solidFill>
      </dgm:spPr>
      <dgm:t>
        <a:bodyPr/>
        <a:lstStyle/>
        <a:p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x component of velocity, V</a:t>
          </a:r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x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, became too large</a:t>
          </a:r>
          <a:r>
            <a:rPr lang="en-US" sz="2000" dirty="0" smtClean="0"/>
            <a:t> </a:t>
          </a:r>
          <a:endParaRPr lang="en-US" sz="2000" dirty="0"/>
        </a:p>
      </dgm:t>
    </dgm:pt>
    <dgm:pt modelId="{98E7C7E8-37FF-43F8-9157-4A6FE4A36E74}" type="parTrans" cxnId="{2656CD9A-68F6-4F3A-A95C-1E2E603E100F}">
      <dgm:prSet/>
      <dgm:spPr/>
      <dgm:t>
        <a:bodyPr/>
        <a:lstStyle/>
        <a:p>
          <a:endParaRPr lang="en-US"/>
        </a:p>
      </dgm:t>
    </dgm:pt>
    <dgm:pt modelId="{35D5AF73-6CB4-4407-8537-134E8580A243}" type="sibTrans" cxnId="{2656CD9A-68F6-4F3A-A95C-1E2E603E100F}">
      <dgm:prSet/>
      <dgm:spPr>
        <a:solidFill>
          <a:schemeClr val="accent6">
            <a:lumMod val="50000"/>
            <a:alpha val="90000"/>
          </a:scheme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1EEAFF60-5E90-444B-91F3-5B09D6B228CB}">
      <dgm:prSet phldrT="[Text]" custT="1"/>
      <dgm:spPr>
        <a:solidFill>
          <a:srgbClr val="F7994B"/>
        </a:solidFill>
      </dgm:spPr>
      <dgm:t>
        <a:bodyPr/>
        <a:lstStyle/>
        <a:p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cos(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  <a:latin typeface="Symbol" pitchFamily="18" charset="2"/>
            </a:rPr>
            <a:t>l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) and x component of position flipped signs</a:t>
          </a:r>
          <a:endParaRPr lang="en-US" sz="2000" dirty="0">
            <a:solidFill>
              <a:schemeClr val="accent6">
                <a:lumMod val="50000"/>
              </a:schemeClr>
            </a:solidFill>
          </a:endParaRPr>
        </a:p>
      </dgm:t>
    </dgm:pt>
    <dgm:pt modelId="{5DE1E418-A52A-4ABE-9E08-C63BE709CF72}" type="parTrans" cxnId="{1609800C-D9EB-44C4-B853-2B48E4A55791}">
      <dgm:prSet/>
      <dgm:spPr/>
      <dgm:t>
        <a:bodyPr/>
        <a:lstStyle/>
        <a:p>
          <a:endParaRPr lang="en-US"/>
        </a:p>
      </dgm:t>
    </dgm:pt>
    <dgm:pt modelId="{4CC06040-50C9-4A5A-802B-C4B47DC7CB96}" type="sibTrans" cxnId="{1609800C-D9EB-44C4-B853-2B48E4A55791}">
      <dgm:prSet/>
      <dgm:spPr>
        <a:solidFill>
          <a:schemeClr val="accent6">
            <a:lumMod val="50000"/>
            <a:alpha val="90000"/>
          </a:scheme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DA3BC774-7653-44C0-A630-4D47EB419FC6}">
      <dgm:prSet custT="1"/>
      <dgm:spPr>
        <a:solidFill>
          <a:srgbClr val="F7994B"/>
        </a:solidFill>
      </dgm:spPr>
      <dgm:t>
        <a:bodyPr/>
        <a:lstStyle/>
        <a:p>
          <a:r>
            <a:rPr lang="en-US" sz="1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rPr>
            <a:t>fmod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1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rPr>
            <a:t>(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  <a:latin typeface="Symbol" pitchFamily="18" charset="2"/>
            </a:rPr>
            <a:t>l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,</a:t>
          </a:r>
          <a:r>
            <a:rPr lang="en-US" sz="1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rPr>
            <a:t>2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  <a:latin typeface="Symbol" pitchFamily="18" charset="2"/>
            </a:rPr>
            <a:t>p</a:t>
          </a:r>
          <a:r>
            <a:rPr lang="en-US" sz="18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rPr>
            <a:t>)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 returned incorrect value, off by 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  <a:latin typeface="Symbol" pitchFamily="18" charset="2"/>
            </a:rPr>
            <a:t>p</a:t>
          </a:r>
          <a:r>
            <a:rPr lang="en-US" sz="2000" dirty="0" smtClean="0"/>
            <a:t> </a:t>
          </a:r>
          <a:endParaRPr lang="en-US" sz="2000" dirty="0"/>
        </a:p>
      </dgm:t>
    </dgm:pt>
    <dgm:pt modelId="{DE4C73E7-91BB-40AC-B136-1D490205EC96}" type="parTrans" cxnId="{68221C56-A2DD-4E14-8C14-84D7712B559C}">
      <dgm:prSet/>
      <dgm:spPr/>
      <dgm:t>
        <a:bodyPr/>
        <a:lstStyle/>
        <a:p>
          <a:endParaRPr lang="en-US"/>
        </a:p>
      </dgm:t>
    </dgm:pt>
    <dgm:pt modelId="{DEEAB60D-D01D-4621-8744-B186C5F80D7A}" type="sibTrans" cxnId="{68221C56-A2DD-4E14-8C14-84D7712B559C}">
      <dgm:prSet/>
      <dgm:spPr>
        <a:solidFill>
          <a:schemeClr val="accent6">
            <a:lumMod val="50000"/>
            <a:alpha val="90000"/>
          </a:scheme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5D63E5DF-4187-41FF-8DCA-D062603C4096}">
      <dgm:prSet custT="1"/>
      <dgm:spPr>
        <a:solidFill>
          <a:srgbClr val="D56509"/>
        </a:solidFill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Incorrect Implementation of </a:t>
          </a:r>
          <a:r>
            <a:rPr lang="en-US" sz="1800" dirty="0" smtClean="0">
              <a:solidFill>
                <a:schemeClr val="bg1"/>
              </a:solidFill>
              <a:latin typeface="Comic Sans MS" pitchFamily="66" charset="0"/>
            </a:rPr>
            <a:t>fmod</a:t>
          </a:r>
          <a:r>
            <a:rPr lang="en-US" sz="2000" dirty="0" smtClean="0">
              <a:solidFill>
                <a:schemeClr val="bg1"/>
              </a:solidFill>
            </a:rPr>
            <a:t> in the (COTS) OS</a:t>
          </a:r>
          <a:endParaRPr lang="en-US" sz="2000" dirty="0">
            <a:solidFill>
              <a:schemeClr val="bg1"/>
            </a:solidFill>
          </a:endParaRPr>
        </a:p>
      </dgm:t>
    </dgm:pt>
    <dgm:pt modelId="{E821C957-B735-4A9F-B6B7-BDBE0864646A}" type="parTrans" cxnId="{22B61FC7-9E5F-4D3F-AC50-33D49A94DFC0}">
      <dgm:prSet/>
      <dgm:spPr/>
      <dgm:t>
        <a:bodyPr/>
        <a:lstStyle/>
        <a:p>
          <a:endParaRPr lang="en-US"/>
        </a:p>
      </dgm:t>
    </dgm:pt>
    <dgm:pt modelId="{85A2F1A8-DF9E-4070-B8F6-72B97F075F7F}" type="sibTrans" cxnId="{22B61FC7-9E5F-4D3F-AC50-33D49A94DFC0}">
      <dgm:prSet/>
      <dgm:spPr/>
      <dgm:t>
        <a:bodyPr/>
        <a:lstStyle/>
        <a:p>
          <a:endParaRPr lang="en-US"/>
        </a:p>
      </dgm:t>
    </dgm:pt>
    <dgm:pt modelId="{42D64154-F042-4B18-AE45-34775CFF0AA6}" type="pres">
      <dgm:prSet presAssocID="{7F5F54A8-D8F1-4267-8D9C-6ECB180FEFD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06F3DD-35DA-4924-A420-B7D03DB832C2}" type="pres">
      <dgm:prSet presAssocID="{7F5F54A8-D8F1-4267-8D9C-6ECB180FEFD5}" presName="dummyMaxCanvas" presStyleCnt="0">
        <dgm:presLayoutVars/>
      </dgm:prSet>
      <dgm:spPr/>
    </dgm:pt>
    <dgm:pt modelId="{754BAE04-22CC-426D-B42B-68D8D5EC7FC2}" type="pres">
      <dgm:prSet presAssocID="{7F5F54A8-D8F1-4267-8D9C-6ECB180FEFD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58A6E-D0D6-4853-AD18-F86B826F3F62}" type="pres">
      <dgm:prSet presAssocID="{7F5F54A8-D8F1-4267-8D9C-6ECB180FEFD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32395-7697-41E5-962C-EBFF0A8EB86A}" type="pres">
      <dgm:prSet presAssocID="{7F5F54A8-D8F1-4267-8D9C-6ECB180FEFD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84FD8C-4BFD-4F9D-91F1-8A982BF668A6}" type="pres">
      <dgm:prSet presAssocID="{7F5F54A8-D8F1-4267-8D9C-6ECB180FEFD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731BD-74CB-4DFC-87B4-851CF714FCBA}" type="pres">
      <dgm:prSet presAssocID="{7F5F54A8-D8F1-4267-8D9C-6ECB180FEFD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96F74-17DA-4F9D-9A25-DD4515421DCA}" type="pres">
      <dgm:prSet presAssocID="{7F5F54A8-D8F1-4267-8D9C-6ECB180FEFD5}" presName="FiveConn_1-2" presStyleLbl="fgAccFollowNode1" presStyleIdx="0" presStyleCnt="4" custAng="108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0029A-E1A0-4DFF-BB91-76FB06C73DDF}" type="pres">
      <dgm:prSet presAssocID="{7F5F54A8-D8F1-4267-8D9C-6ECB180FEFD5}" presName="FiveConn_2-3" presStyleLbl="fgAccFollowNode1" presStyleIdx="1" presStyleCnt="4" custAng="108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D29B3A-0E80-4D76-A21F-192B1810A1DB}" type="pres">
      <dgm:prSet presAssocID="{7F5F54A8-D8F1-4267-8D9C-6ECB180FEFD5}" presName="FiveConn_3-4" presStyleLbl="fgAccFollowNode1" presStyleIdx="2" presStyleCnt="4" custAng="108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7FD62-E768-4983-9A1D-ED7F85D6AC20}" type="pres">
      <dgm:prSet presAssocID="{7F5F54A8-D8F1-4267-8D9C-6ECB180FEFD5}" presName="FiveConn_4-5" presStyleLbl="fgAccFollowNode1" presStyleIdx="3" presStyleCnt="4" custAng="108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42DAD-5CAF-44F5-AE7D-2E3C6E8AFE73}" type="pres">
      <dgm:prSet presAssocID="{7F5F54A8-D8F1-4267-8D9C-6ECB180FEFD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6D188-9F1E-4D26-A82A-B1CC17C8187E}" type="pres">
      <dgm:prSet presAssocID="{7F5F54A8-D8F1-4267-8D9C-6ECB180FEFD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6E4D9-A2A5-462E-A774-625153F9A28D}" type="pres">
      <dgm:prSet presAssocID="{7F5F54A8-D8F1-4267-8D9C-6ECB180FEFD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11A00-D947-45FE-B3FE-212BC7D1307D}" type="pres">
      <dgm:prSet presAssocID="{7F5F54A8-D8F1-4267-8D9C-6ECB180FEFD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02F52-4BA9-4361-B7EC-9F1096114F2F}" type="pres">
      <dgm:prSet presAssocID="{7F5F54A8-D8F1-4267-8D9C-6ECB180FEFD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09800C-D9EB-44C4-B853-2B48E4A55791}" srcId="{7F5F54A8-D8F1-4267-8D9C-6ECB180FEFD5}" destId="{1EEAFF60-5E90-444B-91F3-5B09D6B228CB}" srcOrd="2" destOrd="0" parTransId="{5DE1E418-A52A-4ABE-9E08-C63BE709CF72}" sibTransId="{4CC06040-50C9-4A5A-802B-C4B47DC7CB96}"/>
    <dgm:cxn modelId="{75458244-E7D3-4244-9B45-4A8A7E5A16D1}" type="presOf" srcId="{9DE19CCA-0CC5-40DF-A4FD-0A1D0ACD3230}" destId="{7B858A6E-D0D6-4853-AD18-F86B826F3F62}" srcOrd="0" destOrd="0" presId="urn:microsoft.com/office/officeart/2005/8/layout/vProcess5"/>
    <dgm:cxn modelId="{66943378-6E01-441D-A09F-DA518D365774}" type="presOf" srcId="{7F5F54A8-D8F1-4267-8D9C-6ECB180FEFD5}" destId="{42D64154-F042-4B18-AE45-34775CFF0AA6}" srcOrd="0" destOrd="0" presId="urn:microsoft.com/office/officeart/2005/8/layout/vProcess5"/>
    <dgm:cxn modelId="{7B18FA9A-7743-49D6-9A60-BB68E10EAC32}" type="presOf" srcId="{FA916ABA-C480-42A8-95A5-E02B6C31FEDF}" destId="{754BAE04-22CC-426D-B42B-68D8D5EC7FC2}" srcOrd="0" destOrd="0" presId="urn:microsoft.com/office/officeart/2005/8/layout/vProcess5"/>
    <dgm:cxn modelId="{DC9F67B7-2D95-4E71-A8B7-91A89CB9173A}" type="presOf" srcId="{DA3BC774-7653-44C0-A630-4D47EB419FC6}" destId="{1184FD8C-4BFD-4F9D-91F1-8A982BF668A6}" srcOrd="0" destOrd="0" presId="urn:microsoft.com/office/officeart/2005/8/layout/vProcess5"/>
    <dgm:cxn modelId="{68221C56-A2DD-4E14-8C14-84D7712B559C}" srcId="{7F5F54A8-D8F1-4267-8D9C-6ECB180FEFD5}" destId="{DA3BC774-7653-44C0-A630-4D47EB419FC6}" srcOrd="3" destOrd="0" parTransId="{DE4C73E7-91BB-40AC-B136-1D490205EC96}" sibTransId="{DEEAB60D-D01D-4621-8744-B186C5F80D7A}"/>
    <dgm:cxn modelId="{C55DF552-D552-43D2-BAAE-C967A670A804}" type="presOf" srcId="{5D63E5DF-4187-41FF-8DCA-D062603C4096}" destId="{8C202F52-4BA9-4361-B7EC-9F1096114F2F}" srcOrd="1" destOrd="0" presId="urn:microsoft.com/office/officeart/2005/8/layout/vProcess5"/>
    <dgm:cxn modelId="{1DF1B1F8-25D2-42A7-B8F4-04B70F679FE2}" type="presOf" srcId="{DA3BC774-7653-44C0-A630-4D47EB419FC6}" destId="{78A11A00-D947-45FE-B3FE-212BC7D1307D}" srcOrd="1" destOrd="0" presId="urn:microsoft.com/office/officeart/2005/8/layout/vProcess5"/>
    <dgm:cxn modelId="{6AE10676-EBAE-4E44-AED0-787B0F35F2DC}" type="presOf" srcId="{4CC06040-50C9-4A5A-802B-C4B47DC7CB96}" destId="{3CD29B3A-0E80-4D76-A21F-192B1810A1DB}" srcOrd="0" destOrd="0" presId="urn:microsoft.com/office/officeart/2005/8/layout/vProcess5"/>
    <dgm:cxn modelId="{D2E67A57-B3A6-408D-B0C9-3EDEDAE1FE79}" type="presOf" srcId="{1EEAFF60-5E90-444B-91F3-5B09D6B228CB}" destId="{4C96E4D9-A2A5-462E-A774-625153F9A28D}" srcOrd="1" destOrd="0" presId="urn:microsoft.com/office/officeart/2005/8/layout/vProcess5"/>
    <dgm:cxn modelId="{0190CB2A-6DF9-486F-A5D7-6D1F616802FB}" type="presOf" srcId="{FA916ABA-C480-42A8-95A5-E02B6C31FEDF}" destId="{CC542DAD-5CAF-44F5-AE7D-2E3C6E8AFE73}" srcOrd="1" destOrd="0" presId="urn:microsoft.com/office/officeart/2005/8/layout/vProcess5"/>
    <dgm:cxn modelId="{8665A4AA-DD07-42D0-A529-19B06B80CEE6}" type="presOf" srcId="{FD3CA77D-02A8-4A48-BDA7-BDE62474D70B}" destId="{F8396F74-17DA-4F9D-9A25-DD4515421DCA}" srcOrd="0" destOrd="0" presId="urn:microsoft.com/office/officeart/2005/8/layout/vProcess5"/>
    <dgm:cxn modelId="{22B61FC7-9E5F-4D3F-AC50-33D49A94DFC0}" srcId="{7F5F54A8-D8F1-4267-8D9C-6ECB180FEFD5}" destId="{5D63E5DF-4187-41FF-8DCA-D062603C4096}" srcOrd="4" destOrd="0" parTransId="{E821C957-B735-4A9F-B6B7-BDBE0864646A}" sibTransId="{85A2F1A8-DF9E-4070-B8F6-72B97F075F7F}"/>
    <dgm:cxn modelId="{793C84D1-F2D8-443C-96BB-FE64D4AB4879}" type="presOf" srcId="{9DE19CCA-0CC5-40DF-A4FD-0A1D0ACD3230}" destId="{B5F6D188-9F1E-4D26-A82A-B1CC17C8187E}" srcOrd="1" destOrd="0" presId="urn:microsoft.com/office/officeart/2005/8/layout/vProcess5"/>
    <dgm:cxn modelId="{BAE0B2D1-D7DB-4EB0-AD77-A4809568A109}" type="presOf" srcId="{1EEAFF60-5E90-444B-91F3-5B09D6B228CB}" destId="{68732395-7697-41E5-962C-EBFF0A8EB86A}" srcOrd="0" destOrd="0" presId="urn:microsoft.com/office/officeart/2005/8/layout/vProcess5"/>
    <dgm:cxn modelId="{3DB05477-BEE2-4E20-985A-9EA2867892CE}" srcId="{7F5F54A8-D8F1-4267-8D9C-6ECB180FEFD5}" destId="{FA916ABA-C480-42A8-95A5-E02B6C31FEDF}" srcOrd="0" destOrd="0" parTransId="{66463807-DB59-4717-8462-726B978CDD3A}" sibTransId="{FD3CA77D-02A8-4A48-BDA7-BDE62474D70B}"/>
    <dgm:cxn modelId="{B14F94BE-5F82-4147-813C-E78FE597C4A3}" type="presOf" srcId="{35D5AF73-6CB4-4407-8537-134E8580A243}" destId="{D0F0029A-E1A0-4DFF-BB91-76FB06C73DDF}" srcOrd="0" destOrd="0" presId="urn:microsoft.com/office/officeart/2005/8/layout/vProcess5"/>
    <dgm:cxn modelId="{3725A491-E15D-49FA-8293-7272F2226D06}" type="presOf" srcId="{DEEAB60D-D01D-4621-8744-B186C5F80D7A}" destId="{A8E7FD62-E768-4983-9A1D-ED7F85D6AC20}" srcOrd="0" destOrd="0" presId="urn:microsoft.com/office/officeart/2005/8/layout/vProcess5"/>
    <dgm:cxn modelId="{87BA8B8C-B87D-46A6-8E09-5232760501A5}" type="presOf" srcId="{5D63E5DF-4187-41FF-8DCA-D062603C4096}" destId="{F25731BD-74CB-4DFC-87B4-851CF714FCBA}" srcOrd="0" destOrd="0" presId="urn:microsoft.com/office/officeart/2005/8/layout/vProcess5"/>
    <dgm:cxn modelId="{2656CD9A-68F6-4F3A-A95C-1E2E603E100F}" srcId="{7F5F54A8-D8F1-4267-8D9C-6ECB180FEFD5}" destId="{9DE19CCA-0CC5-40DF-A4FD-0A1D0ACD3230}" srcOrd="1" destOrd="0" parTransId="{98E7C7E8-37FF-43F8-9157-4A6FE4A36E74}" sibTransId="{35D5AF73-6CB4-4407-8537-134E8580A243}"/>
    <dgm:cxn modelId="{05B3D8AF-1313-4E55-A07A-63C06D5A9C62}" type="presParOf" srcId="{42D64154-F042-4B18-AE45-34775CFF0AA6}" destId="{CB06F3DD-35DA-4924-A420-B7D03DB832C2}" srcOrd="0" destOrd="0" presId="urn:microsoft.com/office/officeart/2005/8/layout/vProcess5"/>
    <dgm:cxn modelId="{89BA5A68-C6F9-47B1-B4D3-5990C3AF4902}" type="presParOf" srcId="{42D64154-F042-4B18-AE45-34775CFF0AA6}" destId="{754BAE04-22CC-426D-B42B-68D8D5EC7FC2}" srcOrd="1" destOrd="0" presId="urn:microsoft.com/office/officeart/2005/8/layout/vProcess5"/>
    <dgm:cxn modelId="{DA1AF681-BC79-4F08-956F-C627CA77197A}" type="presParOf" srcId="{42D64154-F042-4B18-AE45-34775CFF0AA6}" destId="{7B858A6E-D0D6-4853-AD18-F86B826F3F62}" srcOrd="2" destOrd="0" presId="urn:microsoft.com/office/officeart/2005/8/layout/vProcess5"/>
    <dgm:cxn modelId="{B2F01D53-27DF-4EF7-891B-DAB4B93902D5}" type="presParOf" srcId="{42D64154-F042-4B18-AE45-34775CFF0AA6}" destId="{68732395-7697-41E5-962C-EBFF0A8EB86A}" srcOrd="3" destOrd="0" presId="urn:microsoft.com/office/officeart/2005/8/layout/vProcess5"/>
    <dgm:cxn modelId="{28C9D26F-E08A-44C6-A0CF-59C1A2697599}" type="presParOf" srcId="{42D64154-F042-4B18-AE45-34775CFF0AA6}" destId="{1184FD8C-4BFD-4F9D-91F1-8A982BF668A6}" srcOrd="4" destOrd="0" presId="urn:microsoft.com/office/officeart/2005/8/layout/vProcess5"/>
    <dgm:cxn modelId="{FD03A971-C0BE-4D14-AD01-C90D318E9CEA}" type="presParOf" srcId="{42D64154-F042-4B18-AE45-34775CFF0AA6}" destId="{F25731BD-74CB-4DFC-87B4-851CF714FCBA}" srcOrd="5" destOrd="0" presId="urn:microsoft.com/office/officeart/2005/8/layout/vProcess5"/>
    <dgm:cxn modelId="{10CBD910-4FF8-4F93-9F63-4C9CC69BDF28}" type="presParOf" srcId="{42D64154-F042-4B18-AE45-34775CFF0AA6}" destId="{F8396F74-17DA-4F9D-9A25-DD4515421DCA}" srcOrd="6" destOrd="0" presId="urn:microsoft.com/office/officeart/2005/8/layout/vProcess5"/>
    <dgm:cxn modelId="{EF66A3EA-E677-4B28-B2F7-5CE0BCB65842}" type="presParOf" srcId="{42D64154-F042-4B18-AE45-34775CFF0AA6}" destId="{D0F0029A-E1A0-4DFF-BB91-76FB06C73DDF}" srcOrd="7" destOrd="0" presId="urn:microsoft.com/office/officeart/2005/8/layout/vProcess5"/>
    <dgm:cxn modelId="{E0089679-A426-4323-AE43-92DAC50069DA}" type="presParOf" srcId="{42D64154-F042-4B18-AE45-34775CFF0AA6}" destId="{3CD29B3A-0E80-4D76-A21F-192B1810A1DB}" srcOrd="8" destOrd="0" presId="urn:microsoft.com/office/officeart/2005/8/layout/vProcess5"/>
    <dgm:cxn modelId="{2FBC3D03-DEDB-4164-82B1-959B058A97DB}" type="presParOf" srcId="{42D64154-F042-4B18-AE45-34775CFF0AA6}" destId="{A8E7FD62-E768-4983-9A1D-ED7F85D6AC20}" srcOrd="9" destOrd="0" presId="urn:microsoft.com/office/officeart/2005/8/layout/vProcess5"/>
    <dgm:cxn modelId="{A3B7C1EA-6646-45C3-B0A1-9B253A11A00D}" type="presParOf" srcId="{42D64154-F042-4B18-AE45-34775CFF0AA6}" destId="{CC542DAD-5CAF-44F5-AE7D-2E3C6E8AFE73}" srcOrd="10" destOrd="0" presId="urn:microsoft.com/office/officeart/2005/8/layout/vProcess5"/>
    <dgm:cxn modelId="{1D999016-A99E-4A07-BEF2-9874E7740434}" type="presParOf" srcId="{42D64154-F042-4B18-AE45-34775CFF0AA6}" destId="{B5F6D188-9F1E-4D26-A82A-B1CC17C8187E}" srcOrd="11" destOrd="0" presId="urn:microsoft.com/office/officeart/2005/8/layout/vProcess5"/>
    <dgm:cxn modelId="{6C26119A-3DF4-4807-BB01-E458D4D5E712}" type="presParOf" srcId="{42D64154-F042-4B18-AE45-34775CFF0AA6}" destId="{4C96E4D9-A2A5-462E-A774-625153F9A28D}" srcOrd="12" destOrd="0" presId="urn:microsoft.com/office/officeart/2005/8/layout/vProcess5"/>
    <dgm:cxn modelId="{E56D791A-3EE5-412C-AB5C-956034F2A1A3}" type="presParOf" srcId="{42D64154-F042-4B18-AE45-34775CFF0AA6}" destId="{78A11A00-D947-45FE-B3FE-212BC7D1307D}" srcOrd="13" destOrd="0" presId="urn:microsoft.com/office/officeart/2005/8/layout/vProcess5"/>
    <dgm:cxn modelId="{D20F356E-6BD9-4DB8-B7F9-9F4A0F7D85C3}" type="presParOf" srcId="{42D64154-F042-4B18-AE45-34775CFF0AA6}" destId="{8C202F52-4BA9-4361-B7EC-9F1096114F2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C6DC9A-7852-4A42-872C-441C662360D4}" type="doc">
      <dgm:prSet loTypeId="urn:microsoft.com/office/officeart/2005/8/layout/vList2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FDAB6409-F9A9-480C-B288-998A206ACFD7}">
      <dgm:prSet/>
      <dgm:spPr/>
      <dgm:t>
        <a:bodyPr/>
        <a:lstStyle/>
        <a:p>
          <a:pPr rtl="0"/>
          <a:r>
            <a:rPr lang="en-US" dirty="0" smtClean="0"/>
            <a:t>Requirement: Transform (cast) double-precision floating-point 64-bit value into int16 16-bit signed integer</a:t>
          </a:r>
          <a:endParaRPr lang="en-US" dirty="0"/>
        </a:p>
      </dgm:t>
    </dgm:pt>
    <dgm:pt modelId="{767D8911-305F-4E90-8A4B-FFB5E49519DC}" type="parTrans" cxnId="{6C3F5B02-FF4E-47F0-A0E2-F37CA7CEE186}">
      <dgm:prSet/>
      <dgm:spPr/>
      <dgm:t>
        <a:bodyPr/>
        <a:lstStyle/>
        <a:p>
          <a:endParaRPr lang="en-US"/>
        </a:p>
      </dgm:t>
    </dgm:pt>
    <dgm:pt modelId="{6B162005-C6A2-4E37-B961-F7F7F6AB7E5F}" type="sibTrans" cxnId="{6C3F5B02-FF4E-47F0-A0E2-F37CA7CEE186}">
      <dgm:prSet/>
      <dgm:spPr/>
      <dgm:t>
        <a:bodyPr/>
        <a:lstStyle/>
        <a:p>
          <a:endParaRPr lang="en-US"/>
        </a:p>
      </dgm:t>
    </dgm:pt>
    <dgm:pt modelId="{7E2E18F7-05DD-40D6-B64E-24248FA9DF3A}">
      <dgm:prSet/>
      <dgm:spPr/>
      <dgm:t>
        <a:bodyPr/>
        <a:lstStyle/>
        <a:p>
          <a:pPr rtl="0"/>
          <a:r>
            <a:rPr lang="en-US" dirty="0" smtClean="0"/>
            <a:t>64-bit value: -14900351502.5752239</a:t>
          </a:r>
          <a:endParaRPr lang="en-US" dirty="0"/>
        </a:p>
      </dgm:t>
    </dgm:pt>
    <dgm:pt modelId="{468AA1BD-E50C-43C3-B105-A89C42E5D27C}" type="parTrans" cxnId="{7DC6633A-26CA-4077-B50B-A7BCF16BC482}">
      <dgm:prSet/>
      <dgm:spPr/>
      <dgm:t>
        <a:bodyPr/>
        <a:lstStyle/>
        <a:p>
          <a:endParaRPr lang="en-US"/>
        </a:p>
      </dgm:t>
    </dgm:pt>
    <dgm:pt modelId="{196B05AE-FA82-4635-BC72-505BF6967A2F}" type="sibTrans" cxnId="{7DC6633A-26CA-4077-B50B-A7BCF16BC482}">
      <dgm:prSet/>
      <dgm:spPr/>
      <dgm:t>
        <a:bodyPr/>
        <a:lstStyle/>
        <a:p>
          <a:endParaRPr lang="en-US"/>
        </a:p>
      </dgm:t>
    </dgm:pt>
    <dgm:pt modelId="{36D697B8-71DB-4AD1-B1E0-4E6F366AFF05}">
      <dgm:prSet/>
      <dgm:spPr/>
      <dgm:t>
        <a:bodyPr/>
        <a:lstStyle/>
        <a:p>
          <a:pPr rtl="0"/>
          <a:r>
            <a:rPr lang="en-US" dirty="0" smtClean="0"/>
            <a:t>Requiring a </a:t>
          </a:r>
          <a:r>
            <a:rPr lang="en-US" u="sng" dirty="0" smtClean="0"/>
            <a:t>35-bit</a:t>
          </a:r>
          <a:r>
            <a:rPr lang="en-US" dirty="0" smtClean="0"/>
            <a:t> signed integer to properly convert</a:t>
          </a:r>
          <a:endParaRPr lang="en-US" dirty="0"/>
        </a:p>
      </dgm:t>
    </dgm:pt>
    <dgm:pt modelId="{87842AC2-CF46-476E-8427-D7CD7F1FF2A5}" type="parTrans" cxnId="{D6EA8F65-215B-4AAF-A712-E44A8C9DC5EE}">
      <dgm:prSet/>
      <dgm:spPr/>
      <dgm:t>
        <a:bodyPr/>
        <a:lstStyle/>
        <a:p>
          <a:endParaRPr lang="en-US"/>
        </a:p>
      </dgm:t>
    </dgm:pt>
    <dgm:pt modelId="{723EBE0B-299F-441C-84DD-9EA55FB123F6}" type="sibTrans" cxnId="{D6EA8F65-215B-4AAF-A712-E44A8C9DC5EE}">
      <dgm:prSet/>
      <dgm:spPr/>
      <dgm:t>
        <a:bodyPr/>
        <a:lstStyle/>
        <a:p>
          <a:endParaRPr lang="en-US"/>
        </a:p>
      </dgm:t>
    </dgm:pt>
    <dgm:pt modelId="{0252A8E8-4741-4D10-872E-0E3C21E10DE2}">
      <dgm:prSet/>
      <dgm:spPr/>
      <dgm:t>
        <a:bodyPr/>
        <a:lstStyle/>
        <a:p>
          <a:pPr rtl="0"/>
          <a:r>
            <a:rPr lang="en-US" dirty="0" smtClean="0"/>
            <a:t>32-bit signed integer not able to hold values less than -2147483648</a:t>
          </a:r>
          <a:endParaRPr lang="en-US" dirty="0"/>
        </a:p>
      </dgm:t>
    </dgm:pt>
    <dgm:pt modelId="{DB3153CF-BA47-471F-92AD-8AE3D564568F}" type="parTrans" cxnId="{6C9A053A-7322-45F8-9757-EED0B21E93BF}">
      <dgm:prSet/>
      <dgm:spPr/>
      <dgm:t>
        <a:bodyPr/>
        <a:lstStyle/>
        <a:p>
          <a:endParaRPr lang="en-US"/>
        </a:p>
      </dgm:t>
    </dgm:pt>
    <dgm:pt modelId="{FFEB4B49-6A71-4734-B3D6-574B6D7E6250}" type="sibTrans" cxnId="{6C9A053A-7322-45F8-9757-EED0B21E93BF}">
      <dgm:prSet/>
      <dgm:spPr/>
      <dgm:t>
        <a:bodyPr/>
        <a:lstStyle/>
        <a:p>
          <a:endParaRPr lang="en-US"/>
        </a:p>
      </dgm:t>
    </dgm:pt>
    <dgm:pt modelId="{DE35FF20-56A1-4C97-8764-42E2B1A925FE}">
      <dgm:prSet/>
      <dgm:spPr/>
      <dgm:t>
        <a:bodyPr/>
        <a:lstStyle/>
        <a:p>
          <a:pPr rtl="0"/>
          <a:r>
            <a:rPr lang="en-US" dirty="0" smtClean="0"/>
            <a:t>Failure to transform into 32-bit signed integer</a:t>
          </a:r>
          <a:endParaRPr lang="en-US" dirty="0"/>
        </a:p>
      </dgm:t>
    </dgm:pt>
    <dgm:pt modelId="{F6028407-A356-4FFE-9774-3FF6BAFDF941}" type="parTrans" cxnId="{B4C69245-60B7-4F43-BC24-574BFA76160C}">
      <dgm:prSet/>
      <dgm:spPr/>
      <dgm:t>
        <a:bodyPr/>
        <a:lstStyle/>
        <a:p>
          <a:endParaRPr lang="en-US"/>
        </a:p>
      </dgm:t>
    </dgm:pt>
    <dgm:pt modelId="{CE0104C0-AC91-4DAC-85DE-91B17557B806}" type="sibTrans" cxnId="{B4C69245-60B7-4F43-BC24-574BFA76160C}">
      <dgm:prSet/>
      <dgm:spPr/>
      <dgm:t>
        <a:bodyPr/>
        <a:lstStyle/>
        <a:p>
          <a:endParaRPr lang="en-US"/>
        </a:p>
      </dgm:t>
    </dgm:pt>
    <dgm:pt modelId="{A1E65099-2C19-4415-8744-6913C1CED69D}">
      <dgm:prSet/>
      <dgm:spPr/>
      <dgm:t>
        <a:bodyPr/>
        <a:lstStyle/>
        <a:p>
          <a:pPr rtl="0"/>
          <a:r>
            <a:rPr lang="en-US" dirty="0" smtClean="0"/>
            <a:t>FSW implementation: Conversion performed in two steps:</a:t>
          </a:r>
          <a:endParaRPr lang="en-US" dirty="0"/>
        </a:p>
      </dgm:t>
    </dgm:pt>
    <dgm:pt modelId="{3DE88752-8F5D-4C13-95FB-E8B06840D340}" type="parTrans" cxnId="{D50B4CFC-5CED-4B2F-914F-2202C7C1E051}">
      <dgm:prSet/>
      <dgm:spPr/>
    </dgm:pt>
    <dgm:pt modelId="{A0215155-CE40-4D9F-BAC9-44155410E44D}" type="sibTrans" cxnId="{D50B4CFC-5CED-4B2F-914F-2202C7C1E051}">
      <dgm:prSet/>
      <dgm:spPr/>
    </dgm:pt>
    <dgm:pt modelId="{1BE1EEB5-8EC2-447E-BCB3-7A72CD0D9CF2}">
      <dgm:prSet/>
      <dgm:spPr/>
      <dgm:t>
        <a:bodyPr/>
        <a:lstStyle/>
        <a:p>
          <a:pPr rtl="0"/>
          <a:r>
            <a:rPr lang="en-US" dirty="0" smtClean="0"/>
            <a:t>64-bit floating-point to 32-bit signed integer</a:t>
          </a:r>
          <a:endParaRPr lang="en-US" dirty="0"/>
        </a:p>
      </dgm:t>
    </dgm:pt>
    <dgm:pt modelId="{6D682F4C-D971-4FC4-A792-26AF9BD4B95A}" type="parTrans" cxnId="{6E29DC5E-D649-496A-935A-1445DD2973AD}">
      <dgm:prSet/>
      <dgm:spPr/>
      <dgm:t>
        <a:bodyPr/>
        <a:lstStyle/>
        <a:p>
          <a:endParaRPr lang="en-US"/>
        </a:p>
      </dgm:t>
    </dgm:pt>
    <dgm:pt modelId="{F9EAC811-E071-42A2-8E42-620F7AF093E3}" type="sibTrans" cxnId="{6E29DC5E-D649-496A-935A-1445DD2973AD}">
      <dgm:prSet/>
      <dgm:spPr/>
      <dgm:t>
        <a:bodyPr/>
        <a:lstStyle/>
        <a:p>
          <a:endParaRPr lang="en-US"/>
        </a:p>
      </dgm:t>
    </dgm:pt>
    <dgm:pt modelId="{2DEB9F2D-4AA1-41F1-864F-5845217C5441}">
      <dgm:prSet/>
      <dgm:spPr/>
      <dgm:t>
        <a:bodyPr/>
        <a:lstStyle/>
        <a:p>
          <a:pPr rtl="0"/>
          <a:r>
            <a:rPr lang="en-US" dirty="0" smtClean="0"/>
            <a:t>32-bit signed integer to 16-bit signed integer</a:t>
          </a:r>
          <a:endParaRPr lang="en-US" dirty="0"/>
        </a:p>
      </dgm:t>
    </dgm:pt>
    <dgm:pt modelId="{2229E9DD-E43D-4935-8AA7-BDE80DD248F3}" type="parTrans" cxnId="{8ABC266B-FAA3-463B-9F06-CD92BDB2D8ED}">
      <dgm:prSet/>
      <dgm:spPr/>
      <dgm:t>
        <a:bodyPr/>
        <a:lstStyle/>
        <a:p>
          <a:endParaRPr lang="en-US"/>
        </a:p>
      </dgm:t>
    </dgm:pt>
    <dgm:pt modelId="{F65E4C65-BA53-4F2D-B415-EA3DB0B43ECB}" type="sibTrans" cxnId="{8ABC266B-FAA3-463B-9F06-CD92BDB2D8ED}">
      <dgm:prSet/>
      <dgm:spPr/>
      <dgm:t>
        <a:bodyPr/>
        <a:lstStyle/>
        <a:p>
          <a:endParaRPr lang="en-US"/>
        </a:p>
      </dgm:t>
    </dgm:pt>
    <dgm:pt modelId="{F66C1375-DEAA-45A0-B8AF-416B5055B68A}" type="pres">
      <dgm:prSet presAssocID="{7AC6DC9A-7852-4A42-872C-441C662360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5F852F-FEBA-4BED-B5E5-764790FA80C9}" type="pres">
      <dgm:prSet presAssocID="{FDAB6409-F9A9-480C-B288-998A206ACFD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2DC85-60D9-4218-BF1E-D55E5AF85D58}" type="pres">
      <dgm:prSet presAssocID="{6B162005-C6A2-4E37-B961-F7F7F6AB7E5F}" presName="spacer" presStyleCnt="0"/>
      <dgm:spPr/>
    </dgm:pt>
    <dgm:pt modelId="{452C88D1-74EC-4843-965D-8179813D2157}" type="pres">
      <dgm:prSet presAssocID="{A1E65099-2C19-4415-8744-6913C1CED69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AE5D4-0671-41B1-8902-D7858E0E6D9F}" type="pres">
      <dgm:prSet presAssocID="{A1E65099-2C19-4415-8744-6913C1CED69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1996A-F681-42CB-9833-2614FB5845E9}" type="pres">
      <dgm:prSet presAssocID="{7E2E18F7-05DD-40D6-B64E-24248FA9DF3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01BE6-551F-45B7-8628-66D3EBB8C3F8}" type="pres">
      <dgm:prSet presAssocID="{7E2E18F7-05DD-40D6-B64E-24248FA9DF3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29DC5E-D649-496A-935A-1445DD2973AD}" srcId="{A1E65099-2C19-4415-8744-6913C1CED69D}" destId="{1BE1EEB5-8EC2-447E-BCB3-7A72CD0D9CF2}" srcOrd="0" destOrd="0" parTransId="{6D682F4C-D971-4FC4-A792-26AF9BD4B95A}" sibTransId="{F9EAC811-E071-42A2-8E42-620F7AF093E3}"/>
    <dgm:cxn modelId="{106BB898-EB03-4037-B4EC-09EABD0F76C9}" type="presOf" srcId="{1BE1EEB5-8EC2-447E-BCB3-7A72CD0D9CF2}" destId="{53EAE5D4-0671-41B1-8902-D7858E0E6D9F}" srcOrd="0" destOrd="0" presId="urn:microsoft.com/office/officeart/2005/8/layout/vList2"/>
    <dgm:cxn modelId="{6C9A053A-7322-45F8-9757-EED0B21E93BF}" srcId="{7E2E18F7-05DD-40D6-B64E-24248FA9DF3A}" destId="{0252A8E8-4741-4D10-872E-0E3C21E10DE2}" srcOrd="1" destOrd="0" parTransId="{DB3153CF-BA47-471F-92AD-8AE3D564568F}" sibTransId="{FFEB4B49-6A71-4734-B3D6-574B6D7E6250}"/>
    <dgm:cxn modelId="{B4C69245-60B7-4F43-BC24-574BFA76160C}" srcId="{7E2E18F7-05DD-40D6-B64E-24248FA9DF3A}" destId="{DE35FF20-56A1-4C97-8764-42E2B1A925FE}" srcOrd="2" destOrd="0" parTransId="{F6028407-A356-4FFE-9774-3FF6BAFDF941}" sibTransId="{CE0104C0-AC91-4DAC-85DE-91B17557B806}"/>
    <dgm:cxn modelId="{AF0B5883-D240-49DF-948B-B55CE9D5EA57}" type="presOf" srcId="{2DEB9F2D-4AA1-41F1-864F-5845217C5441}" destId="{53EAE5D4-0671-41B1-8902-D7858E0E6D9F}" srcOrd="0" destOrd="1" presId="urn:microsoft.com/office/officeart/2005/8/layout/vList2"/>
    <dgm:cxn modelId="{6C3F5B02-FF4E-47F0-A0E2-F37CA7CEE186}" srcId="{7AC6DC9A-7852-4A42-872C-441C662360D4}" destId="{FDAB6409-F9A9-480C-B288-998A206ACFD7}" srcOrd="0" destOrd="0" parTransId="{767D8911-305F-4E90-8A4B-FFB5E49519DC}" sibTransId="{6B162005-C6A2-4E37-B961-F7F7F6AB7E5F}"/>
    <dgm:cxn modelId="{AAFF83AE-3686-43F8-8CC0-3718FFA72065}" type="presOf" srcId="{DE35FF20-56A1-4C97-8764-42E2B1A925FE}" destId="{D1F01BE6-551F-45B7-8628-66D3EBB8C3F8}" srcOrd="0" destOrd="2" presId="urn:microsoft.com/office/officeart/2005/8/layout/vList2"/>
    <dgm:cxn modelId="{7DC6633A-26CA-4077-B50B-A7BCF16BC482}" srcId="{7AC6DC9A-7852-4A42-872C-441C662360D4}" destId="{7E2E18F7-05DD-40D6-B64E-24248FA9DF3A}" srcOrd="2" destOrd="0" parTransId="{468AA1BD-E50C-43C3-B105-A89C42E5D27C}" sibTransId="{196B05AE-FA82-4635-BC72-505BF6967A2F}"/>
    <dgm:cxn modelId="{3A7A6C77-6008-47A4-8FC2-8685436A33E2}" type="presOf" srcId="{A1E65099-2C19-4415-8744-6913C1CED69D}" destId="{452C88D1-74EC-4843-965D-8179813D2157}" srcOrd="0" destOrd="0" presId="urn:microsoft.com/office/officeart/2005/8/layout/vList2"/>
    <dgm:cxn modelId="{D5F35550-5FB6-453D-B8AC-BE948F231211}" type="presOf" srcId="{7AC6DC9A-7852-4A42-872C-441C662360D4}" destId="{F66C1375-DEAA-45A0-B8AF-416B5055B68A}" srcOrd="0" destOrd="0" presId="urn:microsoft.com/office/officeart/2005/8/layout/vList2"/>
    <dgm:cxn modelId="{00058E73-896E-4ED4-8F4F-FCB54155EF64}" type="presOf" srcId="{36D697B8-71DB-4AD1-B1E0-4E6F366AFF05}" destId="{D1F01BE6-551F-45B7-8628-66D3EBB8C3F8}" srcOrd="0" destOrd="0" presId="urn:microsoft.com/office/officeart/2005/8/layout/vList2"/>
    <dgm:cxn modelId="{23444955-6F8E-47F9-B87D-6866CA8A912B}" type="presOf" srcId="{0252A8E8-4741-4D10-872E-0E3C21E10DE2}" destId="{D1F01BE6-551F-45B7-8628-66D3EBB8C3F8}" srcOrd="0" destOrd="1" presId="urn:microsoft.com/office/officeart/2005/8/layout/vList2"/>
    <dgm:cxn modelId="{D6EA8F65-215B-4AAF-A712-E44A8C9DC5EE}" srcId="{7E2E18F7-05DD-40D6-B64E-24248FA9DF3A}" destId="{36D697B8-71DB-4AD1-B1E0-4E6F366AFF05}" srcOrd="0" destOrd="0" parTransId="{87842AC2-CF46-476E-8427-D7CD7F1FF2A5}" sibTransId="{723EBE0B-299F-441C-84DD-9EA55FB123F6}"/>
    <dgm:cxn modelId="{8ABC266B-FAA3-463B-9F06-CD92BDB2D8ED}" srcId="{A1E65099-2C19-4415-8744-6913C1CED69D}" destId="{2DEB9F2D-4AA1-41F1-864F-5845217C5441}" srcOrd="1" destOrd="0" parTransId="{2229E9DD-E43D-4935-8AA7-BDE80DD248F3}" sibTransId="{F65E4C65-BA53-4F2D-B415-EA3DB0B43ECB}"/>
    <dgm:cxn modelId="{A9EEB683-4993-4A98-AC1D-F16F3B5DD7FD}" type="presOf" srcId="{FDAB6409-F9A9-480C-B288-998A206ACFD7}" destId="{A95F852F-FEBA-4BED-B5E5-764790FA80C9}" srcOrd="0" destOrd="0" presId="urn:microsoft.com/office/officeart/2005/8/layout/vList2"/>
    <dgm:cxn modelId="{96A9C39C-C709-4B35-913E-EF2619F06CA0}" type="presOf" srcId="{7E2E18F7-05DD-40D6-B64E-24248FA9DF3A}" destId="{F601996A-F681-42CB-9833-2614FB5845E9}" srcOrd="0" destOrd="0" presId="urn:microsoft.com/office/officeart/2005/8/layout/vList2"/>
    <dgm:cxn modelId="{D50B4CFC-5CED-4B2F-914F-2202C7C1E051}" srcId="{7AC6DC9A-7852-4A42-872C-441C662360D4}" destId="{A1E65099-2C19-4415-8744-6913C1CED69D}" srcOrd="1" destOrd="0" parTransId="{3DE88752-8F5D-4C13-95FB-E8B06840D340}" sibTransId="{A0215155-CE40-4D9F-BAC9-44155410E44D}"/>
    <dgm:cxn modelId="{10394AA9-4359-43A5-83FA-3DD0B743AD85}" type="presParOf" srcId="{F66C1375-DEAA-45A0-B8AF-416B5055B68A}" destId="{A95F852F-FEBA-4BED-B5E5-764790FA80C9}" srcOrd="0" destOrd="0" presId="urn:microsoft.com/office/officeart/2005/8/layout/vList2"/>
    <dgm:cxn modelId="{00BEF059-E600-4F14-8556-44E8A57AACAA}" type="presParOf" srcId="{F66C1375-DEAA-45A0-B8AF-416B5055B68A}" destId="{18C2DC85-60D9-4218-BF1E-D55E5AF85D58}" srcOrd="1" destOrd="0" presId="urn:microsoft.com/office/officeart/2005/8/layout/vList2"/>
    <dgm:cxn modelId="{FB46278F-C4A7-4671-B25F-8DF54934B18C}" type="presParOf" srcId="{F66C1375-DEAA-45A0-B8AF-416B5055B68A}" destId="{452C88D1-74EC-4843-965D-8179813D2157}" srcOrd="2" destOrd="0" presId="urn:microsoft.com/office/officeart/2005/8/layout/vList2"/>
    <dgm:cxn modelId="{D1EE0D0B-CFE5-4322-9D9B-B1B966D55119}" type="presParOf" srcId="{F66C1375-DEAA-45A0-B8AF-416B5055B68A}" destId="{53EAE5D4-0671-41B1-8902-D7858E0E6D9F}" srcOrd="3" destOrd="0" presId="urn:microsoft.com/office/officeart/2005/8/layout/vList2"/>
    <dgm:cxn modelId="{546379FA-DDFD-46BA-AC6D-1E28709C9167}" type="presParOf" srcId="{F66C1375-DEAA-45A0-B8AF-416B5055B68A}" destId="{F601996A-F681-42CB-9833-2614FB5845E9}" srcOrd="4" destOrd="0" presId="urn:microsoft.com/office/officeart/2005/8/layout/vList2"/>
    <dgm:cxn modelId="{BAAE319A-E920-4D1B-9A6F-014714563C85}" type="presParOf" srcId="{F66C1375-DEAA-45A0-B8AF-416B5055B68A}" destId="{D1F01BE6-551F-45B7-8628-66D3EBB8C3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E04C67-AE23-4DBF-96C6-6E9CE8EDE544}" type="doc">
      <dgm:prSet loTypeId="urn:microsoft.com/office/officeart/2005/8/layout/vList2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6C14AA8-E82E-45EB-B259-74B25B4A520C}">
      <dgm:prSet custT="1"/>
      <dgm:spPr/>
      <dgm:t>
        <a:bodyPr/>
        <a:lstStyle/>
        <a:p>
          <a:pPr rtl="0"/>
          <a:r>
            <a:rPr lang="en-US" sz="3200" dirty="0" smtClean="0"/>
            <a:t>No bounds-checking, of values to be typecast, performed by FSW</a:t>
          </a:r>
          <a:endParaRPr lang="en-US" sz="3200" dirty="0"/>
        </a:p>
      </dgm:t>
    </dgm:pt>
    <dgm:pt modelId="{0DA3CE66-AEFC-4226-BC82-6CCA14FCFE1B}" type="parTrans" cxnId="{15D02BDB-7B03-499B-8531-6C7B92F9CB21}">
      <dgm:prSet/>
      <dgm:spPr/>
      <dgm:t>
        <a:bodyPr/>
        <a:lstStyle/>
        <a:p>
          <a:endParaRPr lang="en-US"/>
        </a:p>
      </dgm:t>
    </dgm:pt>
    <dgm:pt modelId="{88074AE9-2FF7-4006-B069-BD2FB45E0DE6}" type="sibTrans" cxnId="{15D02BDB-7B03-499B-8531-6C7B92F9CB21}">
      <dgm:prSet/>
      <dgm:spPr/>
      <dgm:t>
        <a:bodyPr/>
        <a:lstStyle/>
        <a:p>
          <a:endParaRPr lang="en-US"/>
        </a:p>
      </dgm:t>
    </dgm:pt>
    <dgm:pt modelId="{029F0A21-C94C-48CD-908F-E7384C4146CB}">
      <dgm:prSet custT="1"/>
      <dgm:spPr/>
      <dgm:t>
        <a:bodyPr/>
        <a:lstStyle/>
        <a:p>
          <a:pPr rtl="0"/>
          <a:r>
            <a:rPr lang="en-US" sz="2800" dirty="0" smtClean="0"/>
            <a:t>Anomaly could have been prevented if 64-bit floating-point value checked</a:t>
          </a:r>
          <a:endParaRPr lang="en-US" sz="2800" dirty="0"/>
        </a:p>
      </dgm:t>
    </dgm:pt>
    <dgm:pt modelId="{A4EFE58F-EA4D-4F74-84F9-615B0277400A}" type="parTrans" cxnId="{E648858E-ABBC-4686-A7E8-BD26269C569F}">
      <dgm:prSet/>
      <dgm:spPr/>
      <dgm:t>
        <a:bodyPr/>
        <a:lstStyle/>
        <a:p>
          <a:endParaRPr lang="en-US"/>
        </a:p>
      </dgm:t>
    </dgm:pt>
    <dgm:pt modelId="{9435DAC4-BFDC-490A-A214-58B156DF03E4}" type="sibTrans" cxnId="{E648858E-ABBC-4686-A7E8-BD26269C569F}">
      <dgm:prSet/>
      <dgm:spPr/>
      <dgm:t>
        <a:bodyPr/>
        <a:lstStyle/>
        <a:p>
          <a:endParaRPr lang="en-US"/>
        </a:p>
      </dgm:t>
    </dgm:pt>
    <dgm:pt modelId="{E7C3F2CC-893F-4300-B317-F36483CF446A}" type="pres">
      <dgm:prSet presAssocID="{7BE04C67-AE23-4DBF-96C6-6E9CE8EDE5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1D8AE9-2133-416A-A1F8-8A11C71F1CEC}" type="pres">
      <dgm:prSet presAssocID="{C6C14AA8-E82E-45EB-B259-74B25B4A520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5853-36C8-446E-8435-89CF40531261}" type="pres">
      <dgm:prSet presAssocID="{C6C14AA8-E82E-45EB-B259-74B25B4A520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28C223-2CD1-49B1-B981-CE6FBAC87535}" type="presOf" srcId="{7BE04C67-AE23-4DBF-96C6-6E9CE8EDE544}" destId="{E7C3F2CC-893F-4300-B317-F36483CF446A}" srcOrd="0" destOrd="0" presId="urn:microsoft.com/office/officeart/2005/8/layout/vList2"/>
    <dgm:cxn modelId="{9D53BF83-050B-48DD-B0EF-EF3076544098}" type="presOf" srcId="{029F0A21-C94C-48CD-908F-E7384C4146CB}" destId="{2B915853-36C8-446E-8435-89CF40531261}" srcOrd="0" destOrd="0" presId="urn:microsoft.com/office/officeart/2005/8/layout/vList2"/>
    <dgm:cxn modelId="{15D02BDB-7B03-499B-8531-6C7B92F9CB21}" srcId="{7BE04C67-AE23-4DBF-96C6-6E9CE8EDE544}" destId="{C6C14AA8-E82E-45EB-B259-74B25B4A520C}" srcOrd="0" destOrd="0" parTransId="{0DA3CE66-AEFC-4226-BC82-6CCA14FCFE1B}" sibTransId="{88074AE9-2FF7-4006-B069-BD2FB45E0DE6}"/>
    <dgm:cxn modelId="{E648858E-ABBC-4686-A7E8-BD26269C569F}" srcId="{C6C14AA8-E82E-45EB-B259-74B25B4A520C}" destId="{029F0A21-C94C-48CD-908F-E7384C4146CB}" srcOrd="0" destOrd="0" parTransId="{A4EFE58F-EA4D-4F74-84F9-615B0277400A}" sibTransId="{9435DAC4-BFDC-490A-A214-58B156DF03E4}"/>
    <dgm:cxn modelId="{F46CCDFC-2788-4699-B973-3676863878F0}" type="presOf" srcId="{C6C14AA8-E82E-45EB-B259-74B25B4A520C}" destId="{951D8AE9-2133-416A-A1F8-8A11C71F1CEC}" srcOrd="0" destOrd="0" presId="urn:microsoft.com/office/officeart/2005/8/layout/vList2"/>
    <dgm:cxn modelId="{F9B84333-1F1E-4F8C-829D-503EFAF6B619}" type="presParOf" srcId="{E7C3F2CC-893F-4300-B317-F36483CF446A}" destId="{951D8AE9-2133-416A-A1F8-8A11C71F1CEC}" srcOrd="0" destOrd="0" presId="urn:microsoft.com/office/officeart/2005/8/layout/vList2"/>
    <dgm:cxn modelId="{8BA41FE7-98E0-412B-81F9-751ACAF8D3CF}" type="presParOf" srcId="{E7C3F2CC-893F-4300-B317-F36483CF446A}" destId="{2B915853-36C8-446E-8435-89CF4053126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EAFE6-C4B8-4F5A-8CEE-BE2184FFDA46}">
      <dsp:nvSpPr>
        <dsp:cNvPr id="0" name=""/>
        <dsp:cNvSpPr/>
      </dsp:nvSpPr>
      <dsp:spPr>
        <a:xfrm>
          <a:off x="0" y="46641"/>
          <a:ext cx="8229600" cy="6715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On-Orbit Anomaly Research</a:t>
          </a:r>
          <a:endParaRPr lang="en-US" sz="2800" kern="1200" dirty="0"/>
        </a:p>
      </dsp:txBody>
      <dsp:txXfrm>
        <a:off x="32784" y="79425"/>
        <a:ext cx="8164032" cy="606012"/>
      </dsp:txXfrm>
    </dsp:sp>
    <dsp:sp modelId="{9951F808-CA53-4CB7-9B2E-B999C4692A48}">
      <dsp:nvSpPr>
        <dsp:cNvPr id="0" name=""/>
        <dsp:cNvSpPr/>
      </dsp:nvSpPr>
      <dsp:spPr>
        <a:xfrm>
          <a:off x="0" y="798861"/>
          <a:ext cx="8229600" cy="6715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61249"/>
                <a:satOff val="-878"/>
                <a:lumOff val="5123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61249"/>
                <a:satOff val="-878"/>
                <a:lumOff val="5123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61249"/>
                <a:satOff val="-878"/>
                <a:lumOff val="51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Description of Anomaly</a:t>
          </a:r>
          <a:endParaRPr lang="en-US" sz="2800" kern="1200" dirty="0"/>
        </a:p>
      </dsp:txBody>
      <dsp:txXfrm>
        <a:off x="32784" y="831645"/>
        <a:ext cx="8164032" cy="606012"/>
      </dsp:txXfrm>
    </dsp:sp>
    <dsp:sp modelId="{E9ABEDBC-BB3B-4371-85A2-808D350F91D2}">
      <dsp:nvSpPr>
        <dsp:cNvPr id="0" name=""/>
        <dsp:cNvSpPr/>
      </dsp:nvSpPr>
      <dsp:spPr>
        <a:xfrm>
          <a:off x="0" y="1551081"/>
          <a:ext cx="8229600" cy="6715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498"/>
                <a:satOff val="-1757"/>
                <a:lumOff val="10246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498"/>
                <a:satOff val="-1757"/>
                <a:lumOff val="10246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498"/>
                <a:satOff val="-1757"/>
                <a:lumOff val="1024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Causes of Anomaly</a:t>
          </a:r>
          <a:endParaRPr lang="en-US" sz="2800" kern="1200" dirty="0"/>
        </a:p>
      </dsp:txBody>
      <dsp:txXfrm>
        <a:off x="32784" y="1583865"/>
        <a:ext cx="8164032" cy="606012"/>
      </dsp:txXfrm>
    </dsp:sp>
    <dsp:sp modelId="{028AE1FD-A560-4216-A40D-3DA5C28A6341}">
      <dsp:nvSpPr>
        <dsp:cNvPr id="0" name=""/>
        <dsp:cNvSpPr/>
      </dsp:nvSpPr>
      <dsp:spPr>
        <a:xfrm>
          <a:off x="0" y="2303301"/>
          <a:ext cx="8229600" cy="6715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83747"/>
                <a:satOff val="-2635"/>
                <a:lumOff val="1536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83747"/>
                <a:satOff val="-2635"/>
                <a:lumOff val="1536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83747"/>
                <a:satOff val="-2635"/>
                <a:lumOff val="153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Root Cause: Operating System Fault</a:t>
          </a:r>
          <a:endParaRPr lang="en-US" sz="2800" kern="1200" dirty="0"/>
        </a:p>
      </dsp:txBody>
      <dsp:txXfrm>
        <a:off x="32784" y="2336085"/>
        <a:ext cx="8164032" cy="606012"/>
      </dsp:txXfrm>
    </dsp:sp>
    <dsp:sp modelId="{D9BCE61E-CBF1-499D-BD7E-5B99454113F9}">
      <dsp:nvSpPr>
        <dsp:cNvPr id="0" name=""/>
        <dsp:cNvSpPr/>
      </dsp:nvSpPr>
      <dsp:spPr>
        <a:xfrm>
          <a:off x="0" y="3055521"/>
          <a:ext cx="8229600" cy="6715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44997"/>
                <a:satOff val="-3514"/>
                <a:lumOff val="20492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44997"/>
                <a:satOff val="-3514"/>
                <a:lumOff val="20492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44997"/>
                <a:satOff val="-3514"/>
                <a:lumOff val="204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Proximate Cause: FSW Bounds-Checking Deficiency</a:t>
          </a:r>
          <a:endParaRPr lang="en-US" sz="2800" kern="1200" dirty="0"/>
        </a:p>
      </dsp:txBody>
      <dsp:txXfrm>
        <a:off x="32784" y="3088305"/>
        <a:ext cx="8164032" cy="606012"/>
      </dsp:txXfrm>
    </dsp:sp>
    <dsp:sp modelId="{7B900625-273F-4E67-B163-16C36C0C1786}">
      <dsp:nvSpPr>
        <dsp:cNvPr id="0" name=""/>
        <dsp:cNvSpPr/>
      </dsp:nvSpPr>
      <dsp:spPr>
        <a:xfrm>
          <a:off x="0" y="3807741"/>
          <a:ext cx="8229600" cy="6715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IV&amp;V Observations </a:t>
          </a:r>
          <a:endParaRPr lang="en-US" sz="2800" kern="1200" dirty="0"/>
        </a:p>
      </dsp:txBody>
      <dsp:txXfrm>
        <a:off x="32784" y="3840525"/>
        <a:ext cx="8164032" cy="606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BAE04-22CC-426D-B42B-68D8D5EC7FC2}">
      <dsp:nvSpPr>
        <dsp:cNvPr id="0" name=""/>
        <dsp:cNvSpPr/>
      </dsp:nvSpPr>
      <dsp:spPr>
        <a:xfrm>
          <a:off x="0" y="0"/>
          <a:ext cx="3989831" cy="621792"/>
        </a:xfrm>
        <a:prstGeom prst="roundRect">
          <a:avLst>
            <a:gd name="adj" fmla="val 10000"/>
          </a:avLst>
        </a:prstGeom>
        <a:solidFill>
          <a:srgbClr val="D5650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64-bit floating-pt. V</a:t>
          </a:r>
          <a:r>
            <a:rPr lang="en-US" sz="1400" kern="1200" dirty="0" smtClean="0">
              <a:solidFill>
                <a:schemeClr val="bg1"/>
              </a:solidFill>
            </a:rPr>
            <a:t>x</a:t>
          </a:r>
          <a:r>
            <a:rPr lang="en-US" sz="2000" kern="1200" dirty="0" smtClean="0">
              <a:solidFill>
                <a:schemeClr val="bg1"/>
              </a:solidFill>
            </a:rPr>
            <a:t> too big to convert to a 32-bit integer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8212" y="18212"/>
        <a:ext cx="3246118" cy="585368"/>
      </dsp:txXfrm>
    </dsp:sp>
    <dsp:sp modelId="{7B858A6E-D0D6-4853-AD18-F86B826F3F62}">
      <dsp:nvSpPr>
        <dsp:cNvPr id="0" name=""/>
        <dsp:cNvSpPr/>
      </dsp:nvSpPr>
      <dsp:spPr>
        <a:xfrm>
          <a:off x="297941" y="708152"/>
          <a:ext cx="3989831" cy="621792"/>
        </a:xfrm>
        <a:prstGeom prst="roundRect">
          <a:avLst>
            <a:gd name="adj" fmla="val 10000"/>
          </a:avLst>
        </a:prstGeom>
        <a:solidFill>
          <a:srgbClr val="F799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x component of velocity, V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x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, became too large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316153" y="726364"/>
        <a:ext cx="3251300" cy="585368"/>
      </dsp:txXfrm>
    </dsp:sp>
    <dsp:sp modelId="{68732395-7697-41E5-962C-EBFF0A8EB86A}">
      <dsp:nvSpPr>
        <dsp:cNvPr id="0" name=""/>
        <dsp:cNvSpPr/>
      </dsp:nvSpPr>
      <dsp:spPr>
        <a:xfrm>
          <a:off x="595883" y="1416303"/>
          <a:ext cx="3989831" cy="621792"/>
        </a:xfrm>
        <a:prstGeom prst="roundRect">
          <a:avLst>
            <a:gd name="adj" fmla="val 10000"/>
          </a:avLst>
        </a:prstGeom>
        <a:solidFill>
          <a:srgbClr val="F799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cos(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  <a:latin typeface="Symbol" pitchFamily="18" charset="2"/>
            </a:rPr>
            <a:t>l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) and x component of position flipped signs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14095" y="1434515"/>
        <a:ext cx="3251300" cy="585368"/>
      </dsp:txXfrm>
    </dsp:sp>
    <dsp:sp modelId="{1184FD8C-4BFD-4F9D-91F1-8A982BF668A6}">
      <dsp:nvSpPr>
        <dsp:cNvPr id="0" name=""/>
        <dsp:cNvSpPr/>
      </dsp:nvSpPr>
      <dsp:spPr>
        <a:xfrm>
          <a:off x="893825" y="2124456"/>
          <a:ext cx="3989831" cy="621792"/>
        </a:xfrm>
        <a:prstGeom prst="roundRect">
          <a:avLst>
            <a:gd name="adj" fmla="val 10000"/>
          </a:avLst>
        </a:prstGeom>
        <a:solidFill>
          <a:srgbClr val="F799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rPr>
            <a:t>fmod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1800" kern="12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rPr>
            <a:t>(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  <a:latin typeface="Symbol" pitchFamily="18" charset="2"/>
            </a:rPr>
            <a:t>l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,</a:t>
          </a:r>
          <a:r>
            <a:rPr lang="en-US" sz="1800" kern="12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rPr>
            <a:t>2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  <a:latin typeface="Symbol" pitchFamily="18" charset="2"/>
            </a:rPr>
            <a:t>p</a:t>
          </a:r>
          <a:r>
            <a:rPr lang="en-US" sz="1800" kern="12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rPr>
            <a:t>)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 returned incorrect value, off by 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  <a:latin typeface="Symbol" pitchFamily="18" charset="2"/>
            </a:rPr>
            <a:t>p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912037" y="2142668"/>
        <a:ext cx="3251300" cy="585367"/>
      </dsp:txXfrm>
    </dsp:sp>
    <dsp:sp modelId="{F25731BD-74CB-4DFC-87B4-851CF714FCBA}">
      <dsp:nvSpPr>
        <dsp:cNvPr id="0" name=""/>
        <dsp:cNvSpPr/>
      </dsp:nvSpPr>
      <dsp:spPr>
        <a:xfrm>
          <a:off x="1191767" y="2832607"/>
          <a:ext cx="3989831" cy="621792"/>
        </a:xfrm>
        <a:prstGeom prst="roundRect">
          <a:avLst>
            <a:gd name="adj" fmla="val 10000"/>
          </a:avLst>
        </a:prstGeom>
        <a:solidFill>
          <a:srgbClr val="D5650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Incorrect Implementation of </a:t>
          </a:r>
          <a:r>
            <a:rPr lang="en-US" sz="1800" kern="1200" dirty="0" smtClean="0">
              <a:solidFill>
                <a:schemeClr val="bg1"/>
              </a:solidFill>
              <a:latin typeface="Comic Sans MS" pitchFamily="66" charset="0"/>
            </a:rPr>
            <a:t>fmod</a:t>
          </a:r>
          <a:r>
            <a:rPr lang="en-US" sz="2000" kern="1200" dirty="0" smtClean="0">
              <a:solidFill>
                <a:schemeClr val="bg1"/>
              </a:solidFill>
            </a:rPr>
            <a:t> in the (COTS) OS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209979" y="2850819"/>
        <a:ext cx="3251300" cy="585368"/>
      </dsp:txXfrm>
    </dsp:sp>
    <dsp:sp modelId="{F8396F74-17DA-4F9D-9A25-DD4515421DCA}">
      <dsp:nvSpPr>
        <dsp:cNvPr id="0" name=""/>
        <dsp:cNvSpPr/>
      </dsp:nvSpPr>
      <dsp:spPr>
        <a:xfrm rot="10800000">
          <a:off x="3585666" y="454253"/>
          <a:ext cx="404164" cy="404164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25400" cap="flat" cmpd="sng" algn="ctr">
          <a:solidFill>
            <a:schemeClr val="accent6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676603" y="554284"/>
        <a:ext cx="222290" cy="304133"/>
      </dsp:txXfrm>
    </dsp:sp>
    <dsp:sp modelId="{D0F0029A-E1A0-4DFF-BB91-76FB06C73DDF}">
      <dsp:nvSpPr>
        <dsp:cNvPr id="0" name=""/>
        <dsp:cNvSpPr/>
      </dsp:nvSpPr>
      <dsp:spPr>
        <a:xfrm rot="10800000">
          <a:off x="3883608" y="1162405"/>
          <a:ext cx="404164" cy="404164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25400" cap="flat" cmpd="sng" algn="ctr">
          <a:solidFill>
            <a:schemeClr val="accent6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974545" y="1262436"/>
        <a:ext cx="222290" cy="304133"/>
      </dsp:txXfrm>
    </dsp:sp>
    <dsp:sp modelId="{3CD29B3A-0E80-4D76-A21F-192B1810A1DB}">
      <dsp:nvSpPr>
        <dsp:cNvPr id="0" name=""/>
        <dsp:cNvSpPr/>
      </dsp:nvSpPr>
      <dsp:spPr>
        <a:xfrm rot="10800000">
          <a:off x="4181550" y="1860194"/>
          <a:ext cx="404164" cy="404164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25400" cap="flat" cmpd="sng" algn="ctr">
          <a:solidFill>
            <a:schemeClr val="accent6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272487" y="1960225"/>
        <a:ext cx="222290" cy="304133"/>
      </dsp:txXfrm>
    </dsp:sp>
    <dsp:sp modelId="{A8E7FD62-E768-4983-9A1D-ED7F85D6AC20}">
      <dsp:nvSpPr>
        <dsp:cNvPr id="0" name=""/>
        <dsp:cNvSpPr/>
      </dsp:nvSpPr>
      <dsp:spPr>
        <a:xfrm rot="10800000">
          <a:off x="4479492" y="2575255"/>
          <a:ext cx="404164" cy="404164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25400" cap="flat" cmpd="sng" algn="ctr">
          <a:solidFill>
            <a:schemeClr val="accent6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570429" y="2675286"/>
        <a:ext cx="222290" cy="3041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DD016-EE0F-462D-A4E5-609877465FA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* College Intern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775D6-5107-4019-A4BD-8355CEFF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436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723E-33B3-4EB4-AF34-3EEC1902929D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* College Intern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6FF19-6599-4F48-926E-722B28C8D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78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6FF19-6599-4F48-926E-722B28C8D44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College Intern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FSW implementation: Conversion performed in two steps: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* College Intern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6FF19-6599-4F48-926E-722B28C8D4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IV&amp;V analysis of s/c operating system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* College Intern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6FF19-6599-4F48-926E-722B28C8D44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if the compiler provides bounds checking, most of the time it is disabled.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* College Intern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6FF19-6599-4F48-926E-722B28C8D44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* College Intern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SA-CMY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0" y="76200"/>
            <a:ext cx="762000" cy="635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SA-CMY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0" y="76200"/>
            <a:ext cx="762000" cy="635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EE95-9CDD-41DA-A6C5-9EA6C981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FF770-1277-4521-BF18-A9EC362A1EA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7DA1-FFAE-4522-ACDA-5A1821305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84AC-4FC5-46DF-AE0E-2066D7F9135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DB77C-7D1E-4CF0-A975-E96AA38B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5AF5-8FB2-43E0-88B6-5D9F32EC5FA5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8CE6-2ED3-4C21-A945-1529FED5A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203FF-2B40-4A2E-9309-0486C9E2D901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3C557-5A3D-4A28-9298-A70C8F735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95166-0961-4EB4-AE96-1506FA5F671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3873-80B5-4E9D-8BEF-B333347D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4.png"/><Relationship Id="rId3" Type="http://schemas.openxmlformats.org/officeDocument/2006/relationships/image" Target="../media/image26.png"/><Relationship Id="rId7" Type="http://schemas.openxmlformats.org/officeDocument/2006/relationships/image" Target="../media/image49.png"/><Relationship Id="rId12" Type="http://schemas.openxmlformats.org/officeDocument/2006/relationships/image" Target="../media/image24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5000" t="12000" r="5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T w="38100" h="38100" prst="angle"/>
            </a:sp3d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  <a:tileRect/>
                </a:gradFill>
                <a:effectLst>
                  <a:innerShdw dist="50800" dir="16200000">
                    <a:prstClr val="black"/>
                  </a:innerShdw>
                </a:effectLst>
              </a:rPr>
              <a:t>Anatomy of a Spacecraft Anomaly:</a:t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  <a:tileRect/>
                </a:gradFill>
                <a:effectLst>
                  <a:innerShdw dist="50800" dir="16200000">
                    <a:prstClr val="black"/>
                  </a:innerShdw>
                </a:effectLst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  <a:tileRect/>
                </a:gradFill>
                <a:effectLst>
                  <a:innerShdw dist="50800" dir="16200000">
                    <a:prstClr val="black"/>
                  </a:innerShdw>
                </a:effectLst>
              </a:rPr>
              <a:t>An IV&amp;V Perspective</a:t>
            </a:r>
            <a:endParaRPr lang="en-US" b="1" dirty="0">
              <a:ln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1"/>
                <a:tileRect/>
              </a:gradFill>
              <a:effectLst>
                <a:innerShdw dist="50800" dir="16200000">
                  <a:prstClr val="black"/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971800"/>
          </a:xfrm>
        </p:spPr>
        <p:txBody>
          <a:bodyPr lIns="91440">
            <a:normAutofit lnSpcReduction="10000"/>
          </a:bodyPr>
          <a:lstStyle/>
          <a:p>
            <a:r>
              <a:rPr lang="en-US" sz="2000" dirty="0" smtClean="0"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Joel Abraham*</a:t>
            </a:r>
          </a:p>
          <a:p>
            <a:r>
              <a:rPr lang="en-US" sz="2000" dirty="0" smtClean="0"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On-Orbit Anomaly Research</a:t>
            </a:r>
          </a:p>
          <a:p>
            <a:r>
              <a:rPr lang="en-US" sz="2000" dirty="0" smtClean="0"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NASA IV&amp;V Facility</a:t>
            </a:r>
          </a:p>
          <a:p>
            <a:r>
              <a:rPr lang="en-US" sz="2000" dirty="0" smtClean="0"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Fairmont, WV</a:t>
            </a:r>
          </a:p>
          <a:p>
            <a:endParaRPr lang="en-US" sz="1800" dirty="0" smtClean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1600" dirty="0" smtClean="0">
                <a:solidFill>
                  <a:srgbClr val="170BB9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4</a:t>
            </a:r>
            <a:r>
              <a:rPr lang="en-US" sz="1600" baseline="30000" dirty="0" smtClean="0">
                <a:solidFill>
                  <a:srgbClr val="170BB9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th</a:t>
            </a:r>
            <a:r>
              <a:rPr lang="en-US" sz="1600" dirty="0" smtClean="0">
                <a:solidFill>
                  <a:srgbClr val="170BB9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International Workshop on </a:t>
            </a:r>
          </a:p>
          <a:p>
            <a:r>
              <a:rPr lang="en-US" sz="1600" dirty="0" smtClean="0">
                <a:solidFill>
                  <a:srgbClr val="170BB9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Independent Verification &amp; Validation of Software</a:t>
            </a:r>
          </a:p>
          <a:p>
            <a:r>
              <a:rPr lang="en-US" sz="1600" dirty="0" smtClean="0">
                <a:solidFill>
                  <a:srgbClr val="170BB9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September 11 - 13, 2012</a:t>
            </a:r>
          </a:p>
          <a:p>
            <a:r>
              <a:rPr lang="en-US" sz="1600" dirty="0" smtClean="0">
                <a:solidFill>
                  <a:srgbClr val="170BB9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Morgantown, WV</a:t>
            </a:r>
            <a:endParaRPr lang="en-US" sz="1600" dirty="0">
              <a:solidFill>
                <a:srgbClr val="170BB9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Intern</a:t>
            </a:r>
            <a:r>
              <a:rPr lang="en-US" sz="1400" dirty="0"/>
              <a:t> </a:t>
            </a:r>
            <a:r>
              <a:rPr lang="en-US" sz="1400" dirty="0" smtClean="0"/>
              <a:t>- West Virginia Wesleyan College; Buckhannon, WV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 Cause: Operating System Fault</a:t>
            </a:r>
            <a:br>
              <a:rPr lang="en-US" dirty="0" smtClean="0"/>
            </a:br>
            <a:r>
              <a:rPr lang="en-US" sz="3600" u="sng" dirty="0" smtClean="0">
                <a:solidFill>
                  <a:schemeClr val="accent6">
                    <a:lumMod val="75000"/>
                  </a:schemeClr>
                </a:solidFill>
              </a:rPr>
              <a:t>OS Comparison of Numbers in </a:t>
            </a:r>
            <a:r>
              <a:rPr lang="en-US" sz="31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fmod</a:t>
            </a:r>
            <a:endParaRPr lang="en-US" sz="31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8229600" cy="16854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Left Brace 7"/>
          <p:cNvSpPr/>
          <p:nvPr/>
        </p:nvSpPr>
        <p:spPr>
          <a:xfrm rot="5400000">
            <a:off x="2112264" y="637032"/>
            <a:ext cx="914400" cy="3602736"/>
          </a:xfrm>
          <a:prstGeom prst="leftBrace">
            <a:avLst>
              <a:gd name="adj1" fmla="val 0"/>
              <a:gd name="adj2" fmla="val 50046"/>
            </a:avLst>
          </a:prstGeom>
          <a:ln w="444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5400000">
            <a:off x="5971032" y="637032"/>
            <a:ext cx="914400" cy="3602736"/>
          </a:xfrm>
          <a:prstGeom prst="leftBrace">
            <a:avLst>
              <a:gd name="adj1" fmla="val 0"/>
              <a:gd name="adj2" fmla="val 50046"/>
            </a:avLst>
          </a:prstGeom>
          <a:ln w="444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5920" y="1600200"/>
            <a:ext cx="1800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645920"/>
            <a:ext cx="180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5181600"/>
            <a:ext cx="7515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5202936"/>
            <a:ext cx="161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5562600"/>
            <a:ext cx="74866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5638800"/>
            <a:ext cx="161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00200" y="4495800"/>
            <a:ext cx="6019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 Cause: Operating System Fault</a:t>
            </a:r>
            <a:br>
              <a:rPr lang="en-US" dirty="0" smtClean="0"/>
            </a:br>
            <a:r>
              <a:rPr lang="en-US" sz="3600" u="sng" dirty="0" smtClean="0">
                <a:solidFill>
                  <a:schemeClr val="accent6">
                    <a:lumMod val="75000"/>
                  </a:schemeClr>
                </a:solidFill>
              </a:rPr>
              <a:t>OS Comparison of Numbers in </a:t>
            </a:r>
            <a:r>
              <a:rPr lang="en-US" sz="31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fmod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024128"/>
            <a:ext cx="8763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57400"/>
            <a:ext cx="161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984248"/>
            <a:ext cx="62960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291840"/>
            <a:ext cx="8382000" cy="16891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Donut 8"/>
          <p:cNvSpPr/>
          <p:nvPr/>
        </p:nvSpPr>
        <p:spPr>
          <a:xfrm>
            <a:off x="4495800" y="3904488"/>
            <a:ext cx="381000" cy="457200"/>
          </a:xfrm>
          <a:prstGeom prst="donut">
            <a:avLst>
              <a:gd name="adj" fmla="val 137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 Cause: Operating System Fault</a:t>
            </a:r>
            <a:br>
              <a:rPr lang="en-US" dirty="0" smtClean="0"/>
            </a:br>
            <a:r>
              <a:rPr lang="en-US" sz="3600" u="sng" dirty="0" smtClean="0">
                <a:solidFill>
                  <a:schemeClr val="accent6">
                    <a:lumMod val="75000"/>
                  </a:schemeClr>
                </a:solidFill>
              </a:rPr>
              <a:t>OS Comparison of Numbers in </a:t>
            </a:r>
            <a:r>
              <a:rPr lang="en-US" sz="31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certain values of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slightly larger than odd multiples of 2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, </a:t>
            </a:r>
            <a:r>
              <a:rPr lang="en-US" sz="2800" dirty="0" smtClean="0">
                <a:latin typeface="Comic Sans MS" pitchFamily="66" charset="0"/>
              </a:rPr>
              <a:t>fmod (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</a:t>
            </a:r>
            <a:r>
              <a:rPr lang="en-US" sz="2800" dirty="0" smtClean="0">
                <a:latin typeface="Comic Sans MS" pitchFamily="66" charset="0"/>
              </a:rPr>
              <a:t>, 2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en-US" dirty="0" smtClean="0"/>
              <a:t> failed at the last steps: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00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86200"/>
            <a:ext cx="161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267200"/>
            <a:ext cx="161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648200"/>
            <a:ext cx="161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876800"/>
            <a:ext cx="2486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eft Brace 10"/>
          <p:cNvSpPr/>
          <p:nvPr/>
        </p:nvSpPr>
        <p:spPr>
          <a:xfrm>
            <a:off x="3352800" y="4876800"/>
            <a:ext cx="304800" cy="6096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3528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191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8456" y="5181600"/>
            <a:ext cx="5495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9536" y="5562600"/>
            <a:ext cx="3657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Arrow 15"/>
          <p:cNvSpPr>
            <a:spLocks noChangeAspect="1"/>
          </p:cNvSpPr>
          <p:nvPr/>
        </p:nvSpPr>
        <p:spPr>
          <a:xfrm>
            <a:off x="4800600" y="5733288"/>
            <a:ext cx="587046" cy="290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5715000"/>
            <a:ext cx="12096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" y="4953000"/>
            <a:ext cx="228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" y="5715000"/>
            <a:ext cx="228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33800" y="3962400"/>
            <a:ext cx="914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Arrow Connector 21"/>
          <p:cNvCxnSpPr/>
          <p:nvPr/>
        </p:nvCxnSpPr>
        <p:spPr>
          <a:xfrm flipV="1">
            <a:off x="1828800" y="4267200"/>
            <a:ext cx="1752600" cy="68580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2800" y="563880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72400" y="1005840"/>
            <a:ext cx="8763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66744" y="4876800"/>
            <a:ext cx="2247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Proximate Cause: FSW Bounds-Checking Deficiency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Proximate Cause: FSW Bounds-Checking Deficiency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3535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OOAR Observations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971800" y="1676400"/>
            <a:ext cx="2743200" cy="1295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/>
              <a:t>To prevent </a:t>
            </a:r>
            <a:r>
              <a:rPr lang="en-US" sz="2000" b="1" dirty="0" smtClean="0">
                <a:latin typeface="+mj-lt"/>
              </a:rPr>
              <a:t>similar</a:t>
            </a:r>
            <a:r>
              <a:rPr lang="en-US" sz="2000" b="1" dirty="0" smtClean="0"/>
              <a:t> anomalies in the future: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4267200"/>
            <a:ext cx="2743200" cy="12954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IV&amp;V to code external to flight software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29200" y="4267200"/>
            <a:ext cx="2743200" cy="12954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IV&amp;V verification of bounds checking in flight software</a:t>
            </a:r>
          </a:p>
        </p:txBody>
      </p: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 flipH="1">
            <a:off x="2133600" y="2971800"/>
            <a:ext cx="22098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>
          <a:xfrm>
            <a:off x="4343400" y="2971800"/>
            <a:ext cx="20574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OOAR Observations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49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Ex: OS running FSW, an integral element of S/C operation</a:t>
            </a:r>
          </a:p>
          <a:p>
            <a:r>
              <a:rPr lang="en-US" sz="2400" dirty="0" smtClean="0"/>
              <a:t>May be the “weak link” if not analyzed along with FSW</a:t>
            </a:r>
          </a:p>
          <a:p>
            <a:r>
              <a:rPr lang="en-US" sz="2400" dirty="0" smtClean="0"/>
              <a:t>Issues with FSW may originate in external code, e.g., </a:t>
            </a:r>
            <a:r>
              <a:rPr lang="en-US" sz="2400" dirty="0" err="1" smtClean="0"/>
              <a:t>fmod</a:t>
            </a:r>
            <a:r>
              <a:rPr lang="en-US" sz="2400" dirty="0" smtClean="0"/>
              <a:t> bug in OS</a:t>
            </a:r>
          </a:p>
          <a:p>
            <a:r>
              <a:rPr lang="en-US" sz="2400" dirty="0" smtClean="0"/>
              <a:t>New software interacting with FSW may warrant IV&amp;V analysis</a:t>
            </a:r>
          </a:p>
          <a:p>
            <a:r>
              <a:rPr lang="en-US" sz="2400" dirty="0" smtClean="0"/>
              <a:t>Critical space missions may justify analyzing external code</a:t>
            </a:r>
          </a:p>
          <a:p>
            <a:r>
              <a:rPr lang="en-US" sz="2400" dirty="0" smtClean="0"/>
              <a:t>Past problems (e.g., a specific OS) may indicate a need for further assessment.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04800" y="1371600"/>
            <a:ext cx="8229600" cy="613802"/>
            <a:chOff x="0" y="778767"/>
            <a:chExt cx="8229600" cy="613802"/>
          </a:xfrm>
        </p:grpSpPr>
        <p:sp>
          <p:nvSpPr>
            <p:cNvPr id="6" name="Rounded Rectangle 5"/>
            <p:cNvSpPr/>
            <p:nvPr/>
          </p:nvSpPr>
          <p:spPr>
            <a:xfrm>
              <a:off x="0" y="778767"/>
              <a:ext cx="8229600" cy="61380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9963" y="808730"/>
              <a:ext cx="8169674" cy="5538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Apply IV&amp;V to Code </a:t>
              </a:r>
              <a:r>
                <a:rPr lang="en-US" sz="2400" dirty="0" smtClean="0"/>
                <a:t>E</a:t>
              </a:r>
              <a:r>
                <a:rPr lang="en-US" sz="2400" kern="1200" dirty="0" smtClean="0"/>
                <a:t>xternal to Flight </a:t>
              </a:r>
              <a:r>
                <a:rPr lang="en-US" sz="2400" dirty="0" smtClean="0"/>
                <a:t>S</a:t>
              </a:r>
              <a:r>
                <a:rPr lang="en-US" sz="2400" kern="1200" dirty="0" smtClean="0"/>
                <a:t>oftware (FSW)</a:t>
              </a:r>
              <a:endParaRPr lang="en-US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OOAR Observations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497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Challenges</a:t>
            </a:r>
          </a:p>
          <a:p>
            <a:pPr lvl="1"/>
            <a:r>
              <a:rPr lang="en-US" sz="2000" dirty="0" smtClean="0"/>
              <a:t>Full-cycle analysis may not be possible, e.g., OS already developed</a:t>
            </a:r>
          </a:p>
          <a:p>
            <a:pPr lvl="2"/>
            <a:r>
              <a:rPr lang="en-US" sz="1800" dirty="0" smtClean="0"/>
              <a:t>Comprehensive testing may be only option</a:t>
            </a:r>
          </a:p>
          <a:p>
            <a:pPr lvl="2"/>
            <a:r>
              <a:rPr lang="en-US" sz="1800" dirty="0" smtClean="0"/>
              <a:t>Testing cannot catch all bugs</a:t>
            </a:r>
          </a:p>
          <a:p>
            <a:pPr lvl="3"/>
            <a:r>
              <a:rPr lang="en-US" sz="1600" dirty="0" smtClean="0"/>
              <a:t>Ex.: </a:t>
            </a:r>
            <a:r>
              <a:rPr lang="en-US" sz="1600" dirty="0" err="1" smtClean="0"/>
              <a:t>fmod</a:t>
            </a:r>
            <a:r>
              <a:rPr lang="en-US" sz="1600" dirty="0" smtClean="0"/>
              <a:t> bug becoming active on the S/C once every two years at two instances a few seconds apart, which may or may not become an issue depending on whether a SW application happens to “consume” the bug at those instances</a:t>
            </a:r>
          </a:p>
          <a:p>
            <a:pPr lvl="1"/>
            <a:r>
              <a:rPr lang="en-US" sz="2000" dirty="0" smtClean="0"/>
              <a:t>Bugs may be too subtle to be detected easily (cf. </a:t>
            </a:r>
            <a:r>
              <a:rPr lang="en-US" sz="2000" dirty="0" err="1" smtClean="0"/>
              <a:t>fmod</a:t>
            </a:r>
            <a:r>
              <a:rPr lang="en-US" sz="2000" dirty="0" smtClean="0"/>
              <a:t> bug)</a:t>
            </a:r>
          </a:p>
          <a:p>
            <a:pPr lvl="1"/>
            <a:r>
              <a:rPr lang="en-US" sz="2000" dirty="0" smtClean="0"/>
              <a:t>Limited IV&amp;V resources to do both FSW and external software analysis</a:t>
            </a:r>
          </a:p>
          <a:p>
            <a:pPr lvl="1"/>
            <a:r>
              <a:rPr lang="en-US" sz="2000" dirty="0" smtClean="0"/>
              <a:t>May not be cost-effective to analyze external software with long, successful track records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04800" y="1371600"/>
            <a:ext cx="8153400" cy="603617"/>
            <a:chOff x="0" y="1363953"/>
            <a:chExt cx="8229600" cy="603617"/>
          </a:xfrm>
        </p:grpSpPr>
        <p:sp>
          <p:nvSpPr>
            <p:cNvPr id="6" name="Rounded Rectangle 5"/>
            <p:cNvSpPr/>
            <p:nvPr/>
          </p:nvSpPr>
          <p:spPr>
            <a:xfrm>
              <a:off x="0" y="1363953"/>
              <a:ext cx="8229600" cy="6036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9466" y="1393419"/>
              <a:ext cx="8170668" cy="5446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Apply IV&amp;V to Code </a:t>
              </a:r>
              <a:r>
                <a:rPr lang="en-US" sz="2400" dirty="0" smtClean="0"/>
                <a:t>E</a:t>
              </a:r>
              <a:r>
                <a:rPr lang="en-US" sz="2400" kern="1200" dirty="0" smtClean="0"/>
                <a:t>xternal to </a:t>
              </a:r>
              <a:r>
                <a:rPr lang="en-US" sz="2400" dirty="0" smtClean="0"/>
                <a:t>FSW </a:t>
              </a:r>
              <a:r>
                <a:rPr lang="en-US" sz="2400" b="0" kern="1200" dirty="0" smtClean="0"/>
                <a:t>(cont’d):</a:t>
              </a:r>
              <a:endParaRPr lang="en-US" sz="2400" b="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OOAR Observations (cont’d)</a:t>
            </a:r>
            <a:endParaRPr lang="en-US" sz="3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04800" y="1066800"/>
            <a:ext cx="8229600" cy="762000"/>
            <a:chOff x="0" y="135947"/>
            <a:chExt cx="8229600" cy="814854"/>
          </a:xfrm>
        </p:grpSpPr>
        <p:sp>
          <p:nvSpPr>
            <p:cNvPr id="7" name="Rounded Rectangle 6"/>
            <p:cNvSpPr/>
            <p:nvPr/>
          </p:nvSpPr>
          <p:spPr>
            <a:xfrm>
              <a:off x="0" y="135947"/>
              <a:ext cx="8229600" cy="81485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9778" y="175725"/>
              <a:ext cx="8150044" cy="735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IV&amp;V Verification of Bounds Checking in FSW</a:t>
              </a:r>
              <a:endParaRPr lang="en-US" sz="2400" b="1" kern="1200" dirty="0"/>
            </a:p>
          </p:txBody>
        </p:sp>
      </p:grp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Examples of bounds checking:</a:t>
            </a:r>
            <a:endParaRPr lang="en-US" sz="2000" u="sng" dirty="0" smtClean="0"/>
          </a:p>
          <a:p>
            <a:pPr lvl="1"/>
            <a:r>
              <a:rPr lang="en-US" sz="1800" dirty="0" smtClean="0"/>
              <a:t>Array index checking</a:t>
            </a:r>
          </a:p>
          <a:p>
            <a:pPr lvl="1"/>
            <a:r>
              <a:rPr lang="en-US" sz="1800" dirty="0" smtClean="0"/>
              <a:t>Checking for division by zero</a:t>
            </a:r>
          </a:p>
          <a:p>
            <a:pPr lvl="1"/>
            <a:r>
              <a:rPr lang="en-US" sz="1800" dirty="0" smtClean="0"/>
              <a:t>Screening for taking the square root of a negative number</a:t>
            </a:r>
          </a:p>
          <a:p>
            <a:r>
              <a:rPr lang="en-US" sz="2000" dirty="0" smtClean="0"/>
              <a:t>Bounds checking effective as fault protection in the code</a:t>
            </a:r>
          </a:p>
          <a:p>
            <a:pPr lvl="1"/>
            <a:r>
              <a:rPr lang="en-US" sz="1800" dirty="0" smtClean="0"/>
              <a:t>Bounds checking of typecasting would have prevented the </a:t>
            </a:r>
            <a:r>
              <a:rPr lang="en-US" sz="1800" dirty="0" err="1" smtClean="0"/>
              <a:t>fmod</a:t>
            </a:r>
            <a:r>
              <a:rPr lang="en-US" sz="1800" dirty="0" smtClean="0"/>
              <a:t> bug from leading to an anomaly</a:t>
            </a:r>
          </a:p>
          <a:p>
            <a:r>
              <a:rPr lang="en-US" sz="2000" dirty="0" smtClean="0"/>
              <a:t>Some compilers may not provide automatic run-time bounds checking.</a:t>
            </a:r>
          </a:p>
          <a:p>
            <a:r>
              <a:rPr lang="en-US" sz="2000" dirty="0" smtClean="0"/>
              <a:t>Verification of bounds checking, e.g., array index checking, readily performed by static code analysis tools</a:t>
            </a:r>
          </a:p>
          <a:p>
            <a:r>
              <a:rPr lang="en-US" sz="2000" dirty="0" smtClean="0"/>
              <a:t>Relatively easy to manually inspect the code to verify bounds-checking of pre-identified operations, e.g., typecasting, square root, etc.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OOAR Observations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/>
          <a:lstStyle/>
          <a:p>
            <a:pPr lvl="0"/>
            <a:r>
              <a:rPr lang="en-US" sz="2400" dirty="0" smtClean="0"/>
              <a:t>Challenges</a:t>
            </a:r>
          </a:p>
          <a:p>
            <a:pPr lvl="1"/>
            <a:r>
              <a:rPr lang="en-US" sz="2000" dirty="0" smtClean="0"/>
              <a:t>Some bounds checking requires dynamic code analysis tools</a:t>
            </a:r>
          </a:p>
          <a:p>
            <a:pPr lvl="2"/>
            <a:r>
              <a:rPr lang="en-US" sz="1800" dirty="0" smtClean="0"/>
              <a:t>Logistics of dynamic code analysis complicated</a:t>
            </a:r>
          </a:p>
          <a:p>
            <a:pPr lvl="1"/>
            <a:r>
              <a:rPr lang="en-US" sz="2000" dirty="0" smtClean="0"/>
              <a:t>Correct configuration of code analysis tools may also require significant time investment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04800" y="1524000"/>
            <a:ext cx="8153400" cy="696910"/>
            <a:chOff x="0" y="141292"/>
            <a:chExt cx="8229600" cy="696910"/>
          </a:xfrm>
        </p:grpSpPr>
        <p:sp>
          <p:nvSpPr>
            <p:cNvPr id="6" name="Rounded Rectangle 5"/>
            <p:cNvSpPr/>
            <p:nvPr/>
          </p:nvSpPr>
          <p:spPr>
            <a:xfrm>
              <a:off x="0" y="141292"/>
              <a:ext cx="8229600" cy="69691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4020" y="175312"/>
              <a:ext cx="8161560" cy="6288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0" kern="1200" dirty="0" smtClean="0"/>
                <a:t>IV&amp;V Verification of Bounds Checking in FSW (cont’d):</a:t>
              </a:r>
              <a:endParaRPr lang="en-US" sz="2400" b="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for your participation!</a:t>
            </a:r>
          </a:p>
          <a:p>
            <a:r>
              <a:rPr lang="en-US" dirty="0" smtClean="0"/>
              <a:t>Contact Info:</a:t>
            </a:r>
          </a:p>
          <a:p>
            <a:pPr lvl="1"/>
            <a:r>
              <a:rPr lang="en-US" sz="2000" dirty="0" smtClean="0"/>
              <a:t>Joel Abraham [Joel.A.Abraham@gmail.com] </a:t>
            </a:r>
          </a:p>
          <a:p>
            <a:pPr lvl="1"/>
            <a:r>
              <a:rPr lang="en-US" sz="2000" dirty="0" smtClean="0"/>
              <a:t>Joseph Painter [Joseph.D.Painter@ivv.nasa.gov]</a:t>
            </a:r>
          </a:p>
          <a:p>
            <a:pPr lvl="1"/>
            <a:r>
              <a:rPr lang="en-US" sz="2000" dirty="0" smtClean="0"/>
              <a:t>Koorosh </a:t>
            </a:r>
            <a:r>
              <a:rPr lang="en-US" sz="2000" dirty="0" err="1" smtClean="0"/>
              <a:t>Mirfakhraie</a:t>
            </a:r>
            <a:r>
              <a:rPr lang="en-US" sz="2000" dirty="0" smtClean="0"/>
              <a:t> [Koorosh.Mirfakhraie@ivv.nasa.gov]</a:t>
            </a:r>
          </a:p>
          <a:p>
            <a:pPr lvl="1"/>
            <a:r>
              <a:rPr lang="en-US" sz="2000" dirty="0" smtClean="0"/>
              <a:t>Ken Costello [Kenneth.A.Costello@nasa.gov]</a:t>
            </a:r>
          </a:p>
          <a:p>
            <a:pPr lvl="1"/>
            <a:r>
              <a:rPr lang="en-US" sz="2000" dirty="0" smtClean="0"/>
              <a:t>Sam </a:t>
            </a:r>
            <a:r>
              <a:rPr lang="en-US" sz="2000" dirty="0" err="1" smtClean="0"/>
              <a:t>Cilento</a:t>
            </a:r>
            <a:r>
              <a:rPr lang="en-US" sz="2000" dirty="0" smtClean="0"/>
              <a:t> [Salvatore.J.Cilento@ivv.nasa.gov]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On-Orbit Anomaly Research (OOAR)</a:t>
            </a:r>
            <a:br>
              <a:rPr lang="en-US" dirty="0" smtClean="0"/>
            </a:br>
            <a:r>
              <a:rPr lang="en-US" sz="4000" dirty="0" smtClean="0"/>
              <a:t>at NASA IV&amp;V Facility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95600" y="1752600"/>
            <a:ext cx="3352800" cy="12954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Study anomalies and mishaps associated with NASA space missions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838200" y="3810000"/>
            <a:ext cx="3276600" cy="16002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Assist with on-going NASA IV&amp;V analysis of heritage software  with past faulty history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181600" y="3810000"/>
            <a:ext cx="3276600" cy="16002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Help improve NASA IV&amp;V processes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5" name="Straight Arrow Connector 14"/>
          <p:cNvCxnSpPr>
            <a:stCxn id="7" idx="2"/>
            <a:endCxn id="12" idx="0"/>
          </p:cNvCxnSpPr>
          <p:nvPr/>
        </p:nvCxnSpPr>
        <p:spPr>
          <a:xfrm flipH="1">
            <a:off x="2476500" y="3048000"/>
            <a:ext cx="2095500" cy="7620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3" idx="0"/>
          </p:cNvCxnSpPr>
          <p:nvPr/>
        </p:nvCxnSpPr>
        <p:spPr>
          <a:xfrm>
            <a:off x="4572000" y="3048000"/>
            <a:ext cx="2247900" cy="7620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Anomaly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267200" y="2133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nvalid Operation Exception Condition.bmp"/>
          <p:cNvPicPr>
            <a:picLocks noChangeAspect="1"/>
          </p:cNvPicPr>
          <p:nvPr/>
        </p:nvPicPr>
        <p:blipFill>
          <a:blip r:embed="rId2" cstate="print"/>
          <a:srcRect l="32400" t="27200" r="39600" b="38400"/>
          <a:stretch>
            <a:fillRect/>
          </a:stretch>
        </p:blipFill>
        <p:spPr>
          <a:xfrm>
            <a:off x="5410200" y="1752600"/>
            <a:ext cx="2133600" cy="1965960"/>
          </a:xfrm>
          <a:prstGeom prst="rect">
            <a:avLst/>
          </a:prstGeom>
        </p:spPr>
      </p:pic>
      <p:sp>
        <p:nvSpPr>
          <p:cNvPr id="7" name="Curved Left Arrow 6"/>
          <p:cNvSpPr/>
          <p:nvPr/>
        </p:nvSpPr>
        <p:spPr>
          <a:xfrm>
            <a:off x="7848600" y="2286000"/>
            <a:ext cx="731520" cy="2667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Processor Reset.bmp"/>
          <p:cNvPicPr>
            <a:picLocks noChangeAspect="1"/>
          </p:cNvPicPr>
          <p:nvPr/>
        </p:nvPicPr>
        <p:blipFill>
          <a:blip r:embed="rId3" cstate="print"/>
          <a:srcRect l="33600" t="27200" r="39600" b="38400"/>
          <a:stretch>
            <a:fillRect/>
          </a:stretch>
        </p:blipFill>
        <p:spPr>
          <a:xfrm>
            <a:off x="5562600" y="4038600"/>
            <a:ext cx="2042160" cy="1965960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4267200" y="4572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n-Safe Mode.bmp"/>
          <p:cNvPicPr>
            <a:picLocks noChangeAspect="1"/>
          </p:cNvPicPr>
          <p:nvPr/>
        </p:nvPicPr>
        <p:blipFill>
          <a:blip r:embed="rId4" cstate="print"/>
          <a:srcRect l="36000" t="24000" r="39600" b="40000"/>
          <a:stretch>
            <a:fillRect/>
          </a:stretch>
        </p:blipFill>
        <p:spPr>
          <a:xfrm>
            <a:off x="1447800" y="3657600"/>
            <a:ext cx="1859280" cy="2057400"/>
          </a:xfrm>
          <a:prstGeom prst="rect">
            <a:avLst/>
          </a:prstGeom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 l="21600" t="25600" r="32400" b="36800"/>
          <a:stretch>
            <a:fillRect/>
          </a:stretch>
        </p:blipFill>
        <p:spPr bwMode="auto">
          <a:xfrm>
            <a:off x="990600" y="1676400"/>
            <a:ext cx="2775942" cy="170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Causes of Anomaly</a:t>
            </a: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 rot="10800000">
            <a:off x="2743200" y="22098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600" t="6400" r="37200" b="38400"/>
          <a:stretch>
            <a:fillRect/>
          </a:stretch>
        </p:blipFill>
        <p:spPr bwMode="auto">
          <a:xfrm>
            <a:off x="457200" y="1371600"/>
            <a:ext cx="2124203" cy="249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hevron 16"/>
          <p:cNvSpPr/>
          <p:nvPr/>
        </p:nvSpPr>
        <p:spPr>
          <a:xfrm rot="13297021">
            <a:off x="7719774" y="2309573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 rot="16200000">
            <a:off x="7924800" y="30480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 rot="16200000">
            <a:off x="7924800" y="37338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 rot="17789214">
            <a:off x="7855038" y="450223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3429000" y="52578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 cstate="print"/>
          <a:srcRect l="27600" t="27200" r="39600" b="49600"/>
          <a:stretch>
            <a:fillRect/>
          </a:stretch>
        </p:blipFill>
        <p:spPr bwMode="auto">
          <a:xfrm>
            <a:off x="838200" y="4419600"/>
            <a:ext cx="24993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600200"/>
            <a:ext cx="41338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257800"/>
            <a:ext cx="4000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51054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4343400"/>
            <a:ext cx="12382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36208" y="4169664"/>
            <a:ext cx="14287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1000" y="5029200"/>
            <a:ext cx="7334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0" y="4517136"/>
            <a:ext cx="10668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0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Sequential Causes of Anomaly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81200"/>
            <a:ext cx="1571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 l="4404"/>
          <a:stretch>
            <a:fillRect/>
          </a:stretch>
        </p:blipFill>
        <p:spPr bwMode="auto">
          <a:xfrm>
            <a:off x="1828800" y="1981200"/>
            <a:ext cx="3970041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hevron 4"/>
          <p:cNvSpPr/>
          <p:nvPr/>
        </p:nvSpPr>
        <p:spPr>
          <a:xfrm rot="10800000">
            <a:off x="1752600" y="1981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 rot="10800000">
            <a:off x="4648200" y="1981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962400"/>
            <a:ext cx="4581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" y="4343400"/>
            <a:ext cx="5210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Arrow Connector 33"/>
          <p:cNvCxnSpPr/>
          <p:nvPr/>
        </p:nvCxnSpPr>
        <p:spPr>
          <a:xfrm flipH="1">
            <a:off x="2514600" y="2362200"/>
            <a:ext cx="685801" cy="1600200"/>
          </a:xfrm>
          <a:prstGeom prst="straightConnector1">
            <a:avLst/>
          </a:prstGeom>
          <a:ln w="34925">
            <a:solidFill>
              <a:srgbClr val="00A8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77440" y="4953000"/>
            <a:ext cx="6153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95728" y="5562600"/>
            <a:ext cx="6400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9225" y="1905000"/>
            <a:ext cx="39147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Straight Arrow Connector 37"/>
          <p:cNvCxnSpPr/>
          <p:nvPr/>
        </p:nvCxnSpPr>
        <p:spPr>
          <a:xfrm flipH="1">
            <a:off x="5715000" y="2667000"/>
            <a:ext cx="609600" cy="2209800"/>
          </a:xfrm>
          <a:prstGeom prst="straightConnector1">
            <a:avLst/>
          </a:prstGeom>
          <a:ln w="34925">
            <a:solidFill>
              <a:srgbClr val="8D4D8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Sequential Causes of Anomaly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summary: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Explosion 1 3"/>
          <p:cNvSpPr>
            <a:spLocks noChangeAspect="1"/>
          </p:cNvSpPr>
          <p:nvPr/>
        </p:nvSpPr>
        <p:spPr>
          <a:xfrm>
            <a:off x="4876800" y="1295400"/>
            <a:ext cx="1070214" cy="1070214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56632" y="16764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ANOMALY</a:t>
            </a:r>
            <a:endParaRPr lang="en-US" sz="10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>
            <a:graphicFrameLocks noChangeAspect="1"/>
          </p:cNvGraphicFramePr>
          <p:nvPr/>
        </p:nvGraphicFramePr>
        <p:xfrm>
          <a:off x="1981200" y="2743200"/>
          <a:ext cx="5181599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257800" y="2468880"/>
            <a:ext cx="404164" cy="404164"/>
            <a:chOff x="3585666" y="454253"/>
            <a:chExt cx="404164" cy="404164"/>
          </a:xfrm>
        </p:grpSpPr>
        <p:sp>
          <p:nvSpPr>
            <p:cNvPr id="10" name="Down Arrow 9"/>
            <p:cNvSpPr/>
            <p:nvPr/>
          </p:nvSpPr>
          <p:spPr>
            <a:xfrm rot="10800000">
              <a:off x="3585666" y="454253"/>
              <a:ext cx="404164" cy="404164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accent6">
                <a:lumMod val="50000"/>
                <a:alpha val="90000"/>
              </a:schemeClr>
            </a:solidFill>
            <a:ln>
              <a:solidFill>
                <a:schemeClr val="accent6">
                  <a:lumMod val="50000"/>
                  <a:alpha val="9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Down Arrow 4"/>
            <p:cNvSpPr/>
            <p:nvPr/>
          </p:nvSpPr>
          <p:spPr>
            <a:xfrm rot="10800000">
              <a:off x="3676603" y="554284"/>
              <a:ext cx="222290" cy="304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096000" y="2895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Proximate Cause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5715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Root Cause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 Cause: Operating System Fault</a:t>
            </a:r>
            <a:br>
              <a:rPr lang="en-US" dirty="0" smtClean="0"/>
            </a:br>
            <a:r>
              <a:rPr lang="en-US" sz="31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fmod</a:t>
            </a:r>
            <a:r>
              <a:rPr lang="en-US" sz="3600" u="sng" dirty="0" smtClean="0">
                <a:solidFill>
                  <a:schemeClr val="accent6">
                    <a:lumMod val="75000"/>
                  </a:schemeClr>
                </a:solidFill>
              </a:rPr>
              <a:t> Overview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fmod (a , b) returning remainder of a ÷ b</a:t>
            </a:r>
          </a:p>
          <a:p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fmod (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16</a:t>
            </a:r>
            <a:r>
              <a:rPr lang="en-US" sz="2800" dirty="0" smtClean="0">
                <a:latin typeface="Comic Sans MS" pitchFamily="66" charset="0"/>
              </a:rPr>
              <a:t> ,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3</a:t>
            </a:r>
            <a:r>
              <a:rPr lang="en-US" sz="2800" dirty="0" smtClean="0">
                <a:latin typeface="Comic Sans MS" pitchFamily="66" charset="0"/>
              </a:rPr>
              <a:t>)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       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16</a:t>
            </a:r>
            <a:r>
              <a:rPr lang="en-US" dirty="0" smtClean="0"/>
              <a:t> = (</a:t>
            </a:r>
            <a:r>
              <a:rPr lang="en-US" dirty="0" smtClean="0">
                <a:solidFill>
                  <a:srgbClr val="7030A0"/>
                </a:solidFill>
              </a:rPr>
              <a:t>3</a:t>
            </a:r>
            <a:r>
              <a:rPr lang="en-US" dirty="0" smtClean="0"/>
              <a:t> x 5) +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 smtClean="0"/>
          </a:p>
          <a:p>
            <a:r>
              <a:rPr lang="en-US" dirty="0" smtClean="0"/>
              <a:t>Human implementation:</a:t>
            </a:r>
          </a:p>
          <a:p>
            <a:pPr>
              <a:buNone/>
            </a:pPr>
            <a:r>
              <a:rPr lang="en-US" dirty="0" smtClean="0"/>
              <a:t>	Calculate the remainder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by finding the largest integer </a:t>
            </a:r>
            <a:r>
              <a:rPr lang="en-US" i="1" dirty="0" smtClean="0"/>
              <a:t>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16</a:t>
            </a:r>
            <a:r>
              <a:rPr lang="en-US" dirty="0" smtClean="0"/>
              <a:t> = (</a:t>
            </a:r>
            <a:r>
              <a:rPr lang="en-US" dirty="0" smtClean="0">
                <a:solidFill>
                  <a:srgbClr val="7030A0"/>
                </a:solidFill>
              </a:rPr>
              <a:t>3</a:t>
            </a:r>
            <a:r>
              <a:rPr lang="en-US" dirty="0" smtClean="0"/>
              <a:t> x 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/>
              <a:t>such that: </a:t>
            </a:r>
          </a:p>
          <a:p>
            <a:pPr algn="ctr">
              <a:buNone/>
            </a:pPr>
            <a:r>
              <a:rPr lang="en-US" dirty="0" smtClean="0"/>
              <a:t>    0 ≤ 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16</a:t>
            </a:r>
            <a:r>
              <a:rPr lang="en-US" dirty="0" smtClean="0"/>
              <a:t> – (</a:t>
            </a:r>
            <a:r>
              <a:rPr lang="en-US" dirty="0" smtClean="0">
                <a:solidFill>
                  <a:srgbClr val="7030A0"/>
                </a:solidFill>
              </a:rPr>
              <a:t>3</a:t>
            </a:r>
            <a:r>
              <a:rPr lang="en-US" dirty="0" smtClean="0"/>
              <a:t> x </a:t>
            </a:r>
            <a:r>
              <a:rPr lang="en-US" i="1" dirty="0" smtClean="0"/>
              <a:t>n</a:t>
            </a:r>
            <a:r>
              <a:rPr lang="en-US" dirty="0" smtClean="0"/>
              <a:t>)   &lt; </a:t>
            </a:r>
            <a:r>
              <a:rPr lang="en-US" dirty="0" smtClean="0">
                <a:solidFill>
                  <a:srgbClr val="7030A0"/>
                </a:solidFill>
              </a:rPr>
              <a:t>3</a:t>
            </a:r>
            <a:r>
              <a:rPr lang="en-US" dirty="0" smtClean="0"/>
              <a:t> </a:t>
            </a:r>
          </a:p>
        </p:txBody>
      </p:sp>
      <p:sp>
        <p:nvSpPr>
          <p:cNvPr id="4" name="Left-Right Arrow 3"/>
          <p:cNvSpPr>
            <a:spLocks noChangeAspect="1"/>
          </p:cNvSpPr>
          <p:nvPr/>
        </p:nvSpPr>
        <p:spPr>
          <a:xfrm>
            <a:off x="4233672" y="2944368"/>
            <a:ext cx="632396" cy="2520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1981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 Cause: Operating System Fault</a:t>
            </a:r>
            <a:br>
              <a:rPr lang="en-US" dirty="0" smtClean="0"/>
            </a:br>
            <a:r>
              <a:rPr lang="en-US" sz="31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fmod</a:t>
            </a:r>
            <a:r>
              <a:rPr lang="en-US" sz="3600" u="sng" dirty="0" smtClean="0">
                <a:solidFill>
                  <a:schemeClr val="accent6">
                    <a:lumMod val="75000"/>
                  </a:schemeClr>
                </a:solidFill>
              </a:rPr>
              <a:t> Overview</a:t>
            </a:r>
            <a:endParaRPr lang="en-US" sz="2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990600"/>
            <a:ext cx="8763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3781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691640"/>
            <a:ext cx="161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133600"/>
            <a:ext cx="505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7824" y="2590800"/>
            <a:ext cx="146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>
            <a:spLocks noChangeAspect="1"/>
          </p:cNvSpPr>
          <p:nvPr/>
        </p:nvSpPr>
        <p:spPr>
          <a:xfrm>
            <a:off x="2819400" y="2743200"/>
            <a:ext cx="587046" cy="290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2688336"/>
            <a:ext cx="762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77824" y="3182112"/>
            <a:ext cx="2487799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77824" y="3886200"/>
            <a:ext cx="61055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0392" y="4419600"/>
            <a:ext cx="1466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ight Arrow 17"/>
          <p:cNvSpPr>
            <a:spLocks noChangeAspect="1"/>
          </p:cNvSpPr>
          <p:nvPr/>
        </p:nvSpPr>
        <p:spPr>
          <a:xfrm>
            <a:off x="2819400" y="4617720"/>
            <a:ext cx="587046" cy="290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41064" y="4572000"/>
            <a:ext cx="781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05256" y="5105400"/>
            <a:ext cx="24574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ight Arrow 20"/>
          <p:cNvSpPr>
            <a:spLocks noChangeAspect="1"/>
          </p:cNvSpPr>
          <p:nvPr/>
        </p:nvSpPr>
        <p:spPr>
          <a:xfrm>
            <a:off x="4038600" y="5202936"/>
            <a:ext cx="587046" cy="290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57800" y="5105400"/>
            <a:ext cx="8191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Curved Connector 23"/>
          <p:cNvCxnSpPr/>
          <p:nvPr/>
        </p:nvCxnSpPr>
        <p:spPr>
          <a:xfrm>
            <a:off x="1371600" y="2667000"/>
            <a:ext cx="4267200" cy="533400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Callout 31"/>
          <p:cNvSpPr/>
          <p:nvPr/>
        </p:nvSpPr>
        <p:spPr>
          <a:xfrm rot="10078091">
            <a:off x="1219200" y="2743200"/>
            <a:ext cx="304800" cy="307848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Curved Connector 33"/>
          <p:cNvCxnSpPr/>
          <p:nvPr/>
        </p:nvCxnSpPr>
        <p:spPr>
          <a:xfrm flipV="1">
            <a:off x="2971800" y="3352800"/>
            <a:ext cx="2590800" cy="381000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Callout 34"/>
          <p:cNvSpPr/>
          <p:nvPr/>
        </p:nvSpPr>
        <p:spPr>
          <a:xfrm rot="20648599">
            <a:off x="2807208" y="3328416"/>
            <a:ext cx="304800" cy="307848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Callout 35"/>
          <p:cNvSpPr/>
          <p:nvPr/>
        </p:nvSpPr>
        <p:spPr>
          <a:xfrm rot="10078091">
            <a:off x="1207008" y="4600387"/>
            <a:ext cx="304800" cy="307848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Callout 36"/>
          <p:cNvSpPr/>
          <p:nvPr/>
        </p:nvSpPr>
        <p:spPr>
          <a:xfrm rot="10078091">
            <a:off x="2848138" y="5209986"/>
            <a:ext cx="304800" cy="307848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Curved Connector 41"/>
          <p:cNvCxnSpPr/>
          <p:nvPr/>
        </p:nvCxnSpPr>
        <p:spPr>
          <a:xfrm flipV="1">
            <a:off x="1371600" y="3505200"/>
            <a:ext cx="4267200" cy="990600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flipV="1">
            <a:off x="3048000" y="3581400"/>
            <a:ext cx="2590800" cy="1524000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3048000"/>
            <a:ext cx="3286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E95-9CDD-41DA-A6C5-9EA6C981C2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1" grpId="0" animBg="1"/>
      <p:bldP spid="32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8465</TotalTime>
  <Words>852</Words>
  <Application>Microsoft Office PowerPoint</Application>
  <PresentationFormat>On-screen Show (4:3)</PresentationFormat>
  <Paragraphs>136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Office Theme</vt:lpstr>
      <vt:lpstr>Custom Design</vt:lpstr>
      <vt:lpstr>1_Custom Design</vt:lpstr>
      <vt:lpstr>2_Custom Design</vt:lpstr>
      <vt:lpstr>3_Custom Design</vt:lpstr>
      <vt:lpstr>4_Custom Design</vt:lpstr>
      <vt:lpstr>Anatomy of a Spacecraft Anomaly: An IV&amp;V Perspective</vt:lpstr>
      <vt:lpstr>Agenda</vt:lpstr>
      <vt:lpstr>On-Orbit Anomaly Research (OOAR) at NASA IV&amp;V Facility</vt:lpstr>
      <vt:lpstr>Description of Anomaly</vt:lpstr>
      <vt:lpstr>Sequential Causes of Anomaly</vt:lpstr>
      <vt:lpstr>Sequential Causes of Anomaly (cont’d)</vt:lpstr>
      <vt:lpstr>Sequential Causes of Anomaly (cont’d)</vt:lpstr>
      <vt:lpstr>Root Cause: Operating System Fault fmod Overview</vt:lpstr>
      <vt:lpstr>Root Cause: Operating System Fault fmod Overview</vt:lpstr>
      <vt:lpstr>Root Cause: Operating System Fault OS Comparison of Numbers in fmod</vt:lpstr>
      <vt:lpstr>Root Cause: Operating System Fault OS Comparison of Numbers in fmod</vt:lpstr>
      <vt:lpstr>Root Cause: Operating System Fault OS Comparison of Numbers in fmod</vt:lpstr>
      <vt:lpstr>Proximate Cause: FSW Bounds-Checking Deficiency</vt:lpstr>
      <vt:lpstr>Proximate Cause: FSW Bounds-Checking Deficiency</vt:lpstr>
      <vt:lpstr>OOAR Observations</vt:lpstr>
      <vt:lpstr>OOAR Observations (cont’d)</vt:lpstr>
      <vt:lpstr>OOAR Observations (cont’d)</vt:lpstr>
      <vt:lpstr>OOAR Observations (cont’d)</vt:lpstr>
      <vt:lpstr>OOAR Observations (cont’d)</vt:lpstr>
      <vt:lpstr>Questions?</vt:lpstr>
    </vt:vector>
  </TitlesOfParts>
  <Company>NASA IVV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k_mirfakhraie</dc:creator>
  <cp:lastModifiedBy>Michael A. Asbury</cp:lastModifiedBy>
  <cp:revision>583</cp:revision>
  <dcterms:created xsi:type="dcterms:W3CDTF">2012-08-23T18:19:54Z</dcterms:created>
  <dcterms:modified xsi:type="dcterms:W3CDTF">2014-06-02T14:26:58Z</dcterms:modified>
</cp:coreProperties>
</file>