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0"/>
  </p:notesMasterIdLst>
  <p:sldIdLst>
    <p:sldId id="275" r:id="rId3"/>
    <p:sldId id="276" r:id="rId4"/>
    <p:sldId id="272" r:id="rId5"/>
    <p:sldId id="273" r:id="rId6"/>
    <p:sldId id="274" r:id="rId7"/>
    <p:sldId id="267" r:id="rId8"/>
    <p:sldId id="268" r:id="rId9"/>
    <p:sldId id="257" r:id="rId10"/>
    <p:sldId id="258" r:id="rId11"/>
    <p:sldId id="259" r:id="rId12"/>
    <p:sldId id="260" r:id="rId13"/>
    <p:sldId id="261" r:id="rId14"/>
    <p:sldId id="263" r:id="rId15"/>
    <p:sldId id="262" r:id="rId16"/>
    <p:sldId id="264" r:id="rId17"/>
    <p:sldId id="287" r:id="rId18"/>
    <p:sldId id="265" r:id="rId19"/>
    <p:sldId id="277" r:id="rId20"/>
    <p:sldId id="278" r:id="rId21"/>
    <p:sldId id="279" r:id="rId22"/>
    <p:sldId id="281" r:id="rId23"/>
    <p:sldId id="282" r:id="rId24"/>
    <p:sldId id="283" r:id="rId25"/>
    <p:sldId id="284" r:id="rId26"/>
    <p:sldId id="285" r:id="rId27"/>
    <p:sldId id="286" r:id="rId28"/>
    <p:sldId id="280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eryl J. Vandegrift" initials="CJV" lastIdx="4" clrIdx="0"/>
  <p:cmAuthor id="1" name="Darilyn M. Dunkerley" initials="DMD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2700" autoAdjust="0"/>
  </p:normalViewPr>
  <p:slideViewPr>
    <p:cSldViewPr>
      <p:cViewPr>
        <p:scale>
          <a:sx n="92" d="100"/>
          <a:sy n="92" d="100"/>
        </p:scale>
        <p:origin x="-146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9B3CA9-9134-4FC1-BF41-7182062F21F2}" type="datetimeFigureOut">
              <a:rPr lang="en-US" smtClean="0"/>
              <a:t>9/13/2013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1895AC-FE03-4F8E-9BA6-F95B95C08F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126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895AC-FE03-4F8E-9BA6-F95B95C08F8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2980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895AC-FE03-4F8E-9BA6-F95B95C08F8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1608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895AC-FE03-4F8E-9BA6-F95B95C08F88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915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895AC-FE03-4F8E-9BA6-F95B95C08F8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876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http://history.nasa.gov/columbia/CAIB_reportindex.html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nasa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.gov/pdf/55691main_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Diaz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_020204.pdf‎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standards.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nasa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.gov/documents/detail/3315599</a:t>
            </a:r>
            <a:endParaRPr lang="en-US" i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3819C-67A9-4CE1-97E7-F755F5C0E97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090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“Guidance for Space Program Modeling and Simulation”, SAAB, AEROSPACE REPORT NO.TOR-2010(8591)-17, June 30, 2010</a:t>
            </a:r>
          </a:p>
          <a:p>
            <a:r>
              <a:rPr lang="en-US" dirty="0" smtClean="0"/>
              <a:t>NASA-STD-7009”  NSAS Space Radiation Risk Project Review National Academy of Sciences, Houston, Texas January 12, 2012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3819C-67A9-4CE1-97E7-F755F5C0E97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3510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AMF</a:t>
            </a:r>
            <a:r>
              <a:rPr lang="en-US" baseline="0" dirty="0" smtClean="0"/>
              <a:t> project has been developing a model for the last 2 years, applying Object Oriented principles to the NASA IV&amp;V environment.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895AC-FE03-4F8E-9BA6-F95B95C08F8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582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895AC-FE03-4F8E-9BA6-F95B95C08F8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3304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895AC-FE03-4F8E-9BA6-F95B95C08F8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3797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http://webbtelescope.org/webb_telescope/multimedia/db/the_observatory/webb_model_goddard/medium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895AC-FE03-4F8E-9BA6-F95B95C08F8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8836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is a product of the NEAP Summer Intern (Summer of 2013) that worked with the AMF team (Robert Hewitt) to produce this material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895AC-FE03-4F8E-9BA6-F95B95C08F8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547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NASA’s 2013 Annual Workshop on Independent Verification and Validation September 12,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7693-46FD-4E04-9D9D-3848631588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713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NASA’s 2013 Annual Workshop on Independent Verification and Validation September 12,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7693-46FD-4E04-9D9D-3848631588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866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NASA’s 2013 Annual Workshop on Independent Verification and Validation September 12,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7693-46FD-4E04-9D9D-3848631588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652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18EF8-2B26-48B8-8BB0-401CABEC89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9/13/2013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9654D-10A2-465A-9B5A-549245288C4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634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18EF8-2B26-48B8-8BB0-401CABEC89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9/13/2013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9654D-10A2-465A-9B5A-549245288C4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6069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18EF8-2B26-48B8-8BB0-401CABEC89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9/13/2013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9654D-10A2-465A-9B5A-549245288C4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0906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18EF8-2B26-48B8-8BB0-401CABEC89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9/13/2013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9654D-10A2-465A-9B5A-549245288C4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4303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18EF8-2B26-48B8-8BB0-401CABEC89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9/13/2013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9654D-10A2-465A-9B5A-549245288C4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4061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18EF8-2B26-48B8-8BB0-401CABEC89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9/13/2013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9654D-10A2-465A-9B5A-549245288C4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7133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18EF8-2B26-48B8-8BB0-401CABEC89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9/13/2013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9654D-10A2-465A-9B5A-549245288C4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8425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18EF8-2B26-48B8-8BB0-401CABEC89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9/13/2013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9654D-10A2-465A-9B5A-549245288C4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780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NASA’s 2013 Annual Workshop on Independent Verification and Validation September 12,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7693-46FD-4E04-9D9D-3848631588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6592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18EF8-2B26-48B8-8BB0-401CABEC89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9/13/2013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9654D-10A2-465A-9B5A-549245288C4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1690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18EF8-2B26-48B8-8BB0-401CABEC89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9/13/2013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9654D-10A2-465A-9B5A-549245288C4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6911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18EF8-2B26-48B8-8BB0-401CABEC89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9/13/2013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9654D-10A2-465A-9B5A-549245288C4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895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NASA’s 2013 Annual Workshop on Independent Verification and Validation September 12,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7693-46FD-4E04-9D9D-3848631588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02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NASA’s 2013 Annual Workshop on Independent Verification and Validation September 12, 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7693-46FD-4E04-9D9D-3848631588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527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NASA’s 2013 Annual Workshop on Independent Verification and Validation September 12, 2013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7693-46FD-4E04-9D9D-3848631588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656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NASA’s 2013 Annual Workshop on Independent Verification and Validation September 12, 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7693-46FD-4E04-9D9D-3848631588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26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NASA’s 2013 Annual Workshop on Independent Verification and Validation September 12, 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7693-46FD-4E04-9D9D-3848631588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564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NASA’s 2013 Annual Workshop on Independent Verification and Validation September 12, 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7693-46FD-4E04-9D9D-3848631588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68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NASA’s 2013 Annual Workshop on Independent Verification and Validation September 12, 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7693-46FD-4E04-9D9D-3848631588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447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NASA’s 2013 Annual Workshop on Independent Verification and Validation September 12,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A7693-46FD-4E04-9D9D-3848631588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148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18EF8-2B26-48B8-8BB0-401CABEC89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9/13/2013</a:t>
            </a:fld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9654D-10A2-465A-9B5A-549245288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670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arilyn.M.Dunkerley@ivv.nasa.go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.jpg"/><Relationship Id="rId4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jpg"/><Relationship Id="rId4" Type="http://schemas.openxmlformats.org/officeDocument/2006/relationships/image" Target="../media/image1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swehb.nasa.gov/display/7150/7.15+-+Relationship+Between+NPR+7150.2+and+NASA-STD-7009#_tabs-2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standards.nasa.gov/training/NASA-STD-7009/index.html&#8206;" TargetMode="External"/><Relationship Id="rId4" Type="http://schemas.openxmlformats.org/officeDocument/2006/relationships/hyperlink" Target="http://www.hq.nasa.gov/office/codeq/doctree/NASA_SP2010576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b="1" i="1" dirty="0"/>
              <a:t>Applying NASA-STD-7009 Standard to Models and Simulations</a:t>
            </a:r>
            <a:r>
              <a:rPr lang="en-US" b="1" dirty="0"/>
              <a:t> 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NASA's 2013 Annual Workshop on Independent Verification and Validation of </a:t>
            </a:r>
            <a:r>
              <a:rPr lang="en-US" dirty="0" smtClean="0"/>
              <a:t>Software</a:t>
            </a:r>
          </a:p>
          <a:p>
            <a:pPr marL="0" indent="0" algn="ctr">
              <a:buNone/>
            </a:pPr>
            <a:r>
              <a:rPr lang="en-US" dirty="0" smtClean="0"/>
              <a:t>September 12, 2013</a:t>
            </a:r>
          </a:p>
          <a:p>
            <a:pPr marL="0" indent="0" algn="ctr">
              <a:buNone/>
            </a:pPr>
            <a:r>
              <a:rPr lang="en-US" dirty="0" smtClean="0"/>
              <a:t>By</a:t>
            </a:r>
          </a:p>
          <a:p>
            <a:pPr marL="0" indent="0" algn="ctr">
              <a:buNone/>
            </a:pPr>
            <a:r>
              <a:rPr lang="en-US" dirty="0" smtClean="0"/>
              <a:t>Darilyn Dunkerley</a:t>
            </a:r>
          </a:p>
          <a:p>
            <a:pPr marL="0" indent="0" algn="ctr">
              <a:buNone/>
            </a:pPr>
            <a:r>
              <a:rPr lang="en-US" dirty="0" smtClean="0"/>
              <a:t>TASC, Inc.</a:t>
            </a:r>
          </a:p>
          <a:p>
            <a:pPr marL="0" indent="0" algn="ctr">
              <a:buNone/>
            </a:pPr>
            <a:r>
              <a:rPr lang="en-US" dirty="0" smtClean="0">
                <a:hlinkClick r:id="rId3"/>
              </a:rPr>
              <a:t>Darilyn.M.Dunkerley@ivv.nasa.gov</a:t>
            </a:r>
            <a:endParaRPr lang="en-US" dirty="0" smtClean="0"/>
          </a:p>
        </p:txBody>
      </p:sp>
      <p:pic>
        <p:nvPicPr>
          <p:cNvPr id="4" name="Picture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6" y="76200"/>
            <a:ext cx="1209674" cy="932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76200"/>
            <a:ext cx="1371600" cy="68580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905000" y="6356350"/>
            <a:ext cx="5334000" cy="365125"/>
          </a:xfrm>
        </p:spPr>
        <p:txBody>
          <a:bodyPr/>
          <a:lstStyle/>
          <a:p>
            <a:r>
              <a:rPr lang="en-US" i="1" dirty="0" smtClean="0"/>
              <a:t>NASA’s 2013 Annual Workshop on Independent Verification and Validation September 12,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7693-46FD-4E04-9D9D-3848631588E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53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38"/>
          <p:cNvSpPr>
            <a:spLocks noGrp="1"/>
          </p:cNvSpPr>
          <p:nvPr>
            <p:ph type="body" sz="half" idx="2"/>
          </p:nvPr>
        </p:nvSpPr>
        <p:spPr>
          <a:xfrm>
            <a:off x="381000" y="4648200"/>
            <a:ext cx="8102682" cy="1066800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Analysis took place during the summer of 2013 with the participation of the AMF IV&amp;V team with the effort of Robert Hewitt, NEAP Summer Intern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The results of the assessment were stored within the AMF model (per each trace)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Assessment of the trace included as part of the trace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Assessment report to be generated from AMF</a:t>
            </a:r>
            <a:endParaRPr lang="en-US" sz="1800" dirty="0"/>
          </a:p>
        </p:txBody>
      </p:sp>
      <p:grpSp>
        <p:nvGrpSpPr>
          <p:cNvPr id="2" name="Group 1"/>
          <p:cNvGrpSpPr/>
          <p:nvPr/>
        </p:nvGrpSpPr>
        <p:grpSpPr>
          <a:xfrm>
            <a:off x="381000" y="1654359"/>
            <a:ext cx="2667000" cy="914400"/>
            <a:chOff x="381000" y="1654359"/>
            <a:chExt cx="2667000" cy="914400"/>
          </a:xfrm>
        </p:grpSpPr>
        <p:sp>
          <p:nvSpPr>
            <p:cNvPr id="4" name="Flowchart: Process 3"/>
            <p:cNvSpPr/>
            <p:nvPr/>
          </p:nvSpPr>
          <p:spPr>
            <a:xfrm>
              <a:off x="381000" y="1654359"/>
              <a:ext cx="2209800" cy="457200"/>
            </a:xfrm>
            <a:prstGeom prst="flowChartProcess">
              <a:avLst/>
            </a:prstGeom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AMF Model Element</a:t>
              </a:r>
              <a:endParaRPr lang="en-US" dirty="0"/>
            </a:p>
          </p:txBody>
        </p:sp>
        <p:sp>
          <p:nvSpPr>
            <p:cNvPr id="5" name="Flowchart: Process 4"/>
            <p:cNvSpPr/>
            <p:nvPr/>
          </p:nvSpPr>
          <p:spPr>
            <a:xfrm>
              <a:off x="533400" y="1806759"/>
              <a:ext cx="2209800" cy="457200"/>
            </a:xfrm>
            <a:prstGeom prst="flowChartProcess">
              <a:avLst/>
            </a:prstGeom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AMF Model Element</a:t>
              </a:r>
              <a:endParaRPr lang="en-US" dirty="0"/>
            </a:p>
          </p:txBody>
        </p:sp>
        <p:sp>
          <p:nvSpPr>
            <p:cNvPr id="6" name="Flowchart: Process 5"/>
            <p:cNvSpPr/>
            <p:nvPr/>
          </p:nvSpPr>
          <p:spPr>
            <a:xfrm>
              <a:off x="685800" y="1959159"/>
              <a:ext cx="2209800" cy="457200"/>
            </a:xfrm>
            <a:prstGeom prst="flowChartProcess">
              <a:avLst/>
            </a:prstGeom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AMF Model Element</a:t>
              </a:r>
              <a:endParaRPr lang="en-US" dirty="0"/>
            </a:p>
          </p:txBody>
        </p:sp>
        <p:sp>
          <p:nvSpPr>
            <p:cNvPr id="7" name="Flowchart: Process 6"/>
            <p:cNvSpPr/>
            <p:nvPr/>
          </p:nvSpPr>
          <p:spPr>
            <a:xfrm>
              <a:off x="838200" y="2111559"/>
              <a:ext cx="2209800" cy="457200"/>
            </a:xfrm>
            <a:prstGeom prst="flowChartProcess">
              <a:avLst/>
            </a:prstGeom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AMF Model Element</a:t>
              </a:r>
              <a:endParaRPr lang="en-US" dirty="0"/>
            </a:p>
          </p:txBody>
        </p:sp>
      </p:grpSp>
      <p:sp>
        <p:nvSpPr>
          <p:cNvPr id="8" name="Right Brace 7"/>
          <p:cNvSpPr/>
          <p:nvPr/>
        </p:nvSpPr>
        <p:spPr>
          <a:xfrm>
            <a:off x="2971800" y="1664435"/>
            <a:ext cx="381000" cy="1078765"/>
          </a:xfrm>
          <a:prstGeom prst="rightBrac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Left-Right Arrow 11"/>
          <p:cNvSpPr/>
          <p:nvPr/>
        </p:nvSpPr>
        <p:spPr>
          <a:xfrm>
            <a:off x="3429000" y="2002296"/>
            <a:ext cx="1371600" cy="40304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lowchart: Process 12"/>
          <p:cNvSpPr/>
          <p:nvPr/>
        </p:nvSpPr>
        <p:spPr>
          <a:xfrm>
            <a:off x="5181600" y="1654359"/>
            <a:ext cx="2209800" cy="457200"/>
          </a:xfrm>
          <a:prstGeom prst="flowChartProcess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7009 Requirement</a:t>
            </a:r>
          </a:p>
        </p:txBody>
      </p:sp>
      <p:sp>
        <p:nvSpPr>
          <p:cNvPr id="19" name="Flowchart: Process 18"/>
          <p:cNvSpPr/>
          <p:nvPr/>
        </p:nvSpPr>
        <p:spPr>
          <a:xfrm>
            <a:off x="5334000" y="1806759"/>
            <a:ext cx="2209800" cy="457200"/>
          </a:xfrm>
          <a:prstGeom prst="flowChartProcess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7009 Requirement</a:t>
            </a:r>
          </a:p>
        </p:txBody>
      </p:sp>
      <p:sp>
        <p:nvSpPr>
          <p:cNvPr id="20" name="Flowchart: Process 19"/>
          <p:cNvSpPr/>
          <p:nvPr/>
        </p:nvSpPr>
        <p:spPr>
          <a:xfrm>
            <a:off x="5486400" y="1959159"/>
            <a:ext cx="2209800" cy="457200"/>
          </a:xfrm>
          <a:prstGeom prst="flowChartProcess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7009 Requirement</a:t>
            </a:r>
          </a:p>
        </p:txBody>
      </p:sp>
      <p:sp>
        <p:nvSpPr>
          <p:cNvPr id="21" name="Flowchart: Process 20"/>
          <p:cNvSpPr/>
          <p:nvPr/>
        </p:nvSpPr>
        <p:spPr>
          <a:xfrm>
            <a:off x="5638800" y="2116597"/>
            <a:ext cx="2209800" cy="457200"/>
          </a:xfrm>
          <a:prstGeom prst="flowChartProcess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7009 Requirement</a:t>
            </a:r>
          </a:p>
        </p:txBody>
      </p:sp>
      <p:sp>
        <p:nvSpPr>
          <p:cNvPr id="22" name="Right Brace 21"/>
          <p:cNvSpPr/>
          <p:nvPr/>
        </p:nvSpPr>
        <p:spPr>
          <a:xfrm rot="10800000">
            <a:off x="4800600" y="1664435"/>
            <a:ext cx="381000" cy="1078765"/>
          </a:xfrm>
          <a:prstGeom prst="rightBrac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2895600" y="3124200"/>
            <a:ext cx="2438400" cy="1219200"/>
          </a:xfrm>
          <a:prstGeom prst="rect">
            <a:avLst/>
          </a:prstGeom>
          <a:solidFill>
            <a:schemeClr val="accent5">
              <a:alpha val="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Assessment of AMF Model Element given a particular 7009 Requirement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32" name="Straight Arrow Connector 31"/>
          <p:cNvCxnSpPr>
            <a:stCxn id="23" idx="0"/>
            <a:endCxn id="12" idx="5"/>
          </p:cNvCxnSpPr>
          <p:nvPr/>
        </p:nvCxnSpPr>
        <p:spPr>
          <a:xfrm flipV="1">
            <a:off x="4114800" y="2304577"/>
            <a:ext cx="0" cy="81962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1143000" y="293898"/>
            <a:ext cx="7714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7009 Criticality Assessment (Cont.)</a:t>
            </a:r>
            <a:endParaRPr lang="en-US" sz="3600" dirty="0"/>
          </a:p>
        </p:txBody>
      </p:sp>
      <p:pic>
        <p:nvPicPr>
          <p:cNvPr id="41" name="Picture 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161938" cy="421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6" y="76200"/>
            <a:ext cx="1209674" cy="932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76200"/>
            <a:ext cx="1371600" cy="685800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7693-46FD-4E04-9D9D-3848631588EE}" type="slidenum">
              <a:rPr lang="en-US" smtClean="0"/>
              <a:t>10</a:t>
            </a:fld>
            <a:endParaRPr lang="en-US" dirty="0"/>
          </a:p>
        </p:txBody>
      </p:sp>
      <p:sp>
        <p:nvSpPr>
          <p:cNvPr id="25" name="Date Placeholder 4"/>
          <p:cNvSpPr>
            <a:spLocks noGrp="1"/>
          </p:cNvSpPr>
          <p:nvPr>
            <p:ph type="dt" sz="half" idx="10"/>
          </p:nvPr>
        </p:nvSpPr>
        <p:spPr>
          <a:xfrm>
            <a:off x="2057400" y="6400800"/>
            <a:ext cx="5334000" cy="365125"/>
          </a:xfrm>
        </p:spPr>
        <p:txBody>
          <a:bodyPr/>
          <a:lstStyle/>
          <a:p>
            <a:r>
              <a:rPr lang="en-US" i="1" dirty="0" smtClean="0"/>
              <a:t>NASA’s 2013 Annual Workshop on Independent Verification and Validation September 12,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70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175" y="1371600"/>
            <a:ext cx="8229600" cy="4525963"/>
          </a:xfrm>
        </p:spPr>
        <p:txBody>
          <a:bodyPr>
            <a:noAutofit/>
          </a:bodyPr>
          <a:lstStyle/>
          <a:p>
            <a:r>
              <a:rPr lang="en-US" sz="2600" dirty="0" smtClean="0"/>
              <a:t>7009 Criticality Assessment Results</a:t>
            </a:r>
          </a:p>
          <a:p>
            <a:pPr lvl="1"/>
            <a:r>
              <a:rPr lang="en-US" sz="2600" dirty="0" smtClean="0"/>
              <a:t>The AMF project performed disciplined development practices from the beginning.</a:t>
            </a:r>
            <a:endParaRPr lang="en-US" sz="2600" strike="sngStrike" dirty="0" smtClean="0"/>
          </a:p>
          <a:p>
            <a:pPr marL="1027113" lvl="2" indent="-287338"/>
            <a:r>
              <a:rPr lang="en-US" sz="2600" dirty="0" smtClean="0"/>
              <a:t>Model assumptions, uses, and constraints were able to be found relatively easy</a:t>
            </a:r>
          </a:p>
          <a:p>
            <a:pPr lvl="1"/>
            <a:r>
              <a:rPr lang="en-US" sz="2600" dirty="0" smtClean="0"/>
              <a:t>The AMF project is 7009 compliant based on their phase of development</a:t>
            </a:r>
            <a:endParaRPr lang="en-US" sz="2600" dirty="0"/>
          </a:p>
          <a:p>
            <a:pPr lvl="1"/>
            <a:r>
              <a:rPr lang="en-US" sz="2600" dirty="0" smtClean="0"/>
              <a:t>Future efforts include:</a:t>
            </a:r>
          </a:p>
          <a:p>
            <a:pPr marL="1027113" lvl="2" indent="-287338"/>
            <a:r>
              <a:rPr lang="en-US" sz="2600" dirty="0" smtClean="0"/>
              <a:t>Assessment report formulation</a:t>
            </a:r>
          </a:p>
          <a:p>
            <a:pPr marL="1027113" lvl="2" indent="-287338"/>
            <a:r>
              <a:rPr lang="en-US" sz="2600" dirty="0" smtClean="0"/>
              <a:t>Training on the AMF usage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80969" y="503238"/>
            <a:ext cx="7023625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7009 Criticality Assessment –</a:t>
            </a:r>
          </a:p>
          <a:p>
            <a:r>
              <a:rPr lang="en-US" sz="3600" dirty="0" smtClean="0"/>
              <a:t>Conclusion</a:t>
            </a:r>
            <a:endParaRPr lang="en-US" sz="3600" dirty="0"/>
          </a:p>
        </p:txBody>
      </p:sp>
      <p:pic>
        <p:nvPicPr>
          <p:cNvPr id="5" name="Pictur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2" y="6324600"/>
            <a:ext cx="1161938" cy="421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4" y="45332"/>
            <a:ext cx="1209674" cy="932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76200"/>
            <a:ext cx="1371600" cy="6858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7693-46FD-4E04-9D9D-3848631588EE}" type="slidenum">
              <a:rPr lang="en-US" smtClean="0"/>
              <a:t>11</a:t>
            </a:fld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2057400" y="6400800"/>
            <a:ext cx="5334000" cy="365125"/>
          </a:xfrm>
        </p:spPr>
        <p:txBody>
          <a:bodyPr/>
          <a:lstStyle/>
          <a:p>
            <a:r>
              <a:rPr lang="en-US" i="1" dirty="0" smtClean="0"/>
              <a:t>NASA’s 2013 Annual Workshop on Independent Verification and Validation September 12,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70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JWST 7009 Criticality Assessment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A more abbreviated approach was taken with the JWST project</a:t>
            </a:r>
          </a:p>
          <a:p>
            <a:pPr lvl="1"/>
            <a:r>
              <a:rPr lang="en-US" sz="2400" dirty="0" smtClean="0"/>
              <a:t>A set of questions (20 to be exact) were sent to the project for feedback</a:t>
            </a:r>
          </a:p>
          <a:p>
            <a:pPr lvl="1"/>
            <a:r>
              <a:rPr lang="en-US" sz="2400" dirty="0" smtClean="0"/>
              <a:t>As with the standard the types of questions that were asked included the following:</a:t>
            </a:r>
          </a:p>
          <a:p>
            <a:pPr lvl="2"/>
            <a:r>
              <a:rPr lang="en-US" dirty="0" smtClean="0"/>
              <a:t>Do you document the model/database usage?</a:t>
            </a:r>
          </a:p>
          <a:p>
            <a:pPr lvl="2"/>
            <a:r>
              <a:rPr lang="en-US" dirty="0" smtClean="0"/>
              <a:t>Are the components well-documented?</a:t>
            </a:r>
          </a:p>
          <a:p>
            <a:pPr lvl="2"/>
            <a:r>
              <a:rPr lang="en-US" dirty="0" smtClean="0"/>
              <a:t>Is the configuration management for the model (and its components) well-established?</a:t>
            </a:r>
          </a:p>
          <a:p>
            <a:pPr lvl="2"/>
            <a:r>
              <a:rPr lang="en-US" dirty="0" smtClean="0"/>
              <a:t>Is there a well-defined input/output data set defined? 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514933"/>
            <a:ext cx="1247775" cy="1308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209674" cy="932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76200"/>
            <a:ext cx="1371600" cy="6858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7693-46FD-4E04-9D9D-3848631588EE}" type="slidenum">
              <a:rPr lang="en-US" smtClean="0"/>
              <a:t>12</a:t>
            </a:fld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2057400" y="6400800"/>
            <a:ext cx="5334000" cy="365125"/>
          </a:xfrm>
        </p:spPr>
        <p:txBody>
          <a:bodyPr/>
          <a:lstStyle/>
          <a:p>
            <a:r>
              <a:rPr lang="en-US" i="1" dirty="0" smtClean="0"/>
              <a:t>NASA’s 2013 Annual Workshop on Independent Verification and Validation September 12,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87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6629400" cy="914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JWST 7009 Criticality Assessment Conclusion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IV&amp;V project provided sufficient information in response to the questions.  They indicated the following:</a:t>
            </a:r>
          </a:p>
          <a:p>
            <a:pPr lvl="1"/>
            <a:r>
              <a:rPr lang="en-US" dirty="0" smtClean="0"/>
              <a:t>Although late in the development lifecycle for this product, the IV&amp;V team was able to retrieve most of the data items that are required by a 7009 Compliant project.</a:t>
            </a:r>
          </a:p>
          <a:p>
            <a:pPr lvl="1"/>
            <a:r>
              <a:rPr lang="en-US" dirty="0" smtClean="0"/>
              <a:t>This review was informal intended to familiarize the team with the 7009 standard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5486400"/>
            <a:ext cx="1247775" cy="1308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6" y="76200"/>
            <a:ext cx="1209674" cy="932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76200"/>
            <a:ext cx="1371600" cy="6858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7693-46FD-4E04-9D9D-3848631588EE}" type="slidenum">
              <a:rPr lang="en-US" smtClean="0"/>
              <a:t>13</a:t>
            </a:fld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2057400" y="6400800"/>
            <a:ext cx="5334000" cy="365125"/>
          </a:xfrm>
        </p:spPr>
        <p:txBody>
          <a:bodyPr/>
          <a:lstStyle/>
          <a:p>
            <a:r>
              <a:rPr lang="en-US" i="1" dirty="0" smtClean="0"/>
              <a:t>NASA’s 2013 Annual Workshop on Independent Verification and Validation September 12,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39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05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Reflections on Developing </a:t>
            </a:r>
            <a:br>
              <a:rPr lang="en-US" sz="3200" dirty="0" smtClean="0"/>
            </a:br>
            <a:r>
              <a:rPr lang="en-US" sz="3200" dirty="0" smtClean="0"/>
              <a:t>NASA-STD-7009 Compliant M&amp;S Products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earlier in the development lifecycle of an M&amp;S product the more detailed/usable the information available for 7009 Criticality Assessment.</a:t>
            </a:r>
          </a:p>
          <a:p>
            <a:r>
              <a:rPr lang="en-US" dirty="0" smtClean="0"/>
              <a:t>Information required to be retained by a 7009 Compliant M&amp;S product, is consistent with System Engineering Best Practices. 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4437"/>
            <a:ext cx="1209674" cy="932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76200"/>
            <a:ext cx="1371600" cy="6858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7693-46FD-4E04-9D9D-3848631588EE}" type="slidenum">
              <a:rPr lang="en-US" smtClean="0"/>
              <a:t>14</a:t>
            </a:fld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2057400" y="6400800"/>
            <a:ext cx="5334000" cy="365125"/>
          </a:xfrm>
        </p:spPr>
        <p:txBody>
          <a:bodyPr/>
          <a:lstStyle/>
          <a:p>
            <a:r>
              <a:rPr lang="en-US" i="1" dirty="0" smtClean="0"/>
              <a:t>NASA’s 2013 Annual Workshop on Independent Verification and Validation September 12,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86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marL="0" indent="0" algn="ctr">
              <a:buNone/>
            </a:pPr>
            <a:r>
              <a:rPr lang="en-US" sz="4800" dirty="0" smtClean="0"/>
              <a:t>Questions?</a:t>
            </a:r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7693-46FD-4E04-9D9D-3848631588EE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057400" y="6400800"/>
            <a:ext cx="5334000" cy="365125"/>
          </a:xfrm>
        </p:spPr>
        <p:txBody>
          <a:bodyPr/>
          <a:lstStyle/>
          <a:p>
            <a:r>
              <a:rPr lang="en-US" i="1" dirty="0" smtClean="0"/>
              <a:t>NASA’s 2013 Annual Workshop on Independent Verification and Validation September 12,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76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marL="0" indent="0" algn="ctr">
              <a:buNone/>
            </a:pPr>
            <a:r>
              <a:rPr lang="en-US" sz="4800" dirty="0" smtClean="0"/>
              <a:t>BACKUP Slides</a:t>
            </a:r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7693-46FD-4E04-9D9D-3848631588EE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057400" y="6400800"/>
            <a:ext cx="5334000" cy="365125"/>
          </a:xfrm>
        </p:spPr>
        <p:txBody>
          <a:bodyPr/>
          <a:lstStyle/>
          <a:p>
            <a:r>
              <a:rPr lang="en-US" i="1" dirty="0" smtClean="0"/>
              <a:t>NASA’s 2013 Annual Workshop on Independent Verification and Validation September 12,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01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Actual AMF 7009 Criticality Assessment Traceability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31" y="1447800"/>
            <a:ext cx="7310437" cy="4891088"/>
          </a:xfrm>
          <a:prstGeom prst="rect">
            <a:avLst/>
          </a:prstGeom>
          <a:noFill/>
          <a:ln>
            <a:solidFill>
              <a:schemeClr val="accent1"/>
            </a:solidFill>
          </a:ln>
          <a:ex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7693-46FD-4E04-9D9D-3848631588EE}" type="slidenum">
              <a:rPr lang="en-US" smtClean="0"/>
              <a:t>17</a:t>
            </a:fld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2057400" y="6400800"/>
            <a:ext cx="5334000" cy="365125"/>
          </a:xfrm>
        </p:spPr>
        <p:txBody>
          <a:bodyPr/>
          <a:lstStyle/>
          <a:p>
            <a:r>
              <a:rPr lang="en-US" i="1" dirty="0" smtClean="0"/>
              <a:t>NASA’s 2013 Annual Workshop on Independent Verification and Validation September 12, 2013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76200"/>
            <a:ext cx="1371600" cy="685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228600"/>
            <a:ext cx="13716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05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7619999" cy="5106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304800" y="6219069"/>
            <a:ext cx="8382000" cy="38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 smtClean="0">
                <a:solidFill>
                  <a:prstClr val="black"/>
                </a:solidFill>
              </a:rPr>
              <a:t>http://swehb.nasa.gov/display/7150/7.15+-+Relationship+Between+NPR+7150.2+and+NASA-STD-7009#_tabs-2</a:t>
            </a:r>
          </a:p>
          <a:p>
            <a:endParaRPr lang="en-US" sz="1400" dirty="0" smtClean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350893"/>
            <a:ext cx="723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prstClr val="black"/>
                </a:solidFill>
              </a:rPr>
              <a:t>Study Done to Correlate Existing Software Engineering Principles with M&amp;S Standard</a:t>
            </a:r>
          </a:p>
        </p:txBody>
      </p:sp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" y="66000"/>
            <a:ext cx="1209674" cy="932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76200"/>
            <a:ext cx="13716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8088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Major Areas of Focus in M&amp;S Standard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4.1 </a:t>
            </a:r>
            <a:r>
              <a:rPr lang="en-US" sz="2400" dirty="0" smtClean="0"/>
              <a:t>Programmatics</a:t>
            </a:r>
            <a:endParaRPr lang="en-US" sz="2400" dirty="0"/>
          </a:p>
          <a:p>
            <a:r>
              <a:rPr lang="en-US" sz="2400" dirty="0" smtClean="0"/>
              <a:t>4.2 Models</a:t>
            </a:r>
            <a:endParaRPr lang="en-US" sz="2400" dirty="0"/>
          </a:p>
          <a:p>
            <a:r>
              <a:rPr lang="en-US" sz="2400" dirty="0"/>
              <a:t>4.3 Simulations and </a:t>
            </a:r>
            <a:r>
              <a:rPr lang="en-US" sz="2400" dirty="0" smtClean="0"/>
              <a:t>Analyses</a:t>
            </a:r>
            <a:endParaRPr lang="en-US" sz="2400" dirty="0"/>
          </a:p>
          <a:p>
            <a:r>
              <a:rPr lang="en-US" sz="2400" dirty="0"/>
              <a:t>4.4 Verification, Validation, and Uncertainty </a:t>
            </a:r>
            <a:r>
              <a:rPr lang="en-US" sz="2400" dirty="0" smtClean="0"/>
              <a:t>Quantification</a:t>
            </a:r>
          </a:p>
          <a:p>
            <a:r>
              <a:rPr lang="en-US" sz="2400" dirty="0" smtClean="0"/>
              <a:t>4.5 </a:t>
            </a:r>
            <a:r>
              <a:rPr lang="en-US" sz="2400" dirty="0"/>
              <a:t>Identification and Use of Recommended Practices </a:t>
            </a:r>
            <a:endParaRPr lang="en-US" sz="2400" dirty="0" smtClean="0"/>
          </a:p>
          <a:p>
            <a:r>
              <a:rPr lang="en-US" sz="2400" dirty="0" smtClean="0"/>
              <a:t>4.6 Training</a:t>
            </a:r>
          </a:p>
          <a:p>
            <a:r>
              <a:rPr lang="en-US" sz="2400" dirty="0" smtClean="0"/>
              <a:t>4.7 </a:t>
            </a:r>
            <a:r>
              <a:rPr lang="en-US" sz="2400" dirty="0"/>
              <a:t>Assessing the Credibility of M&amp;S Results </a:t>
            </a:r>
            <a:endParaRPr lang="en-US" sz="2400" dirty="0" smtClean="0"/>
          </a:p>
          <a:p>
            <a:r>
              <a:rPr lang="en-US" sz="2400" dirty="0" smtClean="0"/>
              <a:t>4.8 </a:t>
            </a:r>
            <a:r>
              <a:rPr lang="en-US" sz="2400" dirty="0"/>
              <a:t>Reporting Results to Decision </a:t>
            </a:r>
            <a:r>
              <a:rPr lang="en-US" sz="2400" dirty="0" smtClean="0"/>
              <a:t>Makers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72943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Talk Objective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The History of NASA-STD-7009</a:t>
            </a:r>
          </a:p>
          <a:p>
            <a:r>
              <a:rPr lang="en-US" dirty="0" smtClean="0"/>
              <a:t>NASA-STD-7009 Objectives</a:t>
            </a:r>
          </a:p>
          <a:p>
            <a:r>
              <a:rPr lang="en-US" dirty="0" smtClean="0"/>
              <a:t>Who Has Used NASA-STD-7009?</a:t>
            </a:r>
          </a:p>
          <a:p>
            <a:r>
              <a:rPr lang="en-US" dirty="0" smtClean="0"/>
              <a:t>What’s the Big Deal About Models &amp; Simulations (M&amp;S)?</a:t>
            </a:r>
          </a:p>
          <a:p>
            <a:r>
              <a:rPr lang="en-US" dirty="0" smtClean="0"/>
              <a:t>Structure Vs. Dynamic M&amp;S Development Balance</a:t>
            </a:r>
          </a:p>
          <a:p>
            <a:r>
              <a:rPr lang="en-US" dirty="0"/>
              <a:t>M&amp;S Standard Application at </a:t>
            </a:r>
            <a:r>
              <a:rPr lang="en-US" dirty="0" smtClean="0"/>
              <a:t>NASA IV&amp;V</a:t>
            </a:r>
          </a:p>
          <a:p>
            <a:r>
              <a:rPr lang="en-US" dirty="0"/>
              <a:t>Reflections on Developing NASA-STD-7009 </a:t>
            </a:r>
            <a:br>
              <a:rPr lang="en-US" dirty="0"/>
            </a:br>
            <a:r>
              <a:rPr lang="en-US" dirty="0"/>
              <a:t>Compliant M&amp;S </a:t>
            </a:r>
            <a:r>
              <a:rPr lang="en-US" dirty="0" smtClean="0"/>
              <a:t>Products</a:t>
            </a:r>
          </a:p>
          <a:p>
            <a:r>
              <a:rPr lang="en-US" dirty="0" smtClean="0"/>
              <a:t>Questions?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6" y="76200"/>
            <a:ext cx="1209674" cy="932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76200"/>
            <a:ext cx="1371600" cy="6858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7693-46FD-4E04-9D9D-3848631588EE}" type="slidenum">
              <a:rPr lang="en-US" smtClean="0"/>
              <a:t>2</a:t>
            </a:fld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2362200" y="6400800"/>
            <a:ext cx="5334000" cy="365125"/>
          </a:xfrm>
        </p:spPr>
        <p:txBody>
          <a:bodyPr/>
          <a:lstStyle/>
          <a:p>
            <a:r>
              <a:rPr lang="en-US" i="1" dirty="0" smtClean="0"/>
              <a:t>NASA’s 2013 Annual Workshop on Independent Verification and Validation September 12,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70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Section 4.1: Programmatics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information is how a M&amp;S product will be viewed and used by management</a:t>
            </a:r>
          </a:p>
          <a:p>
            <a:pPr lvl="1"/>
            <a:r>
              <a:rPr lang="en-US" dirty="0" smtClean="0"/>
              <a:t>How will model be used by Management to make decisions?</a:t>
            </a:r>
          </a:p>
          <a:p>
            <a:pPr lvl="1"/>
            <a:r>
              <a:rPr lang="en-US" dirty="0" smtClean="0"/>
              <a:t>Is all information related to usage and recommendations (as a result of M&amp;S)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8910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Section 4.2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technical elaboration of contents and usage of the model</a:t>
            </a:r>
          </a:p>
          <a:p>
            <a:r>
              <a:rPr lang="en-US" dirty="0" smtClean="0"/>
              <a:t>Version control of the model established.</a:t>
            </a:r>
          </a:p>
          <a:p>
            <a:r>
              <a:rPr lang="en-US" dirty="0" smtClean="0"/>
              <a:t>Input and output datasets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5583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Section 4.3: </a:t>
            </a:r>
            <a:r>
              <a:rPr lang="en-US" dirty="0"/>
              <a:t>Simulations and Analyses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M&amp;S expected results documented.</a:t>
            </a:r>
          </a:p>
          <a:p>
            <a:pPr lvl="1"/>
            <a:r>
              <a:rPr lang="en-US" dirty="0" smtClean="0"/>
              <a:t>How does an analyst know the model/simulation worked?</a:t>
            </a:r>
          </a:p>
          <a:p>
            <a:pPr lvl="1"/>
            <a:r>
              <a:rPr lang="en-US" dirty="0" smtClean="0"/>
              <a:t>Elaboration of its intended use.</a:t>
            </a:r>
          </a:p>
          <a:p>
            <a:pPr lvl="1"/>
            <a:r>
              <a:rPr lang="en-US" dirty="0" smtClean="0"/>
              <a:t>Elaboration of the pedigree of the model.</a:t>
            </a:r>
          </a:p>
          <a:p>
            <a:pPr lvl="1"/>
            <a:r>
              <a:rPr lang="en-US" dirty="0" smtClean="0"/>
              <a:t>Computation requirements are vetted.</a:t>
            </a:r>
          </a:p>
          <a:p>
            <a:pPr lvl="1"/>
            <a:r>
              <a:rPr lang="en-US" dirty="0" smtClean="0"/>
              <a:t>How results are provided to decision makers.</a:t>
            </a:r>
          </a:p>
        </p:txBody>
      </p:sp>
    </p:spTree>
    <p:extLst>
      <p:ext uri="{BB962C8B-B14F-4D97-AF65-F5344CB8AC3E}">
        <p14:creationId xmlns:p14="http://schemas.microsoft.com/office/powerpoint/2010/main" val="39285750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Section 4.4: </a:t>
            </a:r>
            <a:r>
              <a:rPr lang="en-US" dirty="0"/>
              <a:t>Verification, Validation, and Uncertainty Quantification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M&amp;S V&amp;V process is produced</a:t>
            </a:r>
          </a:p>
          <a:p>
            <a:pPr lvl="1"/>
            <a:r>
              <a:rPr lang="en-US" dirty="0" smtClean="0"/>
              <a:t>Results are analyzed to determine veracity of the M&amp;S design/content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Identification and Use of Recommended Practices</a:t>
            </a:r>
          </a:p>
        </p:txBody>
      </p:sp>
    </p:spTree>
    <p:extLst>
      <p:ext uri="{BB962C8B-B14F-4D97-AF65-F5344CB8AC3E}">
        <p14:creationId xmlns:p14="http://schemas.microsoft.com/office/powerpoint/2010/main" val="13401596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Section 4.6: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the result will be presented to the user community.</a:t>
            </a:r>
          </a:p>
          <a:p>
            <a:r>
              <a:rPr lang="en-US" dirty="0" smtClean="0"/>
              <a:t>CM requirements</a:t>
            </a:r>
          </a:p>
          <a:p>
            <a:r>
              <a:rPr lang="en-US" dirty="0" smtClean="0"/>
              <a:t>How to recognize success/failure in the M&amp;S results.</a:t>
            </a:r>
          </a:p>
          <a:p>
            <a:r>
              <a:rPr lang="en-US" dirty="0" smtClean="0"/>
              <a:t>How the results may impact existing procedures/policies.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525739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Section 4.7: </a:t>
            </a:r>
            <a:r>
              <a:rPr lang="en-US" dirty="0"/>
              <a:t>Assessing the Credibility of M&amp;S Results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NASA-STD-7009 has a fairly rigorous set of criteria applied by way of scoring the M&amp;S product’s credibility.</a:t>
            </a:r>
          </a:p>
          <a:p>
            <a:pPr lvl="1"/>
            <a:r>
              <a:rPr lang="en-US" dirty="0" smtClean="0"/>
              <a:t>Appendices B.2/B.3 will be evaluated for each M&amp;S product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83046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Section 4.8: Report Results to Decision Makers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Results are reported to decision makers which include the following information:</a:t>
            </a:r>
          </a:p>
          <a:p>
            <a:pPr lvl="1"/>
            <a:r>
              <a:rPr lang="en-US" dirty="0" smtClean="0"/>
              <a:t>Acceptance criteria are elaborated.</a:t>
            </a:r>
          </a:p>
          <a:p>
            <a:pPr lvl="2"/>
            <a:r>
              <a:rPr lang="en-US" dirty="0" smtClean="0"/>
              <a:t>Unachieved acceptance criteria</a:t>
            </a:r>
          </a:p>
          <a:p>
            <a:pPr lvl="2"/>
            <a:r>
              <a:rPr lang="en-US" dirty="0" smtClean="0"/>
              <a:t>Violations of any assumptions for any model</a:t>
            </a:r>
          </a:p>
          <a:p>
            <a:pPr lvl="2"/>
            <a:r>
              <a:rPr lang="en-US" dirty="0" smtClean="0"/>
              <a:t>Violations of limits of operation</a:t>
            </a:r>
          </a:p>
          <a:p>
            <a:pPr lvl="2"/>
            <a:r>
              <a:rPr lang="en-US" dirty="0" smtClean="0"/>
              <a:t>Execution warnings/error messages</a:t>
            </a:r>
          </a:p>
          <a:p>
            <a:pPr lvl="2"/>
            <a:r>
              <a:rPr lang="en-US" dirty="0" smtClean="0"/>
              <a:t>Unfavorable outcomes</a:t>
            </a:r>
          </a:p>
          <a:p>
            <a:pPr lvl="2"/>
            <a:r>
              <a:rPr lang="en-US" dirty="0" smtClean="0"/>
              <a:t>Waivers to any of the requirements in this standard</a:t>
            </a:r>
          </a:p>
          <a:p>
            <a:pPr lvl="1"/>
            <a:r>
              <a:rPr lang="en-US" dirty="0" smtClean="0"/>
              <a:t>Uncertainties are estimated and reported</a:t>
            </a:r>
          </a:p>
          <a:p>
            <a:pPr lvl="1"/>
            <a:r>
              <a:rPr lang="en-US" dirty="0" smtClean="0"/>
              <a:t>Credibility of the M&amp;S results which may include sub-factor weights (determined in 4.7)</a:t>
            </a:r>
          </a:p>
        </p:txBody>
      </p:sp>
    </p:spTree>
    <p:extLst>
      <p:ext uri="{BB962C8B-B14F-4D97-AF65-F5344CB8AC3E}">
        <p14:creationId xmlns:p14="http://schemas.microsoft.com/office/powerpoint/2010/main" val="42697495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of Note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76799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“Guidance for Space Program Modeling and Simulation”, SAAB, AEROSPACE REPORT NO.TOR-2010(8591)-17, June 30, </a:t>
            </a:r>
            <a:r>
              <a:rPr lang="en-US" dirty="0" smtClean="0"/>
              <a:t>2010 (slide 5)</a:t>
            </a:r>
            <a:endParaRPr lang="en-US" dirty="0"/>
          </a:p>
          <a:p>
            <a:r>
              <a:rPr lang="en-US" dirty="0" smtClean="0"/>
              <a:t>“NASA-STD-7009</a:t>
            </a:r>
            <a:r>
              <a:rPr lang="en-US" dirty="0"/>
              <a:t>”  NSAS Space Radiation Risk Project Review National Academy of Sciences, Houston, Texas January 12, </a:t>
            </a:r>
            <a:r>
              <a:rPr lang="en-US" dirty="0" smtClean="0"/>
              <a:t>2012 (slide 5)</a:t>
            </a:r>
          </a:p>
          <a:p>
            <a:r>
              <a:rPr lang="en-US" dirty="0" smtClean="0"/>
              <a:t>Relationship between NASA System Engineering Handbook (NASA-HDBK-7150.2) and NASA-STD-7009 (performed by SSO)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  <a:hlinkClick r:id="rId3"/>
              </a:rPr>
              <a:t>http</a:t>
            </a:r>
            <a:r>
              <a:rPr lang="en-US" dirty="0">
                <a:solidFill>
                  <a:prstClr val="black"/>
                </a:solidFill>
                <a:hlinkClick r:id="rId3"/>
              </a:rPr>
              <a:t>://swehb.nasa.gov/display/7150/7.15+-+Relationship+Between+NPR+7150.2+and+NASA-STD-7009#_</a:t>
            </a:r>
            <a:r>
              <a:rPr lang="en-US" dirty="0" smtClean="0">
                <a:solidFill>
                  <a:prstClr val="black"/>
                </a:solidFill>
                <a:hlinkClick r:id="rId3"/>
              </a:rPr>
              <a:t>tabs-2</a:t>
            </a:r>
            <a:r>
              <a:rPr lang="en-US" dirty="0" smtClean="0">
                <a:solidFill>
                  <a:prstClr val="black"/>
                </a:solidFill>
              </a:rPr>
              <a:t> (backup slide)</a:t>
            </a:r>
          </a:p>
          <a:p>
            <a:r>
              <a:rPr lang="en-US" sz="3100" dirty="0" smtClean="0"/>
              <a:t>NASA/SP-2010-576, Version 1.0, April 2010, NASA Risk-Informed Decision Making Handbook (Office of Safety and Mission Assurance, NASA Headquarters)</a:t>
            </a:r>
          </a:p>
          <a:p>
            <a:pPr lvl="1"/>
            <a:r>
              <a:rPr lang="en-US" sz="2700" dirty="0" smtClean="0">
                <a:hlinkClick r:id="rId4"/>
              </a:rPr>
              <a:t>www.hq.nasa.gov/office/codeq/doctree/NASA_SP2010576.pdf</a:t>
            </a:r>
            <a:endParaRPr lang="en-US" dirty="0" smtClean="0">
              <a:solidFill>
                <a:prstClr val="black"/>
              </a:solidFill>
            </a:endParaRPr>
          </a:p>
          <a:p>
            <a:r>
              <a:rPr lang="en-US" sz="3000" dirty="0" smtClean="0"/>
              <a:t>NASA Standard 7009 Training (created by NASA)</a:t>
            </a:r>
          </a:p>
          <a:p>
            <a:pPr lvl="1"/>
            <a:r>
              <a:rPr lang="en-US" sz="2600" dirty="0" smtClean="0">
                <a:hlinkClick r:id="rId5"/>
              </a:rPr>
              <a:t>http</a:t>
            </a:r>
            <a:r>
              <a:rPr lang="en-US" sz="2600" dirty="0">
                <a:hlinkClick r:id="rId5"/>
              </a:rPr>
              <a:t>://standards.nasa.gov/training/NASA-STD-7009/index.html</a:t>
            </a:r>
            <a:r>
              <a:rPr lang="en-US" sz="2600" dirty="0" smtClean="0"/>
              <a:t>‎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442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72892"/>
            <a:ext cx="1366839" cy="1676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322787"/>
            <a:ext cx="1634190" cy="23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" y="887092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Columbia Accident Investigation Board (CAIB) Report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33400" y="3717596"/>
            <a:ext cx="1730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Diaz Team Report - NASA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313" y="1674831"/>
            <a:ext cx="1981200" cy="2810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019301" y="1877692"/>
            <a:ext cx="2514600" cy="116955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en-US" sz="1400" b="1" i="1" u="sng" dirty="0" smtClean="0"/>
              <a:t>Action 4 from the CAIB Report </a:t>
            </a:r>
            <a:r>
              <a:rPr lang="en-US" sz="1400" dirty="0" smtClean="0"/>
              <a:t>states: “Develop a standard for the development, documentation, and operation of models and simulations…”</a:t>
            </a:r>
            <a:endParaRPr lang="en-US" sz="1400" dirty="0"/>
          </a:p>
        </p:txBody>
      </p:sp>
      <p:sp>
        <p:nvSpPr>
          <p:cNvPr id="13" name="Rectangle 12"/>
          <p:cNvSpPr/>
          <p:nvPr/>
        </p:nvSpPr>
        <p:spPr>
          <a:xfrm>
            <a:off x="2104455" y="4876800"/>
            <a:ext cx="2514600" cy="138499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en-US" sz="1400" b="1" i="1" u="sng" dirty="0" smtClean="0"/>
              <a:t>Diaz Team # R13, CAIB # R3.8-2 </a:t>
            </a:r>
            <a:r>
              <a:rPr lang="en-US" sz="1400" dirty="0" smtClean="0"/>
              <a:t>states:</a:t>
            </a:r>
          </a:p>
          <a:p>
            <a:r>
              <a:rPr lang="en-US" sz="1400" dirty="0" smtClean="0"/>
              <a:t>“All </a:t>
            </a:r>
            <a:r>
              <a:rPr lang="en-US" sz="1400" dirty="0"/>
              <a:t>programs should produce, </a:t>
            </a:r>
            <a:r>
              <a:rPr lang="en-US" sz="1400" dirty="0" smtClean="0"/>
              <a:t>maintain, and </a:t>
            </a:r>
            <a:r>
              <a:rPr lang="en-US" sz="1400" dirty="0"/>
              <a:t>validate models to assess the state </a:t>
            </a:r>
            <a:r>
              <a:rPr lang="en-US" sz="1400" dirty="0" smtClean="0"/>
              <a:t>of their </a:t>
            </a:r>
            <a:r>
              <a:rPr lang="en-US" sz="1400" dirty="0"/>
              <a:t>systems and components</a:t>
            </a:r>
            <a:r>
              <a:rPr lang="en-US" sz="1400" dirty="0" smtClean="0"/>
              <a:t>.”</a:t>
            </a:r>
            <a:endParaRPr lang="en-US" sz="1400" dirty="0"/>
          </a:p>
        </p:txBody>
      </p:sp>
      <p:sp>
        <p:nvSpPr>
          <p:cNvPr id="20" name="Rectangle 19"/>
          <p:cNvSpPr/>
          <p:nvPr/>
        </p:nvSpPr>
        <p:spPr>
          <a:xfrm>
            <a:off x="5105400" y="4485371"/>
            <a:ext cx="3429000" cy="116955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en-US" sz="1400" b="1" i="1" u="sng" dirty="0" smtClean="0"/>
              <a:t>NASA-STD-7009, Section 1.2 </a:t>
            </a:r>
            <a:r>
              <a:rPr lang="en-US" sz="1400" dirty="0" smtClean="0"/>
              <a:t>states:</a:t>
            </a:r>
          </a:p>
          <a:p>
            <a:r>
              <a:rPr lang="en-US" sz="1400" dirty="0"/>
              <a:t>This standard applies to M&amp;S used by NASA and its contractors for critical decisions in </a:t>
            </a:r>
            <a:r>
              <a:rPr lang="en-US" sz="1400" dirty="0" smtClean="0"/>
              <a:t>design, development</a:t>
            </a:r>
            <a:r>
              <a:rPr lang="en-US" sz="1400" dirty="0"/>
              <a:t>, manufacturing, ground operations, and flight operations.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800600" y="10668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NASA-STD-7009</a:t>
            </a:r>
          </a:p>
          <a:p>
            <a:pPr algn="ctr"/>
            <a:r>
              <a:rPr lang="en-US" dirty="0" smtClean="0"/>
              <a:t>Standard for Models and Simulations</a:t>
            </a:r>
            <a:endParaRPr lang="en-US" dirty="0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838200" y="0"/>
            <a:ext cx="7086600" cy="8867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The </a:t>
            </a:r>
            <a:r>
              <a:rPr lang="en-US" sz="3700" dirty="0" smtClean="0"/>
              <a:t>History</a:t>
            </a:r>
            <a:r>
              <a:rPr lang="en-US" sz="3600" dirty="0" smtClean="0"/>
              <a:t> of NASA-STD-7009</a:t>
            </a:r>
            <a:endParaRPr lang="en-US" sz="3600" i="1" dirty="0"/>
          </a:p>
        </p:txBody>
      </p:sp>
      <p:sp>
        <p:nvSpPr>
          <p:cNvPr id="14" name="Right Arrow 13"/>
          <p:cNvSpPr/>
          <p:nvPr/>
        </p:nvSpPr>
        <p:spPr>
          <a:xfrm>
            <a:off x="5029199" y="3296691"/>
            <a:ext cx="694113" cy="4608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Down Arrow 16"/>
          <p:cNvSpPr/>
          <p:nvPr/>
        </p:nvSpPr>
        <p:spPr>
          <a:xfrm>
            <a:off x="1260253" y="3288232"/>
            <a:ext cx="370331" cy="4692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ight Brace 22"/>
          <p:cNvSpPr/>
          <p:nvPr/>
        </p:nvSpPr>
        <p:spPr>
          <a:xfrm>
            <a:off x="4648200" y="1250277"/>
            <a:ext cx="457200" cy="4553635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6" y="76200"/>
            <a:ext cx="1209674" cy="932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76200"/>
            <a:ext cx="1371600" cy="6858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7693-46FD-4E04-9D9D-3848631588EE}" type="slidenum">
              <a:rPr lang="en-US" smtClean="0"/>
              <a:t>3</a:t>
            </a:fld>
            <a:endParaRPr lang="en-US" dirty="0"/>
          </a:p>
        </p:txBody>
      </p:sp>
      <p:sp>
        <p:nvSpPr>
          <p:cNvPr id="25" name="Date Placeholder 4"/>
          <p:cNvSpPr>
            <a:spLocks noGrp="1"/>
          </p:cNvSpPr>
          <p:nvPr>
            <p:ph type="dt" sz="half" idx="10"/>
          </p:nvPr>
        </p:nvSpPr>
        <p:spPr>
          <a:xfrm>
            <a:off x="2370514" y="6446837"/>
            <a:ext cx="5334000" cy="365125"/>
          </a:xfrm>
        </p:spPr>
        <p:txBody>
          <a:bodyPr/>
          <a:lstStyle/>
          <a:p>
            <a:r>
              <a:rPr lang="en-US" i="1" dirty="0" smtClean="0"/>
              <a:t>NASA’s 2013 Annual Workshop on Independent Verification and Validation September 12,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38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9" grpId="0" animBg="1"/>
      <p:bldP spid="13" grpId="0" animBg="1"/>
      <p:bldP spid="20" grpId="0" animBg="1"/>
      <p:bldP spid="21" grpId="0"/>
      <p:bldP spid="14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2238"/>
            <a:ext cx="8382000" cy="868362"/>
          </a:xfrm>
        </p:spPr>
        <p:txBody>
          <a:bodyPr>
            <a:noAutofit/>
          </a:bodyPr>
          <a:lstStyle/>
          <a:p>
            <a:r>
              <a:rPr lang="en-US" sz="3600" dirty="0" smtClean="0"/>
              <a:t>NASA-STD-7009 Objectives</a:t>
            </a:r>
            <a:endParaRPr lang="en-US" sz="3600" i="1" dirty="0"/>
          </a:p>
        </p:txBody>
      </p:sp>
      <p:sp>
        <p:nvSpPr>
          <p:cNvPr id="4" name="Rectangle 3"/>
          <p:cNvSpPr/>
          <p:nvPr/>
        </p:nvSpPr>
        <p:spPr>
          <a:xfrm>
            <a:off x="533400" y="990600"/>
            <a:ext cx="7612391" cy="452431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1600" dirty="0"/>
              <a:t>This standard was developed in response to Action 4 from the 2004 report “A Renewed</a:t>
            </a:r>
          </a:p>
          <a:p>
            <a:r>
              <a:rPr lang="en-US" sz="1600" dirty="0"/>
              <a:t>Commitment to Excellence,” which stated the following:</a:t>
            </a:r>
          </a:p>
          <a:p>
            <a:r>
              <a:rPr lang="en-US" sz="1600" dirty="0"/>
              <a:t>“Develop a standard for the development, documentation, and operation of models </a:t>
            </a:r>
            <a:r>
              <a:rPr lang="en-US" sz="1600" dirty="0" smtClean="0"/>
              <a:t>and simulations:</a:t>
            </a:r>
            <a:endParaRPr lang="en-US" sz="1600" dirty="0"/>
          </a:p>
          <a:p>
            <a:pPr marL="687388" lvl="1" indent="-230188"/>
            <a:r>
              <a:rPr lang="en-US" sz="1600" dirty="0"/>
              <a:t>a. </a:t>
            </a:r>
            <a:r>
              <a:rPr lang="en-US" sz="1600" dirty="0" smtClean="0"/>
              <a:t> Identify </a:t>
            </a:r>
            <a:r>
              <a:rPr lang="en-US" sz="1600" dirty="0"/>
              <a:t>best practices to ensure that knowledge of operations is captured in </a:t>
            </a:r>
            <a:r>
              <a:rPr lang="en-US" sz="1600" dirty="0" smtClean="0"/>
              <a:t>the user interfaces </a:t>
            </a:r>
            <a:r>
              <a:rPr lang="en-US" sz="1600" dirty="0"/>
              <a:t>(e.g., users are not able to enter parameters that are out of bounds),</a:t>
            </a:r>
          </a:p>
          <a:p>
            <a:pPr marL="687388" lvl="1" indent="-230188"/>
            <a:r>
              <a:rPr lang="en-US" sz="1600" dirty="0"/>
              <a:t>b. Develop process for tool verification and validation, certification, </a:t>
            </a:r>
            <a:r>
              <a:rPr lang="en-US" sz="1600" dirty="0" smtClean="0"/>
              <a:t>reverification, revalidation</a:t>
            </a:r>
            <a:r>
              <a:rPr lang="en-US" sz="1600" dirty="0"/>
              <a:t>, and recertification based on operational data and trending,</a:t>
            </a:r>
          </a:p>
          <a:p>
            <a:pPr marL="687388" lvl="1" indent="-230188"/>
            <a:r>
              <a:rPr lang="en-US" sz="1600" dirty="0"/>
              <a:t>c. </a:t>
            </a:r>
            <a:r>
              <a:rPr lang="en-US" sz="1600" dirty="0" smtClean="0"/>
              <a:t> Develop </a:t>
            </a:r>
            <a:r>
              <a:rPr lang="en-US" sz="1600" dirty="0"/>
              <a:t>standard for documentation, configuration management, and </a:t>
            </a:r>
            <a:r>
              <a:rPr lang="en-US" sz="1600" dirty="0" smtClean="0"/>
              <a:t>quality assurance</a:t>
            </a:r>
            <a:r>
              <a:rPr lang="en-US" sz="1600" dirty="0"/>
              <a:t>,</a:t>
            </a:r>
          </a:p>
          <a:p>
            <a:pPr marL="687388" lvl="1" indent="-230188"/>
            <a:r>
              <a:rPr lang="en-US" sz="1600" dirty="0"/>
              <a:t>d</a:t>
            </a:r>
            <a:r>
              <a:rPr lang="en-US" sz="1600" dirty="0" smtClean="0"/>
              <a:t>.  Identify </a:t>
            </a:r>
            <a:r>
              <a:rPr lang="en-US" sz="1600" dirty="0"/>
              <a:t>any training or certification requirements to ensure proper </a:t>
            </a:r>
            <a:r>
              <a:rPr lang="en-US" sz="1600" dirty="0" smtClean="0"/>
              <a:t>operational capabilities</a:t>
            </a:r>
            <a:r>
              <a:rPr lang="en-US" sz="1600" dirty="0"/>
              <a:t>,</a:t>
            </a:r>
          </a:p>
          <a:p>
            <a:pPr marL="687388" lvl="1" indent="-230188"/>
            <a:r>
              <a:rPr lang="en-US" sz="1600" dirty="0"/>
              <a:t>e. </a:t>
            </a:r>
            <a:r>
              <a:rPr lang="en-US" sz="1600" dirty="0" smtClean="0"/>
              <a:t> Provide </a:t>
            </a:r>
            <a:r>
              <a:rPr lang="en-US" sz="1600" dirty="0"/>
              <a:t>a plan for tool management, maintenance, and obsolescence consistent </a:t>
            </a:r>
            <a:r>
              <a:rPr lang="en-US" sz="1600" dirty="0" smtClean="0"/>
              <a:t>with modeling/simulation </a:t>
            </a:r>
            <a:r>
              <a:rPr lang="en-US" sz="1600" dirty="0"/>
              <a:t>environments and the aging or changing of the </a:t>
            </a:r>
            <a:r>
              <a:rPr lang="en-US" sz="1600" dirty="0" smtClean="0"/>
              <a:t>modeled platform </a:t>
            </a:r>
            <a:r>
              <a:rPr lang="en-US" sz="1600" dirty="0"/>
              <a:t>or system,</a:t>
            </a:r>
          </a:p>
          <a:p>
            <a:pPr marL="687388" lvl="1" indent="-230188"/>
            <a:r>
              <a:rPr lang="en-US" sz="1600" dirty="0"/>
              <a:t>f. </a:t>
            </a:r>
            <a:r>
              <a:rPr lang="en-US" sz="1600" dirty="0" smtClean="0"/>
              <a:t>  Develop </a:t>
            </a:r>
            <a:r>
              <a:rPr lang="en-US" sz="1600" dirty="0"/>
              <a:t>a process for user feedback when results appear unrealistic or </a:t>
            </a:r>
            <a:r>
              <a:rPr lang="en-US" sz="1600" dirty="0" smtClean="0"/>
              <a:t>defy explanation</a:t>
            </a:r>
            <a:r>
              <a:rPr lang="en-US" sz="1600" dirty="0"/>
              <a:t>.”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4171" y="5638800"/>
            <a:ext cx="8245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* This material was extracted from the NASA-STD-7009  document</a:t>
            </a:r>
            <a:r>
              <a:rPr lang="en-US" sz="1400" dirty="0"/>
              <a:t> (Section 1.1)</a:t>
            </a:r>
            <a:r>
              <a:rPr lang="en-US" sz="1400" dirty="0" smtClean="0"/>
              <a:t> and reformatted for readability</a:t>
            </a:r>
            <a:endParaRPr lang="en-US" sz="1400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6" y="76200"/>
            <a:ext cx="1209674" cy="932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76200"/>
            <a:ext cx="1371600" cy="6858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7693-46FD-4E04-9D9D-3848631588EE}" type="slidenum">
              <a:rPr lang="en-US" smtClean="0"/>
              <a:t>4</a:t>
            </a:fld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2057400" y="6400800"/>
            <a:ext cx="5334000" cy="365125"/>
          </a:xfrm>
        </p:spPr>
        <p:txBody>
          <a:bodyPr/>
          <a:lstStyle/>
          <a:p>
            <a:r>
              <a:rPr lang="en-US" i="1" dirty="0" smtClean="0"/>
              <a:t>NASA’s 2013 Annual Workshop on Independent Verification and Validation September 12,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93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Who Has Used NASA-STD-7009?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5410199"/>
          </a:xfrm>
        </p:spPr>
        <p:txBody>
          <a:bodyPr>
            <a:noAutofit/>
          </a:bodyPr>
          <a:lstStyle/>
          <a:p>
            <a:r>
              <a:rPr lang="en-US" sz="1800" dirty="0" smtClean="0"/>
              <a:t>As models and simulations are used more prevalently, the need to manage them accurately is critical. </a:t>
            </a:r>
          </a:p>
          <a:p>
            <a:r>
              <a:rPr lang="en-US" sz="1800" dirty="0" smtClean="0"/>
              <a:t>This standard has been adapted in several industries:</a:t>
            </a:r>
          </a:p>
          <a:p>
            <a:pPr lvl="1"/>
            <a:r>
              <a:rPr lang="en-US" sz="1800" dirty="0" smtClean="0"/>
              <a:t>NASA: Currently Multi-Purpose Crew Vehicle (MPCV) is using this standard</a:t>
            </a:r>
          </a:p>
          <a:p>
            <a:pPr lvl="1"/>
            <a:r>
              <a:rPr lang="en-US" sz="1800" dirty="0" smtClean="0"/>
              <a:t>DOD: MIL-STD-3022 CHG-1</a:t>
            </a:r>
            <a:endParaRPr lang="en-US" sz="1800" dirty="0"/>
          </a:p>
          <a:p>
            <a:pPr lvl="2"/>
            <a:r>
              <a:rPr lang="en-US" sz="1800" dirty="0"/>
              <a:t>Department of Defense Standard Practice Documentation of Verification, Validation, and Accreditation (VV&amp;A) for Models and Simulations (April 2012)</a:t>
            </a:r>
          </a:p>
          <a:p>
            <a:pPr lvl="1"/>
            <a:r>
              <a:rPr lang="en-US" sz="1800" dirty="0" smtClean="0"/>
              <a:t>FDA/NIH/NSF:  5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Computer Models and Validation for Medical Devices (June 11-12, 2013)</a:t>
            </a:r>
          </a:p>
          <a:p>
            <a:pPr marL="914400" lvl="2" indent="-171450"/>
            <a:r>
              <a:rPr lang="en-US" sz="1800" dirty="0" smtClean="0"/>
              <a:t>“Adapting </a:t>
            </a:r>
            <a:r>
              <a:rPr lang="en-US" sz="1800" dirty="0"/>
              <a:t>NASA‐STD‐7009 to Assess the Credibility of Biomedical Models and </a:t>
            </a:r>
            <a:r>
              <a:rPr lang="en-US" sz="1800" dirty="0" smtClean="0"/>
              <a:t>Simulations”, Lealem Mulugeta, Project </a:t>
            </a:r>
            <a:r>
              <a:rPr lang="en-US" sz="1800" dirty="0"/>
              <a:t>Scientist, NASA Digital Astronaut Project </a:t>
            </a:r>
          </a:p>
          <a:p>
            <a:pPr lvl="1"/>
            <a:r>
              <a:rPr lang="en-US" sz="1800" dirty="0" smtClean="0"/>
              <a:t>NSAS </a:t>
            </a:r>
            <a:r>
              <a:rPr lang="en-US" sz="1800" dirty="0"/>
              <a:t>Space Radiation Risk Project </a:t>
            </a:r>
            <a:r>
              <a:rPr lang="en-US" sz="1800" dirty="0" smtClean="0"/>
              <a:t>Review, </a:t>
            </a:r>
            <a:r>
              <a:rPr lang="en-US" sz="1800" dirty="0"/>
              <a:t>National Academy of Sciences, Houston, </a:t>
            </a:r>
            <a:r>
              <a:rPr lang="en-US" sz="1800" dirty="0" smtClean="0"/>
              <a:t>Texas January </a:t>
            </a:r>
            <a:r>
              <a:rPr lang="en-US" sz="1800" dirty="0"/>
              <a:t>12, </a:t>
            </a:r>
            <a:r>
              <a:rPr lang="en-US" sz="1800" dirty="0" smtClean="0"/>
              <a:t>2012</a:t>
            </a:r>
          </a:p>
          <a:p>
            <a:pPr marL="914400" lvl="2" indent="-227013"/>
            <a:r>
              <a:rPr lang="en-US" sz="1800" dirty="0" smtClean="0"/>
              <a:t>“NASA‐STD‐7009”</a:t>
            </a: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209674" cy="932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76200"/>
            <a:ext cx="1371600" cy="6858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7693-46FD-4E04-9D9D-3848631588EE}" type="slidenum">
              <a:rPr lang="en-US" smtClean="0"/>
              <a:t>5</a:t>
            </a:fld>
            <a:endParaRPr lang="en-US" dirty="0"/>
          </a:p>
        </p:txBody>
      </p:sp>
      <p:sp>
        <p:nvSpPr>
          <p:cNvPr id="8" name="Date Placeholder 4"/>
          <p:cNvSpPr txBox="1">
            <a:spLocks/>
          </p:cNvSpPr>
          <p:nvPr/>
        </p:nvSpPr>
        <p:spPr>
          <a:xfrm>
            <a:off x="2057400" y="6400800"/>
            <a:ext cx="533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 smtClean="0"/>
              <a:t>NASA’s 2013 Annual Workshop on Independent Verification and Validation September 12,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66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What’s the Big Deal About M&amp;S?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Models and Simulations (M&amp;S) are used on NASA missions (and other industries) to exercise software without requiring the hardware components to be included early in the mission lifecycle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pPr lvl="1"/>
            <a:r>
              <a:rPr lang="en-US" dirty="0" smtClean="0"/>
              <a:t>For example, M&amp;S can send commands to the FSW to fire thrusters without the thrusters being fired (That would not be safe!!)</a:t>
            </a:r>
          </a:p>
          <a:p>
            <a:r>
              <a:rPr lang="en-US" dirty="0" smtClean="0"/>
              <a:t>M&amp;S allows various scenarios to be run without having the full system available.</a:t>
            </a:r>
          </a:p>
          <a:p>
            <a:pPr lvl="1"/>
            <a:r>
              <a:rPr lang="en-US" dirty="0" smtClean="0"/>
              <a:t>Intended to help facilitate the system development process</a:t>
            </a:r>
          </a:p>
          <a:p>
            <a:r>
              <a:rPr lang="en-US" dirty="0" smtClean="0"/>
              <a:t>Most importantly M&amp;S products provide valuable feedback to decision-makers on design/architecture elements of the system early on</a:t>
            </a:r>
          </a:p>
          <a:p>
            <a:pPr lvl="1"/>
            <a:r>
              <a:rPr lang="en-US" dirty="0" smtClean="0"/>
              <a:t>For example, possibly a simulation of the FSW interacting with a 1553 Bus Simulation, versus Space Wire Simulation.   A system designer selects one design over another often based on simulation results.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7834"/>
            <a:ext cx="1209674" cy="932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76200"/>
            <a:ext cx="1371600" cy="6858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7693-46FD-4E04-9D9D-3848631588EE}" type="slidenum">
              <a:rPr lang="en-US" smtClean="0"/>
              <a:t>6</a:t>
            </a:fld>
            <a:endParaRPr lang="en-US" dirty="0"/>
          </a:p>
        </p:txBody>
      </p:sp>
      <p:sp>
        <p:nvSpPr>
          <p:cNvPr id="8" name="Date Placeholder 4"/>
          <p:cNvSpPr txBox="1">
            <a:spLocks/>
          </p:cNvSpPr>
          <p:nvPr/>
        </p:nvSpPr>
        <p:spPr>
          <a:xfrm>
            <a:off x="2057400" y="6400800"/>
            <a:ext cx="533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 smtClean="0"/>
              <a:t>NASA’s 2013 Annual Workshop on Independent Verification and Validation September 12,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13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Structure Vs. Dynamic</a:t>
            </a:r>
            <a:br>
              <a:rPr lang="en-US" sz="3600" dirty="0" smtClean="0"/>
            </a:br>
            <a:r>
              <a:rPr lang="en-US" sz="3600" dirty="0" smtClean="0"/>
              <a:t>M&amp;S Development Balance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Dynamic Nature of M&amp;S Products</a:t>
            </a:r>
          </a:p>
          <a:p>
            <a:pPr lvl="1"/>
            <a:r>
              <a:rPr lang="en-US" dirty="0" smtClean="0"/>
              <a:t>Pros:</a:t>
            </a:r>
          </a:p>
          <a:p>
            <a:pPr lvl="2"/>
            <a:r>
              <a:rPr lang="en-US" dirty="0" smtClean="0"/>
              <a:t>Facilitates system development and design decisions</a:t>
            </a:r>
          </a:p>
          <a:p>
            <a:pPr lvl="2"/>
            <a:r>
              <a:rPr lang="en-US" dirty="0" smtClean="0"/>
              <a:t>Allows for more rapid software development</a:t>
            </a:r>
          </a:p>
          <a:p>
            <a:pPr lvl="1"/>
            <a:r>
              <a:rPr lang="en-US" dirty="0" smtClean="0"/>
              <a:t>Cons:</a:t>
            </a:r>
          </a:p>
          <a:p>
            <a:pPr lvl="2"/>
            <a:r>
              <a:rPr lang="en-US" dirty="0" smtClean="0"/>
              <a:t>Configuration a challenge to manage</a:t>
            </a:r>
          </a:p>
          <a:p>
            <a:pPr lvl="2"/>
            <a:r>
              <a:rPr lang="en-US" dirty="0" smtClean="0"/>
              <a:t>Documentation of assumptions and components are not always kept current</a:t>
            </a:r>
            <a:endParaRPr lang="en-US" dirty="0"/>
          </a:p>
          <a:p>
            <a:pPr marL="114300" indent="0" algn="ctr">
              <a:buNone/>
            </a:pPr>
            <a:endParaRPr lang="en-US" sz="2400" dirty="0" smtClean="0"/>
          </a:p>
          <a:p>
            <a:pPr marL="114300" indent="0" algn="ctr">
              <a:buNone/>
            </a:pPr>
            <a:r>
              <a:rPr lang="en-US" sz="2400" dirty="0" smtClean="0"/>
              <a:t>The Balancing Act Between Structure and </a:t>
            </a:r>
          </a:p>
          <a:p>
            <a:pPr marL="114300" indent="0" algn="ctr">
              <a:buNone/>
            </a:pPr>
            <a:r>
              <a:rPr lang="en-US" sz="2400" dirty="0" smtClean="0"/>
              <a:t>Dynamic Development Continues  ….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c_vandegrift\AppData\Local\Microsoft\Windows\Temporary Internet Files\Content.IE5\D15D8MK5\MC90038358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130874"/>
            <a:ext cx="935431" cy="91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6" y="57835"/>
            <a:ext cx="1209674" cy="932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76200"/>
            <a:ext cx="1371600" cy="6858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7693-46FD-4E04-9D9D-3848631588EE}" type="slidenum">
              <a:rPr lang="en-US" smtClean="0"/>
              <a:t>7</a:t>
            </a:fld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2057400" y="6400800"/>
            <a:ext cx="5334000" cy="365125"/>
          </a:xfrm>
        </p:spPr>
        <p:txBody>
          <a:bodyPr/>
          <a:lstStyle/>
          <a:p>
            <a:r>
              <a:rPr lang="en-US" i="1" dirty="0" smtClean="0"/>
              <a:t>NASA’s 2013 Annual Workshop on Independent Verification and Validation September 12,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01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M&amp;S Standard Application at </a:t>
            </a:r>
            <a:br>
              <a:rPr lang="en-US" dirty="0" smtClean="0"/>
            </a:br>
            <a:r>
              <a:rPr lang="en-US" dirty="0" smtClean="0"/>
              <a:t>NASA IV&amp;V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date,  two evaluations have been done:</a:t>
            </a:r>
          </a:p>
          <a:p>
            <a:pPr lvl="1"/>
            <a:r>
              <a:rPr lang="en-US" dirty="0" smtClean="0"/>
              <a:t>Analysis and Management Framework Model (AMF) Criticality Assessment (done as part of a NEAP intern effort the summer of 2013)</a:t>
            </a:r>
          </a:p>
          <a:p>
            <a:pPr lvl="1"/>
            <a:r>
              <a:rPr lang="en-US" dirty="0" smtClean="0"/>
              <a:t>James Webb Space Telescope (JWST) participated in performing an abbreviated evaluation effort recently.</a:t>
            </a: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6" y="57835"/>
            <a:ext cx="1209674" cy="932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76200"/>
            <a:ext cx="1371600" cy="6858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7693-46FD-4E04-9D9D-3848631588EE}" type="slidenum">
              <a:rPr lang="en-US" smtClean="0"/>
              <a:t>8</a:t>
            </a:fld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2057400" y="6400800"/>
            <a:ext cx="5334000" cy="365125"/>
          </a:xfrm>
        </p:spPr>
        <p:txBody>
          <a:bodyPr/>
          <a:lstStyle/>
          <a:p>
            <a:r>
              <a:rPr lang="en-US" i="1" dirty="0" smtClean="0"/>
              <a:t>NASA’s 2013 Annual Workshop on Independent Verification and Validation September 12,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7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23967"/>
            <a:ext cx="5943600" cy="1096962"/>
          </a:xfrm>
        </p:spPr>
        <p:txBody>
          <a:bodyPr>
            <a:noAutofit/>
          </a:bodyPr>
          <a:lstStyle/>
          <a:p>
            <a:r>
              <a:rPr lang="en-US" sz="3600" dirty="0" smtClean="0"/>
              <a:t>NASA IV&amp;V AMF Project </a:t>
            </a:r>
            <a:br>
              <a:rPr lang="en-US" sz="3600" dirty="0" smtClean="0"/>
            </a:br>
            <a:r>
              <a:rPr lang="en-US" sz="3600" dirty="0" smtClean="0"/>
              <a:t>7009 Criticality Assessment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AMF project has been developing a model to manage analysis data products at NASA IV&amp;V</a:t>
            </a:r>
          </a:p>
          <a:p>
            <a:r>
              <a:rPr lang="en-US" dirty="0" smtClean="0"/>
              <a:t>NASA-STD-7009 was imported into the AMF Model </a:t>
            </a:r>
          </a:p>
          <a:p>
            <a:pPr lvl="1"/>
            <a:r>
              <a:rPr lang="en-US" dirty="0" smtClean="0"/>
              <a:t>Each 7009 requirement was atomically referenced and traced based on relevancy to the AMF model;</a:t>
            </a:r>
          </a:p>
          <a:p>
            <a:pPr lvl="1"/>
            <a:r>
              <a:rPr lang="en-US" dirty="0" smtClean="0"/>
              <a:t>Each trace was evaluated  within the model and assessment comment was stored with each trace.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6" name="Picture 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283667"/>
            <a:ext cx="1161938" cy="421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1" y="76200"/>
            <a:ext cx="1209674" cy="932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76200"/>
            <a:ext cx="1371600" cy="6858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7693-46FD-4E04-9D9D-3848631588EE}" type="slidenum">
              <a:rPr lang="en-US" smtClean="0"/>
              <a:t>9</a:t>
            </a:fld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2057400" y="6400800"/>
            <a:ext cx="5334000" cy="365125"/>
          </a:xfrm>
        </p:spPr>
        <p:txBody>
          <a:bodyPr/>
          <a:lstStyle/>
          <a:p>
            <a:r>
              <a:rPr lang="en-US" i="1" dirty="0" smtClean="0"/>
              <a:t>NASA’s 2013 Annual Workshop on Independent Verification and Validation September 12,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30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</TotalTime>
  <Words>1985</Words>
  <Application>Microsoft Office PowerPoint</Application>
  <PresentationFormat>On-screen Show (4:3)</PresentationFormat>
  <Paragraphs>232</Paragraphs>
  <Slides>27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1_Office Theme</vt:lpstr>
      <vt:lpstr>PowerPoint Presentation</vt:lpstr>
      <vt:lpstr>Talk Objective</vt:lpstr>
      <vt:lpstr>PowerPoint Presentation</vt:lpstr>
      <vt:lpstr>NASA-STD-7009 Objectives</vt:lpstr>
      <vt:lpstr>Who Has Used NASA-STD-7009?</vt:lpstr>
      <vt:lpstr>What’s the Big Deal About M&amp;S?</vt:lpstr>
      <vt:lpstr>Structure Vs. Dynamic M&amp;S Development Balance</vt:lpstr>
      <vt:lpstr>M&amp;S Standard Application at  NASA IV&amp;V</vt:lpstr>
      <vt:lpstr>NASA IV&amp;V AMF Project  7009 Criticality Assessment</vt:lpstr>
      <vt:lpstr>PowerPoint Presentation</vt:lpstr>
      <vt:lpstr>PowerPoint Presentation</vt:lpstr>
      <vt:lpstr>JWST 7009 Criticality Assessment</vt:lpstr>
      <vt:lpstr>JWST 7009 Criticality Assessment Conclusion</vt:lpstr>
      <vt:lpstr>Reflections on Developing  NASA-STD-7009 Compliant M&amp;S Products</vt:lpstr>
      <vt:lpstr>PowerPoint Presentation</vt:lpstr>
      <vt:lpstr>PowerPoint Presentation</vt:lpstr>
      <vt:lpstr>Actual AMF 7009 Criticality Assessment Traceability</vt:lpstr>
      <vt:lpstr>PowerPoint Presentation</vt:lpstr>
      <vt:lpstr>Major Areas of Focus in M&amp;S Standard</vt:lpstr>
      <vt:lpstr>Section 4.1: Programmatics</vt:lpstr>
      <vt:lpstr>Section 4.2 Models</vt:lpstr>
      <vt:lpstr>Section 4.3: Simulations and Analyses</vt:lpstr>
      <vt:lpstr>Section 4.4: Verification, Validation, and Uncertainty Quantification</vt:lpstr>
      <vt:lpstr>Section 4.6: Training</vt:lpstr>
      <vt:lpstr>Section 4.7: Assessing the Credibility of M&amp;S Results </vt:lpstr>
      <vt:lpstr>Section 4.8: Report Results to Decision Makers</vt:lpstr>
      <vt:lpstr>References of Note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Darilyn M. Dunkerley</dc:creator>
  <cp:lastModifiedBy>Jennifer D. Neptune</cp:lastModifiedBy>
  <cp:revision>55</cp:revision>
  <dcterms:created xsi:type="dcterms:W3CDTF">2013-08-30T14:52:11Z</dcterms:created>
  <dcterms:modified xsi:type="dcterms:W3CDTF">2013-09-13T19:13:31Z</dcterms:modified>
</cp:coreProperties>
</file>