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7"/>
  </p:notesMasterIdLst>
  <p:handoutMasterIdLst>
    <p:handoutMasterId r:id="rId28"/>
  </p:handoutMasterIdLst>
  <p:sldIdLst>
    <p:sldId id="304" r:id="rId2"/>
    <p:sldId id="436" r:id="rId3"/>
    <p:sldId id="418" r:id="rId4"/>
    <p:sldId id="405" r:id="rId5"/>
    <p:sldId id="414" r:id="rId6"/>
    <p:sldId id="412" r:id="rId7"/>
    <p:sldId id="419" r:id="rId8"/>
    <p:sldId id="406" r:id="rId9"/>
    <p:sldId id="420" r:id="rId10"/>
    <p:sldId id="416" r:id="rId11"/>
    <p:sldId id="431" r:id="rId12"/>
    <p:sldId id="421" r:id="rId13"/>
    <p:sldId id="425" r:id="rId14"/>
    <p:sldId id="423" r:id="rId15"/>
    <p:sldId id="432" r:id="rId16"/>
    <p:sldId id="426" r:id="rId17"/>
    <p:sldId id="424" r:id="rId18"/>
    <p:sldId id="433" r:id="rId19"/>
    <p:sldId id="427" r:id="rId20"/>
    <p:sldId id="428" r:id="rId21"/>
    <p:sldId id="429" r:id="rId22"/>
    <p:sldId id="407" r:id="rId23"/>
    <p:sldId id="434" r:id="rId24"/>
    <p:sldId id="430" r:id="rId25"/>
    <p:sldId id="435" r:id="rId26"/>
  </p:sldIdLst>
  <p:sldSz cx="9144000" cy="6858000" type="screen4x3"/>
  <p:notesSz cx="7010400" cy="9296400"/>
  <p:defaultTextStyle>
    <a:defPPr>
      <a:defRPr lang="en-US"/>
    </a:defPPr>
    <a:lvl1pPr algn="l" rtl="0" fontAlgn="base">
      <a:spcBef>
        <a:spcPct val="0"/>
      </a:spcBef>
      <a:spcAft>
        <a:spcPct val="0"/>
      </a:spcAft>
      <a:defRPr sz="1200" b="1" kern="1200">
        <a:solidFill>
          <a:schemeClr val="tx1"/>
        </a:solidFill>
        <a:latin typeface="Arial" charset="0"/>
        <a:ea typeface="+mn-ea"/>
        <a:cs typeface="Arial" charset="0"/>
      </a:defRPr>
    </a:lvl1pPr>
    <a:lvl2pPr marL="457200" algn="l" rtl="0" fontAlgn="base">
      <a:spcBef>
        <a:spcPct val="0"/>
      </a:spcBef>
      <a:spcAft>
        <a:spcPct val="0"/>
      </a:spcAft>
      <a:defRPr sz="1200" b="1" kern="1200">
        <a:solidFill>
          <a:schemeClr val="tx1"/>
        </a:solidFill>
        <a:latin typeface="Arial" charset="0"/>
        <a:ea typeface="+mn-ea"/>
        <a:cs typeface="Arial" charset="0"/>
      </a:defRPr>
    </a:lvl2pPr>
    <a:lvl3pPr marL="914400" algn="l" rtl="0" fontAlgn="base">
      <a:spcBef>
        <a:spcPct val="0"/>
      </a:spcBef>
      <a:spcAft>
        <a:spcPct val="0"/>
      </a:spcAft>
      <a:defRPr sz="1200" b="1" kern="1200">
        <a:solidFill>
          <a:schemeClr val="tx1"/>
        </a:solidFill>
        <a:latin typeface="Arial" charset="0"/>
        <a:ea typeface="+mn-ea"/>
        <a:cs typeface="Arial" charset="0"/>
      </a:defRPr>
    </a:lvl3pPr>
    <a:lvl4pPr marL="1371600" algn="l" rtl="0" fontAlgn="base">
      <a:spcBef>
        <a:spcPct val="0"/>
      </a:spcBef>
      <a:spcAft>
        <a:spcPct val="0"/>
      </a:spcAft>
      <a:defRPr sz="1200" b="1" kern="1200">
        <a:solidFill>
          <a:schemeClr val="tx1"/>
        </a:solidFill>
        <a:latin typeface="Arial" charset="0"/>
        <a:ea typeface="+mn-ea"/>
        <a:cs typeface="Arial" charset="0"/>
      </a:defRPr>
    </a:lvl4pPr>
    <a:lvl5pPr marL="1828800" algn="l" rtl="0" fontAlgn="base">
      <a:spcBef>
        <a:spcPct val="0"/>
      </a:spcBef>
      <a:spcAft>
        <a:spcPct val="0"/>
      </a:spcAft>
      <a:defRPr sz="1200" b="1" kern="1200">
        <a:solidFill>
          <a:schemeClr val="tx1"/>
        </a:solidFill>
        <a:latin typeface="Arial" charset="0"/>
        <a:ea typeface="+mn-ea"/>
        <a:cs typeface="Arial" charset="0"/>
      </a:defRPr>
    </a:lvl5pPr>
    <a:lvl6pPr marL="2286000" algn="l" defTabSz="914400" rtl="0" eaLnBrk="1" latinLnBrk="0" hangingPunct="1">
      <a:defRPr sz="1200" b="1" kern="1200">
        <a:solidFill>
          <a:schemeClr val="tx1"/>
        </a:solidFill>
        <a:latin typeface="Arial" charset="0"/>
        <a:ea typeface="+mn-ea"/>
        <a:cs typeface="Arial" charset="0"/>
      </a:defRPr>
    </a:lvl6pPr>
    <a:lvl7pPr marL="2743200" algn="l" defTabSz="914400" rtl="0" eaLnBrk="1" latinLnBrk="0" hangingPunct="1">
      <a:defRPr sz="1200" b="1" kern="1200">
        <a:solidFill>
          <a:schemeClr val="tx1"/>
        </a:solidFill>
        <a:latin typeface="Arial" charset="0"/>
        <a:ea typeface="+mn-ea"/>
        <a:cs typeface="Arial" charset="0"/>
      </a:defRPr>
    </a:lvl7pPr>
    <a:lvl8pPr marL="3200400" algn="l" defTabSz="914400" rtl="0" eaLnBrk="1" latinLnBrk="0" hangingPunct="1">
      <a:defRPr sz="1200" b="1" kern="1200">
        <a:solidFill>
          <a:schemeClr val="tx1"/>
        </a:solidFill>
        <a:latin typeface="Arial" charset="0"/>
        <a:ea typeface="+mn-ea"/>
        <a:cs typeface="Arial" charset="0"/>
      </a:defRPr>
    </a:lvl8pPr>
    <a:lvl9pPr marL="3657600" algn="l" defTabSz="914400" rtl="0" eaLnBrk="1" latinLnBrk="0" hangingPunct="1">
      <a:defRPr sz="1200" b="1"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susarla" initials="s" lastIdx="4" clrIdx="0"/>
  <p:cmAuthor id="1" name="Susarla, Sarma V. (JSC-OD)[TASC]" initials="SSV("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8" autoAdjust="0"/>
    <p:restoredTop sz="84783" autoAdjust="0"/>
  </p:normalViewPr>
  <p:slideViewPr>
    <p:cSldViewPr>
      <p:cViewPr>
        <p:scale>
          <a:sx n="90" d="100"/>
          <a:sy n="90" d="100"/>
        </p:scale>
        <p:origin x="-1560" y="-228"/>
      </p:cViewPr>
      <p:guideLst>
        <p:guide orient="horz" pos="2160"/>
        <p:guide pos="2880"/>
      </p:guideLst>
    </p:cSldViewPr>
  </p:slideViewPr>
  <p:outlineViewPr>
    <p:cViewPr>
      <p:scale>
        <a:sx n="33" d="100"/>
        <a:sy n="33" d="100"/>
      </p:scale>
      <p:origin x="48" y="6936"/>
    </p:cViewPr>
  </p:outlineViewPr>
  <p:notesTextViewPr>
    <p:cViewPr>
      <p:scale>
        <a:sx n="100" d="100"/>
        <a:sy n="100" d="100"/>
      </p:scale>
      <p:origin x="0" y="0"/>
    </p:cViewPr>
  </p:notesTextViewPr>
  <p:sorterViewPr>
    <p:cViewPr>
      <p:scale>
        <a:sx n="140" d="100"/>
        <a:sy n="140" d="100"/>
      </p:scale>
      <p:origin x="0" y="7320"/>
    </p:cViewPr>
  </p:sorterViewPr>
  <p:notesViewPr>
    <p:cSldViewPr>
      <p:cViewPr varScale="1">
        <p:scale>
          <a:sx n="80" d="100"/>
          <a:sy n="80" d="100"/>
        </p:scale>
        <p:origin x="-223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08-16T17:42:20.748" idx="3">
    <p:pos x="10" y="10"/>
    <p:text>Add stage testing, Transition readiness review</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3-08-16T17:40:45.840" idx="2">
    <p:pos x="10" y="10"/>
    <p:text>Diagram showing  life cycle review, COM method/asset, Activity, evidence data, and biwar report.</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l" eaLnBrk="1" hangingPunct="1">
              <a:defRPr b="0">
                <a:latin typeface="Times New Roman" pitchFamily="18" charset="0"/>
                <a:cs typeface="+mn-cs"/>
              </a:defRPr>
            </a:lvl1pPr>
          </a:lstStyle>
          <a:p>
            <a:pPr>
              <a:defRPr/>
            </a:pPr>
            <a:endParaRPr lang="en-US"/>
          </a:p>
        </p:txBody>
      </p:sp>
      <p:sp>
        <p:nvSpPr>
          <p:cNvPr id="26627"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b="0">
                <a:latin typeface="Times New Roman" pitchFamily="18" charset="0"/>
                <a:cs typeface="+mn-cs"/>
              </a:defRPr>
            </a:lvl1pPr>
          </a:lstStyle>
          <a:p>
            <a:pPr>
              <a:defRPr/>
            </a:pPr>
            <a:endParaRPr lang="en-US"/>
          </a:p>
        </p:txBody>
      </p:sp>
      <p:sp>
        <p:nvSpPr>
          <p:cNvPr id="26628"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l" eaLnBrk="1" hangingPunct="1">
              <a:defRPr b="0">
                <a:latin typeface="Times New Roman" pitchFamily="18" charset="0"/>
                <a:cs typeface="+mn-cs"/>
              </a:defRPr>
            </a:lvl1pPr>
          </a:lstStyle>
          <a:p>
            <a:pPr>
              <a:defRPr/>
            </a:pPr>
            <a:endParaRPr lang="en-US"/>
          </a:p>
        </p:txBody>
      </p:sp>
      <p:sp>
        <p:nvSpPr>
          <p:cNvPr id="26629"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b="0">
                <a:latin typeface="Times New Roman" pitchFamily="18" charset="0"/>
                <a:cs typeface="+mn-cs"/>
              </a:defRPr>
            </a:lvl1pPr>
          </a:lstStyle>
          <a:p>
            <a:pPr>
              <a:defRPr/>
            </a:pPr>
            <a:fld id="{EF943BA9-35CB-4998-B8BC-CEE8C180CF4A}" type="slidenum">
              <a:rPr lang="en-US"/>
              <a:pPr>
                <a:defRPr/>
              </a:pPr>
              <a:t>‹#›</a:t>
            </a:fld>
            <a:endParaRPr lang="en-US" dirty="0"/>
          </a:p>
        </p:txBody>
      </p:sp>
    </p:spTree>
    <p:extLst>
      <p:ext uri="{BB962C8B-B14F-4D97-AF65-F5344CB8AC3E}">
        <p14:creationId xmlns:p14="http://schemas.microsoft.com/office/powerpoint/2010/main" val="153565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l" defTabSz="931670" eaLnBrk="1" hangingPunct="1">
              <a:defRPr b="0">
                <a:latin typeface="Times New Roman" pitchFamily="18" charset="0"/>
                <a:cs typeface="+mn-cs"/>
              </a:defRPr>
            </a:lvl1pPr>
          </a:lstStyle>
          <a:p>
            <a:pPr>
              <a:defRPr/>
            </a:pPr>
            <a:endParaRPr lang="en-US"/>
          </a:p>
        </p:txBody>
      </p:sp>
      <p:sp>
        <p:nvSpPr>
          <p:cNvPr id="16387"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b="0">
                <a:latin typeface="Times New Roman" pitchFamily="18"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l" defTabSz="931670" eaLnBrk="1" hangingPunct="1">
              <a:defRPr b="0">
                <a:latin typeface="Times New Roman" pitchFamily="18" charset="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670" eaLnBrk="1" hangingPunct="1">
              <a:defRPr b="0">
                <a:latin typeface="Times New Roman" pitchFamily="18" charset="0"/>
                <a:cs typeface="+mn-cs"/>
              </a:defRPr>
            </a:lvl1pPr>
          </a:lstStyle>
          <a:p>
            <a:pPr>
              <a:defRPr/>
            </a:pPr>
            <a:fld id="{959CC5A1-7EE2-45F1-AA11-2A9BD399C85D}" type="slidenum">
              <a:rPr lang="en-US"/>
              <a:pPr>
                <a:defRPr/>
              </a:pPr>
              <a:t>‹#›</a:t>
            </a:fld>
            <a:endParaRPr lang="en-US" dirty="0"/>
          </a:p>
        </p:txBody>
      </p:sp>
    </p:spTree>
    <p:extLst>
      <p:ext uri="{BB962C8B-B14F-4D97-AF65-F5344CB8AC3E}">
        <p14:creationId xmlns:p14="http://schemas.microsoft.com/office/powerpoint/2010/main" val="3329636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it on left</a:t>
            </a:r>
            <a:r>
              <a:rPr lang="en-US" baseline="0" dirty="0" smtClean="0"/>
              <a:t> screen</a:t>
            </a:r>
            <a:endParaRPr lang="en-US" dirty="0" smtClean="0"/>
          </a:p>
          <a:p>
            <a:r>
              <a:rPr lang="en-US" dirty="0" smtClean="0"/>
              <a:t>Timeline</a:t>
            </a:r>
            <a:r>
              <a:rPr lang="en-US" baseline="0" dirty="0" smtClean="0"/>
              <a:t> view of the development activities for one CSCI</a:t>
            </a:r>
            <a:endParaRPr lang="en-US" dirty="0"/>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5</a:t>
            </a:fld>
            <a:endParaRPr lang="en-US" dirty="0"/>
          </a:p>
        </p:txBody>
      </p:sp>
    </p:spTree>
    <p:extLst>
      <p:ext uri="{BB962C8B-B14F-4D97-AF65-F5344CB8AC3E}">
        <p14:creationId xmlns:p14="http://schemas.microsoft.com/office/powerpoint/2010/main" val="1076356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16</a:t>
            </a:fld>
            <a:endParaRPr lang="en-US" dirty="0"/>
          </a:p>
        </p:txBody>
      </p:sp>
    </p:spTree>
    <p:extLst>
      <p:ext uri="{BB962C8B-B14F-4D97-AF65-F5344CB8AC3E}">
        <p14:creationId xmlns:p14="http://schemas.microsoft.com/office/powerpoint/2010/main" val="257175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59CC5A1-7EE2-45F1-AA11-2A9BD399C85D}" type="slidenum">
              <a:rPr lang="en-US" smtClean="0"/>
              <a:pPr>
                <a:defRPr/>
              </a:pPr>
              <a:t>20</a:t>
            </a:fld>
            <a:endParaRPr lang="en-US" dirty="0"/>
          </a:p>
        </p:txBody>
      </p:sp>
    </p:spTree>
    <p:extLst>
      <p:ext uri="{BB962C8B-B14F-4D97-AF65-F5344CB8AC3E}">
        <p14:creationId xmlns:p14="http://schemas.microsoft.com/office/powerpoint/2010/main" val="3561964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E54E70B3-09E0-4F1E-BCC7-C4086C5675B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581BE0DD-FF68-4FF6-A8A4-697316FF9E9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04800"/>
            <a:ext cx="20193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304800"/>
            <a:ext cx="59055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1C94F4DA-008C-4825-85D0-C57DD73AA01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AE2896B0-2C29-418F-AD60-EA73BFEEB13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C687967-AFC0-42BC-A5F1-46C168A5FF6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600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C2816936-8B9D-404D-92BE-F84AA44FD8A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1A892FC6-0960-4CAF-9207-8FB80C33CE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06657608-BFD1-466F-8D21-34806D44414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4060345B-7FA1-4301-A86D-AC3CF5C8AA9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01511BE1-7276-4D9A-A419-D1FC1CDDFEE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Sarma Susarla                                      IV&amp;V Workshop  9/10/2013</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7F56BC73-3768-4DF3-98FE-ABF299404EB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304800"/>
            <a:ext cx="6324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ISS IV&amp;V Independent Testing</a:t>
            </a:r>
          </a:p>
        </p:txBody>
      </p:sp>
      <p:sp>
        <p:nvSpPr>
          <p:cNvPr id="1027" name="Rectangle 3"/>
          <p:cNvSpPr>
            <a:spLocks noGrp="1" noChangeArrowheads="1"/>
          </p:cNvSpPr>
          <p:nvPr>
            <p:ph type="body" idx="1"/>
          </p:nvPr>
        </p:nvSpPr>
        <p:spPr bwMode="auto">
          <a:xfrm>
            <a:off x="381000" y="1600200"/>
            <a:ext cx="8077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ftr" sz="quarter" idx="3"/>
          </p:nvPr>
        </p:nvSpPr>
        <p:spPr bwMode="auto">
          <a:xfrm>
            <a:off x="381000" y="63246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b="0">
                <a:latin typeface="Times New Roman" pitchFamily="18" charset="0"/>
                <a:cs typeface="+mn-cs"/>
              </a:defRPr>
            </a:lvl1pPr>
          </a:lstStyle>
          <a:p>
            <a:pPr>
              <a:defRPr/>
            </a:pPr>
            <a:r>
              <a:rPr lang="en-US" smtClean="0"/>
              <a:t>Sarma Susarla                                      IV&amp;V Workshop  9/10/2013</a:t>
            </a:r>
            <a:endParaRPr lang="en-US"/>
          </a:p>
        </p:txBody>
      </p:sp>
      <p:sp>
        <p:nvSpPr>
          <p:cNvPr id="4101" name="Rectangle 5"/>
          <p:cNvSpPr>
            <a:spLocks noGrp="1" noChangeArrowheads="1"/>
          </p:cNvSpPr>
          <p:nvPr>
            <p:ph type="sldNum" sz="quarter" idx="4"/>
          </p:nvPr>
        </p:nvSpPr>
        <p:spPr bwMode="auto">
          <a:xfrm>
            <a:off x="6553200" y="63246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b="0">
                <a:latin typeface="Times New Roman" pitchFamily="18" charset="0"/>
                <a:cs typeface="+mn-cs"/>
              </a:defRPr>
            </a:lvl1pPr>
          </a:lstStyle>
          <a:p>
            <a:pPr>
              <a:defRPr/>
            </a:pPr>
            <a:fld id="{91FD1BBA-A692-432B-ABD5-79029F9D9252}" type="slidenum">
              <a:rPr lang="en-US"/>
              <a:pPr>
                <a:defRPr/>
              </a:pPr>
              <a:t>‹#›</a:t>
            </a:fld>
            <a:endParaRPr lang="en-US" dirty="0"/>
          </a:p>
        </p:txBody>
      </p:sp>
      <p:sp>
        <p:nvSpPr>
          <p:cNvPr id="4102" name="Text Box 6"/>
          <p:cNvSpPr txBox="1">
            <a:spLocks noChangeArrowheads="1"/>
          </p:cNvSpPr>
          <p:nvPr/>
        </p:nvSpPr>
        <p:spPr bwMode="auto">
          <a:xfrm>
            <a:off x="304800" y="381000"/>
            <a:ext cx="914400" cy="730250"/>
          </a:xfrm>
          <a:prstGeom prst="rect">
            <a:avLst/>
          </a:prstGeom>
          <a:solidFill>
            <a:srgbClr val="99FFCC"/>
          </a:solidFill>
          <a:ln w="9525">
            <a:noFill/>
            <a:miter lim="800000"/>
            <a:headEnd/>
            <a:tailEnd/>
          </a:ln>
          <a:effectLst/>
        </p:spPr>
        <p:txBody>
          <a:bodyPr>
            <a:spAutoFit/>
          </a:bodyPr>
          <a:lstStyle/>
          <a:p>
            <a:pPr algn="ctr" eaLnBrk="0" hangingPunct="0">
              <a:defRPr/>
            </a:pPr>
            <a:r>
              <a:rPr lang="en-US" sz="1400" dirty="0">
                <a:latin typeface="Times New Roman" pitchFamily="18" charset="0"/>
                <a:cs typeface="+mn-cs"/>
              </a:rPr>
              <a:t>NASA</a:t>
            </a:r>
          </a:p>
          <a:p>
            <a:pPr algn="ctr" eaLnBrk="0" hangingPunct="0">
              <a:defRPr/>
            </a:pPr>
            <a:r>
              <a:rPr lang="en-US" sz="1400" dirty="0">
                <a:latin typeface="Times New Roman" pitchFamily="18" charset="0"/>
                <a:cs typeface="+mn-cs"/>
              </a:rPr>
              <a:t>IV&amp;V</a:t>
            </a:r>
          </a:p>
          <a:p>
            <a:pPr algn="ctr" eaLnBrk="0" hangingPunct="0">
              <a:defRPr/>
            </a:pPr>
            <a:r>
              <a:rPr lang="en-US" sz="1400" dirty="0">
                <a:latin typeface="Times New Roman" pitchFamily="18" charset="0"/>
                <a:cs typeface="+mn-cs"/>
              </a:rPr>
              <a:t> Facility</a:t>
            </a:r>
          </a:p>
        </p:txBody>
      </p:sp>
      <p:sp>
        <p:nvSpPr>
          <p:cNvPr id="4103" name="Line 7"/>
          <p:cNvSpPr>
            <a:spLocks noChangeShapeType="1"/>
          </p:cNvSpPr>
          <p:nvPr/>
        </p:nvSpPr>
        <p:spPr bwMode="auto">
          <a:xfrm>
            <a:off x="228600" y="1371600"/>
            <a:ext cx="8763000" cy="0"/>
          </a:xfrm>
          <a:prstGeom prst="line">
            <a:avLst/>
          </a:prstGeom>
          <a:noFill/>
          <a:ln w="28575">
            <a:solidFill>
              <a:srgbClr val="0000FF"/>
            </a:solidFill>
            <a:round/>
            <a:headEnd/>
            <a:tailEnd/>
          </a:ln>
          <a:effectLst/>
        </p:spPr>
        <p:txBody>
          <a:bodyPr wrap="none" anchor="ctr"/>
          <a:lstStyle/>
          <a:p>
            <a:pPr algn="ctr" eaLnBrk="0" hangingPunct="0">
              <a:defRPr/>
            </a:pPr>
            <a:endParaRPr lang="en-US" dirty="0">
              <a:cs typeface="+mn-cs"/>
            </a:endParaRPr>
          </a:p>
        </p:txBody>
      </p:sp>
      <p:pic>
        <p:nvPicPr>
          <p:cNvPr id="1032" name="Picture 9"/>
          <p:cNvPicPr>
            <a:picLocks noChangeAspect="1" noChangeArrowheads="1"/>
          </p:cNvPicPr>
          <p:nvPr/>
        </p:nvPicPr>
        <p:blipFill>
          <a:blip r:embed="rId13" cstate="print"/>
          <a:srcRect/>
          <a:stretch>
            <a:fillRect/>
          </a:stretch>
        </p:blipFill>
        <p:spPr bwMode="auto">
          <a:xfrm>
            <a:off x="7848600" y="304800"/>
            <a:ext cx="1066800" cy="952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1" fontAlgn="base" hangingPunct="1">
        <a:lnSpc>
          <a:spcPct val="87000"/>
        </a:lnSpc>
        <a:spcBef>
          <a:spcPct val="0"/>
        </a:spcBef>
        <a:spcAft>
          <a:spcPct val="0"/>
        </a:spcAft>
        <a:defRPr sz="2400" b="1">
          <a:solidFill>
            <a:schemeClr val="tx2"/>
          </a:solidFill>
          <a:latin typeface="+mj-lt"/>
          <a:ea typeface="+mj-ea"/>
          <a:cs typeface="+mj-cs"/>
        </a:defRPr>
      </a:lvl1pPr>
      <a:lvl2pPr algn="ctr" rtl="0" eaLnBrk="1" fontAlgn="base" hangingPunct="1">
        <a:lnSpc>
          <a:spcPct val="87000"/>
        </a:lnSpc>
        <a:spcBef>
          <a:spcPct val="0"/>
        </a:spcBef>
        <a:spcAft>
          <a:spcPct val="0"/>
        </a:spcAft>
        <a:defRPr sz="2400" b="1">
          <a:solidFill>
            <a:schemeClr val="tx2"/>
          </a:solidFill>
          <a:latin typeface="Arial" charset="0"/>
        </a:defRPr>
      </a:lvl2pPr>
      <a:lvl3pPr algn="ctr" rtl="0" eaLnBrk="1" fontAlgn="base" hangingPunct="1">
        <a:lnSpc>
          <a:spcPct val="87000"/>
        </a:lnSpc>
        <a:spcBef>
          <a:spcPct val="0"/>
        </a:spcBef>
        <a:spcAft>
          <a:spcPct val="0"/>
        </a:spcAft>
        <a:defRPr sz="2400" b="1">
          <a:solidFill>
            <a:schemeClr val="tx2"/>
          </a:solidFill>
          <a:latin typeface="Arial" charset="0"/>
        </a:defRPr>
      </a:lvl3pPr>
      <a:lvl4pPr algn="ctr" rtl="0" eaLnBrk="1" fontAlgn="base" hangingPunct="1">
        <a:lnSpc>
          <a:spcPct val="87000"/>
        </a:lnSpc>
        <a:spcBef>
          <a:spcPct val="0"/>
        </a:spcBef>
        <a:spcAft>
          <a:spcPct val="0"/>
        </a:spcAft>
        <a:defRPr sz="2400" b="1">
          <a:solidFill>
            <a:schemeClr val="tx2"/>
          </a:solidFill>
          <a:latin typeface="Arial" charset="0"/>
        </a:defRPr>
      </a:lvl4pPr>
      <a:lvl5pPr algn="ctr" rtl="0" eaLnBrk="1" fontAlgn="base" hangingPunct="1">
        <a:lnSpc>
          <a:spcPct val="87000"/>
        </a:lnSpc>
        <a:spcBef>
          <a:spcPct val="0"/>
        </a:spcBef>
        <a:spcAft>
          <a:spcPct val="0"/>
        </a:spcAft>
        <a:defRPr sz="2400" b="1">
          <a:solidFill>
            <a:schemeClr val="tx2"/>
          </a:solidFill>
          <a:latin typeface="Arial" charset="0"/>
        </a:defRPr>
      </a:lvl5pPr>
      <a:lvl6pPr marL="457200" algn="ctr" rtl="0" eaLnBrk="1" fontAlgn="base" hangingPunct="1">
        <a:lnSpc>
          <a:spcPct val="87000"/>
        </a:lnSpc>
        <a:spcBef>
          <a:spcPct val="0"/>
        </a:spcBef>
        <a:spcAft>
          <a:spcPct val="0"/>
        </a:spcAft>
        <a:defRPr sz="2400" b="1">
          <a:solidFill>
            <a:schemeClr val="tx2"/>
          </a:solidFill>
          <a:latin typeface="Arial" charset="0"/>
        </a:defRPr>
      </a:lvl6pPr>
      <a:lvl7pPr marL="914400" algn="ctr" rtl="0" eaLnBrk="1" fontAlgn="base" hangingPunct="1">
        <a:lnSpc>
          <a:spcPct val="87000"/>
        </a:lnSpc>
        <a:spcBef>
          <a:spcPct val="0"/>
        </a:spcBef>
        <a:spcAft>
          <a:spcPct val="0"/>
        </a:spcAft>
        <a:defRPr sz="2400" b="1">
          <a:solidFill>
            <a:schemeClr val="tx2"/>
          </a:solidFill>
          <a:latin typeface="Arial" charset="0"/>
        </a:defRPr>
      </a:lvl7pPr>
      <a:lvl8pPr marL="1371600" algn="ctr" rtl="0" eaLnBrk="1" fontAlgn="base" hangingPunct="1">
        <a:lnSpc>
          <a:spcPct val="87000"/>
        </a:lnSpc>
        <a:spcBef>
          <a:spcPct val="0"/>
        </a:spcBef>
        <a:spcAft>
          <a:spcPct val="0"/>
        </a:spcAft>
        <a:defRPr sz="2400" b="1">
          <a:solidFill>
            <a:schemeClr val="tx2"/>
          </a:solidFill>
          <a:latin typeface="Arial" charset="0"/>
        </a:defRPr>
      </a:lvl8pPr>
      <a:lvl9pPr marL="1828800" algn="ctr" rtl="0" eaLnBrk="1" fontAlgn="base" hangingPunct="1">
        <a:lnSpc>
          <a:spcPct val="87000"/>
        </a:lnSpc>
        <a:spcBef>
          <a:spcPct val="0"/>
        </a:spcBef>
        <a:spcAft>
          <a:spcPct val="0"/>
        </a:spcAft>
        <a:defRPr sz="2400" b="1">
          <a:solidFill>
            <a:schemeClr val="tx2"/>
          </a:solidFill>
          <a:latin typeface="Arial" charset="0"/>
        </a:defRPr>
      </a:lvl9pPr>
    </p:titleStyle>
    <p:bodyStyle>
      <a:lvl1pPr marL="285750" indent="-285750" algn="l" rtl="0" eaLnBrk="1" fontAlgn="base" hangingPunct="1">
        <a:lnSpc>
          <a:spcPct val="87000"/>
        </a:lnSpc>
        <a:spcBef>
          <a:spcPct val="30000"/>
        </a:spcBef>
        <a:spcAft>
          <a:spcPct val="0"/>
        </a:spcAft>
        <a:buChar char="•"/>
        <a:defRPr sz="2000" b="1">
          <a:solidFill>
            <a:schemeClr val="tx1"/>
          </a:solidFill>
          <a:latin typeface="+mn-lt"/>
          <a:ea typeface="+mn-ea"/>
          <a:cs typeface="+mn-cs"/>
        </a:defRPr>
      </a:lvl1pPr>
      <a:lvl2pPr marL="628650" indent="-228600" algn="l" rtl="0" eaLnBrk="1" fontAlgn="base" hangingPunct="1">
        <a:lnSpc>
          <a:spcPct val="87000"/>
        </a:lnSpc>
        <a:spcBef>
          <a:spcPct val="30000"/>
        </a:spcBef>
        <a:spcAft>
          <a:spcPct val="0"/>
        </a:spcAft>
        <a:buChar char="–"/>
        <a:defRPr>
          <a:solidFill>
            <a:schemeClr val="tx1"/>
          </a:solidFill>
          <a:latin typeface="+mn-lt"/>
        </a:defRPr>
      </a:lvl2pPr>
      <a:lvl3pPr marL="971550" indent="-228600" algn="l" rtl="0" eaLnBrk="1" fontAlgn="base" hangingPunct="1">
        <a:lnSpc>
          <a:spcPct val="87000"/>
        </a:lnSpc>
        <a:spcBef>
          <a:spcPct val="30000"/>
        </a:spcBef>
        <a:spcAft>
          <a:spcPct val="0"/>
        </a:spcAft>
        <a:buChar char="«"/>
        <a:defRPr sz="1600">
          <a:solidFill>
            <a:schemeClr val="tx1"/>
          </a:solidFill>
          <a:latin typeface="+mn-lt"/>
        </a:defRPr>
      </a:lvl3pPr>
      <a:lvl4pPr marL="1257300" indent="-171450" algn="l" rtl="0" eaLnBrk="1" fontAlgn="base" hangingPunct="1">
        <a:lnSpc>
          <a:spcPct val="87000"/>
        </a:lnSpc>
        <a:spcBef>
          <a:spcPct val="30000"/>
        </a:spcBef>
        <a:spcAft>
          <a:spcPct val="0"/>
        </a:spcAft>
        <a:buChar char="‹"/>
        <a:defRPr sz="1600">
          <a:solidFill>
            <a:schemeClr val="tx1"/>
          </a:solidFill>
          <a:latin typeface="+mn-lt"/>
        </a:defRPr>
      </a:lvl4pPr>
      <a:lvl5pPr marL="1543050" indent="-171450" algn="l" rtl="0" eaLnBrk="1" fontAlgn="base" hangingPunct="1">
        <a:lnSpc>
          <a:spcPct val="87000"/>
        </a:lnSpc>
        <a:spcBef>
          <a:spcPct val="30000"/>
        </a:spcBef>
        <a:spcAft>
          <a:spcPct val="0"/>
        </a:spcAft>
        <a:buChar char="–"/>
        <a:defRPr sz="1600">
          <a:solidFill>
            <a:schemeClr val="tx1"/>
          </a:solidFill>
          <a:latin typeface="+mn-lt"/>
        </a:defRPr>
      </a:lvl5pPr>
      <a:lvl6pPr marL="2000250" indent="-171450" algn="l" rtl="0" eaLnBrk="1" fontAlgn="base" hangingPunct="1">
        <a:lnSpc>
          <a:spcPct val="87000"/>
        </a:lnSpc>
        <a:spcBef>
          <a:spcPct val="30000"/>
        </a:spcBef>
        <a:spcAft>
          <a:spcPct val="0"/>
        </a:spcAft>
        <a:buChar char="–"/>
        <a:defRPr sz="1600">
          <a:solidFill>
            <a:schemeClr val="tx1"/>
          </a:solidFill>
          <a:latin typeface="+mn-lt"/>
        </a:defRPr>
      </a:lvl6pPr>
      <a:lvl7pPr marL="2457450" indent="-171450" algn="l" rtl="0" eaLnBrk="1" fontAlgn="base" hangingPunct="1">
        <a:lnSpc>
          <a:spcPct val="87000"/>
        </a:lnSpc>
        <a:spcBef>
          <a:spcPct val="30000"/>
        </a:spcBef>
        <a:spcAft>
          <a:spcPct val="0"/>
        </a:spcAft>
        <a:buChar char="–"/>
        <a:defRPr sz="1600">
          <a:solidFill>
            <a:schemeClr val="tx1"/>
          </a:solidFill>
          <a:latin typeface="+mn-lt"/>
        </a:defRPr>
      </a:lvl7pPr>
      <a:lvl8pPr marL="2914650" indent="-171450" algn="l" rtl="0" eaLnBrk="1" fontAlgn="base" hangingPunct="1">
        <a:lnSpc>
          <a:spcPct val="87000"/>
        </a:lnSpc>
        <a:spcBef>
          <a:spcPct val="30000"/>
        </a:spcBef>
        <a:spcAft>
          <a:spcPct val="0"/>
        </a:spcAft>
        <a:buChar char="–"/>
        <a:defRPr sz="1600">
          <a:solidFill>
            <a:schemeClr val="tx1"/>
          </a:solidFill>
          <a:latin typeface="+mn-lt"/>
        </a:defRPr>
      </a:lvl8pPr>
      <a:lvl9pPr marL="3371850" indent="-171450" algn="l" rtl="0" eaLnBrk="1" fontAlgn="base" hangingPunct="1">
        <a:lnSpc>
          <a:spcPct val="87000"/>
        </a:lnSpc>
        <a:spcBef>
          <a:spcPct val="3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Assurance </a:t>
            </a:r>
            <a:r>
              <a:rPr lang="en-US" dirty="0" smtClean="0"/>
              <a:t>Cases </a:t>
            </a:r>
            <a:r>
              <a:rPr lang="en-US" dirty="0"/>
              <a:t>for </a:t>
            </a:r>
            <a:r>
              <a:rPr lang="en-US" dirty="0" smtClean="0"/>
              <a:t>Software </a:t>
            </a:r>
            <a:r>
              <a:rPr lang="en-US" dirty="0"/>
              <a:t>R</a:t>
            </a:r>
            <a:r>
              <a:rPr lang="en-US" dirty="0" smtClean="0"/>
              <a:t>eleases </a:t>
            </a:r>
            <a:r>
              <a:rPr lang="en-US" dirty="0"/>
              <a:t>in ISS </a:t>
            </a:r>
            <a:r>
              <a:rPr lang="en-US" dirty="0" smtClean="0"/>
              <a:t>Sustaining </a:t>
            </a:r>
            <a:r>
              <a:rPr lang="en-US" dirty="0"/>
              <a:t>P</a:t>
            </a:r>
            <a:r>
              <a:rPr lang="en-US" dirty="0" smtClean="0"/>
              <a:t>hase </a:t>
            </a:r>
            <a:r>
              <a:rPr lang="en-US" dirty="0"/>
              <a:t>of </a:t>
            </a:r>
            <a:r>
              <a:rPr lang="en-US" dirty="0" smtClean="0"/>
              <a:t>Development</a:t>
            </a:r>
            <a:endParaRPr lang="en-US" dirty="0"/>
          </a:p>
        </p:txBody>
      </p:sp>
      <p:sp>
        <p:nvSpPr>
          <p:cNvPr id="3" name="Subtitle 2"/>
          <p:cNvSpPr>
            <a:spLocks noGrp="1"/>
          </p:cNvSpPr>
          <p:nvPr>
            <p:ph type="subTitle" idx="1"/>
          </p:nvPr>
        </p:nvSpPr>
        <p:spPr/>
        <p:txBody>
          <a:bodyPr/>
          <a:lstStyle/>
          <a:p>
            <a:r>
              <a:rPr lang="en-US" dirty="0" smtClean="0"/>
              <a:t>Sarma Susarla</a:t>
            </a:r>
          </a:p>
          <a:p>
            <a:r>
              <a:rPr lang="en-US" dirty="0" smtClean="0"/>
              <a:t>IV&amp;V Team </a:t>
            </a:r>
            <a:r>
              <a:rPr lang="en-US" dirty="0"/>
              <a:t>L</a:t>
            </a:r>
            <a:r>
              <a:rPr lang="en-US" dirty="0" smtClean="0"/>
              <a:t>ead</a:t>
            </a:r>
          </a:p>
          <a:p>
            <a:r>
              <a:rPr lang="en-US" dirty="0" smtClean="0"/>
              <a:t>Sarma.V.Susarla@nasa.gov</a:t>
            </a:r>
          </a:p>
          <a:p>
            <a:r>
              <a:rPr lang="en-US" dirty="0" smtClean="0"/>
              <a:t>9/10/2013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371600" y="152400"/>
            <a:ext cx="6324600" cy="838200"/>
          </a:xfrm>
        </p:spPr>
        <p:txBody>
          <a:bodyPr/>
          <a:lstStyle/>
          <a:p>
            <a:r>
              <a:rPr lang="en-US" dirty="0" smtClean="0"/>
              <a:t>Assurance Case Claim Network</a:t>
            </a:r>
            <a:br>
              <a:rPr lang="en-US" dirty="0" smtClean="0"/>
            </a:br>
            <a:r>
              <a:rPr lang="en-US" sz="1200" dirty="0" smtClean="0">
                <a:solidFill>
                  <a:srgbClr val="FF0000"/>
                </a:solidFill>
              </a:rPr>
              <a:t>Most Claims supported by IV&amp;V Life cycle review activity</a:t>
            </a:r>
            <a:endParaRPr lang="en-US" dirty="0">
              <a:solidFill>
                <a:srgbClr val="FF0000"/>
              </a:solidFill>
            </a:endParaRPr>
          </a:p>
        </p:txBody>
      </p:sp>
      <p:sp>
        <p:nvSpPr>
          <p:cNvPr id="115" name="TextBox 114"/>
          <p:cNvSpPr txBox="1"/>
          <p:nvPr/>
        </p:nvSpPr>
        <p:spPr>
          <a:xfrm>
            <a:off x="152400" y="1219200"/>
            <a:ext cx="8839200" cy="276999"/>
          </a:xfrm>
          <a:prstGeom prst="rect">
            <a:avLst/>
          </a:prstGeom>
          <a:solidFill>
            <a:schemeClr val="bg1"/>
          </a:solidFill>
        </p:spPr>
        <p:txBody>
          <a:bodyPr wrap="square" rtlCol="0">
            <a:spAutoFit/>
          </a:bodyPr>
          <a:lstStyle/>
          <a:p>
            <a:endParaRPr lang="en-US" dirty="0"/>
          </a:p>
        </p:txBody>
      </p:sp>
      <p:grpSp>
        <p:nvGrpSpPr>
          <p:cNvPr id="73" name="Group 72"/>
          <p:cNvGrpSpPr/>
          <p:nvPr/>
        </p:nvGrpSpPr>
        <p:grpSpPr>
          <a:xfrm>
            <a:off x="533400" y="990600"/>
            <a:ext cx="8382000" cy="5539917"/>
            <a:chOff x="533400" y="990600"/>
            <a:chExt cx="8382000" cy="5539917"/>
          </a:xfrm>
        </p:grpSpPr>
        <p:sp>
          <p:nvSpPr>
            <p:cNvPr id="36" name="TextBox 35"/>
            <p:cNvSpPr txBox="1"/>
            <p:nvPr/>
          </p:nvSpPr>
          <p:spPr>
            <a:xfrm>
              <a:off x="533400" y="3657600"/>
              <a:ext cx="1904999" cy="430887"/>
            </a:xfrm>
            <a:prstGeom prst="rect">
              <a:avLst/>
            </a:prstGeom>
            <a:solidFill>
              <a:schemeClr val="tx2">
                <a:lumMod val="40000"/>
                <a:lumOff val="60000"/>
              </a:schemeClr>
            </a:solidFill>
            <a:ln w="19050">
              <a:solidFill>
                <a:schemeClr val="accent1"/>
              </a:solidFill>
            </a:ln>
          </p:spPr>
          <p:txBody>
            <a:bodyPr wrap="square" lIns="0" rtlCol="0">
              <a:spAutoFit/>
            </a:bodyPr>
            <a:lstStyle/>
            <a:p>
              <a:pPr algn="ctr"/>
              <a:r>
                <a:rPr lang="en-US" sz="1100" b="1" dirty="0" smtClean="0"/>
                <a:t>Code behavior verified by unit and integration tests</a:t>
              </a:r>
              <a:endParaRPr lang="en-US" sz="1100" b="1" dirty="0"/>
            </a:p>
          </p:txBody>
        </p:sp>
        <p:sp>
          <p:nvSpPr>
            <p:cNvPr id="37" name="TextBox 36"/>
            <p:cNvSpPr txBox="1"/>
            <p:nvPr/>
          </p:nvSpPr>
          <p:spPr>
            <a:xfrm>
              <a:off x="6934198" y="3655475"/>
              <a:ext cx="1904999" cy="769442"/>
            </a:xfrm>
            <a:prstGeom prst="rect">
              <a:avLst/>
            </a:prstGeom>
            <a:solidFill>
              <a:schemeClr val="tx2">
                <a:lumMod val="40000"/>
                <a:lumOff val="60000"/>
              </a:schemeClr>
            </a:solidFill>
            <a:ln w="19050">
              <a:solidFill>
                <a:schemeClr val="accent1"/>
              </a:solidFill>
            </a:ln>
          </p:spPr>
          <p:txBody>
            <a:bodyPr wrap="square" rtlCol="0">
              <a:spAutoFit/>
            </a:bodyPr>
            <a:lstStyle/>
            <a:p>
              <a:r>
                <a:rPr lang="en-US" sz="1100" dirty="0" smtClean="0"/>
                <a:t>All CSCI issues that impact   on-orbit transition  have  been  addressed</a:t>
              </a:r>
              <a:endParaRPr lang="en-US" sz="1100" dirty="0"/>
            </a:p>
          </p:txBody>
        </p:sp>
        <p:sp>
          <p:nvSpPr>
            <p:cNvPr id="38" name="TextBox 37"/>
            <p:cNvSpPr txBox="1"/>
            <p:nvPr/>
          </p:nvSpPr>
          <p:spPr>
            <a:xfrm>
              <a:off x="2743199" y="3655474"/>
              <a:ext cx="1904999" cy="457200"/>
            </a:xfrm>
            <a:prstGeom prst="rect">
              <a:avLst/>
            </a:prstGeom>
            <a:solidFill>
              <a:schemeClr val="tx2">
                <a:lumMod val="40000"/>
                <a:lumOff val="60000"/>
              </a:schemeClr>
            </a:solidFill>
            <a:ln w="19050">
              <a:solidFill>
                <a:schemeClr val="accent1"/>
              </a:solidFill>
            </a:ln>
          </p:spPr>
          <p:txBody>
            <a:bodyPr wrap="square" rtlCol="0">
              <a:spAutoFit/>
            </a:bodyPr>
            <a:lstStyle/>
            <a:p>
              <a:r>
                <a:rPr lang="en-US" sz="1100" b="1" dirty="0" smtClean="0"/>
                <a:t>FQT  tests Verified CSCI behavior</a:t>
              </a:r>
              <a:endParaRPr lang="en-US" sz="1200" b="1" dirty="0"/>
            </a:p>
          </p:txBody>
        </p:sp>
        <p:sp>
          <p:nvSpPr>
            <p:cNvPr id="39" name="TextBox 38"/>
            <p:cNvSpPr txBox="1"/>
            <p:nvPr/>
          </p:nvSpPr>
          <p:spPr>
            <a:xfrm>
              <a:off x="4876798" y="3655475"/>
              <a:ext cx="1904999" cy="600164"/>
            </a:xfrm>
            <a:prstGeom prst="rect">
              <a:avLst/>
            </a:prstGeom>
            <a:solidFill>
              <a:schemeClr val="tx2">
                <a:lumMod val="40000"/>
                <a:lumOff val="60000"/>
              </a:schemeClr>
            </a:solidFill>
            <a:ln w="19050">
              <a:solidFill>
                <a:schemeClr val="accent1"/>
              </a:solidFill>
            </a:ln>
          </p:spPr>
          <p:txBody>
            <a:bodyPr wrap="square" rtlCol="0">
              <a:spAutoFit/>
            </a:bodyPr>
            <a:lstStyle/>
            <a:p>
              <a:r>
                <a:rPr lang="en-US" sz="1100" b="1" dirty="0" smtClean="0"/>
                <a:t>CSCI behavior  verified in integrated on-orbit configuration</a:t>
              </a:r>
              <a:endParaRPr lang="en-US" sz="1100" b="1" dirty="0"/>
            </a:p>
          </p:txBody>
        </p:sp>
        <p:sp>
          <p:nvSpPr>
            <p:cNvPr id="40" name="TextBox 39"/>
            <p:cNvSpPr txBox="1"/>
            <p:nvPr/>
          </p:nvSpPr>
          <p:spPr>
            <a:xfrm>
              <a:off x="1981200" y="3886200"/>
              <a:ext cx="685800" cy="261610"/>
            </a:xfrm>
            <a:prstGeom prst="rect">
              <a:avLst/>
            </a:prstGeom>
            <a:noFill/>
          </p:spPr>
          <p:txBody>
            <a:bodyPr wrap="square" rtlCol="0" anchor="t" anchorCtr="1">
              <a:spAutoFit/>
            </a:bodyPr>
            <a:lstStyle/>
            <a:p>
              <a:pPr algn="ctr"/>
              <a:r>
                <a:rPr lang="en-US" sz="1100" dirty="0" smtClean="0">
                  <a:solidFill>
                    <a:srgbClr val="FF0000"/>
                  </a:solidFill>
                </a:rPr>
                <a:t>1.5</a:t>
              </a:r>
              <a:endParaRPr lang="en-US" sz="1100" dirty="0">
                <a:solidFill>
                  <a:srgbClr val="FF0000"/>
                </a:solidFill>
              </a:endParaRPr>
            </a:p>
          </p:txBody>
        </p:sp>
        <p:sp>
          <p:nvSpPr>
            <p:cNvPr id="41" name="TextBox 40"/>
            <p:cNvSpPr txBox="1"/>
            <p:nvPr/>
          </p:nvSpPr>
          <p:spPr>
            <a:xfrm>
              <a:off x="6096000" y="3962400"/>
              <a:ext cx="685800" cy="274423"/>
            </a:xfrm>
            <a:prstGeom prst="rect">
              <a:avLst/>
            </a:prstGeom>
            <a:noFill/>
          </p:spPr>
          <p:txBody>
            <a:bodyPr wrap="square" rtlCol="0" anchor="t" anchorCtr="1">
              <a:spAutoFit/>
            </a:bodyPr>
            <a:lstStyle/>
            <a:p>
              <a:pPr algn="ctr"/>
              <a:r>
                <a:rPr lang="en-US" sz="1200" b="1" dirty="0" smtClean="0">
                  <a:solidFill>
                    <a:srgbClr val="FF0000"/>
                  </a:solidFill>
                </a:rPr>
                <a:t>1.7</a:t>
              </a:r>
              <a:endParaRPr lang="en-US" sz="1200" b="1" dirty="0">
                <a:solidFill>
                  <a:srgbClr val="FF0000"/>
                </a:solidFill>
              </a:endParaRPr>
            </a:p>
          </p:txBody>
        </p:sp>
        <p:sp>
          <p:nvSpPr>
            <p:cNvPr id="42" name="TextBox 41"/>
            <p:cNvSpPr txBox="1"/>
            <p:nvPr/>
          </p:nvSpPr>
          <p:spPr>
            <a:xfrm>
              <a:off x="8229600" y="4191000"/>
              <a:ext cx="685800" cy="274423"/>
            </a:xfrm>
            <a:prstGeom prst="rect">
              <a:avLst/>
            </a:prstGeom>
            <a:noFill/>
          </p:spPr>
          <p:txBody>
            <a:bodyPr wrap="square" rtlCol="0" anchor="t" anchorCtr="1">
              <a:spAutoFit/>
            </a:bodyPr>
            <a:lstStyle/>
            <a:p>
              <a:pPr algn="ctr"/>
              <a:r>
                <a:rPr lang="en-US" sz="1200" b="1" dirty="0" smtClean="0">
                  <a:solidFill>
                    <a:srgbClr val="FF0000"/>
                  </a:solidFill>
                </a:rPr>
                <a:t>1.8</a:t>
              </a:r>
              <a:endParaRPr lang="en-US" sz="1200" b="1" dirty="0">
                <a:solidFill>
                  <a:srgbClr val="FF0000"/>
                </a:solidFill>
              </a:endParaRPr>
            </a:p>
          </p:txBody>
        </p:sp>
        <p:cxnSp>
          <p:nvCxnSpPr>
            <p:cNvPr id="19" name="Straight Connector 18"/>
            <p:cNvCxnSpPr/>
            <p:nvPr/>
          </p:nvCxnSpPr>
          <p:spPr>
            <a:xfrm>
              <a:off x="990601" y="3429000"/>
              <a:ext cx="7238997"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3429000"/>
              <a:ext cx="76200" cy="25365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3657599" y="3429000"/>
              <a:ext cx="76200" cy="25365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Down Arrow 21"/>
            <p:cNvSpPr/>
            <p:nvPr/>
          </p:nvSpPr>
          <p:spPr>
            <a:xfrm>
              <a:off x="5714998" y="3429000"/>
              <a:ext cx="76200" cy="25365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7696198" y="3429000"/>
              <a:ext cx="76200" cy="25365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1219200" y="4267200"/>
              <a:ext cx="1904999" cy="731520"/>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All tests completed dry runs  using flight software on FQT platform</a:t>
              </a:r>
              <a:endParaRPr lang="en-US" sz="1100" b="1" dirty="0"/>
            </a:p>
          </p:txBody>
        </p:sp>
        <p:sp>
          <p:nvSpPr>
            <p:cNvPr id="44" name="TextBox 43"/>
            <p:cNvSpPr txBox="1"/>
            <p:nvPr/>
          </p:nvSpPr>
          <p:spPr>
            <a:xfrm>
              <a:off x="1219199" y="5171677"/>
              <a:ext cx="1904999" cy="784830"/>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TRR established CSCI, SIM and test rig  readiness for formal testing</a:t>
              </a:r>
              <a:endParaRPr lang="en-US" sz="1100" b="1" dirty="0"/>
            </a:p>
          </p:txBody>
        </p:sp>
        <p:sp>
          <p:nvSpPr>
            <p:cNvPr id="45" name="TextBox 44"/>
            <p:cNvSpPr txBox="1"/>
            <p:nvPr/>
          </p:nvSpPr>
          <p:spPr>
            <a:xfrm>
              <a:off x="1219199" y="6002080"/>
              <a:ext cx="1904999" cy="430887"/>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CSCI behavior verified through formal testing</a:t>
              </a:r>
              <a:endParaRPr lang="en-US" sz="1100" b="1" dirty="0"/>
            </a:p>
          </p:txBody>
        </p:sp>
        <p:sp>
          <p:nvSpPr>
            <p:cNvPr id="11" name="TextBox 10"/>
            <p:cNvSpPr txBox="1"/>
            <p:nvPr/>
          </p:nvSpPr>
          <p:spPr>
            <a:xfrm>
              <a:off x="2438400" y="4724400"/>
              <a:ext cx="685800" cy="274422"/>
            </a:xfrm>
            <a:prstGeom prst="rect">
              <a:avLst/>
            </a:prstGeom>
            <a:noFill/>
          </p:spPr>
          <p:txBody>
            <a:bodyPr wrap="square" rtlCol="0" anchor="t" anchorCtr="1">
              <a:spAutoFit/>
            </a:bodyPr>
            <a:lstStyle/>
            <a:p>
              <a:pPr algn="ctr"/>
              <a:r>
                <a:rPr lang="en-US" sz="1200" b="1" dirty="0" smtClean="0">
                  <a:solidFill>
                    <a:srgbClr val="FF0000"/>
                  </a:solidFill>
                </a:rPr>
                <a:t>1.6.4</a:t>
              </a:r>
              <a:endParaRPr lang="en-US" sz="1200" b="1" dirty="0">
                <a:solidFill>
                  <a:srgbClr val="FF0000"/>
                </a:solidFill>
              </a:endParaRPr>
            </a:p>
          </p:txBody>
        </p:sp>
        <p:sp>
          <p:nvSpPr>
            <p:cNvPr id="12" name="TextBox 11"/>
            <p:cNvSpPr txBox="1"/>
            <p:nvPr/>
          </p:nvSpPr>
          <p:spPr>
            <a:xfrm>
              <a:off x="2438400" y="5638800"/>
              <a:ext cx="685800" cy="274422"/>
            </a:xfrm>
            <a:prstGeom prst="rect">
              <a:avLst/>
            </a:prstGeom>
            <a:noFill/>
          </p:spPr>
          <p:txBody>
            <a:bodyPr wrap="square" rtlCol="0" anchor="t" anchorCtr="1">
              <a:spAutoFit/>
            </a:bodyPr>
            <a:lstStyle/>
            <a:p>
              <a:pPr algn="ctr"/>
              <a:r>
                <a:rPr lang="en-US" sz="1200" b="1" dirty="0" smtClean="0">
                  <a:solidFill>
                    <a:srgbClr val="FF0000"/>
                  </a:solidFill>
                </a:rPr>
                <a:t>1.6.5</a:t>
              </a:r>
              <a:endParaRPr lang="en-US" sz="1200" b="1" dirty="0">
                <a:solidFill>
                  <a:srgbClr val="FF0000"/>
                </a:solidFill>
              </a:endParaRPr>
            </a:p>
          </p:txBody>
        </p:sp>
        <p:sp>
          <p:nvSpPr>
            <p:cNvPr id="14" name="TextBox 13"/>
            <p:cNvSpPr txBox="1"/>
            <p:nvPr/>
          </p:nvSpPr>
          <p:spPr>
            <a:xfrm>
              <a:off x="2590800" y="6172200"/>
              <a:ext cx="685800" cy="274422"/>
            </a:xfrm>
            <a:prstGeom prst="rect">
              <a:avLst/>
            </a:prstGeom>
            <a:noFill/>
          </p:spPr>
          <p:txBody>
            <a:bodyPr wrap="square" rtlCol="0" anchor="t" anchorCtr="1">
              <a:spAutoFit/>
            </a:bodyPr>
            <a:lstStyle/>
            <a:p>
              <a:pPr algn="ctr"/>
              <a:r>
                <a:rPr lang="en-US" sz="1200" b="1" dirty="0" smtClean="0">
                  <a:solidFill>
                    <a:srgbClr val="FF0000"/>
                  </a:solidFill>
                </a:rPr>
                <a:t>1.6.6</a:t>
              </a:r>
              <a:endParaRPr lang="en-US" sz="1200" b="1" dirty="0">
                <a:solidFill>
                  <a:srgbClr val="FF0000"/>
                </a:solidFill>
              </a:endParaRPr>
            </a:p>
          </p:txBody>
        </p:sp>
        <p:cxnSp>
          <p:nvCxnSpPr>
            <p:cNvPr id="17" name="Straight Connector 16"/>
            <p:cNvCxnSpPr/>
            <p:nvPr/>
          </p:nvCxnSpPr>
          <p:spPr>
            <a:xfrm flipV="1">
              <a:off x="3505200" y="4114800"/>
              <a:ext cx="0" cy="241571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38599" y="4416764"/>
              <a:ext cx="1905000" cy="600164"/>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Test designs  are  adequate to verify  requirement changes</a:t>
              </a:r>
              <a:endParaRPr lang="en-US" sz="1100" b="1" dirty="0"/>
            </a:p>
          </p:txBody>
        </p:sp>
        <p:sp>
          <p:nvSpPr>
            <p:cNvPr id="32" name="TextBox 31"/>
            <p:cNvSpPr txBox="1"/>
            <p:nvPr/>
          </p:nvSpPr>
          <p:spPr>
            <a:xfrm>
              <a:off x="4038599" y="5171676"/>
              <a:ext cx="1905000" cy="615553"/>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Test scripts and procedures  implemented the designs accurately </a:t>
              </a:r>
              <a:endParaRPr lang="en-US" sz="1100" b="1" dirty="0"/>
            </a:p>
          </p:txBody>
        </p:sp>
        <p:sp>
          <p:nvSpPr>
            <p:cNvPr id="33" name="TextBox 32"/>
            <p:cNvSpPr txBox="1"/>
            <p:nvPr/>
          </p:nvSpPr>
          <p:spPr>
            <a:xfrm>
              <a:off x="4038599" y="5926587"/>
              <a:ext cx="1905000" cy="430887"/>
            </a:xfrm>
            <a:prstGeom prst="rect">
              <a:avLst/>
            </a:prstGeom>
            <a:solidFill>
              <a:schemeClr val="accent2">
                <a:lumMod val="60000"/>
                <a:lumOff val="40000"/>
              </a:schemeClr>
            </a:solidFill>
            <a:ln w="19050">
              <a:solidFill>
                <a:schemeClr val="accent1"/>
              </a:solidFill>
            </a:ln>
          </p:spPr>
          <p:txBody>
            <a:bodyPr wrap="square" rtlCol="0">
              <a:spAutoFit/>
            </a:bodyPr>
            <a:lstStyle/>
            <a:p>
              <a:r>
                <a:rPr lang="en-US" sz="1100" b="1" dirty="0" smtClean="0"/>
                <a:t>Regression tests were adequate</a:t>
              </a:r>
              <a:endParaRPr lang="en-US" sz="1100" b="1" dirty="0"/>
            </a:p>
          </p:txBody>
        </p:sp>
        <p:sp>
          <p:nvSpPr>
            <p:cNvPr id="34" name="TextBox 33"/>
            <p:cNvSpPr txBox="1"/>
            <p:nvPr/>
          </p:nvSpPr>
          <p:spPr>
            <a:xfrm>
              <a:off x="6324599" y="4492254"/>
              <a:ext cx="1905000" cy="548640"/>
            </a:xfrm>
            <a:prstGeom prst="rect">
              <a:avLst/>
            </a:prstGeom>
            <a:solidFill>
              <a:srgbClr val="FFC000"/>
            </a:solidFill>
            <a:ln w="19050">
              <a:solidFill>
                <a:schemeClr val="accent1"/>
              </a:solidFill>
            </a:ln>
          </p:spPr>
          <p:txBody>
            <a:bodyPr wrap="square" rtlCol="0">
              <a:spAutoFit/>
            </a:bodyPr>
            <a:lstStyle/>
            <a:p>
              <a:r>
                <a:rPr lang="en-US" sz="1200" b="1" dirty="0" smtClean="0"/>
                <a:t>Test designs verified as per IV&amp;V 3 questions</a:t>
              </a:r>
              <a:endParaRPr lang="en-US" sz="1200" b="1" dirty="0"/>
            </a:p>
          </p:txBody>
        </p:sp>
        <p:sp>
          <p:nvSpPr>
            <p:cNvPr id="35" name="TextBox 34"/>
            <p:cNvSpPr txBox="1"/>
            <p:nvPr/>
          </p:nvSpPr>
          <p:spPr>
            <a:xfrm>
              <a:off x="7620000" y="4800600"/>
              <a:ext cx="685800" cy="274422"/>
            </a:xfrm>
            <a:prstGeom prst="rect">
              <a:avLst/>
            </a:prstGeom>
            <a:noFill/>
          </p:spPr>
          <p:txBody>
            <a:bodyPr wrap="square" rtlCol="0" anchor="t" anchorCtr="1">
              <a:spAutoFit/>
            </a:bodyPr>
            <a:lstStyle/>
            <a:p>
              <a:pPr algn="ctr"/>
              <a:r>
                <a:rPr lang="en-US" sz="1200" b="1" dirty="0" smtClean="0">
                  <a:solidFill>
                    <a:srgbClr val="FF0000"/>
                  </a:solidFill>
                </a:rPr>
                <a:t>1.6.1.1</a:t>
              </a:r>
              <a:endParaRPr lang="en-US" sz="1200" b="1" dirty="0">
                <a:solidFill>
                  <a:srgbClr val="FF0000"/>
                </a:solidFill>
              </a:endParaRPr>
            </a:p>
          </p:txBody>
        </p:sp>
        <p:sp>
          <p:nvSpPr>
            <p:cNvPr id="24" name="Right Arrow 23"/>
            <p:cNvSpPr/>
            <p:nvPr/>
          </p:nvSpPr>
          <p:spPr>
            <a:xfrm flipH="1">
              <a:off x="3124199" y="4643238"/>
              <a:ext cx="381000" cy="7549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flipH="1">
              <a:off x="3124199" y="5398151"/>
              <a:ext cx="381000" cy="7549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flipH="1">
              <a:off x="3124199" y="6153061"/>
              <a:ext cx="381000" cy="7549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0800000" flipH="1" flipV="1">
              <a:off x="5943598" y="4718729"/>
              <a:ext cx="365760" cy="75491"/>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10800000" flipH="1" flipV="1">
              <a:off x="3505199" y="5624623"/>
              <a:ext cx="548640" cy="4529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10800000" flipH="1" flipV="1">
              <a:off x="3505199" y="6304045"/>
              <a:ext cx="548640" cy="4529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10800000" flipH="1" flipV="1">
              <a:off x="3505199" y="4869711"/>
              <a:ext cx="548640" cy="45294"/>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Down Arrow 116"/>
            <p:cNvSpPr/>
            <p:nvPr/>
          </p:nvSpPr>
          <p:spPr>
            <a:xfrm>
              <a:off x="3352799" y="2183012"/>
              <a:ext cx="76200" cy="43408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Down Arrow 117"/>
            <p:cNvSpPr/>
            <p:nvPr/>
          </p:nvSpPr>
          <p:spPr>
            <a:xfrm>
              <a:off x="5333998" y="2369047"/>
              <a:ext cx="76200" cy="248047"/>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Down Arrow 118"/>
            <p:cNvSpPr/>
            <p:nvPr/>
          </p:nvSpPr>
          <p:spPr>
            <a:xfrm>
              <a:off x="7543797" y="2183012"/>
              <a:ext cx="76200" cy="372071"/>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p:cNvSpPr txBox="1"/>
            <p:nvPr/>
          </p:nvSpPr>
          <p:spPr>
            <a:xfrm>
              <a:off x="4038600" y="1219200"/>
              <a:ext cx="685800" cy="276999"/>
            </a:xfrm>
            <a:prstGeom prst="rect">
              <a:avLst/>
            </a:prstGeom>
            <a:noFill/>
          </p:spPr>
          <p:txBody>
            <a:bodyPr wrap="square" rtlCol="0" anchor="t" anchorCtr="1">
              <a:spAutoFit/>
            </a:bodyPr>
            <a:lstStyle/>
            <a:p>
              <a:pPr algn="ctr"/>
              <a:r>
                <a:rPr lang="en-US" sz="1200" b="1" dirty="0" smtClean="0">
                  <a:solidFill>
                    <a:srgbClr val="FF0000"/>
                  </a:solidFill>
                </a:rPr>
                <a:t>1.0</a:t>
              </a:r>
              <a:endParaRPr lang="en-US" sz="1200" b="1" dirty="0">
                <a:solidFill>
                  <a:srgbClr val="FF0000"/>
                </a:solidFill>
              </a:endParaRPr>
            </a:p>
          </p:txBody>
        </p:sp>
        <p:grpSp>
          <p:nvGrpSpPr>
            <p:cNvPr id="122" name="Group 63"/>
            <p:cNvGrpSpPr/>
            <p:nvPr/>
          </p:nvGrpSpPr>
          <p:grpSpPr>
            <a:xfrm>
              <a:off x="533400" y="1810941"/>
              <a:ext cx="8001000" cy="675858"/>
              <a:chOff x="762000" y="1066799"/>
              <a:chExt cx="8001003" cy="830494"/>
            </a:xfrm>
          </p:grpSpPr>
          <p:sp>
            <p:nvSpPr>
              <p:cNvPr id="140" name="TextBox 7"/>
              <p:cNvSpPr txBox="1"/>
              <p:nvPr/>
            </p:nvSpPr>
            <p:spPr>
              <a:xfrm>
                <a:off x="762000" y="1088744"/>
                <a:ext cx="1447801" cy="737481"/>
              </a:xfrm>
              <a:prstGeom prst="rect">
                <a:avLst/>
              </a:prstGeom>
              <a:solidFill>
                <a:schemeClr val="tx2">
                  <a:lumMod val="40000"/>
                  <a:lumOff val="60000"/>
                </a:schemeClr>
              </a:solidFill>
              <a:ln w="19050">
                <a:solidFill>
                  <a:schemeClr val="accent1"/>
                </a:solidFill>
              </a:ln>
            </p:spPr>
            <p:txBody>
              <a:bodyPr wrap="square" rtlCol="0">
                <a:spAutoFit/>
              </a:bodyPr>
              <a:lstStyle/>
              <a:p>
                <a:r>
                  <a:rPr lang="en-US" sz="1100" b="1" dirty="0" smtClean="0"/>
                  <a:t>SCR content  represents mission concept</a:t>
                </a:r>
                <a:endParaRPr lang="en-US" sz="1100" b="1" dirty="0"/>
              </a:p>
            </p:txBody>
          </p:sp>
          <p:sp>
            <p:nvSpPr>
              <p:cNvPr id="141" name="TextBox 140"/>
              <p:cNvSpPr txBox="1"/>
              <p:nvPr/>
            </p:nvSpPr>
            <p:spPr>
              <a:xfrm>
                <a:off x="4724400" y="1066800"/>
                <a:ext cx="1905000" cy="737481"/>
              </a:xfrm>
              <a:prstGeom prst="rect">
                <a:avLst/>
              </a:prstGeom>
              <a:solidFill>
                <a:schemeClr val="tx2">
                  <a:lumMod val="40000"/>
                  <a:lumOff val="60000"/>
                </a:schemeClr>
              </a:solidFill>
              <a:ln w="19050">
                <a:solidFill>
                  <a:schemeClr val="accent1"/>
                </a:solidFill>
              </a:ln>
            </p:spPr>
            <p:txBody>
              <a:bodyPr wrap="square" rtlCol="0">
                <a:spAutoFit/>
              </a:bodyPr>
              <a:lstStyle/>
              <a:p>
                <a:r>
                  <a:rPr lang="en-US" sz="1100" b="1" dirty="0" smtClean="0"/>
                  <a:t>Design  adequately represents requirements  functionality</a:t>
                </a:r>
                <a:endParaRPr lang="en-US" sz="1100" b="1" dirty="0"/>
              </a:p>
            </p:txBody>
          </p:sp>
          <p:sp>
            <p:nvSpPr>
              <p:cNvPr id="142" name="TextBox 141"/>
              <p:cNvSpPr txBox="1"/>
              <p:nvPr/>
            </p:nvSpPr>
            <p:spPr>
              <a:xfrm>
                <a:off x="6858000" y="1066799"/>
                <a:ext cx="1905000" cy="737481"/>
              </a:xfrm>
              <a:prstGeom prst="rect">
                <a:avLst/>
              </a:prstGeom>
              <a:solidFill>
                <a:schemeClr val="tx2">
                  <a:lumMod val="40000"/>
                  <a:lumOff val="60000"/>
                </a:schemeClr>
              </a:solidFill>
              <a:ln w="19050">
                <a:solidFill>
                  <a:schemeClr val="accent1"/>
                </a:solidFill>
              </a:ln>
            </p:spPr>
            <p:txBody>
              <a:bodyPr wrap="square" rtlCol="0">
                <a:spAutoFit/>
              </a:bodyPr>
              <a:lstStyle/>
              <a:p>
                <a:pPr algn="ctr"/>
                <a:r>
                  <a:rPr lang="en-US" sz="1100" b="1" dirty="0" smtClean="0"/>
                  <a:t>Code  developed  to match  requirements and SCRs</a:t>
                </a:r>
                <a:endParaRPr lang="en-US" sz="1100" b="1" dirty="0"/>
              </a:p>
            </p:txBody>
          </p:sp>
          <p:sp>
            <p:nvSpPr>
              <p:cNvPr id="143" name="TextBox 142"/>
              <p:cNvSpPr txBox="1"/>
              <p:nvPr/>
            </p:nvSpPr>
            <p:spPr>
              <a:xfrm>
                <a:off x="2667000" y="1066799"/>
                <a:ext cx="1905000" cy="548383"/>
              </a:xfrm>
              <a:prstGeom prst="rect">
                <a:avLst/>
              </a:prstGeom>
              <a:solidFill>
                <a:schemeClr val="tx2">
                  <a:lumMod val="40000"/>
                  <a:lumOff val="60000"/>
                </a:schemeClr>
              </a:solidFill>
              <a:ln w="19050">
                <a:solidFill>
                  <a:schemeClr val="accent1"/>
                </a:solidFill>
              </a:ln>
            </p:spPr>
            <p:txBody>
              <a:bodyPr wrap="square" rtlCol="0">
                <a:spAutoFit/>
              </a:bodyPr>
              <a:lstStyle/>
              <a:p>
                <a:pPr algn="ctr"/>
                <a:r>
                  <a:rPr lang="en-US" sz="1100" b="1" dirty="0" smtClean="0"/>
                  <a:t>Requirements  developed per SCR content</a:t>
                </a:r>
                <a:endParaRPr lang="en-US" sz="1100" b="1" dirty="0"/>
              </a:p>
            </p:txBody>
          </p:sp>
          <p:sp>
            <p:nvSpPr>
              <p:cNvPr id="144" name="TextBox 143"/>
              <p:cNvSpPr txBox="1"/>
              <p:nvPr/>
            </p:nvSpPr>
            <p:spPr>
              <a:xfrm>
                <a:off x="1752600" y="1556917"/>
                <a:ext cx="685800" cy="340376"/>
              </a:xfrm>
              <a:prstGeom prst="rect">
                <a:avLst/>
              </a:prstGeom>
              <a:noFill/>
            </p:spPr>
            <p:txBody>
              <a:bodyPr wrap="square" rtlCol="0" anchor="t" anchorCtr="1">
                <a:spAutoFit/>
              </a:bodyPr>
              <a:lstStyle/>
              <a:p>
                <a:pPr algn="ctr"/>
                <a:r>
                  <a:rPr lang="en-US" sz="1200" b="1" dirty="0" smtClean="0">
                    <a:solidFill>
                      <a:srgbClr val="FF0000"/>
                    </a:solidFill>
                  </a:rPr>
                  <a:t>1.1</a:t>
                </a:r>
                <a:endParaRPr lang="en-US" sz="1200" b="1" dirty="0">
                  <a:solidFill>
                    <a:srgbClr val="FF0000"/>
                  </a:solidFill>
                </a:endParaRPr>
              </a:p>
            </p:txBody>
          </p:sp>
          <p:sp>
            <p:nvSpPr>
              <p:cNvPr id="145" name="TextBox 144"/>
              <p:cNvSpPr txBox="1"/>
              <p:nvPr/>
            </p:nvSpPr>
            <p:spPr>
              <a:xfrm>
                <a:off x="4114801" y="1369648"/>
                <a:ext cx="609601" cy="340376"/>
              </a:xfrm>
              <a:prstGeom prst="rect">
                <a:avLst/>
              </a:prstGeom>
              <a:noFill/>
            </p:spPr>
            <p:txBody>
              <a:bodyPr wrap="square" rtlCol="0" anchor="t" anchorCtr="1">
                <a:spAutoFit/>
              </a:bodyPr>
              <a:lstStyle/>
              <a:p>
                <a:pPr algn="ctr"/>
                <a:r>
                  <a:rPr lang="en-US" sz="1200" b="1" dirty="0" smtClean="0">
                    <a:solidFill>
                      <a:srgbClr val="FF0000"/>
                    </a:solidFill>
                  </a:rPr>
                  <a:t>1.2</a:t>
                </a:r>
                <a:endParaRPr lang="en-US" sz="1200" b="1" dirty="0">
                  <a:solidFill>
                    <a:srgbClr val="FF0000"/>
                  </a:solidFill>
                </a:endParaRPr>
              </a:p>
            </p:txBody>
          </p:sp>
          <p:sp>
            <p:nvSpPr>
              <p:cNvPr id="146" name="TextBox 145"/>
              <p:cNvSpPr txBox="1"/>
              <p:nvPr/>
            </p:nvSpPr>
            <p:spPr>
              <a:xfrm>
                <a:off x="8077203" y="1556917"/>
                <a:ext cx="685800" cy="321466"/>
              </a:xfrm>
              <a:prstGeom prst="rect">
                <a:avLst/>
              </a:prstGeom>
              <a:noFill/>
            </p:spPr>
            <p:txBody>
              <a:bodyPr wrap="square" rtlCol="0" anchor="t" anchorCtr="1">
                <a:spAutoFit/>
              </a:bodyPr>
              <a:lstStyle/>
              <a:p>
                <a:pPr algn="ctr"/>
                <a:r>
                  <a:rPr lang="en-US" sz="1100" b="1" dirty="0" smtClean="0">
                    <a:solidFill>
                      <a:srgbClr val="FF0000"/>
                    </a:solidFill>
                  </a:rPr>
                  <a:t>1.4</a:t>
                </a:r>
                <a:endParaRPr lang="en-US" sz="1100" b="1" dirty="0">
                  <a:solidFill>
                    <a:srgbClr val="FF0000"/>
                  </a:solidFill>
                </a:endParaRPr>
              </a:p>
            </p:txBody>
          </p:sp>
        </p:grpSp>
        <p:sp>
          <p:nvSpPr>
            <p:cNvPr id="134" name="TextBox 133"/>
            <p:cNvSpPr txBox="1"/>
            <p:nvPr/>
          </p:nvSpPr>
          <p:spPr>
            <a:xfrm>
              <a:off x="2438399" y="2617093"/>
              <a:ext cx="1904999" cy="548640"/>
            </a:xfrm>
            <a:prstGeom prst="rect">
              <a:avLst/>
            </a:prstGeom>
            <a:solidFill>
              <a:srgbClr val="FFC000"/>
            </a:solidFill>
            <a:ln>
              <a:solidFill>
                <a:schemeClr val="accent1"/>
              </a:solidFill>
            </a:ln>
          </p:spPr>
          <p:txBody>
            <a:bodyPr wrap="square" rtlCol="0">
              <a:spAutoFit/>
            </a:bodyPr>
            <a:lstStyle/>
            <a:p>
              <a:pPr algn="ctr"/>
              <a:r>
                <a:rPr lang="en-US" sz="1100" b="1" dirty="0" smtClean="0"/>
                <a:t>Requirements   evaluated per IV&amp;V  3 Questions</a:t>
              </a:r>
              <a:endParaRPr lang="en-US" sz="1100" b="1" dirty="0"/>
            </a:p>
          </p:txBody>
        </p:sp>
        <p:sp>
          <p:nvSpPr>
            <p:cNvPr id="135" name="TextBox 134"/>
            <p:cNvSpPr txBox="1"/>
            <p:nvPr/>
          </p:nvSpPr>
          <p:spPr>
            <a:xfrm>
              <a:off x="4571998" y="2617094"/>
              <a:ext cx="1904999" cy="430887"/>
            </a:xfrm>
            <a:prstGeom prst="rect">
              <a:avLst/>
            </a:prstGeom>
            <a:solidFill>
              <a:srgbClr val="FFC000"/>
            </a:solidFill>
            <a:ln>
              <a:solidFill>
                <a:schemeClr val="accent1"/>
              </a:solidFill>
            </a:ln>
          </p:spPr>
          <p:txBody>
            <a:bodyPr wrap="square" rtlCol="0">
              <a:spAutoFit/>
            </a:bodyPr>
            <a:lstStyle/>
            <a:p>
              <a:pPr algn="ctr"/>
              <a:r>
                <a:rPr lang="en-US" sz="1100" b="1" dirty="0" smtClean="0"/>
                <a:t>Design evaluated per IV&amp;V  3 Questions</a:t>
              </a:r>
              <a:endParaRPr lang="en-US" sz="1100" b="1" dirty="0"/>
            </a:p>
          </p:txBody>
        </p:sp>
        <p:sp>
          <p:nvSpPr>
            <p:cNvPr id="136" name="TextBox 135"/>
            <p:cNvSpPr txBox="1"/>
            <p:nvPr/>
          </p:nvSpPr>
          <p:spPr>
            <a:xfrm>
              <a:off x="6705598" y="2555082"/>
              <a:ext cx="1904999" cy="430887"/>
            </a:xfrm>
            <a:prstGeom prst="rect">
              <a:avLst/>
            </a:prstGeom>
            <a:solidFill>
              <a:srgbClr val="FFC000"/>
            </a:solidFill>
            <a:ln>
              <a:solidFill>
                <a:schemeClr val="accent1"/>
              </a:solidFill>
            </a:ln>
          </p:spPr>
          <p:txBody>
            <a:bodyPr wrap="square" rtlCol="0">
              <a:spAutoFit/>
            </a:bodyPr>
            <a:lstStyle/>
            <a:p>
              <a:pPr algn="ctr"/>
              <a:r>
                <a:rPr lang="en-US" sz="1100" b="1" dirty="0" smtClean="0"/>
                <a:t>Code  evaluated per IV&amp;V  3 Questions</a:t>
              </a:r>
              <a:endParaRPr lang="en-US" sz="1100" b="1" dirty="0"/>
            </a:p>
          </p:txBody>
        </p:sp>
        <p:sp>
          <p:nvSpPr>
            <p:cNvPr id="137" name="TextBox 136"/>
            <p:cNvSpPr txBox="1"/>
            <p:nvPr/>
          </p:nvSpPr>
          <p:spPr>
            <a:xfrm>
              <a:off x="8077200" y="2743200"/>
              <a:ext cx="685800" cy="276999"/>
            </a:xfrm>
            <a:prstGeom prst="rect">
              <a:avLst/>
            </a:prstGeom>
            <a:noFill/>
          </p:spPr>
          <p:txBody>
            <a:bodyPr wrap="square" rtlCol="0" anchor="t" anchorCtr="1">
              <a:spAutoFit/>
            </a:bodyPr>
            <a:lstStyle/>
            <a:p>
              <a:pPr algn="ctr"/>
              <a:r>
                <a:rPr lang="en-US" sz="1200" b="1" dirty="0" smtClean="0">
                  <a:solidFill>
                    <a:srgbClr val="FF0000"/>
                  </a:solidFill>
                </a:rPr>
                <a:t>1.4.1</a:t>
              </a:r>
              <a:endParaRPr lang="en-US" sz="1200" b="1" dirty="0">
                <a:solidFill>
                  <a:srgbClr val="FF0000"/>
                </a:solidFill>
              </a:endParaRPr>
            </a:p>
          </p:txBody>
        </p:sp>
        <p:sp>
          <p:nvSpPr>
            <p:cNvPr id="138" name="TextBox 137"/>
            <p:cNvSpPr txBox="1"/>
            <p:nvPr/>
          </p:nvSpPr>
          <p:spPr>
            <a:xfrm>
              <a:off x="3733800" y="2895600"/>
              <a:ext cx="685800" cy="276999"/>
            </a:xfrm>
            <a:prstGeom prst="rect">
              <a:avLst/>
            </a:prstGeom>
            <a:noFill/>
          </p:spPr>
          <p:txBody>
            <a:bodyPr wrap="square" rtlCol="0" anchor="t" anchorCtr="1">
              <a:spAutoFit/>
            </a:bodyPr>
            <a:lstStyle/>
            <a:p>
              <a:pPr algn="ctr"/>
              <a:r>
                <a:rPr lang="en-US" sz="1200" b="1" dirty="0" smtClean="0">
                  <a:solidFill>
                    <a:srgbClr val="FF0000"/>
                  </a:solidFill>
                </a:rPr>
                <a:t>1.2.1</a:t>
              </a:r>
              <a:endParaRPr lang="en-US" sz="1200" b="1" dirty="0">
                <a:solidFill>
                  <a:srgbClr val="FF0000"/>
                </a:solidFill>
              </a:endParaRPr>
            </a:p>
          </p:txBody>
        </p:sp>
        <p:sp>
          <p:nvSpPr>
            <p:cNvPr id="139" name="TextBox 138"/>
            <p:cNvSpPr txBox="1"/>
            <p:nvPr/>
          </p:nvSpPr>
          <p:spPr>
            <a:xfrm>
              <a:off x="5943600" y="2819400"/>
              <a:ext cx="685800" cy="276999"/>
            </a:xfrm>
            <a:prstGeom prst="rect">
              <a:avLst/>
            </a:prstGeom>
            <a:noFill/>
          </p:spPr>
          <p:txBody>
            <a:bodyPr wrap="square" rtlCol="0" anchor="t" anchorCtr="1">
              <a:spAutoFit/>
            </a:bodyPr>
            <a:lstStyle/>
            <a:p>
              <a:pPr algn="ctr"/>
              <a:r>
                <a:rPr lang="en-US" sz="1200" b="1" dirty="0" smtClean="0">
                  <a:solidFill>
                    <a:srgbClr val="FF0000"/>
                  </a:solidFill>
                </a:rPr>
                <a:t>1.3.1</a:t>
              </a:r>
              <a:endParaRPr lang="en-US" sz="1200" b="1" dirty="0">
                <a:solidFill>
                  <a:srgbClr val="FF0000"/>
                </a:solidFill>
              </a:endParaRPr>
            </a:p>
          </p:txBody>
        </p:sp>
        <p:cxnSp>
          <p:nvCxnSpPr>
            <p:cNvPr id="125" name="Straight Arrow Connector 124"/>
            <p:cNvCxnSpPr/>
            <p:nvPr/>
          </p:nvCxnSpPr>
          <p:spPr>
            <a:xfrm>
              <a:off x="3352799" y="1438870"/>
              <a:ext cx="0" cy="2604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Down Arrow 125"/>
            <p:cNvSpPr/>
            <p:nvPr/>
          </p:nvSpPr>
          <p:spPr>
            <a:xfrm>
              <a:off x="5181598" y="1686917"/>
              <a:ext cx="45719" cy="12402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own Arrow 126"/>
            <p:cNvSpPr/>
            <p:nvPr/>
          </p:nvSpPr>
          <p:spPr>
            <a:xfrm>
              <a:off x="7467598" y="1686917"/>
              <a:ext cx="45719" cy="12402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own Arrow 127"/>
            <p:cNvSpPr/>
            <p:nvPr/>
          </p:nvSpPr>
          <p:spPr>
            <a:xfrm>
              <a:off x="1143000" y="1686917"/>
              <a:ext cx="45719" cy="12402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Down Arrow 128"/>
            <p:cNvSpPr/>
            <p:nvPr/>
          </p:nvSpPr>
          <p:spPr>
            <a:xfrm>
              <a:off x="3581399" y="1686917"/>
              <a:ext cx="45719" cy="124023"/>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9" name="Group 148"/>
            <p:cNvGrpSpPr/>
            <p:nvPr/>
          </p:nvGrpSpPr>
          <p:grpSpPr>
            <a:xfrm>
              <a:off x="6477000" y="1066799"/>
              <a:ext cx="1600199" cy="537866"/>
              <a:chOff x="6477000" y="1066799"/>
              <a:chExt cx="1600199" cy="537866"/>
            </a:xfrm>
          </p:grpSpPr>
          <p:sp>
            <p:nvSpPr>
              <p:cNvPr id="131" name="Oval Callout 130"/>
              <p:cNvSpPr/>
              <p:nvPr/>
            </p:nvSpPr>
            <p:spPr>
              <a:xfrm rot="5400000">
                <a:off x="7013208" y="530591"/>
                <a:ext cx="526947" cy="1599363"/>
              </a:xfrm>
              <a:prstGeom prst="wedgeEllipseCallout">
                <a:avLst/>
              </a:prstGeom>
              <a:solidFill>
                <a:schemeClr val="bg1">
                  <a:lumMod val="8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6629400" y="1143000"/>
                <a:ext cx="1447799" cy="461665"/>
              </a:xfrm>
              <a:prstGeom prst="rect">
                <a:avLst/>
              </a:prstGeom>
              <a:noFill/>
            </p:spPr>
            <p:txBody>
              <a:bodyPr wrap="square" rtlCol="0">
                <a:spAutoFit/>
              </a:bodyPr>
              <a:lstStyle/>
              <a:p>
                <a:r>
                  <a:rPr lang="en-US" b="1" dirty="0" smtClean="0">
                    <a:solidFill>
                      <a:srgbClr val="FF0000"/>
                    </a:solidFill>
                  </a:rPr>
                  <a:t>Final claim at STRR</a:t>
                </a:r>
                <a:endParaRPr lang="en-US" b="1" dirty="0">
                  <a:solidFill>
                    <a:srgbClr val="FF0000"/>
                  </a:solidFill>
                </a:endParaRPr>
              </a:p>
            </p:txBody>
          </p:sp>
        </p:grpSp>
        <p:cxnSp>
          <p:nvCxnSpPr>
            <p:cNvPr id="151" name="Straight Connector 150"/>
            <p:cNvCxnSpPr/>
            <p:nvPr/>
          </p:nvCxnSpPr>
          <p:spPr bwMode="auto">
            <a:xfrm>
              <a:off x="2209800" y="1676400"/>
              <a:ext cx="0" cy="1752600"/>
            </a:xfrm>
            <a:prstGeom prst="line">
              <a:avLst/>
            </a:prstGeom>
            <a:solidFill>
              <a:schemeClr val="bg1"/>
            </a:solidFill>
            <a:ln w="50800" cap="flat" cmpd="sng" algn="ctr">
              <a:solidFill>
                <a:schemeClr val="tx1"/>
              </a:solidFill>
              <a:prstDash val="solid"/>
              <a:round/>
              <a:headEnd type="none" w="med" len="med"/>
              <a:tailEnd type="none" w="med" len="med"/>
            </a:ln>
            <a:effectLst/>
          </p:spPr>
        </p:cxnSp>
        <p:sp>
          <p:nvSpPr>
            <p:cNvPr id="121" name="TextBox 120"/>
            <p:cNvSpPr txBox="1"/>
            <p:nvPr/>
          </p:nvSpPr>
          <p:spPr>
            <a:xfrm>
              <a:off x="5867400" y="2133600"/>
              <a:ext cx="685800" cy="276999"/>
            </a:xfrm>
            <a:prstGeom prst="rect">
              <a:avLst/>
            </a:prstGeom>
            <a:noFill/>
          </p:spPr>
          <p:txBody>
            <a:bodyPr wrap="square" rtlCol="0" anchor="t" anchorCtr="1">
              <a:spAutoFit/>
            </a:bodyPr>
            <a:lstStyle/>
            <a:p>
              <a:pPr algn="ctr"/>
              <a:r>
                <a:rPr lang="en-US" sz="1200" b="1" dirty="0" smtClean="0">
                  <a:solidFill>
                    <a:srgbClr val="FF0000"/>
                  </a:solidFill>
                </a:rPr>
                <a:t>1.3</a:t>
              </a:r>
              <a:endParaRPr lang="en-US" sz="1200" b="1" dirty="0">
                <a:solidFill>
                  <a:srgbClr val="FF0000"/>
                </a:solidFill>
              </a:endParaRPr>
            </a:p>
          </p:txBody>
        </p:sp>
        <p:sp>
          <p:nvSpPr>
            <p:cNvPr id="9" name="TextBox 8"/>
            <p:cNvSpPr txBox="1"/>
            <p:nvPr/>
          </p:nvSpPr>
          <p:spPr>
            <a:xfrm>
              <a:off x="3962400" y="3810000"/>
              <a:ext cx="685800" cy="274422"/>
            </a:xfrm>
            <a:prstGeom prst="rect">
              <a:avLst/>
            </a:prstGeom>
            <a:noFill/>
          </p:spPr>
          <p:txBody>
            <a:bodyPr wrap="square" rtlCol="0" anchor="t" anchorCtr="1">
              <a:spAutoFit/>
            </a:bodyPr>
            <a:lstStyle/>
            <a:p>
              <a:pPr algn="ctr"/>
              <a:r>
                <a:rPr lang="en-US" sz="1200" b="1" dirty="0" smtClean="0">
                  <a:solidFill>
                    <a:srgbClr val="FF0000"/>
                  </a:solidFill>
                </a:rPr>
                <a:t>1.6</a:t>
              </a:r>
              <a:endParaRPr lang="en-US" sz="1200" b="1" dirty="0">
                <a:solidFill>
                  <a:srgbClr val="FF0000"/>
                </a:solidFill>
              </a:endParaRPr>
            </a:p>
          </p:txBody>
        </p:sp>
        <p:sp>
          <p:nvSpPr>
            <p:cNvPr id="13" name="TextBox 12"/>
            <p:cNvSpPr txBox="1"/>
            <p:nvPr/>
          </p:nvSpPr>
          <p:spPr>
            <a:xfrm>
              <a:off x="5410200" y="4800600"/>
              <a:ext cx="685800" cy="274422"/>
            </a:xfrm>
            <a:prstGeom prst="rect">
              <a:avLst/>
            </a:prstGeom>
            <a:noFill/>
          </p:spPr>
          <p:txBody>
            <a:bodyPr wrap="square" rtlCol="0" anchor="t" anchorCtr="1">
              <a:spAutoFit/>
            </a:bodyPr>
            <a:lstStyle/>
            <a:p>
              <a:pPr algn="ctr"/>
              <a:r>
                <a:rPr lang="en-US" sz="1200" b="1" dirty="0" smtClean="0">
                  <a:solidFill>
                    <a:srgbClr val="FF0000"/>
                  </a:solidFill>
                </a:rPr>
                <a:t>1.6.1</a:t>
              </a:r>
              <a:endParaRPr lang="en-US" sz="1200" b="1" dirty="0">
                <a:solidFill>
                  <a:srgbClr val="FF0000"/>
                </a:solidFill>
              </a:endParaRPr>
            </a:p>
          </p:txBody>
        </p:sp>
        <p:sp>
          <p:nvSpPr>
            <p:cNvPr id="16" name="TextBox 15"/>
            <p:cNvSpPr txBox="1"/>
            <p:nvPr/>
          </p:nvSpPr>
          <p:spPr>
            <a:xfrm>
              <a:off x="5334000" y="6096000"/>
              <a:ext cx="685800" cy="274422"/>
            </a:xfrm>
            <a:prstGeom prst="rect">
              <a:avLst/>
            </a:prstGeom>
            <a:noFill/>
          </p:spPr>
          <p:txBody>
            <a:bodyPr wrap="square" rtlCol="0" anchor="t" anchorCtr="1">
              <a:spAutoFit/>
            </a:bodyPr>
            <a:lstStyle/>
            <a:p>
              <a:pPr algn="ctr"/>
              <a:r>
                <a:rPr lang="en-US" sz="1200" b="1" dirty="0" smtClean="0"/>
                <a:t>1..</a:t>
              </a:r>
              <a:r>
                <a:rPr lang="en-US" sz="1200" b="1" dirty="0" smtClean="0">
                  <a:solidFill>
                    <a:srgbClr val="FF0000"/>
                  </a:solidFill>
                </a:rPr>
                <a:t>6.3</a:t>
              </a:r>
              <a:endParaRPr lang="en-US" sz="1200" b="1" dirty="0">
                <a:solidFill>
                  <a:srgbClr val="FF0000"/>
                </a:solidFill>
              </a:endParaRPr>
            </a:p>
          </p:txBody>
        </p:sp>
        <p:sp>
          <p:nvSpPr>
            <p:cNvPr id="15" name="TextBox 14"/>
            <p:cNvSpPr txBox="1"/>
            <p:nvPr/>
          </p:nvSpPr>
          <p:spPr>
            <a:xfrm>
              <a:off x="5410200" y="5562600"/>
              <a:ext cx="685800" cy="274422"/>
            </a:xfrm>
            <a:prstGeom prst="rect">
              <a:avLst/>
            </a:prstGeom>
            <a:noFill/>
          </p:spPr>
          <p:txBody>
            <a:bodyPr wrap="square" rtlCol="0" anchor="t" anchorCtr="1">
              <a:spAutoFit/>
            </a:bodyPr>
            <a:lstStyle/>
            <a:p>
              <a:pPr algn="ctr"/>
              <a:r>
                <a:rPr lang="en-US" sz="1200" b="1" dirty="0" smtClean="0">
                  <a:solidFill>
                    <a:srgbClr val="FF0000"/>
                  </a:solidFill>
                </a:rPr>
                <a:t>1.6.2</a:t>
              </a:r>
              <a:endParaRPr lang="en-US" sz="1200" b="1" dirty="0">
                <a:solidFill>
                  <a:srgbClr val="FF0000"/>
                </a:solidFill>
              </a:endParaRPr>
            </a:p>
          </p:txBody>
        </p:sp>
        <p:sp>
          <p:nvSpPr>
            <p:cNvPr id="154" name="Oval Callout 153"/>
            <p:cNvSpPr/>
            <p:nvPr/>
          </p:nvSpPr>
          <p:spPr bwMode="auto">
            <a:xfrm>
              <a:off x="762000" y="1066800"/>
              <a:ext cx="1828800" cy="649188"/>
            </a:xfrm>
            <a:prstGeom prst="wedgeEllipseCallout">
              <a:avLst/>
            </a:prstGeom>
            <a:solidFill>
              <a:schemeClr val="bg1">
                <a:lumMod val="85000"/>
              </a:schemeClr>
            </a:solidFill>
            <a:ln w="12700" cap="flat" cmpd="sng" algn="ctr">
              <a:solidFill>
                <a:schemeClr val="tx1"/>
              </a:solidFill>
              <a:prstDash val="dashDot"/>
              <a:round/>
              <a:headEnd type="none" w="med" len="med"/>
              <a:tailEnd type="triangl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0000"/>
                  </a:solidFill>
                  <a:effectLst/>
                  <a:latin typeface="Arial" charset="0"/>
                </a:rPr>
                <a:t>Each Box is</a:t>
              </a:r>
              <a:r>
                <a:rPr kumimoji="0" lang="en-US" sz="1200" b="1" i="0" u="none" strike="noStrike" cap="none" normalizeH="0" dirty="0" smtClean="0">
                  <a:ln>
                    <a:noFill/>
                  </a:ln>
                  <a:solidFill>
                    <a:srgbClr val="FF0000"/>
                  </a:solidFill>
                  <a:effectLst/>
                  <a:latin typeface="Arial" charset="0"/>
                </a:rPr>
                <a:t> a claim</a:t>
              </a:r>
              <a:endParaRPr kumimoji="0" lang="en-US" sz="1200" b="1" i="0" u="none" strike="noStrike" cap="none" normalizeH="0" baseline="0" dirty="0" smtClean="0">
                <a:ln>
                  <a:noFill/>
                </a:ln>
                <a:solidFill>
                  <a:srgbClr val="FF0000"/>
                </a:solidFill>
                <a:effectLst/>
                <a:latin typeface="Arial" charset="0"/>
              </a:endParaRPr>
            </a:p>
          </p:txBody>
        </p:sp>
        <p:cxnSp>
          <p:nvCxnSpPr>
            <p:cNvPr id="124" name="Straight Connector 123"/>
            <p:cNvCxnSpPr/>
            <p:nvPr/>
          </p:nvCxnSpPr>
          <p:spPr>
            <a:xfrm>
              <a:off x="838201" y="1686917"/>
              <a:ext cx="6934198"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2514600" y="990600"/>
              <a:ext cx="3809999" cy="457200"/>
            </a:xfrm>
            <a:prstGeom prst="rect">
              <a:avLst/>
            </a:prstGeom>
            <a:solidFill>
              <a:srgbClr val="00B050"/>
            </a:solidFill>
            <a:ln w="25400">
              <a:solidFill>
                <a:schemeClr val="accent1"/>
              </a:solidFill>
            </a:ln>
          </p:spPr>
          <p:txBody>
            <a:bodyPr wrap="square" rtlCol="0">
              <a:spAutoFit/>
            </a:bodyPr>
            <a:lstStyle/>
            <a:p>
              <a:pPr algn="ctr"/>
              <a:r>
                <a:rPr lang="en-US" sz="1600" b="1" dirty="0" smtClean="0"/>
                <a:t>CSCI ready for on-orbit transition</a:t>
              </a:r>
              <a:endParaRPr lang="en-US" sz="1600" b="1" dirty="0"/>
            </a:p>
          </p:txBody>
        </p:sp>
      </p:grpSp>
      <p:sp>
        <p:nvSpPr>
          <p:cNvPr id="2" name="Footer Placeholder 1"/>
          <p:cNvSpPr>
            <a:spLocks noGrp="1"/>
          </p:cNvSpPr>
          <p:nvPr>
            <p:ph type="ftr" sz="quarter" idx="10"/>
          </p:nvPr>
        </p:nvSpPr>
        <p:spPr/>
        <p:txBody>
          <a:bodyPr/>
          <a:lstStyle/>
          <a:p>
            <a:pPr>
              <a:defRPr/>
            </a:pPr>
            <a:r>
              <a:rPr lang="en-US" smtClean="0"/>
              <a:t>Sarma Susarla                                      IV&amp;V Workshop  9/10/2013</a:t>
            </a:r>
            <a:endParaRPr lang="en-US"/>
          </a:p>
        </p:txBody>
      </p:sp>
      <p:sp>
        <p:nvSpPr>
          <p:cNvPr id="3" name="Slide Number Placeholder 2"/>
          <p:cNvSpPr>
            <a:spLocks noGrp="1"/>
          </p:cNvSpPr>
          <p:nvPr>
            <p:ph type="sldNum" sz="quarter" idx="11"/>
          </p:nvPr>
        </p:nvSpPr>
        <p:spPr/>
        <p:txBody>
          <a:bodyPr/>
          <a:lstStyle/>
          <a:p>
            <a:pPr>
              <a:defRPr/>
            </a:pPr>
            <a:fld id="{06657608-BFD1-466F-8D21-34806D444141}" type="slidenum">
              <a:rPr lang="en-US" smtClean="0"/>
              <a:pPr>
                <a:defRPr/>
              </a:pPr>
              <a:t>10</a:t>
            </a:fld>
            <a:endParaRPr lang="en-US" dirty="0"/>
          </a:p>
        </p:txBody>
      </p:sp>
      <p:sp>
        <p:nvSpPr>
          <p:cNvPr id="74" name="TextBox 73"/>
          <p:cNvSpPr txBox="1"/>
          <p:nvPr/>
        </p:nvSpPr>
        <p:spPr>
          <a:xfrm>
            <a:off x="6477000" y="5334000"/>
            <a:ext cx="2362200" cy="861774"/>
          </a:xfrm>
          <a:prstGeom prst="rect">
            <a:avLst/>
          </a:prstGeom>
          <a:solidFill>
            <a:schemeClr val="bg1">
              <a:lumMod val="75000"/>
            </a:schemeClr>
          </a:solidFill>
        </p:spPr>
        <p:txBody>
          <a:bodyPr wrap="square" rtlCol="0">
            <a:spAutoFit/>
          </a:bodyPr>
          <a:lstStyle/>
          <a:p>
            <a:r>
              <a:rPr lang="en-US" sz="1000" dirty="0" smtClean="0">
                <a:solidFill>
                  <a:srgbClr val="FF0000"/>
                </a:solidFill>
              </a:rPr>
              <a:t>Entire claim network is a word document containing for each claim: Claim statement; Evidence, Argument , Caveats , Supplemental info</a:t>
            </a:r>
            <a:endParaRPr lang="en-US" sz="10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Rigor</a:t>
            </a:r>
            <a:endParaRPr lang="en-US" dirty="0"/>
          </a:p>
        </p:txBody>
      </p:sp>
      <p:sp>
        <p:nvSpPr>
          <p:cNvPr id="5" name="Content Placeholder 4"/>
          <p:cNvSpPr>
            <a:spLocks noGrp="1"/>
          </p:cNvSpPr>
          <p:nvPr>
            <p:ph idx="1"/>
          </p:nvPr>
        </p:nvSpPr>
        <p:spPr/>
        <p:txBody>
          <a:bodyPr/>
          <a:lstStyle/>
          <a:p>
            <a:pPr>
              <a:buNone/>
            </a:pPr>
            <a:r>
              <a:rPr lang="en-US" sz="1400" dirty="0" smtClean="0">
                <a:solidFill>
                  <a:srgbClr val="FF0000"/>
                </a:solidFill>
              </a:rPr>
              <a:t>Methods</a:t>
            </a:r>
          </a:p>
          <a:p>
            <a:r>
              <a:rPr lang="en-US" sz="1400" dirty="0" smtClean="0"/>
              <a:t>Analysis methods expanded from COM methods to detailed ISS specific guidelines.</a:t>
            </a:r>
          </a:p>
          <a:p>
            <a:r>
              <a:rPr lang="en-US" sz="1400" dirty="0" smtClean="0"/>
              <a:t>Separate PAL asset  each for Requirements, Design, Code and Test.</a:t>
            </a:r>
          </a:p>
          <a:p>
            <a:pPr>
              <a:buNone/>
            </a:pPr>
            <a:r>
              <a:rPr lang="en-US" sz="1400" dirty="0" smtClean="0">
                <a:solidFill>
                  <a:srgbClr val="FF0000"/>
                </a:solidFill>
              </a:rPr>
              <a:t>Adverse conditions</a:t>
            </a:r>
          </a:p>
          <a:p>
            <a:r>
              <a:rPr lang="en-US" sz="1400" dirty="0" smtClean="0"/>
              <a:t>Full list of adverse conditions captured in TR folder in ECM, next slide shows a shortened list</a:t>
            </a:r>
          </a:p>
          <a:p>
            <a:r>
              <a:rPr lang="en-US" sz="1400" dirty="0" smtClean="0"/>
              <a:t>These conditions are evaluated as applicable to Requirements, Design, Code, and Test reviews with respect to Q2, Q3.</a:t>
            </a:r>
          </a:p>
          <a:p>
            <a:r>
              <a:rPr lang="en-US" sz="1400" dirty="0" smtClean="0"/>
              <a:t>If an adverse condition is integrated into a requirement, then further life cycle analysis for that will be under Q1.</a:t>
            </a:r>
          </a:p>
          <a:p>
            <a:r>
              <a:rPr lang="en-US" sz="1400" dirty="0" smtClean="0"/>
              <a:t>There will be several adverse conditions in code that will not be captured in requirements. Code will be reviewed against such adverse conditions</a:t>
            </a:r>
          </a:p>
          <a:p>
            <a:r>
              <a:rPr lang="en-US" sz="1400" dirty="0" smtClean="0"/>
              <a:t>Very few adverse conditions for test analysis  because  FQT will not test  behaviors not captured in requirements</a:t>
            </a:r>
          </a:p>
          <a:p>
            <a:r>
              <a:rPr lang="en-US" sz="1400" dirty="0" smtClean="0"/>
              <a:t>Adverse conditions not  captured in requirements will be topics for Independent Analysis(IA).</a:t>
            </a:r>
          </a:p>
          <a:p>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 Adverse Conditions  (Partial list)</a:t>
            </a:r>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862294345"/>
              </p:ext>
            </p:extLst>
          </p:nvPr>
        </p:nvGraphicFramePr>
        <p:xfrm>
          <a:off x="457200" y="990600"/>
          <a:ext cx="8458200" cy="5352773"/>
        </p:xfrm>
        <a:graphic>
          <a:graphicData uri="http://schemas.openxmlformats.org/drawingml/2006/table">
            <a:tbl>
              <a:tblPr firstRow="1" bandRow="1">
                <a:tableStyleId>{5C22544A-7EE6-4342-B048-85BDC9FD1C3A}</a:tableStyleId>
              </a:tblPr>
              <a:tblGrid>
                <a:gridCol w="1445583"/>
                <a:gridCol w="5405559"/>
                <a:gridCol w="592074"/>
                <a:gridCol w="557784"/>
                <a:gridCol w="457200"/>
              </a:tblGrid>
              <a:tr h="381000">
                <a:tc>
                  <a:txBody>
                    <a:bodyPr/>
                    <a:lstStyle/>
                    <a:p>
                      <a:pPr algn="ctr" fontAlgn="ctr"/>
                      <a:r>
                        <a:rPr lang="en-US" sz="1200" b="1" i="0" u="none" strike="noStrike" dirty="0">
                          <a:solidFill>
                            <a:srgbClr val="FF0000"/>
                          </a:solidFill>
                          <a:latin typeface="Calibri"/>
                        </a:rPr>
                        <a:t>Adverse condition</a:t>
                      </a:r>
                    </a:p>
                  </a:txBody>
                  <a:tcPr marL="9525" marR="9525" marT="9525" marB="0" anchor="ctr">
                    <a:solidFill>
                      <a:schemeClr val="bg1"/>
                    </a:solidFill>
                  </a:tcPr>
                </a:tc>
                <a:tc>
                  <a:txBody>
                    <a:bodyPr/>
                    <a:lstStyle/>
                    <a:p>
                      <a:pPr algn="ctr" fontAlgn="ctr"/>
                      <a:r>
                        <a:rPr lang="en-US" sz="1200" b="1" i="0" u="none" strike="noStrike" dirty="0">
                          <a:solidFill>
                            <a:srgbClr val="FF0000"/>
                          </a:solidFill>
                          <a:latin typeface="Calibri"/>
                        </a:rPr>
                        <a:t>Comment</a:t>
                      </a:r>
                    </a:p>
                  </a:txBody>
                  <a:tcPr marL="9525" marR="9525" marT="9525" marB="0" anchor="ctr">
                    <a:solidFill>
                      <a:schemeClr val="bg1"/>
                    </a:solidFill>
                  </a:tcPr>
                </a:tc>
                <a:tc>
                  <a:txBody>
                    <a:bodyPr/>
                    <a:lstStyle/>
                    <a:p>
                      <a:pPr algn="ctr" fontAlgn="ctr"/>
                      <a:r>
                        <a:rPr lang="en-US" sz="1200" b="1" i="0" u="none" strike="noStrike" dirty="0" err="1" smtClean="0">
                          <a:solidFill>
                            <a:srgbClr val="FF0000"/>
                          </a:solidFill>
                          <a:latin typeface="Calibri"/>
                        </a:rPr>
                        <a:t>Req</a:t>
                      </a:r>
                      <a:endParaRPr lang="en-US" sz="1200" b="1" i="0" u="none" strike="noStrike" dirty="0">
                        <a:solidFill>
                          <a:srgbClr val="FF0000"/>
                        </a:solidFill>
                        <a:latin typeface="Calibri"/>
                      </a:endParaRPr>
                    </a:p>
                  </a:txBody>
                  <a:tcPr marL="9525" marR="9525" marT="9525" marB="0" anchor="ctr">
                    <a:solidFill>
                      <a:schemeClr val="bg1"/>
                    </a:solidFill>
                  </a:tcPr>
                </a:tc>
                <a:tc>
                  <a:txBody>
                    <a:bodyPr/>
                    <a:lstStyle/>
                    <a:p>
                      <a:pPr algn="ctr" fontAlgn="ctr"/>
                      <a:r>
                        <a:rPr lang="en-US" sz="1200" b="1" i="0" u="none" strike="noStrike" dirty="0">
                          <a:solidFill>
                            <a:srgbClr val="FF0000"/>
                          </a:solidFill>
                          <a:latin typeface="Calibri"/>
                        </a:rPr>
                        <a:t>Design/Code</a:t>
                      </a:r>
                    </a:p>
                  </a:txBody>
                  <a:tcPr marL="9525" marR="9525" marT="9525" marB="0" anchor="ctr">
                    <a:solidFill>
                      <a:schemeClr val="bg1"/>
                    </a:solidFill>
                  </a:tcPr>
                </a:tc>
                <a:tc>
                  <a:txBody>
                    <a:bodyPr/>
                    <a:lstStyle/>
                    <a:p>
                      <a:pPr algn="ctr" fontAlgn="ctr"/>
                      <a:r>
                        <a:rPr lang="en-US" sz="1200" b="1" i="0" u="none" strike="noStrike" dirty="0">
                          <a:solidFill>
                            <a:srgbClr val="FF0000"/>
                          </a:solidFill>
                          <a:latin typeface="Calibri"/>
                        </a:rPr>
                        <a:t>Test</a:t>
                      </a:r>
                    </a:p>
                  </a:txBody>
                  <a:tcPr marL="9525" marR="9525" marT="9525" marB="0" anchor="ctr">
                    <a:noFill/>
                  </a:tcPr>
                </a:tc>
              </a:tr>
              <a:tr h="459943">
                <a:tc>
                  <a:txBody>
                    <a:bodyPr/>
                    <a:lstStyle/>
                    <a:p>
                      <a:pPr algn="l" fontAlgn="ctr"/>
                      <a:r>
                        <a:rPr lang="en-US" sz="1000" b="1" i="0" u="none" strike="noStrike" dirty="0">
                          <a:solidFill>
                            <a:srgbClr val="000000"/>
                          </a:solidFill>
                          <a:latin typeface="Calibri"/>
                        </a:rPr>
                        <a:t>Recoverable 1553 error (including channel switch)</a:t>
                      </a:r>
                    </a:p>
                  </a:txBody>
                  <a:tcPr marL="9525" marR="9525" marT="9525" marB="0" anchor="ctr"/>
                </a:tc>
                <a:tc>
                  <a:txBody>
                    <a:bodyPr/>
                    <a:lstStyle/>
                    <a:p>
                      <a:pPr algn="l" fontAlgn="ctr"/>
                      <a:r>
                        <a:rPr lang="en-US" sz="1000" b="1" i="0" u="none" strike="noStrike" dirty="0">
                          <a:solidFill>
                            <a:srgbClr val="000000"/>
                          </a:solidFill>
                          <a:latin typeface="Calibri"/>
                        </a:rPr>
                        <a:t>Potential problem in meeting </a:t>
                      </a:r>
                      <a:r>
                        <a:rPr lang="en-US" sz="1000" b="1" i="0" u="none" strike="noStrike" dirty="0" smtClean="0">
                          <a:solidFill>
                            <a:srgbClr val="000000"/>
                          </a:solidFill>
                          <a:latin typeface="Calibri"/>
                        </a:rPr>
                        <a:t>real time </a:t>
                      </a:r>
                      <a:r>
                        <a:rPr lang="en-US" sz="1000" b="1" i="0" u="none" strike="noStrike" dirty="0">
                          <a:solidFill>
                            <a:srgbClr val="000000"/>
                          </a:solidFill>
                          <a:latin typeface="Calibri"/>
                        </a:rPr>
                        <a:t>response requirements due  to additional recovery time</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 </a:t>
                      </a:r>
                    </a:p>
                  </a:txBody>
                  <a:tcPr marL="9525" marR="9525" marT="9525" marB="0" anchor="ctr"/>
                </a:tc>
              </a:tr>
              <a:tr h="309757">
                <a:tc>
                  <a:txBody>
                    <a:bodyPr/>
                    <a:lstStyle/>
                    <a:p>
                      <a:pPr algn="l" fontAlgn="ctr"/>
                      <a:r>
                        <a:rPr lang="en-US" sz="1000" b="1" i="0" u="none" strike="noStrike" dirty="0">
                          <a:solidFill>
                            <a:srgbClr val="000000"/>
                          </a:solidFill>
                          <a:latin typeface="Calibri"/>
                        </a:rPr>
                        <a:t>Un recoverable 1553 com error (RT fail)</a:t>
                      </a:r>
                    </a:p>
                  </a:txBody>
                  <a:tcPr marL="9525" marR="9525" marT="9525" marB="0" anchor="ctr"/>
                </a:tc>
                <a:tc>
                  <a:txBody>
                    <a:bodyPr/>
                    <a:lstStyle/>
                    <a:p>
                      <a:pPr algn="l" fontAlgn="ctr"/>
                      <a:r>
                        <a:rPr lang="en-US" sz="1000" b="1" i="0" u="none" strike="noStrike" dirty="0">
                          <a:solidFill>
                            <a:srgbClr val="000000"/>
                          </a:solidFill>
                          <a:latin typeface="Calibri"/>
                        </a:rPr>
                        <a:t>Potential functional problem to high level software which is communicating to RT and not monitoring for this error</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dirty="0">
                          <a:solidFill>
                            <a:srgbClr val="000000"/>
                          </a:solidFill>
                          <a:latin typeface="Calibri"/>
                        </a:rPr>
                        <a:t> </a:t>
                      </a:r>
                    </a:p>
                  </a:txBody>
                  <a:tcPr marL="9525" marR="9525" marT="9525" marB="0" anchor="ctr"/>
                </a:tc>
              </a:tr>
              <a:tr h="610128">
                <a:tc>
                  <a:txBody>
                    <a:bodyPr/>
                    <a:lstStyle/>
                    <a:p>
                      <a:pPr algn="l" fontAlgn="ctr"/>
                      <a:r>
                        <a:rPr lang="en-US" sz="1000" b="1" i="0" u="none" strike="noStrike" dirty="0">
                          <a:solidFill>
                            <a:srgbClr val="000000"/>
                          </a:solidFill>
                          <a:latin typeface="Calibri"/>
                        </a:rPr>
                        <a:t>LOC with ground</a:t>
                      </a:r>
                    </a:p>
                  </a:txBody>
                  <a:tcPr marL="9525" marR="9525" marT="9525" marB="0" anchor="ctr"/>
                </a:tc>
                <a:tc>
                  <a:txBody>
                    <a:bodyPr/>
                    <a:lstStyle/>
                    <a:p>
                      <a:pPr algn="l" fontAlgn="b"/>
                      <a:r>
                        <a:rPr lang="en-US" sz="1000" b="1" i="0" u="none" strike="noStrike" dirty="0">
                          <a:solidFill>
                            <a:srgbClr val="000000"/>
                          </a:solidFill>
                          <a:latin typeface="Calibri"/>
                        </a:rPr>
                        <a:t>This can happen </a:t>
                      </a:r>
                      <a:r>
                        <a:rPr lang="en-US" sz="1000" b="1" i="0" u="none" strike="noStrike" dirty="0" smtClean="0">
                          <a:solidFill>
                            <a:srgbClr val="000000"/>
                          </a:solidFill>
                          <a:latin typeface="Calibri"/>
                        </a:rPr>
                        <a:t>up to </a:t>
                      </a:r>
                      <a:r>
                        <a:rPr lang="en-US" sz="1000" b="1" i="0" u="none" strike="noStrike" dirty="0">
                          <a:solidFill>
                            <a:srgbClr val="000000"/>
                          </a:solidFill>
                          <a:latin typeface="Calibri"/>
                        </a:rPr>
                        <a:t>15 </a:t>
                      </a:r>
                      <a:r>
                        <a:rPr lang="en-US" sz="1000" b="1" i="0" u="none" strike="noStrike" dirty="0" smtClean="0">
                          <a:solidFill>
                            <a:srgbClr val="000000"/>
                          </a:solidFill>
                          <a:latin typeface="Calibri"/>
                        </a:rPr>
                        <a:t>minutes </a:t>
                      </a:r>
                      <a:r>
                        <a:rPr lang="en-US" sz="1000" b="1" i="0" u="none" strike="noStrike" dirty="0">
                          <a:solidFill>
                            <a:srgbClr val="000000"/>
                          </a:solidFill>
                          <a:latin typeface="Calibri"/>
                        </a:rPr>
                        <a:t>every orbit;  Software should be analyzed for  </a:t>
                      </a:r>
                      <a:r>
                        <a:rPr lang="en-US" sz="1000" b="1" i="0" u="none" strike="noStrike" dirty="0" smtClean="0">
                          <a:solidFill>
                            <a:srgbClr val="000000"/>
                          </a:solidFill>
                          <a:latin typeface="Calibri"/>
                        </a:rPr>
                        <a:t>ground </a:t>
                      </a:r>
                      <a:r>
                        <a:rPr lang="en-US" sz="1000" b="1" i="0" u="none" strike="noStrike" dirty="0">
                          <a:solidFill>
                            <a:srgbClr val="000000"/>
                          </a:solidFill>
                          <a:latin typeface="Calibri"/>
                        </a:rPr>
                        <a:t>controlled hazards for consequences when LOC could happen in the middle of manual control. Also </a:t>
                      </a:r>
                      <a:r>
                        <a:rPr lang="en-US" sz="1000" b="1" i="0" u="none" strike="noStrike" dirty="0" smtClean="0">
                          <a:solidFill>
                            <a:srgbClr val="000000"/>
                          </a:solidFill>
                          <a:latin typeface="Calibri"/>
                        </a:rPr>
                        <a:t>ground </a:t>
                      </a:r>
                      <a:r>
                        <a:rPr lang="en-US" sz="1000" b="1" i="0" u="none" strike="noStrike" dirty="0">
                          <a:solidFill>
                            <a:srgbClr val="000000"/>
                          </a:solidFill>
                          <a:latin typeface="Calibri"/>
                        </a:rPr>
                        <a:t>initiated </a:t>
                      </a:r>
                      <a:r>
                        <a:rPr lang="en-US" sz="1000" b="1" i="0" u="none" strike="noStrike" dirty="0" smtClean="0">
                          <a:solidFill>
                            <a:srgbClr val="000000"/>
                          </a:solidFill>
                          <a:latin typeface="Calibri"/>
                        </a:rPr>
                        <a:t>command </a:t>
                      </a:r>
                      <a:r>
                        <a:rPr lang="en-US" sz="1000" b="1" i="0" u="none" strike="noStrike" dirty="0">
                          <a:solidFill>
                            <a:srgbClr val="000000"/>
                          </a:solidFill>
                          <a:latin typeface="Calibri"/>
                        </a:rPr>
                        <a:t>sequences like arm and fire. If fire is missed the arm should be cleared.</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dirty="0">
                          <a:solidFill>
                            <a:srgbClr val="000000"/>
                          </a:solidFill>
                          <a:latin typeface="Calibri"/>
                        </a:rPr>
                        <a:t>x</a:t>
                      </a:r>
                    </a:p>
                  </a:txBody>
                  <a:tcPr marL="9525" marR="9525" marT="9525" marB="0" anchor="ctr"/>
                </a:tc>
                <a:tc>
                  <a:txBody>
                    <a:bodyPr/>
                    <a:lstStyle/>
                    <a:p>
                      <a:endParaRPr lang="en-US" sz="1000" b="1"/>
                    </a:p>
                  </a:txBody>
                  <a:tcPr/>
                </a:tc>
              </a:tr>
              <a:tr h="309757">
                <a:tc>
                  <a:txBody>
                    <a:bodyPr/>
                    <a:lstStyle/>
                    <a:p>
                      <a:pPr algn="l" fontAlgn="b"/>
                      <a:r>
                        <a:rPr lang="en-US" sz="1000" b="1" i="0" u="none" strike="noStrike" dirty="0">
                          <a:solidFill>
                            <a:srgbClr val="000000"/>
                          </a:solidFill>
                          <a:latin typeface="Calibri"/>
                        </a:rPr>
                        <a:t>MDM  in BC role going to diagnostics</a:t>
                      </a:r>
                    </a:p>
                  </a:txBody>
                  <a:tcPr marL="9525" marR="9525" marT="9525" marB="0" anchor="b"/>
                </a:tc>
                <a:tc>
                  <a:txBody>
                    <a:bodyPr/>
                    <a:lstStyle/>
                    <a:p>
                      <a:pPr algn="l" fontAlgn="b"/>
                      <a:r>
                        <a:rPr lang="en-US" sz="1000" b="1" i="0" u="none" strike="noStrike" dirty="0">
                          <a:solidFill>
                            <a:srgbClr val="000000"/>
                          </a:solidFill>
                          <a:latin typeface="Calibri"/>
                        </a:rPr>
                        <a:t>Autonomous software responses interrupted due  to this </a:t>
                      </a:r>
                      <a:r>
                        <a:rPr lang="en-US" sz="1000" b="1" i="0" u="none" strike="noStrike" dirty="0" smtClean="0">
                          <a:solidFill>
                            <a:srgbClr val="000000"/>
                          </a:solidFill>
                          <a:latin typeface="Calibri"/>
                        </a:rPr>
                        <a:t>condition </a:t>
                      </a:r>
                      <a:r>
                        <a:rPr lang="en-US" sz="1000" b="1" i="0" u="none" strike="noStrike" dirty="0">
                          <a:solidFill>
                            <a:srgbClr val="000000"/>
                          </a:solidFill>
                          <a:latin typeface="Calibri"/>
                        </a:rPr>
                        <a:t>must be recoverable by the backup MDM and still meet time to effect requirements for potential hazards</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 </a:t>
                      </a:r>
                    </a:p>
                  </a:txBody>
                  <a:tcPr marL="9525" marR="9525" marT="9525" marB="0" anchor="ctr"/>
                </a:tc>
              </a:tr>
              <a:tr h="309757">
                <a:tc>
                  <a:txBody>
                    <a:bodyPr/>
                    <a:lstStyle/>
                    <a:p>
                      <a:pPr algn="l" fontAlgn="b"/>
                      <a:r>
                        <a:rPr lang="en-US" sz="1000" b="1" i="0" u="none" strike="noStrike">
                          <a:solidFill>
                            <a:srgbClr val="000000"/>
                          </a:solidFill>
                          <a:latin typeface="Calibri"/>
                        </a:rPr>
                        <a:t>MDM in RT role going to diagnotics</a:t>
                      </a:r>
                    </a:p>
                  </a:txBody>
                  <a:tcPr marL="9525" marR="9525" marT="9525" marB="0" anchor="b"/>
                </a:tc>
                <a:tc>
                  <a:txBody>
                    <a:bodyPr/>
                    <a:lstStyle/>
                    <a:p>
                      <a:pPr algn="l" fontAlgn="b"/>
                      <a:r>
                        <a:rPr lang="en-US" sz="1000" b="1" i="0" u="none" strike="noStrike" dirty="0">
                          <a:solidFill>
                            <a:srgbClr val="000000"/>
                          </a:solidFill>
                          <a:latin typeface="Calibri"/>
                        </a:rPr>
                        <a:t>A BC MDM sending autonomous responses to this MDM or through this MDM must be able to detect this </a:t>
                      </a:r>
                      <a:r>
                        <a:rPr lang="en-US" sz="1000" b="1" i="0" u="none" strike="noStrike" dirty="0" smtClean="0">
                          <a:solidFill>
                            <a:srgbClr val="000000"/>
                          </a:solidFill>
                          <a:latin typeface="Calibri"/>
                        </a:rPr>
                        <a:t>condition, </a:t>
                      </a:r>
                      <a:r>
                        <a:rPr lang="en-US" sz="1000" b="1" i="0" u="none" strike="noStrike" dirty="0">
                          <a:solidFill>
                            <a:srgbClr val="000000"/>
                          </a:solidFill>
                          <a:latin typeface="Calibri"/>
                        </a:rPr>
                        <a:t>re-attempt the response </a:t>
                      </a:r>
                      <a:r>
                        <a:rPr lang="en-US" sz="1000" b="1" i="0" u="none" strike="noStrike" dirty="0" smtClean="0">
                          <a:solidFill>
                            <a:srgbClr val="000000"/>
                          </a:solidFill>
                          <a:latin typeface="Calibri"/>
                        </a:rPr>
                        <a:t>after  </a:t>
                      </a:r>
                      <a:r>
                        <a:rPr lang="en-US" sz="1000" b="1" i="0" u="none" strike="noStrike" dirty="0">
                          <a:solidFill>
                            <a:srgbClr val="000000"/>
                          </a:solidFill>
                          <a:latin typeface="Calibri"/>
                        </a:rPr>
                        <a:t>MDM recovery or generate C&amp;W</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 </a:t>
                      </a:r>
                    </a:p>
                  </a:txBody>
                  <a:tcPr marL="9525" marR="9525" marT="9525" marB="0" anchor="ctr"/>
                </a:tc>
              </a:tr>
              <a:tr h="459943">
                <a:tc>
                  <a:txBody>
                    <a:bodyPr/>
                    <a:lstStyle/>
                    <a:p>
                      <a:pPr algn="l" fontAlgn="b"/>
                      <a:r>
                        <a:rPr lang="en-US" sz="1000" b="1" i="0" u="none" strike="noStrike">
                          <a:solidFill>
                            <a:srgbClr val="000000"/>
                          </a:solidFill>
                          <a:latin typeface="Calibri"/>
                        </a:rPr>
                        <a:t>Hardware errors</a:t>
                      </a:r>
                    </a:p>
                  </a:txBody>
                  <a:tcPr marL="9525" marR="9525" marT="9525" marB="0" anchor="b"/>
                </a:tc>
                <a:tc>
                  <a:txBody>
                    <a:bodyPr/>
                    <a:lstStyle/>
                    <a:p>
                      <a:pPr algn="l" fontAlgn="b"/>
                      <a:r>
                        <a:rPr lang="en-US" sz="1000" b="1" i="0" u="none" strike="noStrike" dirty="0">
                          <a:solidFill>
                            <a:srgbClr val="000000"/>
                          </a:solidFill>
                          <a:latin typeface="Calibri"/>
                        </a:rPr>
                        <a:t>when software is acquiring data through an interfaces, the interface may provide some error information along with data. The software must check the error information and accept data only under no error condition</a:t>
                      </a:r>
                    </a:p>
                  </a:txBody>
                  <a:tcPr marL="9525" marR="9525" marT="9525" marB="0" anchor="b"/>
                </a:tc>
                <a:tc>
                  <a:txBody>
                    <a:bodyPr/>
                    <a:lstStyle/>
                    <a:p>
                      <a:pPr algn="ctr" fontAlgn="ctr"/>
                      <a:r>
                        <a:rPr lang="en-US" sz="1000" b="1" i="0" u="none" strike="noStrike">
                          <a:solidFill>
                            <a:srgbClr val="000000"/>
                          </a:solidFill>
                          <a:latin typeface="Calibri"/>
                        </a:rPr>
                        <a:t> </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 </a:t>
                      </a:r>
                    </a:p>
                  </a:txBody>
                  <a:tcPr marL="9525" marR="9525" marT="9525" marB="0" anchor="ctr"/>
                </a:tc>
              </a:tr>
              <a:tr h="309757">
                <a:tc>
                  <a:txBody>
                    <a:bodyPr/>
                    <a:lstStyle/>
                    <a:p>
                      <a:pPr algn="l" fontAlgn="b"/>
                      <a:r>
                        <a:rPr lang="en-US" sz="1000" b="1" i="0" u="none" strike="noStrike">
                          <a:solidFill>
                            <a:srgbClr val="000000"/>
                          </a:solidFill>
                          <a:latin typeface="Calibri"/>
                        </a:rPr>
                        <a:t>No heartbeat from RT</a:t>
                      </a:r>
                    </a:p>
                  </a:txBody>
                  <a:tcPr marL="9525" marR="9525" marT="9525" marB="0" anchor="b"/>
                </a:tc>
                <a:tc>
                  <a:txBody>
                    <a:bodyPr/>
                    <a:lstStyle/>
                    <a:p>
                      <a:pPr algn="l" fontAlgn="b"/>
                      <a:r>
                        <a:rPr lang="en-US" sz="1000" b="1" i="0" u="none" strike="noStrike" dirty="0">
                          <a:solidFill>
                            <a:srgbClr val="000000"/>
                          </a:solidFill>
                          <a:latin typeface="Calibri"/>
                        </a:rPr>
                        <a:t>The data  acquired from RT would be stale. Software that uses this data must have smarts to detect that the data is stale</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 </a:t>
                      </a:r>
                    </a:p>
                  </a:txBody>
                  <a:tcPr marL="9525" marR="9525" marT="9525" marB="0" anchor="ctr"/>
                </a:tc>
              </a:tr>
              <a:tr h="459943">
                <a:tc>
                  <a:txBody>
                    <a:bodyPr/>
                    <a:lstStyle/>
                    <a:p>
                      <a:pPr algn="l" fontAlgn="b"/>
                      <a:r>
                        <a:rPr lang="en-US" sz="1000" b="1" i="0" u="none" strike="noStrike" dirty="0" smtClean="0">
                          <a:solidFill>
                            <a:srgbClr val="000000"/>
                          </a:solidFill>
                          <a:latin typeface="Calibri"/>
                        </a:rPr>
                        <a:t>Transient </a:t>
                      </a:r>
                      <a:r>
                        <a:rPr lang="en-US" sz="1000" b="1" i="0" u="none" strike="noStrike" dirty="0">
                          <a:solidFill>
                            <a:srgbClr val="000000"/>
                          </a:solidFill>
                          <a:latin typeface="Calibri"/>
                        </a:rPr>
                        <a:t>sensor data changes due to hardware problems</a:t>
                      </a:r>
                    </a:p>
                  </a:txBody>
                  <a:tcPr marL="9525" marR="9525" marT="9525" marB="0" anchor="b"/>
                </a:tc>
                <a:tc>
                  <a:txBody>
                    <a:bodyPr/>
                    <a:lstStyle/>
                    <a:p>
                      <a:pPr algn="l" fontAlgn="b"/>
                      <a:r>
                        <a:rPr lang="en-US" sz="1000" b="1" i="0" u="none" strike="noStrike" dirty="0">
                          <a:solidFill>
                            <a:srgbClr val="000000"/>
                          </a:solidFill>
                          <a:latin typeface="Calibri"/>
                        </a:rPr>
                        <a:t>P</a:t>
                      </a:r>
                      <a:r>
                        <a:rPr lang="en-US" sz="1000" b="1" i="0" u="none" strike="noStrike" dirty="0" smtClean="0">
                          <a:solidFill>
                            <a:srgbClr val="000000"/>
                          </a:solidFill>
                          <a:latin typeface="Calibri"/>
                        </a:rPr>
                        <a:t>otential </a:t>
                      </a:r>
                      <a:r>
                        <a:rPr lang="en-US" sz="1000" b="1" i="0" u="none" strike="noStrike" dirty="0">
                          <a:solidFill>
                            <a:srgbClr val="000000"/>
                          </a:solidFill>
                          <a:latin typeface="Calibri"/>
                        </a:rPr>
                        <a:t>to trigger un-intended software functionality. To prevent this, data persistency checks must be made</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r>
              <a:tr h="275340">
                <a:tc>
                  <a:txBody>
                    <a:bodyPr/>
                    <a:lstStyle/>
                    <a:p>
                      <a:pPr algn="l" fontAlgn="b"/>
                      <a:r>
                        <a:rPr lang="en-US" sz="1000" b="1" i="0" u="none" strike="noStrike">
                          <a:solidFill>
                            <a:srgbClr val="000000"/>
                          </a:solidFill>
                          <a:latin typeface="Calibri"/>
                        </a:rPr>
                        <a:t>Out of range sensor data</a:t>
                      </a:r>
                    </a:p>
                  </a:txBody>
                  <a:tcPr marL="9525" marR="9525" marT="9525" marB="0" anchor="b"/>
                </a:tc>
                <a:tc>
                  <a:txBody>
                    <a:bodyPr/>
                    <a:lstStyle/>
                    <a:p>
                      <a:pPr algn="l" fontAlgn="b"/>
                      <a:r>
                        <a:rPr lang="en-US" sz="1000" b="1" i="0" u="none" strike="noStrike" dirty="0">
                          <a:solidFill>
                            <a:srgbClr val="000000"/>
                          </a:solidFill>
                          <a:latin typeface="Calibri"/>
                        </a:rPr>
                        <a:t>Potential that software can crash without any proper diagnostic information</a:t>
                      </a:r>
                    </a:p>
                  </a:txBody>
                  <a:tcPr marL="9525" marR="9525" marT="9525" marB="0" anchor="b"/>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pPr algn="ctr" fontAlgn="ctr"/>
                      <a:r>
                        <a:rPr lang="en-US" sz="1000" b="1" i="0" u="none" strike="noStrike" dirty="0">
                          <a:solidFill>
                            <a:srgbClr val="000000"/>
                          </a:solidFill>
                          <a:latin typeface="Calibri"/>
                        </a:rPr>
                        <a:t>x</a:t>
                      </a:r>
                    </a:p>
                  </a:txBody>
                  <a:tcPr marL="9525" marR="9525" marT="9525" marB="0" anchor="ctr"/>
                </a:tc>
              </a:tr>
              <a:tr h="459943">
                <a:tc>
                  <a:txBody>
                    <a:bodyPr/>
                    <a:lstStyle/>
                    <a:p>
                      <a:pPr algn="l" fontAlgn="b"/>
                      <a:r>
                        <a:rPr lang="en-US" sz="1000" b="1" i="0" u="none" strike="noStrike" dirty="0">
                          <a:solidFill>
                            <a:srgbClr val="000000"/>
                          </a:solidFill>
                          <a:latin typeface="Calibri"/>
                        </a:rPr>
                        <a:t>Multiple adverse condition occurrence</a:t>
                      </a:r>
                    </a:p>
                  </a:txBody>
                  <a:tcPr marL="9525" marR="9525" marT="9525" marB="0" anchor="b"/>
                </a:tc>
                <a:tc>
                  <a:txBody>
                    <a:bodyPr/>
                    <a:lstStyle/>
                    <a:p>
                      <a:pPr algn="l" fontAlgn="b"/>
                      <a:r>
                        <a:rPr lang="en-US" sz="1000" b="1" i="0" u="none" strike="noStrike" dirty="0">
                          <a:solidFill>
                            <a:srgbClr val="000000"/>
                          </a:solidFill>
                          <a:latin typeface="Calibri"/>
                        </a:rPr>
                        <a:t>It is possible that occurrence of multiple adverse conditions in a narrow time window could result in unacceptable system </a:t>
                      </a:r>
                      <a:r>
                        <a:rPr lang="en-US" sz="1000" b="1" i="0" u="none" strike="noStrike" dirty="0" smtClean="0">
                          <a:solidFill>
                            <a:srgbClr val="000000"/>
                          </a:solidFill>
                          <a:latin typeface="Calibri"/>
                        </a:rPr>
                        <a:t>failure </a:t>
                      </a:r>
                      <a:r>
                        <a:rPr lang="en-US" sz="1000" b="1" i="0" u="none" strike="noStrike" dirty="0">
                          <a:solidFill>
                            <a:srgbClr val="000000"/>
                          </a:solidFill>
                          <a:latin typeface="Calibri"/>
                        </a:rPr>
                        <a:t>like losing a </a:t>
                      </a:r>
                      <a:r>
                        <a:rPr lang="en-US" sz="1000" b="1" i="0" u="none" strike="noStrike" dirty="0" smtClean="0">
                          <a:solidFill>
                            <a:srgbClr val="000000"/>
                          </a:solidFill>
                          <a:latin typeface="Calibri"/>
                        </a:rPr>
                        <a:t>catastrophic </a:t>
                      </a:r>
                      <a:r>
                        <a:rPr lang="en-US" sz="1000" b="1" i="0" u="none" strike="noStrike" dirty="0">
                          <a:solidFill>
                            <a:srgbClr val="000000"/>
                          </a:solidFill>
                          <a:latin typeface="Calibri"/>
                        </a:rPr>
                        <a:t>hazard control. System should be </a:t>
                      </a:r>
                      <a:r>
                        <a:rPr lang="en-US" sz="1000" b="1" i="0" u="none" strike="noStrike" dirty="0" smtClean="0">
                          <a:solidFill>
                            <a:srgbClr val="000000"/>
                          </a:solidFill>
                          <a:latin typeface="Calibri"/>
                        </a:rPr>
                        <a:t>analyzed </a:t>
                      </a:r>
                      <a:r>
                        <a:rPr lang="en-US" sz="1000" b="1" i="0" u="none" strike="noStrike" dirty="0">
                          <a:solidFill>
                            <a:srgbClr val="000000"/>
                          </a:solidFill>
                          <a:latin typeface="Calibri"/>
                        </a:rPr>
                        <a:t>for </a:t>
                      </a:r>
                      <a:r>
                        <a:rPr lang="en-US" sz="1000" b="1" i="0" u="none" strike="noStrike" dirty="0" smtClean="0">
                          <a:solidFill>
                            <a:srgbClr val="000000"/>
                          </a:solidFill>
                          <a:latin typeface="Calibri"/>
                        </a:rPr>
                        <a:t>at least </a:t>
                      </a:r>
                      <a:r>
                        <a:rPr lang="en-US" sz="1000" b="1" i="0" u="none" strike="noStrike" dirty="0">
                          <a:solidFill>
                            <a:srgbClr val="000000"/>
                          </a:solidFill>
                          <a:latin typeface="Calibri"/>
                        </a:rPr>
                        <a:t>2 fault occurrence.</a:t>
                      </a:r>
                    </a:p>
                  </a:txBody>
                  <a:tcPr marL="9525" marR="9525" marT="9525" marB="0" anchor="b"/>
                </a:tc>
                <a:tc>
                  <a:txBody>
                    <a:bodyPr/>
                    <a:lstStyle/>
                    <a:p>
                      <a:pPr algn="ctr" fontAlgn="ctr"/>
                      <a:r>
                        <a:rPr lang="en-US" sz="1000" b="1" i="0" u="none" strike="noStrike" dirty="0">
                          <a:solidFill>
                            <a:srgbClr val="000000"/>
                          </a:solidFill>
                          <a:latin typeface="Calibri"/>
                        </a:rPr>
                        <a:t>x</a:t>
                      </a:r>
                    </a:p>
                  </a:txBody>
                  <a:tcPr marL="9525" marR="9525" marT="9525" marB="0" anchor="ctr"/>
                </a:tc>
                <a:tc>
                  <a:txBody>
                    <a:bodyPr/>
                    <a:lstStyle/>
                    <a:p>
                      <a:pPr algn="ctr" fontAlgn="ctr"/>
                      <a:r>
                        <a:rPr lang="en-US" sz="1000" b="1" i="0" u="none" strike="noStrike">
                          <a:solidFill>
                            <a:srgbClr val="000000"/>
                          </a:solidFill>
                          <a:latin typeface="Calibri"/>
                        </a:rPr>
                        <a:t>x</a:t>
                      </a:r>
                    </a:p>
                  </a:txBody>
                  <a:tcPr marL="9525" marR="9525" marT="9525" marB="0" anchor="ctr"/>
                </a:tc>
                <a:tc>
                  <a:txBody>
                    <a:bodyPr/>
                    <a:lstStyle/>
                    <a:p>
                      <a:endParaRPr lang="en-US" sz="1000" b="1"/>
                    </a:p>
                  </a:txBody>
                  <a:tcPr/>
                </a:tc>
              </a:tr>
              <a:tr h="309757">
                <a:tc>
                  <a:txBody>
                    <a:bodyPr/>
                    <a:lstStyle/>
                    <a:p>
                      <a:pPr algn="l" fontAlgn="b"/>
                      <a:r>
                        <a:rPr lang="en-US" sz="1000" b="1" i="0" u="none" strike="noStrike" dirty="0">
                          <a:solidFill>
                            <a:srgbClr val="000000"/>
                          </a:solidFill>
                          <a:latin typeface="Calibri"/>
                        </a:rPr>
                        <a:t>Task overruns</a:t>
                      </a:r>
                    </a:p>
                  </a:txBody>
                  <a:tcPr marL="9525" marR="9525" marT="9525" marB="0" anchor="b"/>
                </a:tc>
                <a:tc>
                  <a:txBody>
                    <a:bodyPr/>
                    <a:lstStyle/>
                    <a:p>
                      <a:pPr algn="l" fontAlgn="b"/>
                      <a:r>
                        <a:rPr lang="en-US" sz="1000" b="1" i="0" u="none" strike="noStrike" dirty="0">
                          <a:solidFill>
                            <a:srgbClr val="000000"/>
                          </a:solidFill>
                          <a:latin typeface="Calibri"/>
                        </a:rPr>
                        <a:t>A task overrun can impact the execution time line of other tasks and cause function failures in other tasks</a:t>
                      </a:r>
                    </a:p>
                  </a:txBody>
                  <a:tcPr marL="9525" marR="9525" marT="9525" marB="0" anchor="b"/>
                </a:tc>
                <a:tc>
                  <a:txBody>
                    <a:bodyPr/>
                    <a:lstStyle/>
                    <a:p>
                      <a:pPr algn="ctr" fontAlgn="ctr"/>
                      <a:r>
                        <a:rPr lang="en-US" sz="1000" b="1" i="0" u="none" strike="noStrike" dirty="0">
                          <a:solidFill>
                            <a:srgbClr val="000000"/>
                          </a:solidFill>
                          <a:latin typeface="Calibri"/>
                        </a:rPr>
                        <a:t>x</a:t>
                      </a:r>
                    </a:p>
                  </a:txBody>
                  <a:tcPr marL="9525" marR="9525" marT="9525" marB="0" anchor="ctr"/>
                </a:tc>
                <a:tc>
                  <a:txBody>
                    <a:bodyPr/>
                    <a:lstStyle/>
                    <a:p>
                      <a:pPr algn="ctr" fontAlgn="ctr"/>
                      <a:r>
                        <a:rPr lang="en-US" sz="1000" b="1" i="0" u="none" strike="noStrike" dirty="0">
                          <a:solidFill>
                            <a:srgbClr val="000000"/>
                          </a:solidFill>
                          <a:latin typeface="Calibri"/>
                        </a:rPr>
                        <a:t>x</a:t>
                      </a:r>
                    </a:p>
                  </a:txBody>
                  <a:tcPr marL="9525" marR="9525" marT="9525" marB="0" anchor="ctr"/>
                </a:tc>
                <a:tc>
                  <a:txBody>
                    <a:bodyPr/>
                    <a:lstStyle/>
                    <a:p>
                      <a:endParaRPr lang="en-US" sz="1000" b="1" dirty="0"/>
                    </a:p>
                  </a:txBody>
                  <a:tcPr/>
                </a:tc>
              </a:tr>
              <a:tr h="309757">
                <a:tc>
                  <a:txBody>
                    <a:bodyPr/>
                    <a:lstStyle/>
                    <a:p>
                      <a:pPr algn="just" fontAlgn="b"/>
                      <a:r>
                        <a:rPr lang="en-US" sz="1100" b="1" i="0" u="none" strike="noStrike" dirty="0">
                          <a:solidFill>
                            <a:srgbClr val="000000"/>
                          </a:solidFill>
                          <a:latin typeface="Calibri"/>
                        </a:rPr>
                        <a:t>Memory corruption</a:t>
                      </a:r>
                    </a:p>
                  </a:txBody>
                  <a:tcPr marL="9525" marR="9525" marT="9525" marB="0" anchor="b"/>
                </a:tc>
                <a:tc>
                  <a:txBody>
                    <a:bodyPr/>
                    <a:lstStyle/>
                    <a:p>
                      <a:pPr algn="just" fontAlgn="b"/>
                      <a:r>
                        <a:rPr lang="en-US" sz="1100" b="1" i="0" u="none" strike="noStrike" dirty="0">
                          <a:solidFill>
                            <a:srgbClr val="000000"/>
                          </a:solidFill>
                          <a:latin typeface="Calibri"/>
                        </a:rPr>
                        <a:t>Defective software corrupting memory used by another software function</a:t>
                      </a:r>
                    </a:p>
                  </a:txBody>
                  <a:tcPr marL="9525" marR="9525" marT="9525" marB="0" anchor="b"/>
                </a:tc>
                <a:tc>
                  <a:txBody>
                    <a:bodyPr/>
                    <a:lstStyle/>
                    <a:p>
                      <a:pPr algn="ctr" fontAlgn="ctr"/>
                      <a:r>
                        <a:rPr lang="en-US" sz="1400" b="1" i="0" u="none" strike="noStrike" dirty="0">
                          <a:solidFill>
                            <a:srgbClr val="000000"/>
                          </a:solidFill>
                          <a:latin typeface="Calibri"/>
                        </a:rPr>
                        <a:t>x</a:t>
                      </a:r>
                    </a:p>
                  </a:txBody>
                  <a:tcPr marL="9525" marR="9525" marT="9525" marB="0" anchor="ctr"/>
                </a:tc>
                <a:tc>
                  <a:txBody>
                    <a:bodyPr/>
                    <a:lstStyle/>
                    <a:p>
                      <a:pPr algn="ctr" fontAlgn="ctr"/>
                      <a:r>
                        <a:rPr lang="en-US" sz="1400" b="1" i="0" u="none" strike="noStrike" dirty="0">
                          <a:solidFill>
                            <a:srgbClr val="000000"/>
                          </a:solidFill>
                          <a:latin typeface="Calibri"/>
                        </a:rPr>
                        <a:t>x</a:t>
                      </a:r>
                    </a:p>
                  </a:txBody>
                  <a:tcPr marL="9525" marR="9525" marT="9525" marB="0" anchor="ctr"/>
                </a:tc>
                <a:tc>
                  <a:txBody>
                    <a:bodyPr/>
                    <a:lstStyle/>
                    <a:p>
                      <a:pPr algn="ctr" fontAlgn="ctr"/>
                      <a:r>
                        <a:rPr lang="en-US" sz="1400" b="1" i="0" u="none" strike="noStrike" dirty="0">
                          <a:solidFill>
                            <a:srgbClr val="000000"/>
                          </a:solidFill>
                          <a:latin typeface="Calibri"/>
                        </a:rPr>
                        <a:t>x</a:t>
                      </a:r>
                    </a:p>
                  </a:txBody>
                  <a:tcPr marL="9525" marR="9525" marT="9525" marB="0" anchor="ctr"/>
                </a:tc>
              </a:tr>
              <a:tr h="339795">
                <a:tc>
                  <a:txBody>
                    <a:bodyPr/>
                    <a:lstStyle/>
                    <a:p>
                      <a:pPr algn="l" fontAlgn="b"/>
                      <a:r>
                        <a:rPr lang="en-US" sz="1100" b="1" i="0" u="none" strike="noStrike" dirty="0">
                          <a:solidFill>
                            <a:srgbClr val="000000"/>
                          </a:solidFill>
                          <a:latin typeface="Calibri"/>
                        </a:rPr>
                        <a:t>Operator error</a:t>
                      </a:r>
                    </a:p>
                  </a:txBody>
                  <a:tcPr marL="9525" marR="9525" marT="9525" marB="0" anchor="b"/>
                </a:tc>
                <a:tc>
                  <a:txBody>
                    <a:bodyPr/>
                    <a:lstStyle/>
                    <a:p>
                      <a:pPr algn="l" fontAlgn="b"/>
                      <a:r>
                        <a:rPr lang="en-US" sz="1100" b="1" i="0" u="none" strike="noStrike" dirty="0">
                          <a:solidFill>
                            <a:srgbClr val="000000"/>
                          </a:solidFill>
                          <a:latin typeface="Calibri"/>
                        </a:rPr>
                        <a:t>T</a:t>
                      </a:r>
                      <a:r>
                        <a:rPr lang="en-US" sz="1100" b="1" i="0" u="none" strike="noStrike" dirty="0" smtClean="0">
                          <a:solidFill>
                            <a:srgbClr val="000000"/>
                          </a:solidFill>
                          <a:latin typeface="Calibri"/>
                        </a:rPr>
                        <a:t>his </a:t>
                      </a:r>
                      <a:r>
                        <a:rPr lang="en-US" sz="1100" b="1" i="0" u="none" strike="noStrike" dirty="0">
                          <a:solidFill>
                            <a:srgbClr val="000000"/>
                          </a:solidFill>
                          <a:latin typeface="Calibri"/>
                        </a:rPr>
                        <a:t>can be sending wrong command or wrong command parameter. The software should reject the command and provide such indication</a:t>
                      </a:r>
                    </a:p>
                  </a:txBody>
                  <a:tcPr marL="9525" marR="9525" marT="9525" marB="0" anchor="b"/>
                </a:tc>
                <a:tc>
                  <a:txBody>
                    <a:bodyPr/>
                    <a:lstStyle/>
                    <a:p>
                      <a:pPr algn="ctr" fontAlgn="ctr"/>
                      <a:r>
                        <a:rPr lang="en-US" sz="1400" b="1" i="0" u="none" strike="noStrike">
                          <a:solidFill>
                            <a:srgbClr val="000000"/>
                          </a:solidFill>
                          <a:latin typeface="Calibri"/>
                        </a:rPr>
                        <a:t>x</a:t>
                      </a:r>
                    </a:p>
                  </a:txBody>
                  <a:tcPr marL="9525" marR="9525" marT="9525" marB="0" anchor="ctr"/>
                </a:tc>
                <a:tc>
                  <a:txBody>
                    <a:bodyPr/>
                    <a:lstStyle/>
                    <a:p>
                      <a:pPr algn="ctr" fontAlgn="ctr"/>
                      <a:r>
                        <a:rPr lang="en-US" sz="1400" b="1" i="0" u="none" strike="noStrike" dirty="0">
                          <a:solidFill>
                            <a:srgbClr val="000000"/>
                          </a:solidFill>
                          <a:latin typeface="Calibri"/>
                        </a:rPr>
                        <a:t>x</a:t>
                      </a:r>
                    </a:p>
                  </a:txBody>
                  <a:tcPr marL="9525" marR="9525" marT="9525" marB="0" anchor="ctr"/>
                </a:tc>
                <a:tc>
                  <a:txBody>
                    <a:bodyPr/>
                    <a:lstStyle/>
                    <a:p>
                      <a:pPr algn="l" fontAlgn="b"/>
                      <a:r>
                        <a:rPr lang="en-US" sz="1100" b="1" i="0" u="none" strike="noStrike" dirty="0">
                          <a:solidFill>
                            <a:srgbClr val="000000"/>
                          </a:solidFill>
                          <a:latin typeface="Calibri"/>
                        </a:rPr>
                        <a:t> </a:t>
                      </a:r>
                    </a:p>
                  </a:txBody>
                  <a:tcPr marL="9525" marR="9525" marT="9525" marB="0" anchor="b"/>
                </a:tc>
              </a:tr>
            </a:tbl>
          </a:graphicData>
        </a:graphic>
      </p:graphicFrame>
      <p:sp>
        <p:nvSpPr>
          <p:cNvPr id="4" name="Slide Number Placeholder 3"/>
          <p:cNvSpPr>
            <a:spLocks noGrp="1"/>
          </p:cNvSpPr>
          <p:nvPr>
            <p:ph type="sldNum" sz="quarter" idx="11"/>
          </p:nvPr>
        </p:nvSpPr>
        <p:spPr/>
        <p:txBody>
          <a:bodyPr/>
          <a:lstStyle/>
          <a:p>
            <a:pPr>
              <a:defRPr/>
            </a:pPr>
            <a:fld id="{06657608-BFD1-466F-8D21-34806D444141}"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Reporting</a:t>
            </a:r>
            <a:endParaRPr lang="en-US" dirty="0"/>
          </a:p>
        </p:txBody>
      </p:sp>
      <p:sp>
        <p:nvSpPr>
          <p:cNvPr id="5" name="Content Placeholder 4"/>
          <p:cNvSpPr>
            <a:spLocks noGrp="1"/>
          </p:cNvSpPr>
          <p:nvPr>
            <p:ph idx="1"/>
          </p:nvPr>
        </p:nvSpPr>
        <p:spPr/>
        <p:txBody>
          <a:bodyPr/>
          <a:lstStyle/>
          <a:p>
            <a:r>
              <a:rPr lang="en-US" dirty="0" smtClean="0"/>
              <a:t>Next set of slides contain reporting samples for some assurance claims in the claim network</a:t>
            </a:r>
          </a:p>
          <a:p>
            <a:r>
              <a:rPr lang="en-US" dirty="0" smtClean="0"/>
              <a:t>Reported as part of </a:t>
            </a:r>
            <a:r>
              <a:rPr lang="en-US" dirty="0" err="1" smtClean="0"/>
              <a:t>Biwar</a:t>
            </a:r>
            <a:r>
              <a:rPr lang="en-US" dirty="0" smtClean="0"/>
              <a:t> as claims are realized during the life cycle development</a:t>
            </a:r>
          </a:p>
          <a:p>
            <a:r>
              <a:rPr lang="en-US" dirty="0" smtClean="0"/>
              <a:t>At the end of the life cycle, a technical report is prepared containing:</a:t>
            </a:r>
          </a:p>
          <a:p>
            <a:pPr lvl="1" indent="-285750"/>
            <a:r>
              <a:rPr lang="en-US" dirty="0" smtClean="0"/>
              <a:t>claim network</a:t>
            </a:r>
          </a:p>
          <a:p>
            <a:pPr lvl="1" indent="-285750"/>
            <a:r>
              <a:rPr lang="en-US" dirty="0" smtClean="0"/>
              <a:t>IV&amp;V  activity  and evidence that supports each claim</a:t>
            </a:r>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Claim (1.2)</a:t>
            </a:r>
            <a:endParaRPr lang="en-US" dirty="0"/>
          </a:p>
        </p:txBody>
      </p:sp>
      <p:sp>
        <p:nvSpPr>
          <p:cNvPr id="7" name="Content Placeholder 6"/>
          <p:cNvSpPr>
            <a:spLocks noGrp="1"/>
          </p:cNvSpPr>
          <p:nvPr>
            <p:ph idx="1"/>
          </p:nvPr>
        </p:nvSpPr>
        <p:spPr/>
        <p:txBody>
          <a:bodyPr/>
          <a:lstStyle/>
          <a:p>
            <a:pPr>
              <a:buNone/>
            </a:pPr>
            <a:r>
              <a:rPr lang="en-US" sz="1400" u="sng" dirty="0" smtClean="0">
                <a:solidFill>
                  <a:srgbClr val="FF0000"/>
                </a:solidFill>
              </a:rPr>
              <a:t>Claim</a:t>
            </a:r>
            <a:endParaRPr lang="en-US" sz="1400" dirty="0" smtClean="0">
              <a:solidFill>
                <a:srgbClr val="FF0000"/>
              </a:solidFill>
            </a:endParaRPr>
          </a:p>
          <a:p>
            <a:r>
              <a:rPr lang="en-US" sz="1400" dirty="0" smtClean="0"/>
              <a:t>Requirements are developed as per CSCI SCR content and completed development prior to design and code development</a:t>
            </a:r>
          </a:p>
          <a:p>
            <a:pPr>
              <a:buNone/>
            </a:pPr>
            <a:r>
              <a:rPr lang="en-US" sz="1400" u="sng" dirty="0" smtClean="0">
                <a:solidFill>
                  <a:srgbClr val="FF0000"/>
                </a:solidFill>
              </a:rPr>
              <a:t>Evidence</a:t>
            </a:r>
            <a:endParaRPr lang="en-US" sz="1400" dirty="0" smtClean="0">
              <a:solidFill>
                <a:srgbClr val="FF0000"/>
              </a:solidFill>
            </a:endParaRPr>
          </a:p>
          <a:p>
            <a:pPr lvl="0"/>
            <a:r>
              <a:rPr lang="en-US" sz="1400" dirty="0" smtClean="0"/>
              <a:t>List of RCSs developed, and reviewed by IV&amp;V and others</a:t>
            </a:r>
          </a:p>
          <a:p>
            <a:pPr lvl="0"/>
            <a:r>
              <a:rPr lang="en-US" sz="1400" dirty="0" err="1" smtClean="0"/>
              <a:t>Biwar</a:t>
            </a:r>
            <a:r>
              <a:rPr lang="en-US" sz="1400" dirty="0" smtClean="0"/>
              <a:t> report confirming that Review issues were incorporated into the requirements and requirements development is completed</a:t>
            </a:r>
          </a:p>
          <a:p>
            <a:pPr lvl="0"/>
            <a:r>
              <a:rPr lang="en-US" sz="1400" dirty="0" smtClean="0"/>
              <a:t>IV&amp;V RCS review status reported in </a:t>
            </a:r>
            <a:r>
              <a:rPr lang="en-US" sz="1400" dirty="0" err="1" smtClean="0"/>
              <a:t>Biwar</a:t>
            </a:r>
            <a:endParaRPr lang="en-US" sz="1400" dirty="0" smtClean="0"/>
          </a:p>
          <a:p>
            <a:pPr lvl="0"/>
            <a:r>
              <a:rPr lang="en-US" sz="1400" dirty="0" smtClean="0"/>
              <a:t>RCS status reported at TDR</a:t>
            </a:r>
          </a:p>
          <a:p>
            <a:pPr lvl="0"/>
            <a:r>
              <a:rPr lang="en-US" sz="1400" u="sng" cap="small" dirty="0" smtClean="0"/>
              <a:t>(Sub-Claim)  Requirement evaluation per IV&amp;V 3 Questions</a:t>
            </a:r>
            <a:endParaRPr lang="en-US" sz="1400" dirty="0" smtClean="0"/>
          </a:p>
          <a:p>
            <a:pPr>
              <a:buNone/>
            </a:pPr>
            <a:r>
              <a:rPr lang="en-US" sz="1400" u="sng" dirty="0" smtClean="0">
                <a:solidFill>
                  <a:srgbClr val="FF0000"/>
                </a:solidFill>
              </a:rPr>
              <a:t>Argument</a:t>
            </a:r>
            <a:endParaRPr lang="en-US" sz="1400" dirty="0" smtClean="0">
              <a:solidFill>
                <a:srgbClr val="FF0000"/>
              </a:solidFill>
            </a:endParaRPr>
          </a:p>
          <a:p>
            <a:pPr lvl="0"/>
            <a:r>
              <a:rPr lang="en-US" sz="1400" dirty="0" smtClean="0"/>
              <a:t>Each RCS is reviewed against the  corresponding SCR  to ensure that the requirement adequately captures the SCR intent</a:t>
            </a:r>
          </a:p>
          <a:p>
            <a:pPr lvl="0"/>
            <a:r>
              <a:rPr lang="en-US" sz="1400" dirty="0" smtClean="0"/>
              <a:t>Review issues were submitted and </a:t>
            </a:r>
            <a:r>
              <a:rPr lang="en-US" sz="1400" dirty="0" err="1" smtClean="0"/>
              <a:t>dispositioned</a:t>
            </a:r>
            <a:r>
              <a:rPr lang="en-US" sz="1400" dirty="0" smtClean="0"/>
              <a:t> with reviewer’s concurrence</a:t>
            </a:r>
          </a:p>
          <a:p>
            <a:pPr lvl="0"/>
            <a:r>
              <a:rPr lang="en-US" sz="1400" dirty="0" smtClean="0"/>
              <a:t>Requirements development is completed by TDR except for post-TDR SCR content changes where the requirements development is completed before  their design/code implementation.</a:t>
            </a:r>
          </a:p>
          <a:p>
            <a:pPr marL="0" indent="0">
              <a:buNone/>
            </a:pPr>
            <a:r>
              <a:rPr lang="en-US" dirty="0" smtClean="0"/>
              <a:t/>
            </a:r>
            <a:br>
              <a:rPr lang="en-US" dirty="0" smtClean="0"/>
            </a:br>
            <a:r>
              <a:rPr lang="en-US" dirty="0" smtClean="0"/>
              <a:t> </a:t>
            </a:r>
          </a:p>
          <a:p>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Analysis </a:t>
            </a:r>
            <a:r>
              <a:rPr lang="en-US" dirty="0"/>
              <a:t>S</a:t>
            </a:r>
            <a:r>
              <a:rPr lang="en-US" dirty="0" smtClean="0"/>
              <a:t>ub-claim (1.2.1)</a:t>
            </a:r>
            <a:endParaRPr lang="en-US" dirty="0"/>
          </a:p>
        </p:txBody>
      </p:sp>
      <p:sp>
        <p:nvSpPr>
          <p:cNvPr id="3" name="Content Placeholder 2"/>
          <p:cNvSpPr>
            <a:spLocks noGrp="1"/>
          </p:cNvSpPr>
          <p:nvPr>
            <p:ph idx="1"/>
          </p:nvPr>
        </p:nvSpPr>
        <p:spPr>
          <a:xfrm>
            <a:off x="381000" y="1371600"/>
            <a:ext cx="8077200" cy="4495800"/>
          </a:xfrm>
        </p:spPr>
        <p:txBody>
          <a:bodyPr/>
          <a:lstStyle/>
          <a:p>
            <a:pPr>
              <a:buNone/>
            </a:pPr>
            <a:r>
              <a:rPr lang="en-US" sz="1100" u="sng" dirty="0" smtClean="0">
                <a:solidFill>
                  <a:srgbClr val="FF0000"/>
                </a:solidFill>
              </a:rPr>
              <a:t>Claim</a:t>
            </a:r>
            <a:endParaRPr lang="en-US" sz="1100" dirty="0" smtClean="0">
              <a:solidFill>
                <a:srgbClr val="FF0000"/>
              </a:solidFill>
            </a:endParaRPr>
          </a:p>
          <a:p>
            <a:r>
              <a:rPr lang="en-US" sz="1200" dirty="0" smtClean="0"/>
              <a:t>The requirements adequately capture what the system is supposed to do, what it is not supposed to do  and how the system should behave under adverse conditions for defined conditions </a:t>
            </a:r>
          </a:p>
          <a:p>
            <a:pPr>
              <a:buNone/>
            </a:pPr>
            <a:r>
              <a:rPr lang="en-US" sz="1200" u="sng" dirty="0" smtClean="0">
                <a:solidFill>
                  <a:srgbClr val="FF0000"/>
                </a:solidFill>
              </a:rPr>
              <a:t>Evidence</a:t>
            </a:r>
            <a:endParaRPr lang="en-US" sz="1200" dirty="0" smtClean="0">
              <a:solidFill>
                <a:srgbClr val="FF0000"/>
              </a:solidFill>
            </a:endParaRPr>
          </a:p>
          <a:p>
            <a:pPr lvl="0"/>
            <a:r>
              <a:rPr lang="en-US" sz="1200" dirty="0" smtClean="0"/>
              <a:t>List of RCSs and the SCRs driving changes to requirements</a:t>
            </a:r>
          </a:p>
          <a:p>
            <a:pPr lvl="0"/>
            <a:r>
              <a:rPr lang="en-US" sz="1200" dirty="0" smtClean="0"/>
              <a:t>List of accepted issues submitted by IV&amp;V</a:t>
            </a:r>
          </a:p>
          <a:p>
            <a:pPr lvl="0"/>
            <a:r>
              <a:rPr lang="en-US" sz="1200" dirty="0" smtClean="0"/>
              <a:t>Usage of PAL asset “ ISS Requirements </a:t>
            </a:r>
            <a:r>
              <a:rPr lang="en-US" sz="1200" dirty="0"/>
              <a:t>R</a:t>
            </a:r>
            <a:r>
              <a:rPr lang="en-US" sz="1200" dirty="0" smtClean="0"/>
              <a:t>eview and Analysis </a:t>
            </a:r>
            <a:r>
              <a:rPr lang="en-US" sz="1200" dirty="0"/>
              <a:t>G</a:t>
            </a:r>
            <a:r>
              <a:rPr lang="en-US" sz="1200" dirty="0" smtClean="0"/>
              <a:t>uidelines” for analyzing the requirements </a:t>
            </a:r>
          </a:p>
          <a:p>
            <a:pPr>
              <a:buNone/>
            </a:pPr>
            <a:r>
              <a:rPr lang="en-US" sz="1200" u="sng" dirty="0" smtClean="0">
                <a:solidFill>
                  <a:srgbClr val="FF0000"/>
                </a:solidFill>
              </a:rPr>
              <a:t>Argument</a:t>
            </a:r>
            <a:endParaRPr lang="en-US" sz="1200" dirty="0" smtClean="0">
              <a:solidFill>
                <a:srgbClr val="FF0000"/>
              </a:solidFill>
            </a:endParaRPr>
          </a:p>
          <a:p>
            <a:pPr lvl="0"/>
            <a:r>
              <a:rPr lang="en-US" sz="1200" dirty="0" smtClean="0"/>
              <a:t>IV&amp;V analyst is instructed to use the guidelines in the PAL asset for requirements analysis.</a:t>
            </a:r>
          </a:p>
          <a:p>
            <a:pPr lvl="0"/>
            <a:r>
              <a:rPr lang="en-US" sz="1200" dirty="0" smtClean="0"/>
              <a:t>Each requirement is analyzed to match the concept in the SCR that drives the new requirement or change to the existing requirement.</a:t>
            </a:r>
          </a:p>
          <a:p>
            <a:pPr lvl="0"/>
            <a:r>
              <a:rPr lang="en-US" sz="1200" dirty="0" smtClean="0"/>
              <a:t>Issues were submitted to the developer where the requirement is deficient from IV&amp;V three questions perspective.</a:t>
            </a:r>
          </a:p>
          <a:p>
            <a:pPr lvl="0"/>
            <a:r>
              <a:rPr lang="en-US" sz="1200" dirty="0" smtClean="0"/>
              <a:t>The analysis will cover all aspects for IV&amp;V Q1 and practical situations for IV&amp;V Q2 and Q3. </a:t>
            </a:r>
          </a:p>
          <a:p>
            <a:pPr>
              <a:buNone/>
            </a:pPr>
            <a:r>
              <a:rPr lang="en-US" sz="1200" u="sng" dirty="0" smtClean="0">
                <a:solidFill>
                  <a:srgbClr val="FF0000"/>
                </a:solidFill>
              </a:rPr>
              <a:t>Supplemental information</a:t>
            </a:r>
            <a:endParaRPr lang="en-US" sz="1200" dirty="0" smtClean="0">
              <a:solidFill>
                <a:srgbClr val="FF0000"/>
              </a:solidFill>
            </a:endParaRPr>
          </a:p>
          <a:p>
            <a:pPr lvl="0"/>
            <a:r>
              <a:rPr lang="en-US" sz="1200" dirty="0" smtClean="0"/>
              <a:t>Adverse conditions to be evaluated for are listed in ISS Technical Reference folder. The PAL asset contains specific guidelines designed for ISS development context.  These guidelines provide instructions on how to verify for IV&amp;V Q1, Q2, and Q3. </a:t>
            </a:r>
          </a:p>
          <a:p>
            <a:pPr>
              <a:buNone/>
            </a:pPr>
            <a:r>
              <a:rPr lang="en-US" sz="1200" u="sng" dirty="0" smtClean="0">
                <a:solidFill>
                  <a:srgbClr val="FF0000"/>
                </a:solidFill>
              </a:rPr>
              <a:t>Caveats</a:t>
            </a:r>
            <a:endParaRPr lang="en-US" sz="1200" dirty="0" smtClean="0">
              <a:solidFill>
                <a:srgbClr val="FF0000"/>
              </a:solidFill>
            </a:endParaRPr>
          </a:p>
          <a:p>
            <a:pPr lvl="0"/>
            <a:r>
              <a:rPr lang="en-US" sz="1200" dirty="0" smtClean="0"/>
              <a:t>For IV&amp;V Q2, it is not possible to specify what the software is not supposed to do (negative specifications) for all cases and hence this specification is limited.  During requirements analysis,  IV&amp;V will ensure that negative specifications are provided where practical.</a:t>
            </a:r>
          </a:p>
          <a:p>
            <a:r>
              <a:rPr lang="en-US" sz="1200" dirty="0" smtClean="0"/>
              <a:t>For IV&amp;V Q3, it is not possible to specify software actions for all possible adverse conditions However, certain adverse conditions (such as communication error, stale data, data exceeding a threshold, software timeout etc. can be integrated into requirement specifications . </a:t>
            </a:r>
          </a:p>
          <a:p>
            <a:pPr lvl="0"/>
            <a:endParaRPr lang="en-US" sz="1200" dirty="0" smtClean="0"/>
          </a:p>
          <a:p>
            <a:endParaRPr lang="en-US" sz="1400"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Claim </a:t>
            </a:r>
            <a:r>
              <a:rPr lang="en-US" dirty="0"/>
              <a:t>R</a:t>
            </a:r>
            <a:r>
              <a:rPr lang="en-US" dirty="0" smtClean="0"/>
              <a:t>eporting</a:t>
            </a:r>
            <a:endParaRPr lang="en-US" dirty="0"/>
          </a:p>
        </p:txBody>
      </p:sp>
      <p:sp>
        <p:nvSpPr>
          <p:cNvPr id="5" name="Content Placeholder 4"/>
          <p:cNvSpPr>
            <a:spLocks noGrp="1"/>
          </p:cNvSpPr>
          <p:nvPr>
            <p:ph idx="1"/>
          </p:nvPr>
        </p:nvSpPr>
        <p:spPr/>
        <p:txBody>
          <a:bodyPr/>
          <a:lstStyle/>
          <a:p>
            <a:endParaRPr lang="en-US" sz="1400" dirty="0" smtClean="0"/>
          </a:p>
          <a:p>
            <a:r>
              <a:rPr lang="en-US" sz="1400" dirty="0" smtClean="0">
                <a:solidFill>
                  <a:srgbClr val="FF0000"/>
                </a:solidFill>
              </a:rPr>
              <a:t>Reported after SRS incorporated all requirement changes as specified in content SCRs, usually after TDR (combines 1.2 and 1.2.1)</a:t>
            </a:r>
          </a:p>
          <a:p>
            <a:pPr lvl="1"/>
            <a:r>
              <a:rPr lang="en-US" sz="1200" dirty="0" smtClean="0"/>
              <a:t>CSCI requirements development is completed and the new requirements are captured in SRS version </a:t>
            </a:r>
            <a:r>
              <a:rPr lang="en-US" sz="1200" b="1" dirty="0" smtClean="0">
                <a:solidFill>
                  <a:schemeClr val="accent1">
                    <a:lumMod val="50000"/>
                  </a:schemeClr>
                </a:solidFill>
              </a:rPr>
              <a:t>&lt;</a:t>
            </a:r>
            <a:r>
              <a:rPr lang="en-US" sz="1200" b="1" dirty="0" err="1" smtClean="0">
                <a:solidFill>
                  <a:schemeClr val="accent1">
                    <a:lumMod val="50000"/>
                  </a:schemeClr>
                </a:solidFill>
              </a:rPr>
              <a:t>tbd</a:t>
            </a:r>
            <a:r>
              <a:rPr lang="en-US" sz="1200" b="1" dirty="0" smtClean="0">
                <a:solidFill>
                  <a:schemeClr val="accent1">
                    <a:lumMod val="50000"/>
                  </a:schemeClr>
                </a:solidFill>
              </a:rPr>
              <a:t>&gt;, </a:t>
            </a:r>
            <a:r>
              <a:rPr lang="en-US" sz="1200" dirty="0" smtClean="0"/>
              <a:t>in time for design and coding to proceed. Requirements were developed through </a:t>
            </a:r>
            <a:r>
              <a:rPr lang="en-US" sz="1200" b="1" dirty="0" smtClean="0">
                <a:solidFill>
                  <a:schemeClr val="accent1">
                    <a:lumMod val="50000"/>
                  </a:schemeClr>
                </a:solidFill>
              </a:rPr>
              <a:t> &lt;</a:t>
            </a:r>
            <a:r>
              <a:rPr lang="en-US" sz="1200" b="1" dirty="0" err="1" smtClean="0">
                <a:solidFill>
                  <a:schemeClr val="accent1">
                    <a:lumMod val="50000"/>
                  </a:schemeClr>
                </a:solidFill>
              </a:rPr>
              <a:t>tbd</a:t>
            </a:r>
            <a:r>
              <a:rPr lang="en-US" sz="1200" b="1" dirty="0" smtClean="0">
                <a:solidFill>
                  <a:schemeClr val="accent1">
                    <a:lumMod val="50000"/>
                  </a:schemeClr>
                </a:solidFill>
              </a:rPr>
              <a:t>&gt;</a:t>
            </a:r>
            <a:r>
              <a:rPr lang="en-US" sz="1200" dirty="0" smtClean="0"/>
              <a:t> RCS reviews.  </a:t>
            </a:r>
            <a:r>
              <a:rPr lang="en-US" sz="1200" b="1" dirty="0" smtClean="0"/>
              <a:t>IV&amp;V evaluated the requirements to ensure that they capture what the software is supposed to do as indicated in the respective SCRs. IV&amp;V also evaluated the requirements to ensure that as specified, the software does not do what it is not supposed to do and behaves adequately under applicable adverse conditions as indicated  in ISS Technical reference “adverse conditions”. </a:t>
            </a:r>
            <a:r>
              <a:rPr lang="en-US" sz="1200" dirty="0" smtClean="0"/>
              <a:t>All accepted review issues were incorporated correctly into the SRS. </a:t>
            </a:r>
          </a:p>
          <a:p>
            <a:pPr>
              <a:buNone/>
            </a:pPr>
            <a:endParaRPr lang="en-US" sz="1400" dirty="0" smtClean="0">
              <a:solidFill>
                <a:srgbClr val="FF0000"/>
              </a:solidFill>
            </a:endParaRPr>
          </a:p>
          <a:p>
            <a:r>
              <a:rPr lang="en-US" sz="1400" dirty="0" smtClean="0">
                <a:solidFill>
                  <a:srgbClr val="FF0000"/>
                </a:solidFill>
              </a:rPr>
              <a:t>Evidence attachments  to Technical report</a:t>
            </a:r>
          </a:p>
          <a:p>
            <a:pPr lvl="1"/>
            <a:r>
              <a:rPr lang="en-US" sz="1200" dirty="0" smtClean="0"/>
              <a:t>Table showing SCR #, RCS number, review date</a:t>
            </a:r>
          </a:p>
          <a:p>
            <a:pPr lvl="1"/>
            <a:r>
              <a:rPr lang="en-US" sz="1200" dirty="0" smtClean="0"/>
              <a:t>List of IV&amp;V’s accepted issues</a:t>
            </a:r>
          </a:p>
          <a:p>
            <a:pPr lvl="1"/>
            <a:r>
              <a:rPr lang="en-US" sz="1200" dirty="0" smtClean="0"/>
              <a:t>Table showing  for each SRS function, # of new/changed requirements</a:t>
            </a:r>
          </a:p>
          <a:p>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Development </a:t>
            </a:r>
            <a:r>
              <a:rPr lang="en-US" dirty="0"/>
              <a:t>C</a:t>
            </a:r>
            <a:r>
              <a:rPr lang="en-US" dirty="0" smtClean="0"/>
              <a:t>laim (1.4)</a:t>
            </a:r>
            <a:endParaRPr lang="en-US" dirty="0"/>
          </a:p>
        </p:txBody>
      </p:sp>
      <p:sp>
        <p:nvSpPr>
          <p:cNvPr id="6" name="Content Placeholder 5"/>
          <p:cNvSpPr>
            <a:spLocks noGrp="1"/>
          </p:cNvSpPr>
          <p:nvPr>
            <p:ph idx="1"/>
          </p:nvPr>
        </p:nvSpPr>
        <p:spPr/>
        <p:txBody>
          <a:bodyPr/>
          <a:lstStyle/>
          <a:p>
            <a:pPr marL="0" indent="0">
              <a:buNone/>
            </a:pPr>
            <a:r>
              <a:rPr lang="en-US" sz="1200" u="sng" dirty="0" smtClean="0">
                <a:solidFill>
                  <a:srgbClr val="FF0000"/>
                </a:solidFill>
              </a:rPr>
              <a:t>Claim</a:t>
            </a:r>
            <a:endParaRPr lang="en-US" sz="1200" dirty="0"/>
          </a:p>
          <a:p>
            <a:r>
              <a:rPr lang="en-US" sz="1200" dirty="0"/>
              <a:t>Code development required by the SCR content is completed</a:t>
            </a:r>
          </a:p>
          <a:p>
            <a:pPr>
              <a:buNone/>
            </a:pPr>
            <a:r>
              <a:rPr lang="en-US" sz="1200" u="sng" dirty="0">
                <a:solidFill>
                  <a:srgbClr val="FF0000"/>
                </a:solidFill>
              </a:rPr>
              <a:t>Evidence</a:t>
            </a:r>
            <a:endParaRPr lang="en-US" sz="1200" dirty="0">
              <a:solidFill>
                <a:srgbClr val="FF0000"/>
              </a:solidFill>
            </a:endParaRPr>
          </a:p>
          <a:p>
            <a:pPr lvl="0"/>
            <a:r>
              <a:rPr lang="en-US" sz="1200" dirty="0"/>
              <a:t>Status report in </a:t>
            </a:r>
            <a:r>
              <a:rPr lang="en-US" sz="1200" dirty="0" err="1"/>
              <a:t>B</a:t>
            </a:r>
            <a:r>
              <a:rPr lang="en-US" sz="1200" dirty="0" err="1" smtClean="0"/>
              <a:t>iwar</a:t>
            </a:r>
            <a:r>
              <a:rPr lang="en-US" sz="1200" dirty="0" smtClean="0"/>
              <a:t> </a:t>
            </a:r>
            <a:r>
              <a:rPr lang="en-US" sz="1200" dirty="0"/>
              <a:t>of IV&amp;V  Code reviews,  either in developer’s  peer reviews or separately  and  incorporation of review issues.   </a:t>
            </a:r>
          </a:p>
          <a:p>
            <a:pPr lvl="0"/>
            <a:r>
              <a:rPr lang="en-US" sz="1200" dirty="0"/>
              <a:t>List of accepted IV&amp;V </a:t>
            </a:r>
            <a:r>
              <a:rPr lang="en-US" sz="1200" dirty="0" smtClean="0"/>
              <a:t>issues/ or SCRs </a:t>
            </a:r>
            <a:r>
              <a:rPr lang="en-US" sz="1200" dirty="0"/>
              <a:t>generated during code reviews</a:t>
            </a:r>
          </a:p>
          <a:p>
            <a:pPr lvl="0"/>
            <a:r>
              <a:rPr lang="en-US" sz="1200" u="sng" cap="small" dirty="0"/>
              <a:t> (Sub-claim) Code evaluation per IV&amp;V 3 questions</a:t>
            </a:r>
            <a:endParaRPr lang="en-US" sz="1200" dirty="0"/>
          </a:p>
          <a:p>
            <a:pPr marL="0" indent="0">
              <a:buNone/>
            </a:pPr>
            <a:r>
              <a:rPr lang="en-US" sz="1200" u="sng" dirty="0" smtClean="0">
                <a:solidFill>
                  <a:srgbClr val="FF0000"/>
                </a:solidFill>
              </a:rPr>
              <a:t>Argument</a:t>
            </a:r>
            <a:endParaRPr lang="en-US" sz="1200" dirty="0">
              <a:solidFill>
                <a:srgbClr val="FF0000"/>
              </a:solidFill>
            </a:endParaRPr>
          </a:p>
          <a:p>
            <a:pPr lvl="0"/>
            <a:r>
              <a:rPr lang="en-US" sz="1200" dirty="0"/>
              <a:t>IV&amp;V reviewed code in code peer reviews and provided issue feedback.</a:t>
            </a:r>
          </a:p>
          <a:p>
            <a:pPr lvl="0"/>
            <a:r>
              <a:rPr lang="en-US" sz="1200" dirty="0"/>
              <a:t>If peer reviews were not held or missed, IV&amp;V reviewed code changes after the new release code is available</a:t>
            </a:r>
          </a:p>
          <a:p>
            <a:pPr lvl="0"/>
            <a:r>
              <a:rPr lang="en-US" sz="1200" dirty="0"/>
              <a:t>Peer review issues were submitted to the developer during peer reviews and </a:t>
            </a:r>
            <a:r>
              <a:rPr lang="en-US" sz="1200" dirty="0" smtClean="0"/>
              <a:t>the accepted </a:t>
            </a:r>
            <a:r>
              <a:rPr lang="en-US" sz="1200" dirty="0"/>
              <a:t>issues were incorporated into the final code.</a:t>
            </a:r>
          </a:p>
          <a:p>
            <a:pPr lvl="0"/>
            <a:r>
              <a:rPr lang="en-US" sz="1200" dirty="0"/>
              <a:t>If code review is done after the code is formally released, any issues found during the review are reported as SCRs  and the SCR process ensures that the issue is appropriately addressed via seal-break process if the problem warrants such action; </a:t>
            </a:r>
            <a:r>
              <a:rPr lang="en-US" sz="1200" dirty="0" smtClean="0"/>
              <a:t>otherwise </a:t>
            </a:r>
            <a:r>
              <a:rPr lang="en-US" sz="1200" dirty="0"/>
              <a:t>the issue will be fixed in a future release.</a:t>
            </a:r>
          </a:p>
          <a:p>
            <a:pPr marL="0" indent="0">
              <a:buNone/>
            </a:pPr>
            <a:r>
              <a:rPr lang="en-US" sz="1200" u="sng" dirty="0">
                <a:solidFill>
                  <a:srgbClr val="FF0000"/>
                </a:solidFill>
              </a:rPr>
              <a:t>Supplemental information</a:t>
            </a:r>
            <a:endParaRPr lang="en-US" sz="1200" dirty="0">
              <a:solidFill>
                <a:srgbClr val="FF0000"/>
              </a:solidFill>
            </a:endParaRPr>
          </a:p>
          <a:p>
            <a:pPr lvl="0"/>
            <a:r>
              <a:rPr lang="en-US" sz="1200" dirty="0"/>
              <a:t>Tools  used to  perform  code analysis included Understand Ada, Understand C, and </a:t>
            </a:r>
            <a:r>
              <a:rPr lang="en-US" sz="1200" dirty="0" err="1"/>
              <a:t>Textpad</a:t>
            </a:r>
            <a:r>
              <a:rPr lang="en-US" sz="1200" dirty="0"/>
              <a:t>.</a:t>
            </a:r>
            <a:endParaRPr lang="en-US" sz="1200" dirty="0">
              <a:effectLst/>
            </a:endParaRPr>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dirty="0"/>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a:t>
            </a:r>
            <a:r>
              <a:rPr lang="en-US" dirty="0"/>
              <a:t>E</a:t>
            </a:r>
            <a:r>
              <a:rPr lang="en-US" dirty="0" smtClean="0"/>
              <a:t>valuation  Sub-claim(1.4.1)</a:t>
            </a:r>
            <a:endParaRPr lang="en-US" dirty="0"/>
          </a:p>
        </p:txBody>
      </p:sp>
      <p:sp>
        <p:nvSpPr>
          <p:cNvPr id="3" name="Content Placeholder 2"/>
          <p:cNvSpPr>
            <a:spLocks noGrp="1"/>
          </p:cNvSpPr>
          <p:nvPr>
            <p:ph idx="1"/>
          </p:nvPr>
        </p:nvSpPr>
        <p:spPr/>
        <p:txBody>
          <a:bodyPr/>
          <a:lstStyle/>
          <a:p>
            <a:pPr marL="0" indent="0">
              <a:buNone/>
            </a:pPr>
            <a:r>
              <a:rPr lang="en-US" sz="1200" u="sng" dirty="0">
                <a:solidFill>
                  <a:srgbClr val="FF0000"/>
                </a:solidFill>
              </a:rPr>
              <a:t>Claim</a:t>
            </a:r>
            <a:endParaRPr lang="en-US" sz="1200" dirty="0">
              <a:solidFill>
                <a:srgbClr val="FF0000"/>
              </a:solidFill>
            </a:endParaRPr>
          </a:p>
          <a:p>
            <a:r>
              <a:rPr lang="en-US" sz="1200" dirty="0"/>
              <a:t>Code implemented correctly to produce behavior desired by the requirements and/or SCR on what it is supposed to do, what it is not supposed to do and  perform adequately under applicable  adverse conditions.</a:t>
            </a:r>
          </a:p>
          <a:p>
            <a:pPr marL="0" indent="0">
              <a:buNone/>
            </a:pPr>
            <a:r>
              <a:rPr lang="en-US" sz="1200" u="sng" dirty="0">
                <a:solidFill>
                  <a:srgbClr val="FF0000"/>
                </a:solidFill>
              </a:rPr>
              <a:t>Evidence</a:t>
            </a:r>
            <a:endParaRPr lang="en-US" sz="1200" dirty="0">
              <a:solidFill>
                <a:srgbClr val="FF0000"/>
              </a:solidFill>
            </a:endParaRPr>
          </a:p>
          <a:p>
            <a:pPr lvl="0"/>
            <a:r>
              <a:rPr lang="en-US" sz="1200" dirty="0" err="1"/>
              <a:t>Biwar</a:t>
            </a:r>
            <a:r>
              <a:rPr lang="en-US" sz="1200" dirty="0"/>
              <a:t> report indicating code review completion by IV&amp;V for all code changing SCRs in the release</a:t>
            </a:r>
          </a:p>
          <a:p>
            <a:pPr lvl="0"/>
            <a:r>
              <a:rPr lang="en-US" sz="1200" dirty="0"/>
              <a:t>Usage of PAL asset “ISS Code  </a:t>
            </a:r>
            <a:r>
              <a:rPr lang="en-US" sz="1200" dirty="0" smtClean="0"/>
              <a:t>Analysis </a:t>
            </a:r>
            <a:r>
              <a:rPr lang="en-US" sz="1200" dirty="0"/>
              <a:t>G</a:t>
            </a:r>
            <a:r>
              <a:rPr lang="en-US" sz="1200" dirty="0" smtClean="0"/>
              <a:t>uidelines</a:t>
            </a:r>
            <a:r>
              <a:rPr lang="en-US" sz="1200" dirty="0"/>
              <a:t>” for code review</a:t>
            </a:r>
          </a:p>
          <a:p>
            <a:pPr marL="0" indent="0">
              <a:buNone/>
            </a:pPr>
            <a:r>
              <a:rPr lang="en-US" sz="1200" u="sng" dirty="0">
                <a:solidFill>
                  <a:srgbClr val="FF0000"/>
                </a:solidFill>
              </a:rPr>
              <a:t>Argument</a:t>
            </a:r>
            <a:endParaRPr lang="en-US" sz="1200" dirty="0">
              <a:solidFill>
                <a:srgbClr val="FF0000"/>
              </a:solidFill>
            </a:endParaRPr>
          </a:p>
          <a:p>
            <a:pPr lvl="0"/>
            <a:r>
              <a:rPr lang="en-US" sz="1200" dirty="0"/>
              <a:t>IV&amp;V analyst is instructed to use the guidelines in the PAL asset for code analysis.</a:t>
            </a:r>
          </a:p>
          <a:p>
            <a:pPr lvl="0"/>
            <a:r>
              <a:rPr lang="en-US" sz="1200" dirty="0"/>
              <a:t>The code is evaluated to ensure that it implements the design documented in the design document and/or documented in requirements </a:t>
            </a:r>
          </a:p>
          <a:p>
            <a:pPr lvl="0"/>
            <a:r>
              <a:rPr lang="en-US" sz="1200" dirty="0"/>
              <a:t>For those code change SCRs that do not have a corresponding requirement change, the code is evaluated to </a:t>
            </a:r>
            <a:r>
              <a:rPr lang="en-US" sz="1200" dirty="0" smtClean="0"/>
              <a:t>ensure that it implements </a:t>
            </a:r>
            <a:r>
              <a:rPr lang="en-US" sz="1200" dirty="0"/>
              <a:t>the behavior or code correction as specified in the SCR analysis recommendation.</a:t>
            </a:r>
          </a:p>
          <a:p>
            <a:pPr lvl="0"/>
            <a:r>
              <a:rPr lang="en-US" sz="1200" dirty="0"/>
              <a:t>Issues were submitted to the developer where the design does not match functionality desired from the requirement.</a:t>
            </a:r>
          </a:p>
          <a:p>
            <a:pPr lvl="0"/>
            <a:r>
              <a:rPr lang="en-US" sz="1200" dirty="0"/>
              <a:t>The code analysis will cover all aspects for IV&amp;V Q1, Q2, Q3 where formal requirements exist. For those cases where formal requirements do not exist, IV&amp;V will evaluate the code for all practical and credible aspects of Q2 and Q3 code scenarios that can take place during code execution; these practical scenarios are specified in the code analysis guidelines.</a:t>
            </a:r>
          </a:p>
          <a:p>
            <a:pPr marL="0" indent="0">
              <a:buNone/>
            </a:pPr>
            <a:r>
              <a:rPr lang="en-US" sz="1200" u="sng" dirty="0">
                <a:solidFill>
                  <a:srgbClr val="FF0000"/>
                </a:solidFill>
              </a:rPr>
              <a:t>Supplemental information</a:t>
            </a:r>
            <a:endParaRPr lang="en-US" sz="1200" dirty="0">
              <a:solidFill>
                <a:srgbClr val="FF0000"/>
              </a:solidFill>
            </a:endParaRPr>
          </a:p>
          <a:p>
            <a:pPr lvl="0"/>
            <a:r>
              <a:rPr lang="en-US" sz="1200" dirty="0"/>
              <a:t>Understand </a:t>
            </a:r>
            <a:r>
              <a:rPr lang="en-US" sz="1200" dirty="0" smtClean="0"/>
              <a:t>ADA/C, </a:t>
            </a:r>
            <a:r>
              <a:rPr lang="en-US" sz="1200" dirty="0" err="1" smtClean="0"/>
              <a:t>Textpad</a:t>
            </a:r>
            <a:r>
              <a:rPr lang="en-US" sz="1200" dirty="0" smtClean="0"/>
              <a:t>  </a:t>
            </a:r>
            <a:r>
              <a:rPr lang="en-US" sz="1200" dirty="0"/>
              <a:t>tools are used to navigate through the code and perform  code analysis</a:t>
            </a:r>
          </a:p>
          <a:p>
            <a:endParaRPr lang="en-US" sz="1200"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18</a:t>
            </a:fld>
            <a:endParaRPr lang="en-US" dirty="0"/>
          </a:p>
        </p:txBody>
      </p:sp>
    </p:spTree>
    <p:extLst>
      <p:ext uri="{BB962C8B-B14F-4D97-AF65-F5344CB8AC3E}">
        <p14:creationId xmlns:p14="http://schemas.microsoft.com/office/powerpoint/2010/main" val="348188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Development </a:t>
            </a:r>
            <a:r>
              <a:rPr lang="en-US" dirty="0"/>
              <a:t>C</a:t>
            </a:r>
            <a:r>
              <a:rPr lang="en-US" dirty="0" smtClean="0"/>
              <a:t>laim </a:t>
            </a:r>
            <a:r>
              <a:rPr lang="en-US" dirty="0"/>
              <a:t>R</a:t>
            </a:r>
            <a:r>
              <a:rPr lang="en-US" dirty="0" smtClean="0"/>
              <a:t>eporting</a:t>
            </a:r>
            <a:endParaRPr lang="en-US" dirty="0"/>
          </a:p>
        </p:txBody>
      </p:sp>
      <p:sp>
        <p:nvSpPr>
          <p:cNvPr id="5" name="Content Placeholder 4"/>
          <p:cNvSpPr>
            <a:spLocks noGrp="1"/>
          </p:cNvSpPr>
          <p:nvPr>
            <p:ph idx="1"/>
          </p:nvPr>
        </p:nvSpPr>
        <p:spPr/>
        <p:txBody>
          <a:bodyPr/>
          <a:lstStyle/>
          <a:p>
            <a:r>
              <a:rPr lang="en-US" dirty="0" smtClean="0">
                <a:solidFill>
                  <a:srgbClr val="FF0000"/>
                </a:solidFill>
              </a:rPr>
              <a:t>Reported after new flight code is released and IV&amp;V has completed code review (combines 1.4 and 1.4.1)</a:t>
            </a:r>
          </a:p>
          <a:p>
            <a:pPr lvl="1" indent="-285750"/>
            <a:r>
              <a:rPr lang="en-US" dirty="0"/>
              <a:t>IV&amp;V reviewed code changes made for this release and confirmed that </a:t>
            </a:r>
            <a:r>
              <a:rPr lang="en-US" b="1" dirty="0"/>
              <a:t>the code implements  what is required as per the SCRs,</a:t>
            </a:r>
            <a:r>
              <a:rPr lang="en-US" dirty="0"/>
              <a:t>  respective requirements and the design documents TLDD, DBDD, and SUM. IV&amp;V also </a:t>
            </a:r>
            <a:r>
              <a:rPr lang="en-US" b="1" dirty="0"/>
              <a:t>evaluated the code changes to ensure that the code  performs adequately under applicable adverse conditions as listed in ISS technical reference</a:t>
            </a:r>
            <a:r>
              <a:rPr lang="en-US" dirty="0"/>
              <a:t> “ISS adverse conditions</a:t>
            </a:r>
            <a:r>
              <a:rPr lang="en-US" dirty="0" smtClean="0"/>
              <a:t>” and does </a:t>
            </a:r>
            <a:r>
              <a:rPr lang="en-US" dirty="0"/>
              <a:t>not cause any unwanted behavior.  All accepted code issues were implemented in the code.</a:t>
            </a:r>
          </a:p>
          <a:p>
            <a:r>
              <a:rPr lang="en-US" b="0" dirty="0" smtClean="0">
                <a:solidFill>
                  <a:srgbClr val="FF0000"/>
                </a:solidFill>
              </a:rPr>
              <a:t>Evidence attachments to technical report</a:t>
            </a:r>
          </a:p>
          <a:p>
            <a:pPr lvl="1"/>
            <a:r>
              <a:rPr lang="en-US" dirty="0" smtClean="0"/>
              <a:t>List of code change SCRs, corresponding review date</a:t>
            </a:r>
          </a:p>
          <a:p>
            <a:pPr lvl="1"/>
            <a:r>
              <a:rPr lang="en-US" b="0" dirty="0" smtClean="0"/>
              <a:t>List of accepted IV&amp;V issues</a:t>
            </a:r>
            <a:endParaRPr lang="en-US" b="0"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1800" dirty="0" smtClean="0"/>
              <a:t>IV&amp;V has been performing ISS IV&amp;V for the past 18 years</a:t>
            </a:r>
          </a:p>
          <a:p>
            <a:r>
              <a:rPr lang="en-US" sz="1800" dirty="0" smtClean="0"/>
              <a:t>Software architecture and design is mature</a:t>
            </a:r>
          </a:p>
          <a:p>
            <a:r>
              <a:rPr lang="en-US" sz="1800" dirty="0" smtClean="0"/>
              <a:t>However new releases are being developed to add new functionality and product improvements in the existing architecture.</a:t>
            </a:r>
          </a:p>
          <a:p>
            <a:r>
              <a:rPr lang="en-US" sz="1800" dirty="0" smtClean="0"/>
              <a:t>IV&amp;V had been generating technical reports at the end of each milestone event such as :</a:t>
            </a:r>
          </a:p>
          <a:p>
            <a:pPr lvl="1"/>
            <a:r>
              <a:rPr lang="en-US" dirty="0" smtClean="0"/>
              <a:t>Technical Design Review (TDR)</a:t>
            </a:r>
          </a:p>
          <a:p>
            <a:pPr lvl="1"/>
            <a:r>
              <a:rPr lang="en-US" dirty="0" smtClean="0"/>
              <a:t>Test Readiness Review (TRR)</a:t>
            </a:r>
          </a:p>
          <a:p>
            <a:pPr lvl="1"/>
            <a:r>
              <a:rPr lang="en-US" dirty="0" smtClean="0"/>
              <a:t>Software Transition Readiness Review (STRR)</a:t>
            </a:r>
          </a:p>
          <a:p>
            <a:r>
              <a:rPr lang="en-US" sz="1800" dirty="0" smtClean="0"/>
              <a:t>These reports document software assurance stating that the CSCI is ready for next stage in life cycle development.</a:t>
            </a:r>
          </a:p>
          <a:p>
            <a:r>
              <a:rPr lang="en-US" sz="1800" dirty="0" smtClean="0"/>
              <a:t>This presentation provides  a framework for an integrated software assurance approach:</a:t>
            </a:r>
          </a:p>
          <a:p>
            <a:pPr lvl="1"/>
            <a:r>
              <a:rPr lang="en-US" sz="1600" dirty="0" smtClean="0"/>
              <a:t>To assert that CSCI is ready for on-orbit deployment</a:t>
            </a:r>
          </a:p>
          <a:p>
            <a:pPr lvl="1"/>
            <a:r>
              <a:rPr lang="en-US" sz="1600" dirty="0" smtClean="0"/>
              <a:t>Using existing IV&amp;V processes and analyses.</a:t>
            </a:r>
            <a:endParaRPr lang="en-US" sz="1600"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2</a:t>
            </a:fld>
            <a:endParaRPr lang="en-US" dirty="0"/>
          </a:p>
        </p:txBody>
      </p:sp>
    </p:spTree>
    <p:extLst>
      <p:ext uri="{BB962C8B-B14F-4D97-AF65-F5344CB8AC3E}">
        <p14:creationId xmlns:p14="http://schemas.microsoft.com/office/powerpoint/2010/main" val="3885339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FQT Completion </a:t>
            </a:r>
            <a:r>
              <a:rPr lang="en-US" dirty="0"/>
              <a:t>C</a:t>
            </a:r>
            <a:r>
              <a:rPr lang="en-US" dirty="0" smtClean="0"/>
              <a:t>laim (1.6.6)</a:t>
            </a:r>
            <a:endParaRPr lang="en-US" dirty="0"/>
          </a:p>
        </p:txBody>
      </p:sp>
      <p:sp>
        <p:nvSpPr>
          <p:cNvPr id="5" name="Content Placeholder 4"/>
          <p:cNvSpPr>
            <a:spLocks noGrp="1"/>
          </p:cNvSpPr>
          <p:nvPr>
            <p:ph idx="1"/>
          </p:nvPr>
        </p:nvSpPr>
        <p:spPr/>
        <p:txBody>
          <a:bodyPr/>
          <a:lstStyle/>
          <a:p>
            <a:pPr marL="0" indent="0">
              <a:buNone/>
            </a:pPr>
            <a:r>
              <a:rPr lang="en-US" sz="1400" u="sng" dirty="0">
                <a:solidFill>
                  <a:srgbClr val="FF0000"/>
                </a:solidFill>
              </a:rPr>
              <a:t>Claim</a:t>
            </a:r>
            <a:endParaRPr lang="en-US" sz="1400" dirty="0">
              <a:solidFill>
                <a:srgbClr val="FF0000"/>
              </a:solidFill>
            </a:endParaRPr>
          </a:p>
          <a:p>
            <a:r>
              <a:rPr lang="en-US" sz="1400" dirty="0" smtClean="0"/>
              <a:t>Required CSCI </a:t>
            </a:r>
            <a:r>
              <a:rPr lang="en-US" sz="1400" dirty="0"/>
              <a:t>behavior is verified though formal tests and test anomalies were reported correctly in SCRs</a:t>
            </a:r>
          </a:p>
          <a:p>
            <a:pPr marL="0" indent="0">
              <a:buNone/>
            </a:pPr>
            <a:r>
              <a:rPr lang="en-US" sz="1400" u="sng" dirty="0">
                <a:solidFill>
                  <a:srgbClr val="FF0000"/>
                </a:solidFill>
              </a:rPr>
              <a:t>Evidence</a:t>
            </a:r>
            <a:endParaRPr lang="en-US" sz="1400" dirty="0">
              <a:solidFill>
                <a:srgbClr val="FF0000"/>
              </a:solidFill>
            </a:endParaRPr>
          </a:p>
          <a:p>
            <a:pPr lvl="0"/>
            <a:r>
              <a:rPr lang="en-US" sz="1400" dirty="0" smtClean="0"/>
              <a:t>List of FQT tests, pass/fail status, corresponding SCR for failed tests</a:t>
            </a:r>
            <a:endParaRPr lang="en-US" sz="1400" dirty="0"/>
          </a:p>
          <a:p>
            <a:pPr lvl="0"/>
            <a:r>
              <a:rPr lang="en-US" sz="1400" dirty="0" err="1" smtClean="0"/>
              <a:t>Biwar</a:t>
            </a:r>
            <a:r>
              <a:rPr lang="en-US" sz="1400" dirty="0" smtClean="0"/>
              <a:t> report indicating IV&amp;V evaluation of FQT results</a:t>
            </a:r>
            <a:endParaRPr lang="en-US" sz="1400" dirty="0"/>
          </a:p>
          <a:p>
            <a:pPr marL="0" indent="0">
              <a:buNone/>
            </a:pPr>
            <a:r>
              <a:rPr lang="en-US" sz="1400" u="sng" dirty="0">
                <a:solidFill>
                  <a:srgbClr val="FF0000"/>
                </a:solidFill>
              </a:rPr>
              <a:t>Argument</a:t>
            </a:r>
            <a:endParaRPr lang="en-US" sz="1400" dirty="0">
              <a:solidFill>
                <a:srgbClr val="FF0000"/>
              </a:solidFill>
            </a:endParaRPr>
          </a:p>
          <a:p>
            <a:pPr lvl="0"/>
            <a:r>
              <a:rPr lang="en-US" sz="1400" dirty="0"/>
              <a:t>IV&amp;V evaluated test logs from formal testing to ensure all defined FQT tests were executed</a:t>
            </a:r>
          </a:p>
          <a:p>
            <a:pPr lvl="0"/>
            <a:r>
              <a:rPr lang="en-US" sz="1400" dirty="0"/>
              <a:t>IV&amp;V examined the test failures and evaluated the corresponding SCR that reported the failure to make sure that the SCR correctly describes the failure.</a:t>
            </a:r>
          </a:p>
          <a:p>
            <a:pPr marL="0" indent="0">
              <a:buNone/>
            </a:pPr>
            <a:r>
              <a:rPr lang="en-US" sz="1400" u="sng" dirty="0">
                <a:solidFill>
                  <a:srgbClr val="FF0000"/>
                </a:solidFill>
              </a:rPr>
              <a:t>Supplemental information</a:t>
            </a:r>
            <a:endParaRPr lang="en-US" sz="1400" dirty="0">
              <a:solidFill>
                <a:srgbClr val="FF0000"/>
              </a:solidFill>
            </a:endParaRPr>
          </a:p>
          <a:p>
            <a:pPr lvl="0"/>
            <a:r>
              <a:rPr lang="en-US" sz="1400" dirty="0"/>
              <a:t>Program board, SCSRP, evaluates the impact of each SCR on ISS on-orbit operation and authorizes software changes via PPLs or patches to supplement the flight software for on-orbit usage.</a:t>
            </a:r>
          </a:p>
          <a:p>
            <a:pPr lvl="0"/>
            <a:r>
              <a:rPr lang="en-US" sz="1400" dirty="0"/>
              <a:t>IV&amp;V provides feedback to the Program in the SCR </a:t>
            </a:r>
            <a:r>
              <a:rPr lang="en-US" sz="1400" dirty="0" err="1" smtClean="0"/>
              <a:t>dispositioning</a:t>
            </a:r>
            <a:r>
              <a:rPr lang="en-US" sz="1400" dirty="0"/>
              <a:t> </a:t>
            </a:r>
            <a:r>
              <a:rPr lang="en-US" sz="1400" dirty="0" smtClean="0"/>
              <a:t>process</a:t>
            </a:r>
            <a:endParaRPr lang="en-US" sz="1400"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FQT completion reporting</a:t>
            </a:r>
            <a:endParaRPr lang="en-US" dirty="0"/>
          </a:p>
        </p:txBody>
      </p:sp>
      <p:sp>
        <p:nvSpPr>
          <p:cNvPr id="5" name="Content Placeholder 4"/>
          <p:cNvSpPr>
            <a:spLocks noGrp="1"/>
          </p:cNvSpPr>
          <p:nvPr>
            <p:ph idx="1"/>
          </p:nvPr>
        </p:nvSpPr>
        <p:spPr/>
        <p:txBody>
          <a:bodyPr/>
          <a:lstStyle/>
          <a:p>
            <a:r>
              <a:rPr lang="en-US" sz="1400" dirty="0" smtClean="0">
                <a:solidFill>
                  <a:srgbClr val="FF0000"/>
                </a:solidFill>
              </a:rPr>
              <a:t>Reported after IV&amp;V completed evaluation of all FQT test results (for 1.6.6)</a:t>
            </a:r>
          </a:p>
          <a:p>
            <a:pPr lvl="1"/>
            <a:r>
              <a:rPr lang="en-US" sz="1200" dirty="0"/>
              <a:t>CSCI Formal Qualification Testing completed. From the test report </a:t>
            </a:r>
            <a:r>
              <a:rPr lang="en-US" sz="1200" b="1" dirty="0"/>
              <a:t>IV&amp;V verified, that all planned FQT tests were run. </a:t>
            </a:r>
            <a:r>
              <a:rPr lang="en-US" sz="1200" b="1" dirty="0" smtClean="0">
                <a:solidFill>
                  <a:schemeClr val="accent1">
                    <a:lumMod val="50000"/>
                  </a:schemeClr>
                </a:solidFill>
              </a:rPr>
              <a:t>&lt;tbd1&gt;</a:t>
            </a:r>
            <a:r>
              <a:rPr lang="en-US" sz="1200" b="1" dirty="0" smtClean="0"/>
              <a:t> </a:t>
            </a:r>
            <a:r>
              <a:rPr lang="en-US" sz="1200" b="1" dirty="0"/>
              <a:t>of a total of </a:t>
            </a:r>
            <a:r>
              <a:rPr lang="en-US" sz="1200" b="1" dirty="0" smtClean="0">
                <a:solidFill>
                  <a:schemeClr val="accent1">
                    <a:lumMod val="50000"/>
                  </a:schemeClr>
                </a:solidFill>
              </a:rPr>
              <a:t>&lt;tbd2&gt;,</a:t>
            </a:r>
            <a:r>
              <a:rPr lang="en-US" sz="1200" b="1" dirty="0" smtClean="0"/>
              <a:t> </a:t>
            </a:r>
            <a:r>
              <a:rPr lang="en-US" sz="1200" b="1" dirty="0"/>
              <a:t>tests passed confirming that the software is performing as per the mission </a:t>
            </a:r>
            <a:r>
              <a:rPr lang="en-US" sz="1200" b="1" dirty="0" smtClean="0"/>
              <a:t>requirements </a:t>
            </a:r>
            <a:r>
              <a:rPr lang="en-US" sz="1200" dirty="0" smtClean="0"/>
              <a:t>except for the requirements listed below. </a:t>
            </a:r>
            <a:r>
              <a:rPr lang="en-US" sz="1200" dirty="0"/>
              <a:t>For the failed tests IV&amp;V verified that the test failure is correctly reported in the referenced SCR. T</a:t>
            </a:r>
            <a:r>
              <a:rPr lang="en-US" sz="1200" dirty="0" smtClean="0"/>
              <a:t>he </a:t>
            </a:r>
            <a:r>
              <a:rPr lang="en-US" sz="1200" dirty="0"/>
              <a:t>CSCI life cycle development is completed and the CSCI is verified to perform as required for the mission, with the exception of the following </a:t>
            </a:r>
            <a:r>
              <a:rPr lang="en-US" sz="1200" dirty="0" smtClean="0"/>
              <a:t>requirements.</a:t>
            </a:r>
            <a:r>
              <a:rPr lang="en-US" sz="1200" dirty="0"/>
              <a:t> These failures will be assessed by the Program through the SCSRP process and appropriate changes will be made to the CSCI  via PPL/Patch as needed for on-orbit </a:t>
            </a:r>
            <a:r>
              <a:rPr lang="en-US" sz="1200" dirty="0" smtClean="0"/>
              <a:t>operation</a:t>
            </a:r>
          </a:p>
          <a:p>
            <a:pPr marL="400050" lvl="1" indent="0">
              <a:buNone/>
            </a:pPr>
            <a:r>
              <a:rPr lang="en-US" sz="1200" dirty="0" smtClean="0"/>
              <a:t> </a:t>
            </a:r>
            <a:endParaRPr lang="en-US" sz="1200" dirty="0"/>
          </a:p>
          <a:p>
            <a:r>
              <a:rPr lang="en-US" sz="1400" dirty="0" smtClean="0">
                <a:solidFill>
                  <a:srgbClr val="FF0000"/>
                </a:solidFill>
              </a:rPr>
              <a:t> </a:t>
            </a:r>
          </a:p>
          <a:p>
            <a:endParaRPr lang="en-US" sz="1400" dirty="0">
              <a:solidFill>
                <a:srgbClr val="FF0000"/>
              </a:solidFill>
            </a:endParaRPr>
          </a:p>
          <a:p>
            <a:endParaRPr lang="en-US" sz="1400" dirty="0" smtClean="0">
              <a:solidFill>
                <a:srgbClr val="FF0000"/>
              </a:solidFill>
            </a:endParaRPr>
          </a:p>
          <a:p>
            <a:endParaRPr lang="en-US" sz="1400" dirty="0">
              <a:solidFill>
                <a:srgbClr val="FF0000"/>
              </a:solidFill>
            </a:endParaRPr>
          </a:p>
          <a:p>
            <a:endParaRPr lang="en-US" sz="1400" dirty="0" smtClean="0">
              <a:solidFill>
                <a:srgbClr val="FF0000"/>
              </a:solidFill>
            </a:endParaRPr>
          </a:p>
          <a:p>
            <a:r>
              <a:rPr lang="en-US" sz="1400" dirty="0" smtClean="0">
                <a:solidFill>
                  <a:srgbClr val="FF0000"/>
                </a:solidFill>
              </a:rPr>
              <a:t>Evidence attachments to technical report</a:t>
            </a:r>
          </a:p>
          <a:p>
            <a:pPr lvl="1"/>
            <a:r>
              <a:rPr lang="en-US" sz="1200" dirty="0" smtClean="0">
                <a:solidFill>
                  <a:schemeClr val="tx1">
                    <a:lumMod val="95000"/>
                    <a:lumOff val="5000"/>
                  </a:schemeClr>
                </a:solidFill>
              </a:rPr>
              <a:t>List of FQT tests with pass/fail status and associated SCR info for failed tests</a:t>
            </a:r>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825191496"/>
              </p:ext>
            </p:extLst>
          </p:nvPr>
        </p:nvGraphicFramePr>
        <p:xfrm>
          <a:off x="1219200" y="3200400"/>
          <a:ext cx="5562600" cy="890968"/>
        </p:xfrm>
        <a:graphic>
          <a:graphicData uri="http://schemas.openxmlformats.org/drawingml/2006/table">
            <a:tbl>
              <a:tblPr firstRow="1" firstCol="1" bandRow="1">
                <a:tableStyleId>{5C22544A-7EE6-4342-B048-85BDC9FD1C3A}</a:tableStyleId>
              </a:tblPr>
              <a:tblGrid>
                <a:gridCol w="2155309"/>
                <a:gridCol w="3407291"/>
              </a:tblGrid>
              <a:tr h="210816">
                <a:tc>
                  <a:txBody>
                    <a:bodyPr/>
                    <a:lstStyle/>
                    <a:p>
                      <a:pPr marL="0" marR="0" algn="ctr">
                        <a:lnSpc>
                          <a:spcPct val="115000"/>
                        </a:lnSpc>
                        <a:spcBef>
                          <a:spcPts val="0"/>
                        </a:spcBef>
                        <a:spcAft>
                          <a:spcPts val="0"/>
                        </a:spcAft>
                      </a:pPr>
                      <a:r>
                        <a:rPr lang="en-US" sz="1100" dirty="0">
                          <a:effectLst/>
                        </a:rPr>
                        <a:t>Failed SRS </a:t>
                      </a:r>
                      <a:r>
                        <a:rPr lang="en-US" sz="1100" dirty="0" smtClean="0">
                          <a:effectLst/>
                        </a:rPr>
                        <a:t>Requirement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rPr>
                        <a:t>SCR </a:t>
                      </a:r>
                      <a:r>
                        <a:rPr lang="en-US" sz="1100" dirty="0" smtClean="0">
                          <a:effectLst/>
                        </a:rPr>
                        <a:t>Describing </a:t>
                      </a:r>
                      <a:r>
                        <a:rPr lang="en-US" sz="1100" dirty="0">
                          <a:effectLst/>
                        </a:rPr>
                        <a:t>the </a:t>
                      </a:r>
                      <a:r>
                        <a:rPr lang="en-US" sz="1100" dirty="0" smtClean="0">
                          <a:effectLst/>
                        </a:rPr>
                        <a:t>Problem</a:t>
                      </a:r>
                      <a:endParaRPr lang="en-US" sz="1100" dirty="0">
                        <a:effectLst/>
                        <a:latin typeface="Calibri"/>
                        <a:ea typeface="Calibri"/>
                        <a:cs typeface="Times New Roman"/>
                      </a:endParaRPr>
                    </a:p>
                  </a:txBody>
                  <a:tcPr marL="68580" marR="68580" marT="0" marB="0"/>
                </a:tc>
              </a:tr>
              <a:tr h="258520">
                <a:tc>
                  <a:txBody>
                    <a:bodyPr/>
                    <a:lstStyle/>
                    <a:p>
                      <a:pPr marL="0" marR="0">
                        <a:lnSpc>
                          <a:spcPct val="115000"/>
                        </a:lnSpc>
                        <a:spcBef>
                          <a:spcPts val="0"/>
                        </a:spcBef>
                        <a:spcAft>
                          <a:spcPts val="0"/>
                        </a:spcAft>
                      </a:pPr>
                      <a:r>
                        <a:rPr lang="en-US" sz="1100">
                          <a:effectLst/>
                        </a:rPr>
                        <a:t>Req#,  req text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SCR #, SCR title</a:t>
                      </a:r>
                      <a:endParaRPr lang="en-US" sz="1100">
                        <a:effectLst/>
                        <a:latin typeface="Calibri"/>
                        <a:ea typeface="Calibri"/>
                        <a:cs typeface="Times New Roman"/>
                      </a:endParaRPr>
                    </a:p>
                  </a:txBody>
                  <a:tcPr marL="68580" marR="68580" marT="0" marB="0"/>
                </a:tc>
              </a:tr>
              <a:tr h="210816">
                <a:tc>
                  <a:txBody>
                    <a:bodyPr/>
                    <a:lstStyle/>
                    <a:p>
                      <a:pPr marL="0" marR="0">
                        <a:lnSpc>
                          <a:spcPct val="115000"/>
                        </a:lnSpc>
                        <a:spcBef>
                          <a:spcPts val="0"/>
                        </a:spcBef>
                        <a:spcAft>
                          <a:spcPts val="0"/>
                        </a:spcAft>
                      </a:pPr>
                      <a:r>
                        <a:rPr lang="en-US" sz="1100">
                          <a:effectLst/>
                        </a:rPr>
                        <a:t>Req#,  req text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a:effectLst/>
                        </a:rPr>
                        <a:t>SCR #, SCR title</a:t>
                      </a:r>
                      <a:endParaRPr lang="en-US" sz="1100">
                        <a:effectLst/>
                        <a:latin typeface="Calibri"/>
                        <a:ea typeface="Calibri"/>
                        <a:cs typeface="Times New Roman"/>
                      </a:endParaRPr>
                    </a:p>
                  </a:txBody>
                  <a:tcPr marL="68580" marR="68580" marT="0" marB="0"/>
                </a:tc>
              </a:tr>
              <a:tr h="210816">
                <a:tc>
                  <a:txBody>
                    <a:bodyPr/>
                    <a:lstStyle/>
                    <a:p>
                      <a:pPr marL="0" marR="0">
                        <a:lnSpc>
                          <a:spcPct val="115000"/>
                        </a:lnSpc>
                        <a:spcBef>
                          <a:spcPts val="0"/>
                        </a:spcBef>
                        <a:spcAft>
                          <a:spcPts val="0"/>
                        </a:spcAft>
                      </a:pPr>
                      <a:r>
                        <a:rPr lang="en-US" sz="1100">
                          <a:effectLst/>
                        </a:rPr>
                        <a:t>Req#,  req text</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SCR #, SCR title</a:t>
                      </a:r>
                      <a:endParaRPr lang="en-US" sz="1100" dirty="0">
                        <a:effectLst/>
                        <a:latin typeface="Calibri"/>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CSCI Transition Readiness Claim (1.8)</a:t>
            </a:r>
            <a:endParaRPr lang="en-US" dirty="0"/>
          </a:p>
        </p:txBody>
      </p:sp>
      <p:sp>
        <p:nvSpPr>
          <p:cNvPr id="2" name="Content Placeholder 1"/>
          <p:cNvSpPr>
            <a:spLocks noGrp="1"/>
          </p:cNvSpPr>
          <p:nvPr>
            <p:ph idx="1"/>
          </p:nvPr>
        </p:nvSpPr>
        <p:spPr/>
        <p:txBody>
          <a:bodyPr/>
          <a:lstStyle/>
          <a:p>
            <a:pPr marL="0" indent="0">
              <a:buNone/>
            </a:pPr>
            <a:r>
              <a:rPr lang="en-US" sz="1200" u="sng" dirty="0">
                <a:solidFill>
                  <a:srgbClr val="FF0000"/>
                </a:solidFill>
              </a:rPr>
              <a:t>Claim</a:t>
            </a:r>
            <a:endParaRPr lang="en-US" sz="1200" dirty="0">
              <a:solidFill>
                <a:srgbClr val="FF0000"/>
              </a:solidFill>
            </a:endParaRPr>
          </a:p>
          <a:p>
            <a:r>
              <a:rPr lang="en-US" sz="1200" dirty="0"/>
              <a:t>All software issues that affect on-orbit transition of the new release have been fixed</a:t>
            </a:r>
          </a:p>
          <a:p>
            <a:pPr marL="0" indent="0">
              <a:buNone/>
            </a:pPr>
            <a:r>
              <a:rPr lang="en-US" sz="1200" u="sng" dirty="0">
                <a:solidFill>
                  <a:srgbClr val="FF0000"/>
                </a:solidFill>
              </a:rPr>
              <a:t>Evidence</a:t>
            </a:r>
            <a:endParaRPr lang="en-US" sz="1200" dirty="0">
              <a:solidFill>
                <a:srgbClr val="FF0000"/>
              </a:solidFill>
            </a:endParaRPr>
          </a:p>
          <a:p>
            <a:pPr lvl="0"/>
            <a:r>
              <a:rPr lang="en-US" sz="1200" dirty="0"/>
              <a:t>List of </a:t>
            </a:r>
            <a:r>
              <a:rPr lang="en-US" sz="1200" dirty="0" err="1"/>
              <a:t>undispositioned</a:t>
            </a:r>
            <a:r>
              <a:rPr lang="en-US" sz="1200" dirty="0"/>
              <a:t> SCRs on the CSCI along with IV&amp;V assessment as reported in </a:t>
            </a:r>
            <a:r>
              <a:rPr lang="en-US" sz="1200" dirty="0" err="1"/>
              <a:t>B</a:t>
            </a:r>
            <a:r>
              <a:rPr lang="en-US" sz="1200" dirty="0" err="1" smtClean="0"/>
              <a:t>iwar</a:t>
            </a:r>
            <a:endParaRPr lang="en-US" sz="1200" dirty="0"/>
          </a:p>
          <a:p>
            <a:pPr lvl="0"/>
            <a:r>
              <a:rPr lang="en-US" sz="1200" dirty="0"/>
              <a:t>List of </a:t>
            </a:r>
            <a:r>
              <a:rPr lang="en-US" sz="1200" dirty="0" err="1"/>
              <a:t>dispositioned</a:t>
            </a:r>
            <a:r>
              <a:rPr lang="en-US" sz="1200" dirty="0"/>
              <a:t> SCRs that are targeted for fix in a future release along with IV&amp;V assessment as reported in </a:t>
            </a:r>
            <a:r>
              <a:rPr lang="en-US" sz="1200" dirty="0" err="1"/>
              <a:t>B</a:t>
            </a:r>
            <a:r>
              <a:rPr lang="en-US" sz="1200" dirty="0" err="1" smtClean="0"/>
              <a:t>iwar</a:t>
            </a:r>
            <a:endParaRPr lang="en-US" sz="1200" dirty="0"/>
          </a:p>
          <a:p>
            <a:pPr lvl="0"/>
            <a:r>
              <a:rPr lang="en-US" sz="1200" dirty="0"/>
              <a:t>IV&amp;V’s assessment of work status of all review issues and SCRs targeted for fix in the current release as reported in </a:t>
            </a:r>
            <a:r>
              <a:rPr lang="en-US" sz="1200" dirty="0" err="1"/>
              <a:t>B</a:t>
            </a:r>
            <a:r>
              <a:rPr lang="en-US" sz="1200" dirty="0" err="1" smtClean="0"/>
              <a:t>iwar</a:t>
            </a:r>
            <a:endParaRPr lang="en-US" sz="1200" dirty="0"/>
          </a:p>
          <a:p>
            <a:pPr lvl="0"/>
            <a:r>
              <a:rPr lang="en-US" sz="1200" dirty="0"/>
              <a:t>IV&amp;V’s assessment of completion of SPNs targeted for this release as reported in </a:t>
            </a:r>
            <a:r>
              <a:rPr lang="en-US" sz="1200" dirty="0" err="1"/>
              <a:t>B</a:t>
            </a:r>
            <a:r>
              <a:rPr lang="en-US" sz="1200" dirty="0" err="1" smtClean="0"/>
              <a:t>iwar</a:t>
            </a:r>
            <a:r>
              <a:rPr lang="en-US" sz="1200" dirty="0" smtClean="0"/>
              <a:t> </a:t>
            </a:r>
            <a:endParaRPr lang="en-US" sz="1200" dirty="0"/>
          </a:p>
          <a:p>
            <a:pPr marL="0" indent="0">
              <a:buNone/>
            </a:pPr>
            <a:r>
              <a:rPr lang="en-US" sz="1200" u="sng" dirty="0">
                <a:solidFill>
                  <a:srgbClr val="FF0000"/>
                </a:solidFill>
              </a:rPr>
              <a:t>Argument</a:t>
            </a:r>
            <a:endParaRPr lang="en-US" sz="1200" dirty="0">
              <a:solidFill>
                <a:srgbClr val="FF0000"/>
              </a:solidFill>
            </a:endParaRPr>
          </a:p>
          <a:p>
            <a:pPr lvl="0"/>
            <a:r>
              <a:rPr lang="en-US" sz="1200" dirty="0"/>
              <a:t>IV&amp;V evaluates all </a:t>
            </a:r>
            <a:r>
              <a:rPr lang="en-US" sz="1200" dirty="0" err="1"/>
              <a:t>undispositoned</a:t>
            </a:r>
            <a:r>
              <a:rPr lang="en-US" sz="1200" dirty="0"/>
              <a:t> SCRs on this release to determine their impact on software  behavior for software transition or immediately following transition</a:t>
            </a:r>
          </a:p>
          <a:p>
            <a:pPr lvl="0"/>
            <a:r>
              <a:rPr lang="en-US" sz="1200" dirty="0"/>
              <a:t>IV&amp;V evaluates all SCRs that are targeted for fix in a future release to determine their impact on software  behavior for software transition or immediately following transition</a:t>
            </a:r>
          </a:p>
          <a:p>
            <a:pPr lvl="0"/>
            <a:r>
              <a:rPr lang="en-US" sz="1200" dirty="0"/>
              <a:t>If any of those  SCRs affect safety critical on-orbit operation, IV&amp;V will request the SCSRP board to evaluate those SCRs prior to on-orbit software transition to determine if any patches or PPLs need to be developed.</a:t>
            </a:r>
          </a:p>
          <a:p>
            <a:pPr lvl="0"/>
            <a:r>
              <a:rPr lang="en-US" sz="1200" dirty="0"/>
              <a:t>IV&amp;V evaluates any open issues from the CSCI </a:t>
            </a:r>
            <a:r>
              <a:rPr lang="en-US" sz="1200" dirty="0" smtClean="0"/>
              <a:t>reviews or SCRs targeted for fix in the current release </a:t>
            </a:r>
            <a:r>
              <a:rPr lang="en-US" sz="1200" dirty="0"/>
              <a:t>to determine their impact on </a:t>
            </a:r>
            <a:r>
              <a:rPr lang="en-US" sz="1200" dirty="0" err="1"/>
              <a:t>on</a:t>
            </a:r>
            <a:r>
              <a:rPr lang="en-US" sz="1200" dirty="0"/>
              <a:t>-orbit </a:t>
            </a:r>
            <a:r>
              <a:rPr lang="en-US" sz="1200" dirty="0" smtClean="0"/>
              <a:t> transition and immediate software.</a:t>
            </a:r>
            <a:endParaRPr lang="en-US" sz="1200" dirty="0"/>
          </a:p>
          <a:p>
            <a:pPr lvl="0"/>
            <a:r>
              <a:rPr lang="en-US" sz="1200" dirty="0"/>
              <a:t>IV&amp;V reviews SPNs developed for the release to make sure that operational workaround is documented</a:t>
            </a:r>
          </a:p>
          <a:p>
            <a:endParaRPr lang="en-US"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3" name="Slide Number Placeholder 2"/>
          <p:cNvSpPr>
            <a:spLocks noGrp="1"/>
          </p:cNvSpPr>
          <p:nvPr>
            <p:ph type="sldNum" sz="quarter" idx="11"/>
          </p:nvPr>
        </p:nvSpPr>
        <p:spPr/>
        <p:txBody>
          <a:bodyPr/>
          <a:lstStyle/>
          <a:p>
            <a:pPr>
              <a:defRPr/>
            </a:pPr>
            <a:fld id="{AE2896B0-2C29-418F-AD60-EA73BFEEB133}" type="slidenum">
              <a:rPr lang="en-US" smtClean="0"/>
              <a:pPr>
                <a:defRPr/>
              </a:pPr>
              <a:t>22</a:t>
            </a:fld>
            <a:endParaRPr lang="en-US" dirty="0"/>
          </a:p>
        </p:txBody>
      </p:sp>
    </p:spTree>
    <p:extLst>
      <p:ext uri="{BB962C8B-B14F-4D97-AF65-F5344CB8AC3E}">
        <p14:creationId xmlns:p14="http://schemas.microsoft.com/office/powerpoint/2010/main" val="3913312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readiness reporting </a:t>
            </a:r>
            <a:endParaRPr lang="en-US" dirty="0"/>
          </a:p>
        </p:txBody>
      </p:sp>
      <p:sp>
        <p:nvSpPr>
          <p:cNvPr id="3" name="Content Placeholder 2"/>
          <p:cNvSpPr>
            <a:spLocks noGrp="1"/>
          </p:cNvSpPr>
          <p:nvPr>
            <p:ph idx="1"/>
          </p:nvPr>
        </p:nvSpPr>
        <p:spPr/>
        <p:txBody>
          <a:bodyPr/>
          <a:lstStyle/>
          <a:p>
            <a:r>
              <a:rPr lang="en-US" sz="1400" dirty="0" smtClean="0">
                <a:solidFill>
                  <a:srgbClr val="FF0000"/>
                </a:solidFill>
              </a:rPr>
              <a:t>Report this after the CSCI readiness is evaluated for on-orbit transition (1.8)</a:t>
            </a:r>
          </a:p>
          <a:p>
            <a:pPr lvl="1"/>
            <a:r>
              <a:rPr lang="en-US" sz="1400" dirty="0"/>
              <a:t>IV&amp;V  completed on-orbit transition readiness review and no exceptions have been uncovered. IV&amp;V evaluated </a:t>
            </a:r>
            <a:r>
              <a:rPr lang="en-US" sz="1400" dirty="0" smtClean="0">
                <a:solidFill>
                  <a:schemeClr val="accent1">
                    <a:lumMod val="50000"/>
                  </a:schemeClr>
                </a:solidFill>
              </a:rPr>
              <a:t>&lt;tbd1&gt;</a:t>
            </a:r>
            <a:r>
              <a:rPr lang="en-US" sz="1400" dirty="0" smtClean="0"/>
              <a:t> </a:t>
            </a:r>
            <a:r>
              <a:rPr lang="en-US" sz="1400" dirty="0" err="1"/>
              <a:t>undispositoned</a:t>
            </a:r>
            <a:r>
              <a:rPr lang="en-US" sz="1400" dirty="0"/>
              <a:t> SCRs on the current and previous releases and </a:t>
            </a:r>
            <a:r>
              <a:rPr lang="en-US" sz="1400" dirty="0" smtClean="0">
                <a:solidFill>
                  <a:schemeClr val="accent1">
                    <a:lumMod val="50000"/>
                  </a:schemeClr>
                </a:solidFill>
              </a:rPr>
              <a:t>&lt;tbd2&gt; </a:t>
            </a:r>
            <a:r>
              <a:rPr lang="en-US" sz="1400" dirty="0" err="1"/>
              <a:t>dispositioned</a:t>
            </a:r>
            <a:r>
              <a:rPr lang="en-US" sz="1400" dirty="0"/>
              <a:t> but targeted for fix in a future CSCI </a:t>
            </a:r>
            <a:r>
              <a:rPr lang="en-US" sz="1400" dirty="0" smtClean="0"/>
              <a:t>release. </a:t>
            </a:r>
            <a:r>
              <a:rPr lang="en-US" sz="1400" b="1" dirty="0" smtClean="0"/>
              <a:t>IV&amp;V </a:t>
            </a:r>
            <a:r>
              <a:rPr lang="en-US" sz="1400" b="1" dirty="0"/>
              <a:t>analyzed these SCRs and determined that they do not impact the software operation for successful on-orbit transition from the previous release and immediate on-orbit operation with the new release. All work targeted for fix on this release from SCRs and milestone review issues is completed.</a:t>
            </a:r>
            <a:r>
              <a:rPr lang="en-US" sz="1400" dirty="0"/>
              <a:t> IV&amp;V verified that all SPNs, numbering  </a:t>
            </a:r>
            <a:r>
              <a:rPr lang="en-US" sz="1400" dirty="0" smtClean="0">
                <a:solidFill>
                  <a:schemeClr val="accent1">
                    <a:lumMod val="50000"/>
                  </a:schemeClr>
                </a:solidFill>
              </a:rPr>
              <a:t>&lt;</a:t>
            </a:r>
            <a:r>
              <a:rPr lang="en-US" sz="1400" dirty="0" err="1" smtClean="0">
                <a:solidFill>
                  <a:schemeClr val="accent1">
                    <a:lumMod val="50000"/>
                  </a:schemeClr>
                </a:solidFill>
              </a:rPr>
              <a:t>tbd</a:t>
            </a:r>
            <a:r>
              <a:rPr lang="en-US" sz="1400" dirty="0" smtClean="0">
                <a:solidFill>
                  <a:schemeClr val="accent1">
                    <a:lumMod val="50000"/>
                  </a:schemeClr>
                </a:solidFill>
              </a:rPr>
              <a:t>&gt;, </a:t>
            </a:r>
            <a:r>
              <a:rPr lang="en-US" sz="1400" dirty="0"/>
              <a:t>triggered by the new release have been developed.  IV&amp;V’s analysis concludes that the CSCI is ready for on-orbit transition. </a:t>
            </a:r>
            <a:endParaRPr lang="en-US" sz="1400" dirty="0" smtClean="0"/>
          </a:p>
          <a:p>
            <a:pPr marL="342900"/>
            <a:r>
              <a:rPr lang="en-US" sz="1400" dirty="0" smtClean="0">
                <a:solidFill>
                  <a:srgbClr val="FF0000"/>
                </a:solidFill>
              </a:rPr>
              <a:t>Evidence attachments to technical report</a:t>
            </a:r>
          </a:p>
          <a:p>
            <a:pPr marL="685800" lvl="1"/>
            <a:r>
              <a:rPr lang="en-US" sz="1200" b="1" dirty="0" smtClean="0"/>
              <a:t>List of </a:t>
            </a:r>
            <a:r>
              <a:rPr lang="en-US" sz="1200" b="1" dirty="0" err="1" smtClean="0"/>
              <a:t>undispositioned</a:t>
            </a:r>
            <a:r>
              <a:rPr lang="en-US" sz="1200" b="1" dirty="0" smtClean="0"/>
              <a:t> SCRs showing SCR #, Title, CSCI Status, IV&amp;V evaluation comment</a:t>
            </a:r>
          </a:p>
          <a:p>
            <a:pPr marL="685800" lvl="1"/>
            <a:r>
              <a:rPr lang="en-US" sz="1200" b="1" dirty="0"/>
              <a:t>List of </a:t>
            </a:r>
            <a:r>
              <a:rPr lang="en-US" sz="1200" b="1" dirty="0" smtClean="0"/>
              <a:t>SCRs approved for future work showing SCR </a:t>
            </a:r>
            <a:r>
              <a:rPr lang="en-US" sz="1200" b="1" dirty="0"/>
              <a:t>#, Title, CSCI. Status, IV&amp;V evaluation comment</a:t>
            </a:r>
          </a:p>
          <a:p>
            <a:endParaRPr lang="en-US" sz="1400" dirty="0">
              <a:solidFill>
                <a:srgbClr val="FF0000"/>
              </a:solidFill>
            </a:endParaRPr>
          </a:p>
          <a:p>
            <a:pPr marL="685800" lvl="1"/>
            <a:endParaRPr lang="en-US" sz="1200" b="1" dirty="0">
              <a:solidFill>
                <a:srgbClr val="FF0000"/>
              </a:solidFill>
            </a:endParaRPr>
          </a:p>
          <a:p>
            <a:endParaRPr lang="en-US" sz="1400"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23</a:t>
            </a:fld>
            <a:endParaRPr lang="en-US" dirty="0"/>
          </a:p>
        </p:txBody>
      </p:sp>
    </p:spTree>
    <p:extLst>
      <p:ext uri="{BB962C8B-B14F-4D97-AF65-F5344CB8AC3E}">
        <p14:creationId xmlns:p14="http://schemas.microsoft.com/office/powerpoint/2010/main" val="2699794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CSCI Technical report</a:t>
            </a:r>
            <a:endParaRPr lang="en-US" dirty="0"/>
          </a:p>
        </p:txBody>
      </p:sp>
      <p:sp>
        <p:nvSpPr>
          <p:cNvPr id="5" name="Content Placeholder 4"/>
          <p:cNvSpPr>
            <a:spLocks noGrp="1"/>
          </p:cNvSpPr>
          <p:nvPr>
            <p:ph idx="1"/>
          </p:nvPr>
        </p:nvSpPr>
        <p:spPr/>
        <p:txBody>
          <a:bodyPr/>
          <a:lstStyle/>
          <a:p>
            <a:r>
              <a:rPr lang="en-US" dirty="0" smtClean="0"/>
              <a:t>Final Technical Report is prepared and will be delivered at Transition  Readiness Review</a:t>
            </a:r>
          </a:p>
          <a:p>
            <a:r>
              <a:rPr lang="en-US" dirty="0" smtClean="0"/>
              <a:t>Report will focus on the EBA network model and realization of claims</a:t>
            </a:r>
          </a:p>
          <a:p>
            <a:r>
              <a:rPr lang="en-US" dirty="0" smtClean="0"/>
              <a:t>For data, report relies heavily on using what is reported in </a:t>
            </a:r>
            <a:r>
              <a:rPr lang="en-US" dirty="0" err="1" smtClean="0"/>
              <a:t>biwar</a:t>
            </a:r>
            <a:r>
              <a:rPr lang="en-US" dirty="0" smtClean="0"/>
              <a:t> and internal worksheets currently generated during IV&amp;V life cycle work. </a:t>
            </a:r>
          </a:p>
          <a:p>
            <a:pPr marL="0" indent="0">
              <a:buNone/>
            </a:pPr>
            <a:r>
              <a:rPr lang="en-US" u="sng" dirty="0" smtClean="0"/>
              <a:t>Report Format</a:t>
            </a:r>
          </a:p>
          <a:p>
            <a:pPr lvl="1" indent="-285750"/>
            <a:r>
              <a:rPr lang="en-US" dirty="0" smtClean="0"/>
              <a:t>Overall claim tree chart Plus for each major claim in the overall claim chart, the following:</a:t>
            </a:r>
          </a:p>
          <a:p>
            <a:pPr lvl="2" indent="-285750"/>
            <a:r>
              <a:rPr lang="en-US" dirty="0" smtClean="0"/>
              <a:t>Claim statement, Evidence, Argument, Caveats, supplemental information (as given in previous slides)</a:t>
            </a:r>
          </a:p>
          <a:p>
            <a:pPr lvl="2" indent="-285750"/>
            <a:r>
              <a:rPr lang="en-US" dirty="0" smtClean="0"/>
              <a:t>IV&amp;V statement on claim realization as reported in </a:t>
            </a:r>
            <a:r>
              <a:rPr lang="en-US" dirty="0" err="1"/>
              <a:t>B</a:t>
            </a:r>
            <a:r>
              <a:rPr lang="en-US" dirty="0" err="1" smtClean="0"/>
              <a:t>iwar</a:t>
            </a:r>
            <a:r>
              <a:rPr lang="en-US" dirty="0" smtClean="0"/>
              <a:t> (as given in previous slides)</a:t>
            </a:r>
          </a:p>
          <a:p>
            <a:pPr lvl="2" indent="-285750"/>
            <a:r>
              <a:rPr lang="en-US" dirty="0" smtClean="0"/>
              <a:t>Evidence data attachments</a:t>
            </a:r>
          </a:p>
          <a:p>
            <a:pPr marL="342900" lvl="1" indent="0">
              <a:buNone/>
            </a:pPr>
            <a:endParaRPr lang="en-US" dirty="0" smtClean="0"/>
          </a:p>
          <a:p>
            <a:endParaRPr lang="en-US" dirty="0"/>
          </a:p>
        </p:txBody>
      </p:sp>
      <p:sp>
        <p:nvSpPr>
          <p:cNvPr id="3" name="Footer Placeholder 2"/>
          <p:cNvSpPr>
            <a:spLocks noGrp="1"/>
          </p:cNvSpPr>
          <p:nvPr>
            <p:ph type="ftr" sz="quarter" idx="10"/>
          </p:nvPr>
        </p:nvSpPr>
        <p:spPr/>
        <p:txBody>
          <a:bodyPr/>
          <a:lstStyle/>
          <a:p>
            <a:pPr>
              <a:defRPr/>
            </a:pPr>
            <a:r>
              <a:rPr lang="en-US" smtClean="0"/>
              <a:t>Sarma Susarla                                      IV&amp;V Workshop  9/10/2013</a:t>
            </a:r>
            <a:endParaRPr lang="en-US" dirty="0"/>
          </a:p>
        </p:txBody>
      </p:sp>
      <p:sp>
        <p:nvSpPr>
          <p:cNvPr id="4" name="Slide Number Placeholder 3"/>
          <p:cNvSpPr>
            <a:spLocks noGrp="1"/>
          </p:cNvSpPr>
          <p:nvPr>
            <p:ph type="sldNum" sz="quarter" idx="11"/>
          </p:nvPr>
        </p:nvSpPr>
        <p:spPr/>
        <p:txBody>
          <a:bodyPr/>
          <a:lstStyle/>
          <a:p>
            <a:pPr>
              <a:defRPr/>
            </a:pPr>
            <a:fld id="{AE2896B0-2C29-418F-AD60-EA73BFEEB133}"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Assurance cases for software releases in ISS sustaining phase of development</a:t>
            </a:r>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pPr marL="0" indent="0" algn="ctr">
              <a:buNone/>
            </a:pPr>
            <a:r>
              <a:rPr lang="en-US" sz="4000" dirty="0" smtClean="0"/>
              <a:t>Questions/Comments</a:t>
            </a:r>
            <a:endParaRPr lang="en-US" sz="4000"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25</a:t>
            </a:fld>
            <a:endParaRPr lang="en-US" dirty="0"/>
          </a:p>
        </p:txBody>
      </p:sp>
    </p:spTree>
    <p:extLst>
      <p:ext uri="{BB962C8B-B14F-4D97-AF65-F5344CB8AC3E}">
        <p14:creationId xmlns:p14="http://schemas.microsoft.com/office/powerpoint/2010/main" val="2590502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Based Assurance (EBA) Implementation </a:t>
            </a:r>
            <a:r>
              <a:rPr lang="en-US" dirty="0"/>
              <a:t>A</a:t>
            </a:r>
            <a:r>
              <a:rPr lang="en-US" dirty="0" smtClean="0"/>
              <a:t>pproach</a:t>
            </a:r>
            <a:endParaRPr lang="en-US" dirty="0"/>
          </a:p>
        </p:txBody>
      </p:sp>
      <p:sp>
        <p:nvSpPr>
          <p:cNvPr id="3" name="Content Placeholder 2"/>
          <p:cNvSpPr>
            <a:spLocks noGrp="1"/>
          </p:cNvSpPr>
          <p:nvPr>
            <p:ph idx="1"/>
          </p:nvPr>
        </p:nvSpPr>
        <p:spPr/>
        <p:txBody>
          <a:bodyPr/>
          <a:lstStyle/>
          <a:p>
            <a:r>
              <a:rPr lang="en-US" dirty="0" smtClean="0"/>
              <a:t>Use ISS life cycle development model </a:t>
            </a:r>
          </a:p>
          <a:p>
            <a:r>
              <a:rPr lang="en-US" dirty="0" smtClean="0"/>
              <a:t>Use </a:t>
            </a:r>
            <a:r>
              <a:rPr lang="en-US" dirty="0" smtClean="0">
                <a:solidFill>
                  <a:srgbClr val="FF0000"/>
                </a:solidFill>
              </a:rPr>
              <a:t>life cycle development </a:t>
            </a:r>
            <a:r>
              <a:rPr lang="en-US" dirty="0">
                <a:solidFill>
                  <a:srgbClr val="FF0000"/>
                </a:solidFill>
              </a:rPr>
              <a:t>milestones </a:t>
            </a:r>
            <a:r>
              <a:rPr lang="en-US" dirty="0" smtClean="0">
                <a:solidFill>
                  <a:srgbClr val="FF0000"/>
                </a:solidFill>
              </a:rPr>
              <a:t>as </a:t>
            </a:r>
            <a:r>
              <a:rPr lang="en-US" dirty="0">
                <a:solidFill>
                  <a:srgbClr val="FF0000"/>
                </a:solidFill>
              </a:rPr>
              <a:t>individual claims  </a:t>
            </a:r>
            <a:r>
              <a:rPr lang="en-US" dirty="0"/>
              <a:t>into EBA network </a:t>
            </a:r>
            <a:r>
              <a:rPr lang="en-US" dirty="0" smtClean="0"/>
              <a:t>model</a:t>
            </a:r>
          </a:p>
          <a:p>
            <a:pPr lvl="1"/>
            <a:r>
              <a:rPr lang="en-US" dirty="0" smtClean="0"/>
              <a:t>Requirements development completion</a:t>
            </a:r>
          </a:p>
          <a:p>
            <a:pPr lvl="1"/>
            <a:r>
              <a:rPr lang="en-US" dirty="0"/>
              <a:t>C</a:t>
            </a:r>
            <a:r>
              <a:rPr lang="en-US" dirty="0" smtClean="0"/>
              <a:t>ode development completion etc.  </a:t>
            </a:r>
          </a:p>
          <a:p>
            <a:r>
              <a:rPr lang="en-US" dirty="0" smtClean="0"/>
              <a:t>Use </a:t>
            </a:r>
            <a:r>
              <a:rPr lang="en-US" dirty="0" err="1" smtClean="0">
                <a:solidFill>
                  <a:srgbClr val="FF0000"/>
                </a:solidFill>
              </a:rPr>
              <a:t>Biwar</a:t>
            </a:r>
            <a:r>
              <a:rPr lang="en-US" dirty="0" smtClean="0">
                <a:solidFill>
                  <a:srgbClr val="FF0000"/>
                </a:solidFill>
              </a:rPr>
              <a:t> report  as a mechanism to report evidence </a:t>
            </a:r>
            <a:r>
              <a:rPr lang="en-US" dirty="0" smtClean="0"/>
              <a:t>as it becomes available  during  life cycle development support activity</a:t>
            </a:r>
          </a:p>
          <a:p>
            <a:r>
              <a:rPr lang="en-US" dirty="0" smtClean="0"/>
              <a:t>Maximize usage of existing evidence data from technical reports</a:t>
            </a:r>
          </a:p>
          <a:p>
            <a:r>
              <a:rPr lang="en-US" dirty="0" smtClean="0"/>
              <a:t>Minimize new documentation work</a:t>
            </a:r>
          </a:p>
          <a:p>
            <a:r>
              <a:rPr lang="en-US" dirty="0" smtClean="0">
                <a:solidFill>
                  <a:srgbClr val="FF0000"/>
                </a:solidFill>
              </a:rPr>
              <a:t>Existing analyses remain same but may become deeper </a:t>
            </a:r>
            <a:r>
              <a:rPr lang="en-US" dirty="0" smtClean="0"/>
              <a:t>and more rigorous to support each claim</a:t>
            </a:r>
          </a:p>
          <a:p>
            <a:endParaRPr lang="en-US" dirty="0"/>
          </a:p>
        </p:txBody>
      </p:sp>
      <p:sp>
        <p:nvSpPr>
          <p:cNvPr id="4" name="Footer Placeholder 3"/>
          <p:cNvSpPr>
            <a:spLocks noGrp="1"/>
          </p:cNvSpPr>
          <p:nvPr>
            <p:ph type="ftr" sz="quarter" idx="10"/>
          </p:nvPr>
        </p:nvSpPr>
        <p:spPr>
          <a:xfrm>
            <a:off x="304800" y="6248400"/>
            <a:ext cx="2895600" cy="381000"/>
          </a:xfrm>
        </p:spPr>
        <p:txBody>
          <a:bodyPr/>
          <a:lstStyle/>
          <a:p>
            <a:pPr>
              <a:defRPr/>
            </a:pPr>
            <a:r>
              <a:rPr lang="en-US" smtClean="0"/>
              <a:t>Sarma Susarla                                      IV&amp;V Workshop  9/10/2013</a:t>
            </a:r>
            <a:endParaRPr lang="en-US" dirty="0"/>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 CSCI  Life Cycle </a:t>
            </a:r>
            <a:endParaRPr lang="en-US" dirty="0"/>
          </a:p>
        </p:txBody>
      </p:sp>
      <p:sp>
        <p:nvSpPr>
          <p:cNvPr id="3" name="Content Placeholder 2"/>
          <p:cNvSpPr>
            <a:spLocks noGrp="1"/>
          </p:cNvSpPr>
          <p:nvPr>
            <p:ph idx="1"/>
          </p:nvPr>
        </p:nvSpPr>
        <p:spPr>
          <a:xfrm>
            <a:off x="381000" y="1676400"/>
            <a:ext cx="8077200" cy="4495800"/>
          </a:xfrm>
        </p:spPr>
        <p:txBody>
          <a:bodyPr/>
          <a:lstStyle/>
          <a:p>
            <a:r>
              <a:rPr lang="en-US" sz="1600" dirty="0" smtClean="0"/>
              <a:t>In normal waterfall mode, the life cycle Sequence is SRR, PDR, CDR, TRR, and FQT. </a:t>
            </a:r>
          </a:p>
          <a:p>
            <a:r>
              <a:rPr lang="en-US" sz="1600" dirty="0" smtClean="0"/>
              <a:t>In ISS above model is used for CSCI first release.</a:t>
            </a:r>
          </a:p>
          <a:p>
            <a:r>
              <a:rPr lang="en-US" sz="1600" dirty="0" smtClean="0"/>
              <a:t>Subsequent CSCI releases every 15 months to </a:t>
            </a:r>
            <a:endParaRPr lang="en-US" sz="1400" b="1" dirty="0" smtClean="0"/>
          </a:p>
          <a:p>
            <a:pPr lvl="2"/>
            <a:r>
              <a:rPr lang="en-US" sz="1200" b="1" dirty="0" smtClean="0"/>
              <a:t>Enhance  functionality of existing functions</a:t>
            </a:r>
          </a:p>
          <a:p>
            <a:pPr lvl="2"/>
            <a:r>
              <a:rPr lang="en-US" sz="1200" b="1" dirty="0" smtClean="0"/>
              <a:t>Add  new mission requirements such as Visiting Vehicle support</a:t>
            </a:r>
          </a:p>
          <a:p>
            <a:pPr lvl="2"/>
            <a:r>
              <a:rPr lang="en-US" sz="1200" b="1" dirty="0" smtClean="0"/>
              <a:t> Fix existing critical software problems</a:t>
            </a:r>
          </a:p>
          <a:p>
            <a:pPr lvl="2"/>
            <a:r>
              <a:rPr lang="en-US" sz="1200" b="1" dirty="0" smtClean="0"/>
              <a:t> Implement code changes to avoid operator workarounds (SPNs) for code problems</a:t>
            </a:r>
          </a:p>
          <a:p>
            <a:r>
              <a:rPr lang="en-US" sz="1600" dirty="0" smtClean="0"/>
              <a:t>In sustaining phase , </a:t>
            </a:r>
            <a:r>
              <a:rPr lang="en-US" sz="1600" dirty="0">
                <a:solidFill>
                  <a:srgbClr val="FF0000"/>
                </a:solidFill>
              </a:rPr>
              <a:t>e</a:t>
            </a:r>
            <a:r>
              <a:rPr lang="en-US" sz="1600" dirty="0" smtClean="0">
                <a:solidFill>
                  <a:srgbClr val="FF0000"/>
                </a:solidFill>
              </a:rPr>
              <a:t>ach release is an incremental change to the previous release</a:t>
            </a:r>
          </a:p>
          <a:p>
            <a:r>
              <a:rPr lang="en-US" sz="1600" dirty="0" smtClean="0">
                <a:solidFill>
                  <a:srgbClr val="FF0000"/>
                </a:solidFill>
              </a:rPr>
              <a:t>Only changes to the review artifacts are subject to formal reviews</a:t>
            </a:r>
          </a:p>
          <a:p>
            <a:r>
              <a:rPr lang="en-US" sz="1600" b="1" dirty="0" smtClean="0"/>
              <a:t>To cut down development time, parallel development activity for:</a:t>
            </a:r>
          </a:p>
          <a:p>
            <a:pPr lvl="1"/>
            <a:r>
              <a:rPr lang="en-US" sz="1600" b="1" dirty="0" smtClean="0"/>
              <a:t>Requirements development</a:t>
            </a:r>
          </a:p>
          <a:p>
            <a:pPr lvl="1"/>
            <a:r>
              <a:rPr lang="en-US" sz="1600" b="1" dirty="0" smtClean="0"/>
              <a:t>Design/Code development</a:t>
            </a:r>
          </a:p>
          <a:p>
            <a:pPr lvl="1"/>
            <a:r>
              <a:rPr lang="en-US" sz="1600" b="1" dirty="0" smtClean="0"/>
              <a:t>FQT test development</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4</a:t>
            </a:fld>
            <a:endParaRPr lang="en-US" dirty="0"/>
          </a:p>
        </p:txBody>
      </p:sp>
    </p:spTree>
    <p:extLst>
      <p:ext uri="{BB962C8B-B14F-4D97-AF65-F5344CB8AC3E}">
        <p14:creationId xmlns:p14="http://schemas.microsoft.com/office/powerpoint/2010/main" val="169370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a:t>
            </a:r>
            <a:r>
              <a:rPr lang="en-US" baseline="0" dirty="0" smtClean="0"/>
              <a:t> cycle </a:t>
            </a:r>
            <a:r>
              <a:rPr lang="en-US" dirty="0" smtClean="0"/>
              <a:t>Timeline</a:t>
            </a:r>
            <a:endParaRPr lang="en-US" dirty="0"/>
          </a:p>
        </p:txBody>
      </p:sp>
      <p:sp>
        <p:nvSpPr>
          <p:cNvPr id="29" name="TextBox 28"/>
          <p:cNvSpPr txBox="1"/>
          <p:nvPr/>
        </p:nvSpPr>
        <p:spPr>
          <a:xfrm>
            <a:off x="990600" y="2743200"/>
            <a:ext cx="1752600" cy="276999"/>
          </a:xfrm>
          <a:prstGeom prst="rect">
            <a:avLst/>
          </a:prstGeom>
          <a:noFill/>
        </p:spPr>
        <p:txBody>
          <a:bodyPr wrap="square" rtlCol="0">
            <a:spAutoFit/>
          </a:bodyPr>
          <a:lstStyle/>
          <a:p>
            <a:r>
              <a:rPr lang="en-US" dirty="0" smtClean="0">
                <a:solidFill>
                  <a:srgbClr val="FF0000"/>
                </a:solidFill>
              </a:rPr>
              <a:t>RCS Review Process</a:t>
            </a:r>
            <a:endParaRPr lang="en-US" dirty="0">
              <a:solidFill>
                <a:srgbClr val="FF0000"/>
              </a:solidFill>
            </a:endParaRPr>
          </a:p>
        </p:txBody>
      </p:sp>
      <p:sp>
        <p:nvSpPr>
          <p:cNvPr id="11" name="Rectangle 10"/>
          <p:cNvSpPr/>
          <p:nvPr/>
        </p:nvSpPr>
        <p:spPr bwMode="auto">
          <a:xfrm>
            <a:off x="1066801" y="3048000"/>
            <a:ext cx="3124199" cy="343064"/>
          </a:xfrm>
          <a:prstGeom prst="rect">
            <a:avLst/>
          </a:prstGeom>
          <a:solidFill>
            <a:schemeClr val="accent1">
              <a:lumMod val="60000"/>
              <a:lumOff val="40000"/>
            </a:schemeClr>
          </a:solidFill>
          <a:ln w="254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26" name="TextBox 25"/>
          <p:cNvSpPr txBox="1"/>
          <p:nvPr/>
        </p:nvSpPr>
        <p:spPr>
          <a:xfrm>
            <a:off x="1828800" y="3048000"/>
            <a:ext cx="2100009" cy="402240"/>
          </a:xfrm>
          <a:prstGeom prst="rect">
            <a:avLst/>
          </a:prstGeom>
          <a:noFill/>
        </p:spPr>
        <p:txBody>
          <a:bodyPr wrap="square" rtlCol="0">
            <a:spAutoFit/>
          </a:bodyPr>
          <a:lstStyle/>
          <a:p>
            <a:r>
              <a:rPr lang="en-US" dirty="0" smtClean="0"/>
              <a:t>Test design development</a:t>
            </a:r>
            <a:endParaRPr lang="en-US" dirty="0"/>
          </a:p>
        </p:txBody>
      </p:sp>
      <p:sp>
        <p:nvSpPr>
          <p:cNvPr id="30" name="TextBox 29"/>
          <p:cNvSpPr txBox="1"/>
          <p:nvPr/>
        </p:nvSpPr>
        <p:spPr>
          <a:xfrm>
            <a:off x="2057400" y="3352800"/>
            <a:ext cx="2411121" cy="276999"/>
          </a:xfrm>
          <a:prstGeom prst="rect">
            <a:avLst/>
          </a:prstGeom>
          <a:noFill/>
        </p:spPr>
        <p:txBody>
          <a:bodyPr wrap="square" rtlCol="0">
            <a:spAutoFit/>
          </a:bodyPr>
          <a:lstStyle/>
          <a:p>
            <a:r>
              <a:rPr lang="en-US" dirty="0" smtClean="0">
                <a:solidFill>
                  <a:srgbClr val="FF0000"/>
                </a:solidFill>
              </a:rPr>
              <a:t>Design Test Review Process</a:t>
            </a:r>
            <a:endParaRPr lang="en-US" dirty="0">
              <a:solidFill>
                <a:srgbClr val="FF0000"/>
              </a:solidFill>
            </a:endParaRPr>
          </a:p>
        </p:txBody>
      </p:sp>
      <p:sp>
        <p:nvSpPr>
          <p:cNvPr id="28" name="TextBox 27"/>
          <p:cNvSpPr txBox="1"/>
          <p:nvPr/>
        </p:nvSpPr>
        <p:spPr>
          <a:xfrm>
            <a:off x="1219200" y="3657600"/>
            <a:ext cx="3566160" cy="276999"/>
          </a:xfrm>
          <a:prstGeom prst="rect">
            <a:avLst/>
          </a:prstGeom>
          <a:solidFill>
            <a:schemeClr val="accent1">
              <a:lumMod val="60000"/>
              <a:lumOff val="40000"/>
            </a:schemeClr>
          </a:solidFill>
          <a:ln w="25400">
            <a:solidFill>
              <a:schemeClr val="tx1"/>
            </a:solidFill>
          </a:ln>
        </p:spPr>
        <p:txBody>
          <a:bodyPr wrap="square" rtlCol="0">
            <a:spAutoFit/>
          </a:bodyPr>
          <a:lstStyle/>
          <a:p>
            <a:r>
              <a:rPr lang="en-US" dirty="0" smtClean="0"/>
              <a:t>Test Implementation- Test Script Development</a:t>
            </a:r>
            <a:endParaRPr lang="en-US" dirty="0"/>
          </a:p>
        </p:txBody>
      </p:sp>
      <p:sp>
        <p:nvSpPr>
          <p:cNvPr id="32" name="TextBox 31"/>
          <p:cNvSpPr txBox="1"/>
          <p:nvPr/>
        </p:nvSpPr>
        <p:spPr>
          <a:xfrm>
            <a:off x="2209800" y="4038600"/>
            <a:ext cx="3048000" cy="276999"/>
          </a:xfrm>
          <a:prstGeom prst="rect">
            <a:avLst/>
          </a:prstGeom>
          <a:noFill/>
        </p:spPr>
        <p:txBody>
          <a:bodyPr wrap="square" rtlCol="0">
            <a:spAutoFit/>
          </a:bodyPr>
          <a:lstStyle/>
          <a:p>
            <a:r>
              <a:rPr lang="en-US" dirty="0" smtClean="0">
                <a:solidFill>
                  <a:srgbClr val="FF0000"/>
                </a:solidFill>
              </a:rPr>
              <a:t>Implementation Test Review Process</a:t>
            </a:r>
            <a:endParaRPr lang="en-US" dirty="0">
              <a:solidFill>
                <a:srgbClr val="FF0000"/>
              </a:solidFill>
            </a:endParaRPr>
          </a:p>
        </p:txBody>
      </p:sp>
      <p:grpSp>
        <p:nvGrpSpPr>
          <p:cNvPr id="63" name="Group 62"/>
          <p:cNvGrpSpPr/>
          <p:nvPr/>
        </p:nvGrpSpPr>
        <p:grpSpPr>
          <a:xfrm>
            <a:off x="1219200" y="4495800"/>
            <a:ext cx="3657600" cy="505599"/>
            <a:chOff x="1447800" y="4114800"/>
            <a:chExt cx="3657600" cy="505599"/>
          </a:xfrm>
        </p:grpSpPr>
        <p:sp>
          <p:nvSpPr>
            <p:cNvPr id="60" name="TextBox 59"/>
            <p:cNvSpPr txBox="1"/>
            <p:nvPr/>
          </p:nvSpPr>
          <p:spPr>
            <a:xfrm>
              <a:off x="1447800" y="4114800"/>
              <a:ext cx="3657600" cy="276999"/>
            </a:xfrm>
            <a:prstGeom prst="rect">
              <a:avLst/>
            </a:prstGeom>
            <a:solidFill>
              <a:srgbClr val="FFFF00"/>
            </a:solidFill>
            <a:ln w="25400">
              <a:solidFill>
                <a:schemeClr val="tx1"/>
              </a:solidFill>
            </a:ln>
          </p:spPr>
          <p:txBody>
            <a:bodyPr wrap="square" rtlCol="0">
              <a:spAutoFit/>
            </a:bodyPr>
            <a:lstStyle/>
            <a:p>
              <a:r>
                <a:rPr lang="en-US" dirty="0" smtClean="0"/>
                <a:t>Software design/code development</a:t>
              </a:r>
              <a:endParaRPr lang="en-US" dirty="0"/>
            </a:p>
          </p:txBody>
        </p:sp>
        <p:sp>
          <p:nvSpPr>
            <p:cNvPr id="62" name="TextBox 61"/>
            <p:cNvSpPr txBox="1"/>
            <p:nvPr/>
          </p:nvSpPr>
          <p:spPr>
            <a:xfrm>
              <a:off x="2209800" y="4343400"/>
              <a:ext cx="1920240" cy="276999"/>
            </a:xfrm>
            <a:prstGeom prst="rect">
              <a:avLst/>
            </a:prstGeom>
            <a:noFill/>
          </p:spPr>
          <p:txBody>
            <a:bodyPr wrap="square" rtlCol="0">
              <a:spAutoFit/>
            </a:bodyPr>
            <a:lstStyle/>
            <a:p>
              <a:r>
                <a:rPr lang="en-US" dirty="0" smtClean="0">
                  <a:solidFill>
                    <a:srgbClr val="FF0000"/>
                  </a:solidFill>
                </a:rPr>
                <a:t>Peer Review Process</a:t>
              </a:r>
              <a:endParaRPr lang="en-US" dirty="0">
                <a:solidFill>
                  <a:srgbClr val="FF0000"/>
                </a:solidFill>
              </a:endParaRPr>
            </a:p>
          </p:txBody>
        </p:sp>
      </p:grpSp>
      <p:sp>
        <p:nvSpPr>
          <p:cNvPr id="10" name="Down Arrow 9"/>
          <p:cNvSpPr/>
          <p:nvPr/>
        </p:nvSpPr>
        <p:spPr bwMode="auto">
          <a:xfrm>
            <a:off x="5943600" y="2057400"/>
            <a:ext cx="152400" cy="304800"/>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5" name="Rectangle 4"/>
          <p:cNvSpPr/>
          <p:nvPr/>
        </p:nvSpPr>
        <p:spPr bwMode="auto">
          <a:xfrm>
            <a:off x="762000" y="2362202"/>
            <a:ext cx="2221654" cy="381001"/>
          </a:xfrm>
          <a:prstGeom prst="rect">
            <a:avLst/>
          </a:prstGeom>
          <a:solidFill>
            <a:schemeClr val="accent2">
              <a:lumMod val="20000"/>
              <a:lumOff val="80000"/>
            </a:schemeClr>
          </a:solidFill>
          <a:ln w="3175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24" name="TextBox 23"/>
          <p:cNvSpPr txBox="1"/>
          <p:nvPr/>
        </p:nvSpPr>
        <p:spPr>
          <a:xfrm>
            <a:off x="685800" y="2377440"/>
            <a:ext cx="2194560" cy="274320"/>
          </a:xfrm>
          <a:prstGeom prst="rect">
            <a:avLst/>
          </a:prstGeom>
          <a:noFill/>
        </p:spPr>
        <p:txBody>
          <a:bodyPr wrap="square" rtlCol="0">
            <a:spAutoFit/>
          </a:bodyPr>
          <a:lstStyle/>
          <a:p>
            <a:r>
              <a:rPr lang="en-US" sz="1100" dirty="0" smtClean="0"/>
              <a:t>Requirements Development </a:t>
            </a:r>
          </a:p>
          <a:p>
            <a:endParaRPr lang="en-US" sz="1100" dirty="0" smtClean="0"/>
          </a:p>
          <a:p>
            <a:endParaRPr lang="en-US" sz="1100" dirty="0"/>
          </a:p>
        </p:txBody>
      </p:sp>
      <p:sp>
        <p:nvSpPr>
          <p:cNvPr id="36" name="Rectangle 35"/>
          <p:cNvSpPr/>
          <p:nvPr/>
        </p:nvSpPr>
        <p:spPr bwMode="auto">
          <a:xfrm>
            <a:off x="3200400" y="2438400"/>
            <a:ext cx="1319107" cy="301852"/>
          </a:xfrm>
          <a:prstGeom prst="rect">
            <a:avLst/>
          </a:prstGeom>
          <a:solidFill>
            <a:schemeClr val="accent2">
              <a:lumMod val="20000"/>
              <a:lumOff val="80000"/>
            </a:schemeClr>
          </a:solidFill>
          <a:ln w="38100" cap="flat" cmpd="sng" algn="ctr">
            <a:solidFill>
              <a:schemeClr val="tx1"/>
            </a:solidFill>
            <a:prstDash val="sysDash"/>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4" name="TextBox 73"/>
          <p:cNvSpPr txBox="1"/>
          <p:nvPr/>
        </p:nvSpPr>
        <p:spPr>
          <a:xfrm>
            <a:off x="1600200" y="2133600"/>
            <a:ext cx="914400" cy="276999"/>
          </a:xfrm>
          <a:prstGeom prst="rect">
            <a:avLst/>
          </a:prstGeom>
          <a:noFill/>
        </p:spPr>
        <p:txBody>
          <a:bodyPr wrap="square" rtlCol="0">
            <a:spAutoFit/>
          </a:bodyPr>
          <a:lstStyle/>
          <a:p>
            <a:r>
              <a:rPr lang="en-US" dirty="0" smtClean="0"/>
              <a:t>6 months</a:t>
            </a:r>
            <a:endParaRPr lang="en-US" dirty="0"/>
          </a:p>
        </p:txBody>
      </p:sp>
      <p:sp>
        <p:nvSpPr>
          <p:cNvPr id="75" name="TextBox 74"/>
          <p:cNvSpPr txBox="1"/>
          <p:nvPr/>
        </p:nvSpPr>
        <p:spPr>
          <a:xfrm>
            <a:off x="3657600" y="2133600"/>
            <a:ext cx="914400" cy="276999"/>
          </a:xfrm>
          <a:prstGeom prst="rect">
            <a:avLst/>
          </a:prstGeom>
          <a:noFill/>
        </p:spPr>
        <p:txBody>
          <a:bodyPr wrap="square" rtlCol="0">
            <a:spAutoFit/>
          </a:bodyPr>
          <a:lstStyle/>
          <a:p>
            <a:r>
              <a:rPr lang="en-US" dirty="0" smtClean="0"/>
              <a:t>6 months</a:t>
            </a:r>
            <a:endParaRPr lang="en-US" dirty="0"/>
          </a:p>
        </p:txBody>
      </p:sp>
      <p:grpSp>
        <p:nvGrpSpPr>
          <p:cNvPr id="39" name="Group 38"/>
          <p:cNvGrpSpPr/>
          <p:nvPr/>
        </p:nvGrpSpPr>
        <p:grpSpPr>
          <a:xfrm>
            <a:off x="381000" y="1752600"/>
            <a:ext cx="1219200" cy="533400"/>
            <a:chOff x="914400" y="1447800"/>
            <a:chExt cx="1219200" cy="533400"/>
          </a:xfrm>
        </p:grpSpPr>
        <p:sp>
          <p:nvSpPr>
            <p:cNvPr id="6" name="Down Arrow 5"/>
            <p:cNvSpPr/>
            <p:nvPr/>
          </p:nvSpPr>
          <p:spPr bwMode="auto">
            <a:xfrm>
              <a:off x="914400" y="1676400"/>
              <a:ext cx="152400" cy="304800"/>
            </a:xfrm>
            <a:prstGeom prst="downArrow">
              <a:avLst/>
            </a:prstGeom>
            <a:solidFill>
              <a:srgbClr val="FF0000"/>
            </a:solidFill>
            <a:ln w="12700" cap="flat" cmpd="sng" algn="ctr">
              <a:solidFill>
                <a:srgbClr val="FF0000"/>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FF0000"/>
                </a:solidFill>
                <a:effectLst/>
                <a:latin typeface="Arial" charset="0"/>
              </a:endParaRPr>
            </a:p>
          </p:txBody>
        </p:sp>
        <p:sp>
          <p:nvSpPr>
            <p:cNvPr id="15" name="TextBox 14"/>
            <p:cNvSpPr txBox="1"/>
            <p:nvPr/>
          </p:nvSpPr>
          <p:spPr>
            <a:xfrm>
              <a:off x="1066800" y="1447800"/>
              <a:ext cx="1066800" cy="461665"/>
            </a:xfrm>
            <a:prstGeom prst="rect">
              <a:avLst/>
            </a:prstGeom>
            <a:noFill/>
          </p:spPr>
          <p:txBody>
            <a:bodyPr wrap="square" rtlCol="0">
              <a:spAutoFit/>
            </a:bodyPr>
            <a:lstStyle/>
            <a:p>
              <a:r>
                <a:rPr lang="en-US" dirty="0" smtClean="0">
                  <a:solidFill>
                    <a:srgbClr val="FF0000"/>
                  </a:solidFill>
                </a:rPr>
                <a:t>Content Review</a:t>
              </a:r>
              <a:endParaRPr lang="en-US" dirty="0">
                <a:solidFill>
                  <a:srgbClr val="FF0000"/>
                </a:solidFill>
              </a:endParaRPr>
            </a:p>
          </p:txBody>
        </p:sp>
      </p:grpSp>
      <p:grpSp>
        <p:nvGrpSpPr>
          <p:cNvPr id="38" name="Group 37"/>
          <p:cNvGrpSpPr/>
          <p:nvPr/>
        </p:nvGrpSpPr>
        <p:grpSpPr>
          <a:xfrm>
            <a:off x="2971800" y="1752600"/>
            <a:ext cx="533400" cy="533400"/>
            <a:chOff x="3657600" y="1447800"/>
            <a:chExt cx="533400" cy="533400"/>
          </a:xfrm>
        </p:grpSpPr>
        <p:sp>
          <p:nvSpPr>
            <p:cNvPr id="9" name="Down Arrow 8"/>
            <p:cNvSpPr/>
            <p:nvPr/>
          </p:nvSpPr>
          <p:spPr bwMode="auto">
            <a:xfrm>
              <a:off x="3810000" y="1676400"/>
              <a:ext cx="152400" cy="304800"/>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18" name="TextBox 17"/>
            <p:cNvSpPr txBox="1"/>
            <p:nvPr/>
          </p:nvSpPr>
          <p:spPr>
            <a:xfrm>
              <a:off x="3657600" y="1447800"/>
              <a:ext cx="533400" cy="276999"/>
            </a:xfrm>
            <a:prstGeom prst="rect">
              <a:avLst/>
            </a:prstGeom>
            <a:noFill/>
          </p:spPr>
          <p:txBody>
            <a:bodyPr wrap="square" rtlCol="0">
              <a:spAutoFit/>
            </a:bodyPr>
            <a:lstStyle/>
            <a:p>
              <a:r>
                <a:rPr lang="en-US" dirty="0" smtClean="0">
                  <a:solidFill>
                    <a:srgbClr val="FF0000"/>
                  </a:solidFill>
                </a:rPr>
                <a:t>TDR</a:t>
              </a:r>
              <a:endParaRPr lang="en-US" dirty="0">
                <a:solidFill>
                  <a:srgbClr val="FF0000"/>
                </a:solidFill>
              </a:endParaRPr>
            </a:p>
          </p:txBody>
        </p:sp>
      </p:grpSp>
      <p:grpSp>
        <p:nvGrpSpPr>
          <p:cNvPr id="40" name="Group 39"/>
          <p:cNvGrpSpPr/>
          <p:nvPr/>
        </p:nvGrpSpPr>
        <p:grpSpPr>
          <a:xfrm>
            <a:off x="4876800" y="1828800"/>
            <a:ext cx="609600" cy="487790"/>
            <a:chOff x="5867400" y="1447800"/>
            <a:chExt cx="609600" cy="487790"/>
          </a:xfrm>
        </p:grpSpPr>
        <p:sp>
          <p:nvSpPr>
            <p:cNvPr id="7" name="Down Arrow 6"/>
            <p:cNvSpPr/>
            <p:nvPr/>
          </p:nvSpPr>
          <p:spPr bwMode="auto">
            <a:xfrm>
              <a:off x="5867400" y="1600199"/>
              <a:ext cx="152400" cy="335391"/>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20" name="TextBox 19"/>
            <p:cNvSpPr txBox="1"/>
            <p:nvPr/>
          </p:nvSpPr>
          <p:spPr>
            <a:xfrm>
              <a:off x="5943600" y="1447800"/>
              <a:ext cx="533400" cy="276999"/>
            </a:xfrm>
            <a:prstGeom prst="rect">
              <a:avLst/>
            </a:prstGeom>
            <a:noFill/>
          </p:spPr>
          <p:txBody>
            <a:bodyPr wrap="square" rtlCol="0">
              <a:spAutoFit/>
            </a:bodyPr>
            <a:lstStyle/>
            <a:p>
              <a:r>
                <a:rPr lang="en-US" dirty="0" smtClean="0">
                  <a:solidFill>
                    <a:srgbClr val="FF0000"/>
                  </a:solidFill>
                </a:rPr>
                <a:t>TRR</a:t>
              </a:r>
              <a:endParaRPr lang="en-US" dirty="0">
                <a:solidFill>
                  <a:srgbClr val="FF0000"/>
                </a:solidFill>
              </a:endParaRPr>
            </a:p>
          </p:txBody>
        </p:sp>
      </p:grpSp>
      <p:cxnSp>
        <p:nvCxnSpPr>
          <p:cNvPr id="65" name="Straight Connector 64"/>
          <p:cNvCxnSpPr/>
          <p:nvPr/>
        </p:nvCxnSpPr>
        <p:spPr bwMode="auto">
          <a:xfrm>
            <a:off x="2819400" y="2286000"/>
            <a:ext cx="4572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66" name="Straight Connector 65"/>
          <p:cNvCxnSpPr/>
          <p:nvPr/>
        </p:nvCxnSpPr>
        <p:spPr bwMode="auto">
          <a:xfrm>
            <a:off x="7391400" y="2438400"/>
            <a:ext cx="4572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67" name="Straight Connector 66"/>
          <p:cNvCxnSpPr/>
          <p:nvPr/>
        </p:nvCxnSpPr>
        <p:spPr bwMode="auto">
          <a:xfrm flipH="1">
            <a:off x="609600" y="2286000"/>
            <a:ext cx="6096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69" name="Straight Connector 68"/>
          <p:cNvCxnSpPr/>
          <p:nvPr/>
        </p:nvCxnSpPr>
        <p:spPr bwMode="auto">
          <a:xfrm flipH="1">
            <a:off x="3200400" y="2286000"/>
            <a:ext cx="4572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70" name="Straight Connector 69"/>
          <p:cNvCxnSpPr/>
          <p:nvPr/>
        </p:nvCxnSpPr>
        <p:spPr bwMode="auto">
          <a:xfrm>
            <a:off x="5791200" y="2286000"/>
            <a:ext cx="18288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71" name="Straight Connector 70"/>
          <p:cNvCxnSpPr/>
          <p:nvPr/>
        </p:nvCxnSpPr>
        <p:spPr bwMode="auto">
          <a:xfrm flipH="1">
            <a:off x="5029200" y="2286000"/>
            <a:ext cx="1524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sp>
        <p:nvSpPr>
          <p:cNvPr id="76" name="TextBox 75"/>
          <p:cNvSpPr txBox="1"/>
          <p:nvPr/>
        </p:nvSpPr>
        <p:spPr>
          <a:xfrm>
            <a:off x="5105400" y="2133600"/>
            <a:ext cx="914400" cy="276999"/>
          </a:xfrm>
          <a:prstGeom prst="rect">
            <a:avLst/>
          </a:prstGeom>
          <a:noFill/>
        </p:spPr>
        <p:txBody>
          <a:bodyPr wrap="square" rtlCol="0">
            <a:spAutoFit/>
          </a:bodyPr>
          <a:lstStyle/>
          <a:p>
            <a:r>
              <a:rPr lang="en-US" dirty="0" smtClean="0"/>
              <a:t>2 months</a:t>
            </a:r>
            <a:endParaRPr lang="en-US" dirty="0"/>
          </a:p>
        </p:txBody>
      </p:sp>
      <p:sp>
        <p:nvSpPr>
          <p:cNvPr id="8" name="Footer Placeholder 7"/>
          <p:cNvSpPr>
            <a:spLocks noGrp="1"/>
          </p:cNvSpPr>
          <p:nvPr>
            <p:ph type="ftr" sz="quarter" idx="10"/>
          </p:nvPr>
        </p:nvSpPr>
        <p:spPr>
          <a:xfrm>
            <a:off x="419100" y="6096000"/>
            <a:ext cx="2895600" cy="304800"/>
          </a:xfrm>
        </p:spPr>
        <p:txBody>
          <a:bodyPr/>
          <a:lstStyle/>
          <a:p>
            <a:pPr>
              <a:defRPr/>
            </a:pPr>
            <a:r>
              <a:rPr lang="en-US" smtClean="0"/>
              <a:t>Sarma Susarla                                      IV&amp;V Workshop  9/10/2013</a:t>
            </a:r>
            <a:endParaRPr lang="en-US" dirty="0"/>
          </a:p>
        </p:txBody>
      </p:sp>
      <p:sp>
        <p:nvSpPr>
          <p:cNvPr id="48" name="Rectangle 47"/>
          <p:cNvSpPr/>
          <p:nvPr/>
        </p:nvSpPr>
        <p:spPr bwMode="auto">
          <a:xfrm>
            <a:off x="4267200" y="3048000"/>
            <a:ext cx="533400" cy="301852"/>
          </a:xfrm>
          <a:prstGeom prst="rect">
            <a:avLst/>
          </a:prstGeom>
          <a:solidFill>
            <a:schemeClr val="accent1">
              <a:lumMod val="60000"/>
              <a:lumOff val="40000"/>
            </a:schemeClr>
          </a:solidFill>
          <a:ln w="38100" cap="flat" cmpd="sng" algn="ctr">
            <a:solidFill>
              <a:schemeClr val="tx1"/>
            </a:solidFill>
            <a:prstDash val="sysDash"/>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49" name="Rectangle 48"/>
          <p:cNvSpPr/>
          <p:nvPr/>
        </p:nvSpPr>
        <p:spPr bwMode="auto">
          <a:xfrm>
            <a:off x="4953000" y="3657600"/>
            <a:ext cx="365760" cy="274320"/>
          </a:xfrm>
          <a:prstGeom prst="rect">
            <a:avLst/>
          </a:prstGeom>
          <a:solidFill>
            <a:schemeClr val="accent1">
              <a:lumMod val="60000"/>
              <a:lumOff val="40000"/>
            </a:schemeClr>
          </a:solidFill>
          <a:ln w="38100" cap="flat" cmpd="sng" algn="ctr">
            <a:solidFill>
              <a:schemeClr val="tx1"/>
            </a:solidFill>
            <a:prstDash val="sysDash"/>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50" name="Down Arrow 49"/>
          <p:cNvSpPr/>
          <p:nvPr/>
        </p:nvSpPr>
        <p:spPr bwMode="auto">
          <a:xfrm>
            <a:off x="6400800" y="2057400"/>
            <a:ext cx="152400" cy="304800"/>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53" name="TextBox 52"/>
          <p:cNvSpPr txBox="1"/>
          <p:nvPr/>
        </p:nvSpPr>
        <p:spPr>
          <a:xfrm>
            <a:off x="6248400" y="1600200"/>
            <a:ext cx="685800" cy="461665"/>
          </a:xfrm>
          <a:prstGeom prst="rect">
            <a:avLst/>
          </a:prstGeom>
          <a:noFill/>
        </p:spPr>
        <p:txBody>
          <a:bodyPr wrap="square" rtlCol="0">
            <a:normAutofit/>
          </a:bodyPr>
          <a:lstStyle/>
          <a:p>
            <a:r>
              <a:rPr lang="en-US" dirty="0" smtClean="0">
                <a:solidFill>
                  <a:srgbClr val="FF0000"/>
                </a:solidFill>
              </a:rPr>
              <a:t>Stage</a:t>
            </a:r>
          </a:p>
          <a:p>
            <a:r>
              <a:rPr lang="en-US" dirty="0" smtClean="0">
                <a:solidFill>
                  <a:srgbClr val="FF0000"/>
                </a:solidFill>
              </a:rPr>
              <a:t>TRRs</a:t>
            </a:r>
            <a:endParaRPr lang="en-US" dirty="0">
              <a:solidFill>
                <a:srgbClr val="FF0000"/>
              </a:solidFill>
            </a:endParaRPr>
          </a:p>
        </p:txBody>
      </p:sp>
      <p:sp>
        <p:nvSpPr>
          <p:cNvPr id="55" name="TextBox 54"/>
          <p:cNvSpPr txBox="1"/>
          <p:nvPr/>
        </p:nvSpPr>
        <p:spPr>
          <a:xfrm>
            <a:off x="5715001" y="1524000"/>
            <a:ext cx="609600" cy="461665"/>
          </a:xfrm>
          <a:prstGeom prst="rect">
            <a:avLst/>
          </a:prstGeom>
          <a:noFill/>
        </p:spPr>
        <p:txBody>
          <a:bodyPr wrap="square" rtlCol="0">
            <a:spAutoFit/>
          </a:bodyPr>
          <a:lstStyle/>
          <a:p>
            <a:r>
              <a:rPr lang="en-US" dirty="0" smtClean="0">
                <a:solidFill>
                  <a:srgbClr val="FF0000"/>
                </a:solidFill>
              </a:rPr>
              <a:t>FQT end</a:t>
            </a:r>
            <a:endParaRPr lang="en-US" dirty="0">
              <a:solidFill>
                <a:srgbClr val="FF0000"/>
              </a:solidFill>
            </a:endParaRPr>
          </a:p>
        </p:txBody>
      </p:sp>
      <p:sp>
        <p:nvSpPr>
          <p:cNvPr id="56" name="TextBox 55"/>
          <p:cNvSpPr txBox="1"/>
          <p:nvPr/>
        </p:nvSpPr>
        <p:spPr>
          <a:xfrm>
            <a:off x="6781800" y="1600200"/>
            <a:ext cx="609600" cy="461665"/>
          </a:xfrm>
          <a:prstGeom prst="rect">
            <a:avLst/>
          </a:prstGeom>
          <a:noFill/>
        </p:spPr>
        <p:txBody>
          <a:bodyPr wrap="square" rtlCol="0">
            <a:spAutoFit/>
          </a:bodyPr>
          <a:lstStyle/>
          <a:p>
            <a:r>
              <a:rPr lang="en-US" dirty="0" smtClean="0">
                <a:solidFill>
                  <a:srgbClr val="FF0000"/>
                </a:solidFill>
              </a:rPr>
              <a:t>Stage End</a:t>
            </a:r>
            <a:endParaRPr lang="en-US" dirty="0">
              <a:solidFill>
                <a:srgbClr val="FF0000"/>
              </a:solidFill>
            </a:endParaRPr>
          </a:p>
        </p:txBody>
      </p:sp>
      <p:sp>
        <p:nvSpPr>
          <p:cNvPr id="57" name="TextBox 56"/>
          <p:cNvSpPr txBox="1"/>
          <p:nvPr/>
        </p:nvSpPr>
        <p:spPr>
          <a:xfrm>
            <a:off x="7570024" y="1752600"/>
            <a:ext cx="609600" cy="276999"/>
          </a:xfrm>
          <a:prstGeom prst="rect">
            <a:avLst/>
          </a:prstGeom>
          <a:noFill/>
        </p:spPr>
        <p:txBody>
          <a:bodyPr wrap="square" rtlCol="0">
            <a:spAutoFit/>
          </a:bodyPr>
          <a:lstStyle/>
          <a:p>
            <a:r>
              <a:rPr lang="en-US" dirty="0" smtClean="0">
                <a:solidFill>
                  <a:srgbClr val="FF0000"/>
                </a:solidFill>
              </a:rPr>
              <a:t>STRR</a:t>
            </a:r>
            <a:endParaRPr lang="en-US" dirty="0">
              <a:solidFill>
                <a:srgbClr val="FF0000"/>
              </a:solidFill>
            </a:endParaRPr>
          </a:p>
        </p:txBody>
      </p:sp>
      <p:sp>
        <p:nvSpPr>
          <p:cNvPr id="72" name="Cloud Callout 71"/>
          <p:cNvSpPr/>
          <p:nvPr/>
        </p:nvSpPr>
        <p:spPr bwMode="auto">
          <a:xfrm rot="8641659">
            <a:off x="6705600" y="3094085"/>
            <a:ext cx="1992602" cy="859332"/>
          </a:xfrm>
          <a:prstGeom prst="cloudCallout">
            <a:avLst>
              <a:gd name="adj1" fmla="val -36237"/>
              <a:gd name="adj2" fmla="val 87582"/>
            </a:avLst>
          </a:prstGeom>
          <a:solidFill>
            <a:schemeClr val="bg1">
              <a:lumMod val="65000"/>
            </a:schemeClr>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grpSp>
        <p:nvGrpSpPr>
          <p:cNvPr id="79" name="Group 78"/>
          <p:cNvGrpSpPr/>
          <p:nvPr/>
        </p:nvGrpSpPr>
        <p:grpSpPr>
          <a:xfrm>
            <a:off x="6934200" y="2057400"/>
            <a:ext cx="1487695" cy="1790514"/>
            <a:chOff x="6960424" y="2057400"/>
            <a:chExt cx="1487695" cy="1790514"/>
          </a:xfrm>
        </p:grpSpPr>
        <p:sp>
          <p:nvSpPr>
            <p:cNvPr id="51" name="Down Arrow 50"/>
            <p:cNvSpPr/>
            <p:nvPr/>
          </p:nvSpPr>
          <p:spPr bwMode="auto">
            <a:xfrm>
              <a:off x="6960424" y="2057400"/>
              <a:ext cx="152400" cy="304800"/>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52" name="Down Arrow 51"/>
            <p:cNvSpPr/>
            <p:nvPr/>
          </p:nvSpPr>
          <p:spPr bwMode="auto">
            <a:xfrm>
              <a:off x="7798624" y="2133600"/>
              <a:ext cx="152400" cy="274320"/>
            </a:xfrm>
            <a:prstGeom prst="downArrow">
              <a:avLst/>
            </a:prstGeom>
            <a:solidFill>
              <a:srgbClr val="FF0000"/>
            </a:solidFill>
            <a:ln w="12700" cap="flat" cmpd="sng" algn="ctr">
              <a:solidFill>
                <a:schemeClr val="tx1"/>
              </a:solidFill>
              <a:prstDash val="solid"/>
              <a:round/>
              <a:headEnd type="none" w="med" len="med"/>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smtClean="0">
                <a:ln>
                  <a:noFill/>
                </a:ln>
                <a:solidFill>
                  <a:schemeClr val="tx1"/>
                </a:solidFill>
                <a:effectLst/>
                <a:latin typeface="Arial" charset="0"/>
              </a:endParaRPr>
            </a:p>
          </p:txBody>
        </p:sp>
        <p:sp>
          <p:nvSpPr>
            <p:cNvPr id="73" name="TextBox 72"/>
            <p:cNvSpPr txBox="1"/>
            <p:nvPr/>
          </p:nvSpPr>
          <p:spPr>
            <a:xfrm rot="19349744">
              <a:off x="7115654" y="3201583"/>
              <a:ext cx="1332465" cy="646331"/>
            </a:xfrm>
            <a:prstGeom prst="rect">
              <a:avLst/>
            </a:prstGeom>
            <a:noFill/>
          </p:spPr>
          <p:txBody>
            <a:bodyPr wrap="square" rtlCol="0">
              <a:spAutoFit/>
            </a:bodyPr>
            <a:lstStyle/>
            <a:p>
              <a:r>
                <a:rPr lang="en-US" dirty="0" smtClean="0">
                  <a:solidFill>
                    <a:schemeClr val="accent2">
                      <a:lumMod val="50000"/>
                    </a:schemeClr>
                  </a:solidFill>
                </a:rPr>
                <a:t>CSCI </a:t>
              </a:r>
              <a:r>
                <a:rPr lang="en-US" dirty="0" smtClean="0">
                  <a:solidFill>
                    <a:schemeClr val="accent6">
                      <a:lumMod val="50000"/>
                    </a:schemeClr>
                  </a:solidFill>
                </a:rPr>
                <a:t>ready</a:t>
              </a:r>
              <a:r>
                <a:rPr lang="en-US" dirty="0" smtClean="0">
                  <a:solidFill>
                    <a:schemeClr val="accent2">
                      <a:lumMod val="50000"/>
                    </a:schemeClr>
                  </a:solidFill>
                </a:rPr>
                <a:t> for on-orbit transition</a:t>
              </a:r>
              <a:endParaRPr lang="en-US" dirty="0">
                <a:solidFill>
                  <a:schemeClr val="accent2">
                    <a:lumMod val="50000"/>
                  </a:schemeClr>
                </a:solidFill>
              </a:endParaRPr>
            </a:p>
          </p:txBody>
        </p:sp>
      </p:grpSp>
      <p:sp>
        <p:nvSpPr>
          <p:cNvPr id="80" name="TextBox 79"/>
          <p:cNvSpPr txBox="1"/>
          <p:nvPr/>
        </p:nvSpPr>
        <p:spPr>
          <a:xfrm>
            <a:off x="533400" y="4953000"/>
            <a:ext cx="2971800" cy="1200329"/>
          </a:xfrm>
          <a:prstGeom prst="rect">
            <a:avLst/>
          </a:prstGeom>
          <a:noFill/>
        </p:spPr>
        <p:txBody>
          <a:bodyPr wrap="square" rtlCol="0">
            <a:spAutoFit/>
          </a:bodyPr>
          <a:lstStyle/>
          <a:p>
            <a:r>
              <a:rPr lang="en-US" sz="900" dirty="0" smtClean="0"/>
              <a:t>Legend</a:t>
            </a:r>
          </a:p>
          <a:p>
            <a:pPr lvl="1"/>
            <a:r>
              <a:rPr lang="en-US" sz="900" dirty="0" smtClean="0"/>
              <a:t>TDR: Technical Design Review</a:t>
            </a:r>
          </a:p>
          <a:p>
            <a:pPr lvl="1"/>
            <a:r>
              <a:rPr lang="en-US" sz="900" dirty="0" smtClean="0"/>
              <a:t>TRR: Test Readiness Review</a:t>
            </a:r>
          </a:p>
          <a:p>
            <a:pPr lvl="1"/>
            <a:r>
              <a:rPr lang="en-US" sz="900" dirty="0" smtClean="0"/>
              <a:t>FQT : Formal Qualification Testing</a:t>
            </a:r>
          </a:p>
          <a:p>
            <a:pPr lvl="1"/>
            <a:r>
              <a:rPr lang="en-US" sz="900" dirty="0" smtClean="0"/>
              <a:t>STRR: Software Transition Readiness Review</a:t>
            </a:r>
          </a:p>
          <a:p>
            <a:pPr lvl="1"/>
            <a:r>
              <a:rPr lang="en-US" sz="900" dirty="0" smtClean="0"/>
              <a:t>RCS:  Requirement Change Sheet</a:t>
            </a:r>
          </a:p>
          <a:p>
            <a:endParaRPr lang="en-US" sz="900" dirty="0"/>
          </a:p>
        </p:txBody>
      </p:sp>
      <p:cxnSp>
        <p:nvCxnSpPr>
          <p:cNvPr id="81" name="Straight Connector 80"/>
          <p:cNvCxnSpPr/>
          <p:nvPr/>
        </p:nvCxnSpPr>
        <p:spPr bwMode="auto">
          <a:xfrm flipH="1">
            <a:off x="6019800" y="2438400"/>
            <a:ext cx="4572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cxnSp>
        <p:nvCxnSpPr>
          <p:cNvPr id="83" name="Straight Connector 82"/>
          <p:cNvCxnSpPr/>
          <p:nvPr/>
        </p:nvCxnSpPr>
        <p:spPr bwMode="auto">
          <a:xfrm>
            <a:off x="4495800" y="2286000"/>
            <a:ext cx="457200" cy="0"/>
          </a:xfrm>
          <a:prstGeom prst="line">
            <a:avLst/>
          </a:prstGeom>
          <a:solidFill>
            <a:schemeClr val="bg1"/>
          </a:solidFill>
          <a:ln w="19050" cap="flat" cmpd="sng" algn="ctr">
            <a:solidFill>
              <a:schemeClr val="tx1"/>
            </a:solidFill>
            <a:prstDash val="sysDash"/>
            <a:round/>
            <a:headEnd type="none" w="med" len="med"/>
            <a:tailEnd type="triangle" w="med" len="med"/>
          </a:ln>
          <a:effectLst/>
        </p:spPr>
      </p:cxnSp>
      <p:sp>
        <p:nvSpPr>
          <p:cNvPr id="84" name="TextBox 83"/>
          <p:cNvSpPr txBox="1"/>
          <p:nvPr/>
        </p:nvSpPr>
        <p:spPr>
          <a:xfrm>
            <a:off x="6400800" y="2286000"/>
            <a:ext cx="914400" cy="276999"/>
          </a:xfrm>
          <a:prstGeom prst="rect">
            <a:avLst/>
          </a:prstGeom>
          <a:noFill/>
        </p:spPr>
        <p:txBody>
          <a:bodyPr wrap="square" rtlCol="0">
            <a:spAutoFit/>
          </a:bodyPr>
          <a:lstStyle/>
          <a:p>
            <a:r>
              <a:rPr lang="en-US" dirty="0" smtClean="0"/>
              <a:t>4 months</a:t>
            </a:r>
            <a:endParaRPr lang="en-US" dirty="0"/>
          </a:p>
        </p:txBody>
      </p:sp>
      <p:sp>
        <p:nvSpPr>
          <p:cNvPr id="3" name="Slide Number Placeholder 2"/>
          <p:cNvSpPr>
            <a:spLocks noGrp="1"/>
          </p:cNvSpPr>
          <p:nvPr>
            <p:ph type="sldNum" sz="quarter" idx="11"/>
          </p:nvPr>
        </p:nvSpPr>
        <p:spPr/>
        <p:txBody>
          <a:bodyPr/>
          <a:lstStyle/>
          <a:p>
            <a:pPr>
              <a:defRPr/>
            </a:pPr>
            <a:fld id="{06657608-BFD1-466F-8D21-34806D444141}" type="slidenum">
              <a:rPr lang="en-US" smtClean="0"/>
              <a:pPr>
                <a:defRPr/>
              </a:pPr>
              <a:t>5</a:t>
            </a:fld>
            <a:endParaRPr lang="en-US" dirty="0"/>
          </a:p>
        </p:txBody>
      </p:sp>
    </p:spTree>
    <p:extLst>
      <p:ext uri="{BB962C8B-B14F-4D97-AF65-F5344CB8AC3E}">
        <p14:creationId xmlns:p14="http://schemas.microsoft.com/office/powerpoint/2010/main" val="3437438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CSCI Life Cycle </a:t>
            </a:r>
            <a:r>
              <a:rPr lang="en-US" dirty="0" smtClean="0"/>
              <a:t> Reviews</a:t>
            </a:r>
            <a:endParaRPr lang="en-US" dirty="0"/>
          </a:p>
        </p:txBody>
      </p:sp>
      <p:sp>
        <p:nvSpPr>
          <p:cNvPr id="3" name="Content Placeholder 2"/>
          <p:cNvSpPr>
            <a:spLocks noGrp="1"/>
          </p:cNvSpPr>
          <p:nvPr>
            <p:ph idx="1"/>
          </p:nvPr>
        </p:nvSpPr>
        <p:spPr>
          <a:xfrm>
            <a:off x="381000" y="1371600"/>
            <a:ext cx="8077200" cy="4876800"/>
          </a:xfrm>
        </p:spPr>
        <p:txBody>
          <a:bodyPr/>
          <a:lstStyle/>
          <a:p>
            <a:r>
              <a:rPr lang="en-US" sz="1600" dirty="0" smtClean="0"/>
              <a:t>Sustaining engineering CSCI development life cycle</a:t>
            </a:r>
            <a:endParaRPr lang="en-US" sz="1600" dirty="0"/>
          </a:p>
          <a:p>
            <a:pPr lvl="1"/>
            <a:r>
              <a:rPr lang="en-US" sz="1200" b="1" dirty="0">
                <a:solidFill>
                  <a:srgbClr val="FF0000"/>
                </a:solidFill>
              </a:rPr>
              <a:t>Content </a:t>
            </a:r>
            <a:r>
              <a:rPr lang="en-US" sz="1200" b="1" dirty="0" smtClean="0">
                <a:solidFill>
                  <a:srgbClr val="FF0000"/>
                </a:solidFill>
              </a:rPr>
              <a:t>review</a:t>
            </a:r>
          </a:p>
          <a:p>
            <a:pPr lvl="2"/>
            <a:r>
              <a:rPr lang="en-US" sz="1200" b="1" dirty="0" smtClean="0"/>
              <a:t>SCR </a:t>
            </a:r>
            <a:r>
              <a:rPr lang="en-US" sz="1200" b="1" dirty="0"/>
              <a:t>(Software Change Request) </a:t>
            </a:r>
            <a:r>
              <a:rPr lang="en-US" sz="1200" b="1" dirty="0" smtClean="0"/>
              <a:t>database contains desired new functionality, existing problems, and product improvement suggestions</a:t>
            </a:r>
          </a:p>
          <a:p>
            <a:pPr lvl="2"/>
            <a:r>
              <a:rPr lang="en-US" sz="1200" b="1" dirty="0" smtClean="0"/>
              <a:t>SCR Content is selected based on community high priority selections</a:t>
            </a:r>
          </a:p>
          <a:p>
            <a:pPr lvl="2"/>
            <a:r>
              <a:rPr lang="en-US" sz="1200" b="1" dirty="0" smtClean="0"/>
              <a:t>IV&amp;V selects open SCRs from the database</a:t>
            </a:r>
          </a:p>
          <a:p>
            <a:pPr lvl="3"/>
            <a:r>
              <a:rPr lang="en-US" sz="1200" b="1" dirty="0" smtClean="0"/>
              <a:t>To meet mission requirements</a:t>
            </a:r>
          </a:p>
          <a:p>
            <a:pPr lvl="3"/>
            <a:r>
              <a:rPr lang="en-US" sz="1200" b="1" dirty="0" smtClean="0"/>
              <a:t>To fix critical problems </a:t>
            </a:r>
          </a:p>
          <a:p>
            <a:pPr lvl="1"/>
            <a:r>
              <a:rPr lang="en-US" sz="1200" b="1" dirty="0" smtClean="0">
                <a:solidFill>
                  <a:srgbClr val="FF0000"/>
                </a:solidFill>
              </a:rPr>
              <a:t>Requirement Change Reviews</a:t>
            </a:r>
          </a:p>
          <a:p>
            <a:pPr lvl="2"/>
            <a:r>
              <a:rPr lang="en-US" sz="1200" b="1" dirty="0" smtClean="0"/>
              <a:t>On going, held after requirement changes for each SCR are worked</a:t>
            </a:r>
          </a:p>
          <a:p>
            <a:pPr lvl="2"/>
            <a:r>
              <a:rPr lang="en-US" sz="1200" b="1" dirty="0" smtClean="0"/>
              <a:t>IV&amp;V evaluates changes for Q1, Q2, Q3 and provides issue feedback</a:t>
            </a:r>
            <a:endParaRPr lang="en-US" sz="1200" b="1" dirty="0"/>
          </a:p>
          <a:p>
            <a:pPr lvl="1"/>
            <a:r>
              <a:rPr lang="en-US" sz="1200" b="1" dirty="0">
                <a:solidFill>
                  <a:srgbClr val="FF0000"/>
                </a:solidFill>
              </a:rPr>
              <a:t>Technical Design Review (TDR</a:t>
            </a:r>
            <a:r>
              <a:rPr lang="en-US" sz="1200" dirty="0" smtClean="0">
                <a:solidFill>
                  <a:srgbClr val="FF0000"/>
                </a:solidFill>
              </a:rPr>
              <a:t>)</a:t>
            </a:r>
          </a:p>
          <a:p>
            <a:pPr lvl="2"/>
            <a:r>
              <a:rPr lang="en-US" sz="1200" b="1" dirty="0" smtClean="0"/>
              <a:t>Held after all requirement changes and new designs are complete</a:t>
            </a:r>
            <a:endParaRPr lang="en-US" sz="1200" b="1" dirty="0"/>
          </a:p>
          <a:p>
            <a:pPr lvl="2"/>
            <a:r>
              <a:rPr lang="en-US" sz="1200" b="1" dirty="0"/>
              <a:t>Combines SRR, PDR, and </a:t>
            </a:r>
            <a:r>
              <a:rPr lang="en-US" sz="1200" b="1" dirty="0" smtClean="0"/>
              <a:t>CDR in waterfall model</a:t>
            </a:r>
            <a:endParaRPr lang="en-US" sz="1200" b="1" dirty="0"/>
          </a:p>
          <a:p>
            <a:pPr lvl="2"/>
            <a:r>
              <a:rPr lang="en-US" sz="1200" b="1" dirty="0" smtClean="0"/>
              <a:t>IV&amp;V evaluates design changes for Q1, Q2, Q3 and provides issue feedback</a:t>
            </a:r>
          </a:p>
          <a:p>
            <a:pPr lvl="1"/>
            <a:r>
              <a:rPr lang="en-US" sz="1200" b="1" dirty="0" smtClean="0">
                <a:solidFill>
                  <a:srgbClr val="FF0000"/>
                </a:solidFill>
              </a:rPr>
              <a:t>Code Reviews</a:t>
            </a:r>
          </a:p>
          <a:p>
            <a:pPr lvl="2"/>
            <a:r>
              <a:rPr lang="en-US" sz="1200" b="1" dirty="0" smtClean="0"/>
              <a:t>On going, held after code developed for each SCR triggered change</a:t>
            </a:r>
          </a:p>
          <a:p>
            <a:pPr lvl="2"/>
            <a:r>
              <a:rPr lang="en-US" sz="1200" b="1" dirty="0" smtClean="0"/>
              <a:t>IV&amp;V evaluates changes for Q1, Q2, Q3 and provides issue feedback</a:t>
            </a:r>
          </a:p>
          <a:p>
            <a:pPr lvl="1"/>
            <a:r>
              <a:rPr lang="en-US" sz="1200" b="1" dirty="0" smtClean="0">
                <a:solidFill>
                  <a:srgbClr val="FF0000"/>
                </a:solidFill>
              </a:rPr>
              <a:t>Test Design Reviews</a:t>
            </a:r>
          </a:p>
          <a:p>
            <a:pPr lvl="2"/>
            <a:r>
              <a:rPr lang="en-US" sz="1200" b="1" dirty="0" smtClean="0"/>
              <a:t>On going, held after test case designs to verify new requirements are developed</a:t>
            </a:r>
          </a:p>
          <a:p>
            <a:pPr lvl="2"/>
            <a:r>
              <a:rPr lang="en-US" sz="1200" b="1" dirty="0" smtClean="0"/>
              <a:t>IV&amp;V evaluates design to ensure that the tests verify the requirements correctly and completely.</a:t>
            </a:r>
          </a:p>
          <a:p>
            <a:pPr lvl="2"/>
            <a:r>
              <a:rPr lang="en-US" sz="1200" b="1" dirty="0" smtClean="0"/>
              <a:t> Q2 and Q3 considered as applicable</a:t>
            </a:r>
          </a:p>
          <a:p>
            <a:pPr lvl="2"/>
            <a:endParaRPr lang="en-US" b="1" dirty="0" smtClean="0"/>
          </a:p>
          <a:p>
            <a:pPr lvl="2"/>
            <a:endParaRPr lang="en-US" sz="1400" b="1" dirty="0"/>
          </a:p>
          <a:p>
            <a:endParaRPr lang="en-US" sz="1400"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6</a:t>
            </a:fld>
            <a:endParaRPr lang="en-US" dirty="0"/>
          </a:p>
        </p:txBody>
      </p:sp>
    </p:spTree>
    <p:extLst>
      <p:ext uri="{BB962C8B-B14F-4D97-AF65-F5344CB8AC3E}">
        <p14:creationId xmlns:p14="http://schemas.microsoft.com/office/powerpoint/2010/main" val="625669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CSCI Life Cycle  Reviews</a:t>
            </a:r>
            <a:endParaRPr lang="en-US" dirty="0"/>
          </a:p>
        </p:txBody>
      </p:sp>
      <p:sp>
        <p:nvSpPr>
          <p:cNvPr id="3" name="Content Placeholder 2"/>
          <p:cNvSpPr>
            <a:spLocks noGrp="1"/>
          </p:cNvSpPr>
          <p:nvPr>
            <p:ph idx="1"/>
          </p:nvPr>
        </p:nvSpPr>
        <p:spPr/>
        <p:txBody>
          <a:bodyPr/>
          <a:lstStyle/>
          <a:p>
            <a:r>
              <a:rPr lang="en-US" sz="1200" b="1" dirty="0" smtClean="0">
                <a:solidFill>
                  <a:srgbClr val="FF0000"/>
                </a:solidFill>
              </a:rPr>
              <a:t>Test </a:t>
            </a:r>
            <a:r>
              <a:rPr lang="en-US" sz="1200" dirty="0">
                <a:solidFill>
                  <a:srgbClr val="FF0000"/>
                </a:solidFill>
              </a:rPr>
              <a:t>I</a:t>
            </a:r>
            <a:r>
              <a:rPr lang="en-US" sz="1200" b="1" dirty="0" smtClean="0">
                <a:solidFill>
                  <a:srgbClr val="FF0000"/>
                </a:solidFill>
              </a:rPr>
              <a:t>mplementation Reviews</a:t>
            </a:r>
          </a:p>
          <a:p>
            <a:pPr lvl="1"/>
            <a:r>
              <a:rPr lang="en-US" sz="1200" b="1" dirty="0" smtClean="0"/>
              <a:t>On going, review held after a  test script for an FQT test is developed and </a:t>
            </a:r>
            <a:r>
              <a:rPr lang="en-US" sz="1200" b="1" dirty="0" err="1" smtClean="0"/>
              <a:t>dryrun</a:t>
            </a:r>
            <a:r>
              <a:rPr lang="en-US" sz="1200" b="1" dirty="0" smtClean="0"/>
              <a:t> on FQT platform</a:t>
            </a:r>
          </a:p>
          <a:p>
            <a:pPr lvl="1"/>
            <a:r>
              <a:rPr lang="en-US" sz="1200" b="1" dirty="0" smtClean="0"/>
              <a:t>IV&amp;V verifies from test log and script that the test is implemented as per test design and test cases ran in the expected sequence and order</a:t>
            </a:r>
          </a:p>
          <a:p>
            <a:pPr lvl="1"/>
            <a:r>
              <a:rPr lang="en-US" sz="1200" b="1" dirty="0" smtClean="0"/>
              <a:t>IV&amp;V also verifies that test failures are captured in SCRs.</a:t>
            </a:r>
          </a:p>
          <a:p>
            <a:r>
              <a:rPr lang="en-US" sz="1200" b="1" dirty="0" smtClean="0">
                <a:solidFill>
                  <a:srgbClr val="FF0000"/>
                </a:solidFill>
              </a:rPr>
              <a:t>Test Readiness Review (TRR)</a:t>
            </a:r>
          </a:p>
          <a:p>
            <a:pPr lvl="1"/>
            <a:r>
              <a:rPr lang="en-US" sz="1200" b="1" dirty="0" smtClean="0"/>
              <a:t>Held after all tests completed  test implementation reviews, review issues were incorporated, and tests were </a:t>
            </a:r>
            <a:r>
              <a:rPr lang="en-US" sz="1200" b="1" dirty="0" err="1" smtClean="0"/>
              <a:t>dryrun</a:t>
            </a:r>
            <a:r>
              <a:rPr lang="en-US" sz="1200" b="1" dirty="0" smtClean="0"/>
              <a:t> on flight release.</a:t>
            </a:r>
          </a:p>
          <a:p>
            <a:pPr lvl="1"/>
            <a:r>
              <a:rPr lang="en-US" sz="1200" b="1" dirty="0" smtClean="0"/>
              <a:t>IV&amp;V verifies that there are no open issues on any test cleared for FQT run</a:t>
            </a:r>
          </a:p>
          <a:p>
            <a:r>
              <a:rPr lang="en-US" sz="1200" b="1" dirty="0" smtClean="0">
                <a:solidFill>
                  <a:srgbClr val="FF0000"/>
                </a:solidFill>
              </a:rPr>
              <a:t>Formal Qualification Test Results </a:t>
            </a:r>
            <a:r>
              <a:rPr lang="en-US" sz="1200" dirty="0">
                <a:solidFill>
                  <a:srgbClr val="FF0000"/>
                </a:solidFill>
              </a:rPr>
              <a:t>R</a:t>
            </a:r>
            <a:r>
              <a:rPr lang="en-US" sz="1200" b="1" dirty="0" smtClean="0">
                <a:solidFill>
                  <a:srgbClr val="FF0000"/>
                </a:solidFill>
              </a:rPr>
              <a:t>eview</a:t>
            </a:r>
          </a:p>
          <a:p>
            <a:pPr marL="571500" lvl="3" indent="-285750"/>
            <a:r>
              <a:rPr lang="en-US" sz="1200" b="1" dirty="0" smtClean="0"/>
              <a:t>IV&amp;V reviews test logs to verify  that tests ran as expected and test failures are properly described in referenced SCRs. </a:t>
            </a:r>
          </a:p>
          <a:p>
            <a:pPr marL="285750" lvl="2" indent="-285750">
              <a:buFont typeface="Arial" pitchFamily="34" charset="0"/>
              <a:buChar char="•"/>
            </a:pPr>
            <a:r>
              <a:rPr lang="en-US" sz="1200" b="1" dirty="0" smtClean="0">
                <a:solidFill>
                  <a:srgbClr val="FF0000"/>
                </a:solidFill>
              </a:rPr>
              <a:t>Stage Test Reviews</a:t>
            </a:r>
          </a:p>
          <a:p>
            <a:pPr marL="571500" lvl="3" indent="-285750">
              <a:buFont typeface="Arial" pitchFamily="34" charset="0"/>
              <a:buChar char="•"/>
            </a:pPr>
            <a:r>
              <a:rPr lang="en-US" sz="1200" b="1" dirty="0" smtClean="0"/>
              <a:t>IV&amp;V reviews integrated tests that verify the CSCI performance in the on-orbit CSCIs integrated environment</a:t>
            </a:r>
          </a:p>
          <a:p>
            <a:pPr marL="571500" lvl="3" indent="-285750">
              <a:buFont typeface="Arial" pitchFamily="34" charset="0"/>
              <a:buChar char="•"/>
            </a:pPr>
            <a:r>
              <a:rPr lang="en-US" sz="1200" b="1" dirty="0" smtClean="0"/>
              <a:t>IV&amp;V ensures that test procedures match test objectives and test failures are correctly reported in SCRs</a:t>
            </a:r>
          </a:p>
          <a:p>
            <a:pPr marL="285750" lvl="2" indent="-285750">
              <a:buFont typeface="Arial" pitchFamily="34" charset="0"/>
              <a:buChar char="•"/>
            </a:pPr>
            <a:r>
              <a:rPr lang="en-US" sz="1200" b="1" dirty="0" smtClean="0">
                <a:solidFill>
                  <a:srgbClr val="FF0000"/>
                </a:solidFill>
              </a:rPr>
              <a:t>Software Transition Readiness Review</a:t>
            </a:r>
          </a:p>
          <a:p>
            <a:pPr marL="571500" lvl="3" indent="-285750">
              <a:buFont typeface="Arial" pitchFamily="34" charset="0"/>
              <a:buChar char="•"/>
            </a:pPr>
            <a:r>
              <a:rPr lang="en-US" sz="1200" b="1" dirty="0" smtClean="0"/>
              <a:t>IV&amp;V evaluates open SCRs/Issues to ensure that  the corresponding problem does not impact  on-orbit  CSCI transition to new release or immediate operation with new release</a:t>
            </a:r>
          </a:p>
          <a:p>
            <a:pPr marL="571500" lvl="3" indent="-285750">
              <a:buFont typeface="Arial" pitchFamily="34" charset="0"/>
              <a:buChar char="•"/>
            </a:pPr>
            <a:r>
              <a:rPr lang="en-US" sz="1200" b="1" dirty="0" smtClean="0"/>
              <a:t>If such SCRs/Issues are found, IV&amp;V would articulate to the Program to address the problem before  the transition.</a:t>
            </a:r>
          </a:p>
          <a:p>
            <a:endParaRPr lang="en-US"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CSCI Assurance Model</a:t>
            </a:r>
            <a:endParaRPr lang="en-US" dirty="0"/>
          </a:p>
        </p:txBody>
      </p:sp>
      <p:sp>
        <p:nvSpPr>
          <p:cNvPr id="3" name="Content Placeholder 2"/>
          <p:cNvSpPr>
            <a:spLocks noGrp="1"/>
          </p:cNvSpPr>
          <p:nvPr>
            <p:ph idx="1"/>
          </p:nvPr>
        </p:nvSpPr>
        <p:spPr>
          <a:xfrm>
            <a:off x="381000" y="1524000"/>
            <a:ext cx="8077200" cy="4495800"/>
          </a:xfrm>
        </p:spPr>
        <p:txBody>
          <a:bodyPr/>
          <a:lstStyle/>
          <a:p>
            <a:pPr>
              <a:buNone/>
            </a:pPr>
            <a:r>
              <a:rPr lang="en-US" sz="1400" dirty="0" smtClean="0">
                <a:solidFill>
                  <a:srgbClr val="FF0000"/>
                </a:solidFill>
              </a:rPr>
              <a:t>Components</a:t>
            </a:r>
          </a:p>
          <a:p>
            <a:pPr lvl="1"/>
            <a:r>
              <a:rPr lang="en-US" sz="1400" b="1" dirty="0" smtClean="0"/>
              <a:t>A Generic  assurance claim network</a:t>
            </a:r>
          </a:p>
          <a:p>
            <a:pPr lvl="1"/>
            <a:r>
              <a:rPr lang="en-US" sz="1400" b="1" dirty="0" smtClean="0"/>
              <a:t>The Generic model is instantiated for each CSCI  to suit the  CSCI’s specific life cycle specifics.</a:t>
            </a:r>
          </a:p>
          <a:p>
            <a:pPr lvl="2"/>
            <a:r>
              <a:rPr lang="en-US" sz="1400" b="1" dirty="0" smtClean="0"/>
              <a:t>Sub-claims may be added to suite </a:t>
            </a:r>
          </a:p>
          <a:p>
            <a:pPr lvl="2"/>
            <a:r>
              <a:rPr lang="en-US" sz="1400" b="1" dirty="0" smtClean="0"/>
              <a:t>Listed evidence in the model may be substituted with different evidence applicable evidence</a:t>
            </a:r>
          </a:p>
          <a:p>
            <a:pPr lvl="2"/>
            <a:r>
              <a:rPr lang="en-US" sz="1400" b="1" dirty="0" smtClean="0"/>
              <a:t>TBDs in the model will be replaced with actual numbers</a:t>
            </a:r>
          </a:p>
          <a:p>
            <a:pPr lvl="1"/>
            <a:r>
              <a:rPr lang="en-US" sz="1400" b="1" dirty="0" smtClean="0"/>
              <a:t>A Generic evidence reporting mechanism</a:t>
            </a:r>
          </a:p>
          <a:p>
            <a:r>
              <a:rPr lang="en-US" sz="1400" dirty="0" smtClean="0">
                <a:solidFill>
                  <a:srgbClr val="FF0000"/>
                </a:solidFill>
              </a:rPr>
              <a:t>Analysis Drivers</a:t>
            </a:r>
          </a:p>
          <a:p>
            <a:pPr lvl="1"/>
            <a:r>
              <a:rPr lang="en-US" sz="1400" b="1" dirty="0" smtClean="0"/>
              <a:t>Technical Reference for Adverse Conditions</a:t>
            </a:r>
          </a:p>
          <a:p>
            <a:pPr lvl="1"/>
            <a:r>
              <a:rPr lang="en-US" sz="1400" b="1" dirty="0" smtClean="0"/>
              <a:t>Technical Reference for undocumented CSCI behaviors as needed</a:t>
            </a:r>
          </a:p>
          <a:p>
            <a:pPr lvl="1"/>
            <a:r>
              <a:rPr lang="en-US" sz="1400" b="1" dirty="0" smtClean="0"/>
              <a:t>PAL assets as extensions to Catalog of Methods for ISS specific artifacts analysis for:</a:t>
            </a:r>
          </a:p>
          <a:p>
            <a:pPr lvl="2"/>
            <a:r>
              <a:rPr lang="en-US" sz="1400" b="1" dirty="0" smtClean="0"/>
              <a:t>Requirements</a:t>
            </a:r>
          </a:p>
          <a:p>
            <a:pPr lvl="2"/>
            <a:r>
              <a:rPr lang="en-US" sz="1400" b="1" dirty="0" smtClean="0"/>
              <a:t>Software design</a:t>
            </a:r>
          </a:p>
          <a:p>
            <a:pPr lvl="2"/>
            <a:r>
              <a:rPr lang="en-US" sz="1400" b="1" dirty="0" smtClean="0"/>
              <a:t>Flight code</a:t>
            </a:r>
          </a:p>
          <a:p>
            <a:pPr lvl="2"/>
            <a:r>
              <a:rPr lang="en-US" sz="1400" b="1" dirty="0" smtClean="0"/>
              <a:t>Test design and implementation</a:t>
            </a:r>
          </a:p>
          <a:p>
            <a:pPr marL="400050" lvl="1" indent="0">
              <a:buNone/>
            </a:pPr>
            <a:endParaRPr lang="en-US" dirty="0" smtClean="0"/>
          </a:p>
          <a:p>
            <a:pPr lvl="1">
              <a:buNone/>
            </a:pP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8</a:t>
            </a:fld>
            <a:endParaRPr lang="en-US" dirty="0"/>
          </a:p>
        </p:txBody>
      </p:sp>
    </p:spTree>
    <p:extLst>
      <p:ext uri="{BB962C8B-B14F-4D97-AF65-F5344CB8AC3E}">
        <p14:creationId xmlns:p14="http://schemas.microsoft.com/office/powerpoint/2010/main" val="366079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Assurance Model Concept</a:t>
            </a:r>
            <a:endParaRPr lang="en-US" dirty="0"/>
          </a:p>
        </p:txBody>
      </p:sp>
      <p:sp>
        <p:nvSpPr>
          <p:cNvPr id="3" name="Content Placeholder 2"/>
          <p:cNvSpPr>
            <a:spLocks noGrp="1"/>
          </p:cNvSpPr>
          <p:nvPr>
            <p:ph idx="1"/>
          </p:nvPr>
        </p:nvSpPr>
        <p:spPr>
          <a:xfrm>
            <a:off x="381000" y="1371600"/>
            <a:ext cx="8077200" cy="4648200"/>
          </a:xfrm>
        </p:spPr>
        <p:txBody>
          <a:bodyPr/>
          <a:lstStyle/>
          <a:p>
            <a:r>
              <a:rPr lang="en-US" sz="1200" dirty="0" smtClean="0"/>
              <a:t>Inverted Tree structure of various claims each claim representing completion of a life cycle development event</a:t>
            </a:r>
          </a:p>
          <a:p>
            <a:pPr marL="285750" lvl="1" indent="-285750">
              <a:buFont typeface="Arial" pitchFamily="34" charset="0"/>
              <a:buChar char="•"/>
            </a:pPr>
            <a:r>
              <a:rPr lang="en-US" sz="1200" b="1" dirty="0" smtClean="0">
                <a:solidFill>
                  <a:srgbClr val="FF0000"/>
                </a:solidFill>
              </a:rPr>
              <a:t>Top most claim represents final assurance claim for Software on-orbit deploymen</a:t>
            </a:r>
            <a:r>
              <a:rPr lang="en-US" sz="1200" b="1" dirty="0" smtClean="0"/>
              <a:t>t</a:t>
            </a:r>
          </a:p>
          <a:p>
            <a:pPr>
              <a:buNone/>
            </a:pPr>
            <a:r>
              <a:rPr lang="en-US" sz="1200" u="sng" dirty="0" smtClean="0"/>
              <a:t>For each  Sub-Claim</a:t>
            </a:r>
          </a:p>
          <a:p>
            <a:pPr lvl="1">
              <a:buNone/>
            </a:pPr>
            <a:r>
              <a:rPr lang="en-US" sz="1200" b="1" dirty="0" smtClean="0">
                <a:solidFill>
                  <a:srgbClr val="FF0000"/>
                </a:solidFill>
              </a:rPr>
              <a:t>Claim Statement</a:t>
            </a:r>
          </a:p>
          <a:p>
            <a:pPr lvl="1"/>
            <a:r>
              <a:rPr lang="en-US" sz="1200" b="1" dirty="0" smtClean="0"/>
              <a:t>Second level claims representing each major milestone in software development at Process level E.g.</a:t>
            </a:r>
          </a:p>
          <a:p>
            <a:pPr lvl="2"/>
            <a:r>
              <a:rPr lang="en-US" sz="1200" b="1" dirty="0" smtClean="0"/>
              <a:t>Requirements development complete</a:t>
            </a:r>
          </a:p>
          <a:p>
            <a:pPr lvl="2"/>
            <a:r>
              <a:rPr lang="en-US" sz="1200" b="1" dirty="0" smtClean="0"/>
              <a:t>Code development complete etc.</a:t>
            </a:r>
          </a:p>
          <a:p>
            <a:pPr lvl="1"/>
            <a:r>
              <a:rPr lang="en-US" sz="1200" b="1" dirty="0" smtClean="0"/>
              <a:t>Third level claim represents sub-claims if second level claim  is made up of several distinguishable life cycle events</a:t>
            </a:r>
          </a:p>
          <a:p>
            <a:pPr lvl="1"/>
            <a:r>
              <a:rPr lang="en-US" sz="1200" b="1" dirty="0" smtClean="0"/>
              <a:t>The last level claim represents analysis activity requiring certain rigor such as IV&amp;V 3 Questions   </a:t>
            </a:r>
          </a:p>
          <a:p>
            <a:pPr lvl="1">
              <a:buNone/>
            </a:pPr>
            <a:r>
              <a:rPr lang="en-US" sz="1200" b="1" dirty="0" smtClean="0">
                <a:solidFill>
                  <a:srgbClr val="FF0000"/>
                </a:solidFill>
              </a:rPr>
              <a:t>Evidence</a:t>
            </a:r>
          </a:p>
          <a:p>
            <a:pPr lvl="1"/>
            <a:r>
              <a:rPr lang="en-US" sz="1200" b="1" dirty="0" smtClean="0"/>
              <a:t>Most of the data is what is generated  for existing technical reports</a:t>
            </a:r>
          </a:p>
          <a:p>
            <a:pPr lvl="2"/>
            <a:r>
              <a:rPr lang="en-US" sz="1200" b="1" dirty="0" smtClean="0"/>
              <a:t>TDR Report</a:t>
            </a:r>
          </a:p>
          <a:p>
            <a:pPr lvl="2"/>
            <a:r>
              <a:rPr lang="en-US" sz="1200" b="1" dirty="0" smtClean="0"/>
              <a:t>TRR report</a:t>
            </a:r>
          </a:p>
          <a:p>
            <a:pPr lvl="2"/>
            <a:r>
              <a:rPr lang="en-US" sz="1200" b="1" dirty="0" smtClean="0"/>
              <a:t>STRR report</a:t>
            </a:r>
          </a:p>
          <a:p>
            <a:pPr lvl="1"/>
            <a:r>
              <a:rPr lang="en-US" sz="1200" b="1" dirty="0" smtClean="0"/>
              <a:t>List of developer products such as SCRs, RCSs and Tests reviewed and IV&amp;V issues</a:t>
            </a:r>
          </a:p>
          <a:p>
            <a:pPr lvl="1"/>
            <a:r>
              <a:rPr lang="en-US" sz="1200" b="1" dirty="0" smtClean="0"/>
              <a:t> Life </a:t>
            </a:r>
            <a:r>
              <a:rPr lang="en-US" sz="1200" b="1" dirty="0"/>
              <a:t>cycle analysis activity and results </a:t>
            </a:r>
            <a:r>
              <a:rPr lang="en-US" sz="1200" b="1" dirty="0" smtClean="0"/>
              <a:t>reported </a:t>
            </a:r>
            <a:r>
              <a:rPr lang="en-US" sz="1200" b="1" dirty="0"/>
              <a:t>in </a:t>
            </a:r>
            <a:r>
              <a:rPr lang="en-US" sz="1200" b="1" dirty="0" err="1"/>
              <a:t>B</a:t>
            </a:r>
            <a:r>
              <a:rPr lang="en-US" sz="1200" b="1" dirty="0" err="1" smtClean="0"/>
              <a:t>iwar</a:t>
            </a:r>
            <a:endParaRPr lang="en-US" sz="1200" b="1" dirty="0"/>
          </a:p>
          <a:p>
            <a:pPr lvl="1"/>
            <a:r>
              <a:rPr lang="en-US" sz="1200" b="1" dirty="0" smtClean="0"/>
              <a:t>For activity which is outside the scope of IV&amp;V (such as simulation, unit tests etc), use developer’s status reports as  supporting evidence</a:t>
            </a:r>
          </a:p>
          <a:p>
            <a:pPr lvl="1">
              <a:buNone/>
            </a:pPr>
            <a:r>
              <a:rPr lang="en-US" sz="1200" b="1" dirty="0" smtClean="0">
                <a:solidFill>
                  <a:srgbClr val="FF0000"/>
                </a:solidFill>
              </a:rPr>
              <a:t>Argument</a:t>
            </a:r>
          </a:p>
          <a:p>
            <a:pPr lvl="1"/>
            <a:r>
              <a:rPr lang="en-US" sz="1200" b="1" dirty="0" smtClean="0"/>
              <a:t>Description of life cycle analysis activity pertinent to realizing the claim</a:t>
            </a:r>
          </a:p>
          <a:p>
            <a:pPr lvl="1"/>
            <a:r>
              <a:rPr lang="en-US" sz="1200" b="1" dirty="0" smtClean="0"/>
              <a:t>Contains reference to  PAL assets and technical reference as appropriate</a:t>
            </a:r>
            <a:endParaRPr lang="en-US" sz="1200" b="1" dirty="0"/>
          </a:p>
        </p:txBody>
      </p:sp>
      <p:sp>
        <p:nvSpPr>
          <p:cNvPr id="4" name="Footer Placeholder 3"/>
          <p:cNvSpPr>
            <a:spLocks noGrp="1"/>
          </p:cNvSpPr>
          <p:nvPr>
            <p:ph type="ftr" sz="quarter" idx="10"/>
          </p:nvPr>
        </p:nvSpPr>
        <p:spPr/>
        <p:txBody>
          <a:bodyPr/>
          <a:lstStyle/>
          <a:p>
            <a:pPr>
              <a:defRPr/>
            </a:pPr>
            <a:r>
              <a:rPr lang="en-US" smtClean="0"/>
              <a:t>Sarma Susarla                                      IV&amp;V Workshop  9/10/2013</a:t>
            </a:r>
            <a:endParaRPr lang="en-US"/>
          </a:p>
        </p:txBody>
      </p:sp>
      <p:sp>
        <p:nvSpPr>
          <p:cNvPr id="5" name="Slide Number Placeholder 4"/>
          <p:cNvSpPr>
            <a:spLocks noGrp="1"/>
          </p:cNvSpPr>
          <p:nvPr>
            <p:ph type="sldNum" sz="quarter" idx="11"/>
          </p:nvPr>
        </p:nvSpPr>
        <p:spPr/>
        <p:txBody>
          <a:bodyPr/>
          <a:lstStyle/>
          <a:p>
            <a:pPr>
              <a:defRPr/>
            </a:pPr>
            <a:fld id="{AE2896B0-2C29-418F-AD60-EA73BFEEB13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ASA IV&amp;V PPT 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IV&amp;V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IV&amp;V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V&amp;V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V&amp;V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V&amp;V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V&amp;V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V&amp;V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V&amp;V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NASA IV&amp;V PPT template</Template>
  <TotalTime>10609</TotalTime>
  <Words>3806</Words>
  <Application>Microsoft Office PowerPoint</Application>
  <PresentationFormat>On-screen Show (4:3)</PresentationFormat>
  <Paragraphs>472</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NASA IV&amp;V PPT template</vt:lpstr>
      <vt:lpstr>Assurance Cases for Software Releases in ISS Sustaining Phase of Development</vt:lpstr>
      <vt:lpstr>Introduction</vt:lpstr>
      <vt:lpstr>Evidence Based Assurance (EBA) Implementation Approach</vt:lpstr>
      <vt:lpstr>ISS CSCI  Life Cycle </vt:lpstr>
      <vt:lpstr>Life cycle Timeline</vt:lpstr>
      <vt:lpstr>CSCI Life Cycle  Reviews</vt:lpstr>
      <vt:lpstr>CSCI Life Cycle  Reviews</vt:lpstr>
      <vt:lpstr>Proposed  CSCI Assurance Model</vt:lpstr>
      <vt:lpstr>Assurance Model Concept</vt:lpstr>
      <vt:lpstr>Assurance Case Claim Network Most Claims supported by IV&amp;V Life cycle review activity</vt:lpstr>
      <vt:lpstr>Analysis Rigor</vt:lpstr>
      <vt:lpstr>ISS Adverse Conditions  (Partial list)</vt:lpstr>
      <vt:lpstr>Evidence Reporting</vt:lpstr>
      <vt:lpstr>Requirements Claim (1.2)</vt:lpstr>
      <vt:lpstr>Requirements Analysis Sub-claim (1.2.1)</vt:lpstr>
      <vt:lpstr>Requirements Claim Reporting</vt:lpstr>
      <vt:lpstr>Code Development Claim (1.4)</vt:lpstr>
      <vt:lpstr>Code Evaluation  Sub-claim(1.4.1)</vt:lpstr>
      <vt:lpstr>Code Development Claim Reporting</vt:lpstr>
      <vt:lpstr>FQT Completion Claim (1.6.6)</vt:lpstr>
      <vt:lpstr>FQT completion reporting</vt:lpstr>
      <vt:lpstr>CSCI Transition Readiness Claim (1.8)</vt:lpstr>
      <vt:lpstr>Transition readiness reporting </vt:lpstr>
      <vt:lpstr>CSCI Technical report</vt:lpstr>
      <vt:lpstr>Assurance cases for software releases in ISS sustaining phase of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FQT Test verification approaches for ISS</dc:title>
  <dc:creator>ssusarla</dc:creator>
  <cp:lastModifiedBy>Jennifer D. Neptune</cp:lastModifiedBy>
  <cp:revision>315</cp:revision>
  <dcterms:created xsi:type="dcterms:W3CDTF">2011-08-09T15:19:32Z</dcterms:created>
  <dcterms:modified xsi:type="dcterms:W3CDTF">2013-09-05T20:04:01Z</dcterms:modified>
</cp:coreProperties>
</file>