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6"/>
  </p:notesMasterIdLst>
  <p:sldIdLst>
    <p:sldId id="348" r:id="rId5"/>
    <p:sldId id="449" r:id="rId6"/>
    <p:sldId id="434" r:id="rId7"/>
    <p:sldId id="435" r:id="rId8"/>
    <p:sldId id="450" r:id="rId9"/>
    <p:sldId id="451" r:id="rId10"/>
    <p:sldId id="457" r:id="rId11"/>
    <p:sldId id="415" r:id="rId12"/>
    <p:sldId id="392" r:id="rId13"/>
    <p:sldId id="452" r:id="rId14"/>
    <p:sldId id="453" r:id="rId15"/>
    <p:sldId id="454" r:id="rId16"/>
    <p:sldId id="455" r:id="rId17"/>
    <p:sldId id="456" r:id="rId18"/>
    <p:sldId id="431" r:id="rId19"/>
    <p:sldId id="432" r:id="rId20"/>
    <p:sldId id="399" r:id="rId21"/>
    <p:sldId id="405" r:id="rId22"/>
    <p:sldId id="411" r:id="rId23"/>
    <p:sldId id="412" r:id="rId24"/>
    <p:sldId id="413" r:id="rId25"/>
    <p:sldId id="428" r:id="rId26"/>
    <p:sldId id="422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328" r:id="rId35"/>
  </p:sldIdLst>
  <p:sldSz cx="9144000" cy="6858000" type="letter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00"/>
    <a:srgbClr val="FF6600"/>
    <a:srgbClr val="FF8633"/>
    <a:srgbClr val="C8C8A0"/>
    <a:srgbClr val="FFFFFF"/>
    <a:srgbClr val="000000"/>
    <a:srgbClr val="FF781D"/>
    <a:srgbClr val="F2F0EA"/>
    <a:srgbClr val="232924"/>
    <a:srgbClr val="38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8251" autoAdjust="0"/>
  </p:normalViewPr>
  <p:slideViewPr>
    <p:cSldViewPr>
      <p:cViewPr>
        <p:scale>
          <a:sx n="100" d="100"/>
          <a:sy n="100" d="100"/>
        </p:scale>
        <p:origin x="-45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56E355A8-A057-4330-882D-EE6E15A8D227}" type="datetime12">
              <a:rPr kumimoji="0" lang="en-US" smtClean="0">
                <a:solidFill>
                  <a:srgbClr val="FFFFFF"/>
                </a:solidFill>
              </a:rPr>
              <a:pPr algn="ctr"/>
              <a:t>11:22 AM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5EB8-AB8E-4DB3-B183-5C80890E436F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903-5E4E-494D-8000-484A5AFD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229600" y="1447800"/>
            <a:ext cx="1295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9D7B68B6-273E-4446-B6E9-681DB510BDDB}" type="datetime12">
              <a:rPr lang="en-US" smtClean="0"/>
              <a:pPr/>
              <a:t>11:22 AM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>
          <a:xfrm>
            <a:off x="0" y="1524000"/>
            <a:ext cx="533400" cy="228600"/>
          </a:xfrm>
        </p:spPr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305800" y="1463675"/>
            <a:ext cx="9144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0DAC3FC9-FF14-467D-9B93-A57BCE336C89}" type="datetime12">
              <a:rPr lang="en-US" smtClean="0"/>
              <a:pPr/>
              <a:t>11:22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524000"/>
            <a:ext cx="533400" cy="244476"/>
          </a:xfr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382000" y="1463675"/>
            <a:ext cx="9144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145D4B0-CB7A-4D79-99D2-343D85C7962D}" type="datetime12">
              <a:rPr lang="en-US" smtClean="0"/>
              <a:pPr/>
              <a:t>11:22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524000"/>
            <a:ext cx="533400" cy="244476"/>
          </a:xfr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05800" y="1447800"/>
            <a:ext cx="838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735EFD4B-1E4D-4E74-991D-6ACE5C31C09C}" type="datetime12">
              <a:rPr lang="en-US" smtClean="0"/>
              <a:pPr/>
              <a:t>11:22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524000"/>
            <a:ext cx="533400" cy="244476"/>
          </a:xfrm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0"/>
            <a:ext cx="2667000" cy="365125"/>
          </a:xfrm>
        </p:spPr>
        <p:txBody>
          <a:bodyPr/>
          <a:lstStyle>
            <a:extLst/>
          </a:lstStyle>
          <a:p>
            <a:fld id="{3FD4463F-2A83-4D08-B26C-A58851E3F071}" type="datetime12">
              <a:rPr kumimoji="0" lang="en-US" smtClean="0"/>
              <a:pPr/>
              <a:t>11:22 AM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0" y="1447800"/>
            <a:ext cx="990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C18BD23-C406-4E2D-97ED-C7BBE3E92410}" type="datetime12">
              <a:rPr lang="en-US" smtClean="0"/>
              <a:pPr/>
              <a:t>11:22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524000"/>
            <a:ext cx="533400" cy="244476"/>
          </a:xfrm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021294BA-D4C4-42D5-860A-0598CEBAA81B}" type="datetime12">
              <a:rPr kumimoji="0" lang="en-US" smtClean="0"/>
              <a:pPr/>
              <a:t>11:22 AM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533400" y="274320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conferences\icse\TEFSE\DarpaChallenge\DarpaChallenge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st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5410200"/>
            <a:ext cx="7467600" cy="1447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90800" y="2590800"/>
            <a:ext cx="6858000" cy="1676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1600200"/>
            <a:ext cx="7467600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b="1" cap="small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TraceLab</a:t>
            </a:r>
            <a:r>
              <a:rPr lang="en-US" sz="4000" b="1" cap="small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Player:  From Researchers to </a:t>
            </a:r>
            <a:r>
              <a:rPr lang="en-US" sz="4000" b="1" cap="small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IV&amp;Vers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Jane Hayes, PhD		  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Wenbin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Li, ABD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hayes@cs.uky.edu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5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Jane Cleland-Huang, PhD    Adam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Czauderna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MS</a:t>
            </a:r>
          </a:p>
          <a:p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jhuang@cs.depaul.edu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/>
            </a:r>
            <a:br>
              <a:rPr lang="en-US" sz="1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endParaRPr lang="en-US" sz="1200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6269" name="Picture 13" descr="http://www.clservicesinc.com/assets/depaul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96200" y="914400"/>
            <a:ext cx="1295400" cy="84848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0" y="5486400"/>
            <a:ext cx="6705600" cy="80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solidFill>
                  <a:srgbClr val="232924"/>
                </a:solidFill>
                <a:latin typeface="Adobe Arabic" pitchFamily="18" charset="-78"/>
                <a:cs typeface="Adobe Arabic" pitchFamily="18" charset="-78"/>
              </a:rPr>
              <a:t>Funding for the work discussed in this presentation provided by the National Science Foundation grants # CNS0959924,  CCF0810924, CCF 0447594, CCF 0306303,and Siemens Corporate Research, and NASA grant # NNX06AD02G .</a:t>
            </a:r>
            <a:endParaRPr lang="en-US" sz="2000" b="1" dirty="0">
              <a:solidFill>
                <a:srgbClr val="232924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5257800"/>
            <a:ext cx="74676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5257800"/>
            <a:ext cx="7620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EST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0216"/>
            <a:ext cx="1356337" cy="618746"/>
          </a:xfrm>
          <a:prstGeom prst="rect">
            <a:avLst/>
          </a:prstGeom>
        </p:spPr>
      </p:pic>
      <p:pic>
        <p:nvPicPr>
          <p:cNvPr id="11" name="Picture 4" descr="UK_logo(b&amp;w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"/>
            <a:ext cx="135601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3886200" cy="4521198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to </a:t>
            </a:r>
            <a:r>
              <a:rPr lang="en-US" dirty="0" smtClean="0"/>
              <a:t>setup, check </a:t>
            </a:r>
            <a:r>
              <a:rPr lang="en-US" dirty="0" smtClean="0">
                <a:solidFill>
                  <a:srgbClr val="0070C0"/>
                </a:solidFill>
              </a:rPr>
              <a:t>inputs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outputs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Allows users to configure various parameters</a:t>
            </a:r>
          </a:p>
          <a:p>
            <a:pPr lvl="1"/>
            <a:r>
              <a:rPr lang="en-US" dirty="0" smtClean="0"/>
              <a:t>File path</a:t>
            </a:r>
          </a:p>
          <a:p>
            <a:pPr lvl="1"/>
            <a:r>
              <a:rPr lang="en-US" dirty="0" smtClean="0"/>
              <a:t>Multiple choices</a:t>
            </a:r>
          </a:p>
          <a:p>
            <a:pPr lvl="1"/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10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81200"/>
            <a:ext cx="5248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3886200" cy="4521198"/>
          </a:xfrm>
        </p:spPr>
        <p:txBody>
          <a:bodyPr>
            <a:normAutofit/>
          </a:bodyPr>
          <a:lstStyle/>
          <a:p>
            <a:r>
              <a:rPr lang="en-US" dirty="0"/>
              <a:t>Encourage </a:t>
            </a:r>
            <a:r>
              <a:rPr lang="en-US" dirty="0" smtClean="0"/>
              <a:t>practitioners </a:t>
            </a:r>
            <a:r>
              <a:rPr lang="en-US" dirty="0"/>
              <a:t>to build </a:t>
            </a:r>
            <a:r>
              <a:rPr lang="en-US" dirty="0" smtClean="0"/>
              <a:t>own </a:t>
            </a:r>
            <a:r>
              <a:rPr lang="en-US" dirty="0"/>
              <a:t>component </a:t>
            </a:r>
            <a:r>
              <a:rPr lang="en-US" dirty="0" smtClean="0"/>
              <a:t>packages</a:t>
            </a:r>
            <a:endParaRPr lang="en-US" dirty="0"/>
          </a:p>
          <a:p>
            <a:r>
              <a:rPr lang="en-US" dirty="0"/>
              <a:t>Makes it easy to reuse </a:t>
            </a:r>
            <a:r>
              <a:rPr lang="en-US" dirty="0" smtClean="0"/>
              <a:t>components, compare </a:t>
            </a:r>
            <a:r>
              <a:rPr lang="en-US" dirty="0"/>
              <a:t>different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11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9909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TraceLab</a:t>
            </a:r>
            <a:r>
              <a:rPr lang="en-US" dirty="0" smtClean="0"/>
              <a:t>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88096" y="1889127"/>
            <a:ext cx="3886200" cy="4521198"/>
          </a:xfrm>
        </p:spPr>
        <p:txBody>
          <a:bodyPr>
            <a:normAutofit/>
          </a:bodyPr>
          <a:lstStyle/>
          <a:p>
            <a:r>
              <a:rPr lang="en-US" dirty="0"/>
              <a:t>Allows users to run </a:t>
            </a:r>
            <a:r>
              <a:rPr lang="en-US" dirty="0" smtClean="0"/>
              <a:t>experiments </a:t>
            </a:r>
            <a:r>
              <a:rPr lang="en-US" dirty="0"/>
              <a:t>without </a:t>
            </a:r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-&gt; run</a:t>
            </a:r>
          </a:p>
          <a:p>
            <a:r>
              <a:rPr lang="en-US" dirty="0"/>
              <a:t>Provides </a:t>
            </a:r>
            <a:r>
              <a:rPr lang="en-US" dirty="0" smtClean="0"/>
              <a:t>efficient way </a:t>
            </a:r>
            <a:r>
              <a:rPr lang="en-US" dirty="0"/>
              <a:t>to run multiple </a:t>
            </a:r>
            <a:r>
              <a:rPr lang="en-US" dirty="0" smtClean="0"/>
              <a:t>experiments, compare </a:t>
            </a:r>
            <a:r>
              <a:rPr lang="en-US" dirty="0"/>
              <a:t>different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12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5"/>
            <a:ext cx="538809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TraceLab</a:t>
            </a:r>
            <a:r>
              <a:rPr lang="en-US" dirty="0" smtClean="0"/>
              <a:t>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</a:t>
            </a:r>
            <a:r>
              <a:rPr lang="en-US" dirty="0" smtClean="0"/>
              <a:t>all </a:t>
            </a:r>
            <a:r>
              <a:rPr lang="en-US" dirty="0"/>
              <a:t>necessary information </a:t>
            </a:r>
            <a:r>
              <a:rPr lang="en-US" dirty="0" smtClean="0"/>
              <a:t>about </a:t>
            </a:r>
            <a:r>
              <a:rPr lang="en-US" dirty="0"/>
              <a:t>experiment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experiment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Components</a:t>
            </a:r>
            <a:endParaRPr lang="en-US" dirty="0"/>
          </a:p>
          <a:p>
            <a:pPr lvl="1"/>
            <a:r>
              <a:rPr lang="en-US" dirty="0" smtClean="0"/>
              <a:t>Data values</a:t>
            </a:r>
          </a:p>
          <a:p>
            <a:pPr lvl="1"/>
            <a:r>
              <a:rPr lang="en-US" dirty="0" smtClean="0"/>
              <a:t>Outputs </a:t>
            </a:r>
            <a:r>
              <a:rPr lang="en-US" dirty="0"/>
              <a:t>generated by components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5240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3525903-5E4E-494D-8000-484A5AFDD31E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02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Demo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529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14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6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7526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15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1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68B6-273E-4446-B6E9-681DB510BDDB}" type="datetime12">
              <a:rPr lang="en-US" smtClean="0"/>
              <a:pPr/>
              <a:t>11:22 AM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F82E0A0-C266-4798-8C8F-B9F91E9DA3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763000" cy="4876800"/>
          </a:xfrm>
        </p:spPr>
        <p:txBody>
          <a:bodyPr>
            <a:noAutofit/>
          </a:bodyPr>
          <a:lstStyle/>
          <a:p>
            <a:r>
              <a:rPr lang="en-US" sz="1800" dirty="0"/>
              <a:t>2. 	</a:t>
            </a:r>
            <a:r>
              <a:rPr lang="en-US" sz="1800" b="1" dirty="0" smtClean="0"/>
              <a:t>Purposed</a:t>
            </a:r>
            <a:r>
              <a:rPr lang="en-US" sz="1800" dirty="0" smtClean="0"/>
              <a:t>  - Traceability </a:t>
            </a:r>
            <a:r>
              <a:rPr lang="en-US" sz="1800" dirty="0"/>
              <a:t>is fit for purpose and supports stakeholder needs.</a:t>
            </a:r>
          </a:p>
          <a:p>
            <a:r>
              <a:rPr lang="en-US" sz="1800" dirty="0"/>
              <a:t>3. 	</a:t>
            </a:r>
            <a:r>
              <a:rPr lang="en-US" sz="1800" b="1" dirty="0" smtClean="0"/>
              <a:t>Cost-Effective</a:t>
            </a:r>
            <a:r>
              <a:rPr lang="en-US" sz="1800" dirty="0" smtClean="0"/>
              <a:t>  - The </a:t>
            </a:r>
            <a:r>
              <a:rPr lang="en-US" sz="1800" dirty="0"/>
              <a:t>return from using traceability is adequate in relation to the outlay of </a:t>
            </a:r>
            <a:r>
              <a:rPr lang="en-US" sz="1800" dirty="0" smtClean="0"/>
              <a:t>establishing it</a:t>
            </a:r>
            <a:r>
              <a:rPr lang="en-US" sz="1800" dirty="0"/>
              <a:t>.</a:t>
            </a:r>
          </a:p>
          <a:p>
            <a:r>
              <a:rPr lang="en-US" sz="1800" dirty="0"/>
              <a:t>4. 	</a:t>
            </a:r>
            <a:r>
              <a:rPr lang="en-US" sz="1800" b="1" dirty="0" smtClean="0"/>
              <a:t>Configurable</a:t>
            </a:r>
            <a:r>
              <a:rPr lang="en-US" sz="1800" dirty="0" smtClean="0"/>
              <a:t>  - Traceability </a:t>
            </a:r>
            <a:r>
              <a:rPr lang="en-US" sz="1800" dirty="0"/>
              <a:t>is established as specified, moment-to-moment, and the rich </a:t>
            </a:r>
            <a:r>
              <a:rPr lang="en-US" sz="1800" dirty="0" smtClean="0"/>
              <a:t>semantics accommodate </a:t>
            </a:r>
            <a:r>
              <a:rPr lang="en-US" sz="1800" dirty="0"/>
              <a:t>changing stakeholder needs.</a:t>
            </a:r>
          </a:p>
          <a:p>
            <a:r>
              <a:rPr lang="en-US" sz="1800" dirty="0"/>
              <a:t>5. 	</a:t>
            </a:r>
            <a:r>
              <a:rPr lang="en-US" sz="1800" b="1" dirty="0" smtClean="0"/>
              <a:t>Trusted</a:t>
            </a:r>
            <a:r>
              <a:rPr lang="en-US" sz="1800" dirty="0" smtClean="0"/>
              <a:t>  - All </a:t>
            </a:r>
            <a:r>
              <a:rPr lang="en-US" sz="1800" dirty="0"/>
              <a:t>stakeholders have full confidence in the traceability, as it is created </a:t>
            </a:r>
            <a:r>
              <a:rPr lang="en-US" sz="1800" dirty="0" smtClean="0"/>
              <a:t>and maintained </a:t>
            </a:r>
            <a:r>
              <a:rPr lang="en-US" sz="1800" dirty="0"/>
              <a:t>in the face of inconsistency, omissions and change; they can and </a:t>
            </a:r>
            <a:r>
              <a:rPr lang="en-US" sz="1800" dirty="0" smtClean="0"/>
              <a:t>do depend </a:t>
            </a:r>
            <a:r>
              <a:rPr lang="en-US" sz="1800" dirty="0"/>
              <a:t>upon it.</a:t>
            </a:r>
          </a:p>
          <a:p>
            <a:r>
              <a:rPr lang="en-US" sz="1800" dirty="0"/>
              <a:t>6. 	</a:t>
            </a:r>
            <a:r>
              <a:rPr lang="en-US" sz="1800" b="1" dirty="0" smtClean="0"/>
              <a:t>Scalable</a:t>
            </a:r>
            <a:r>
              <a:rPr lang="en-US" sz="1800" dirty="0" smtClean="0"/>
              <a:t>  - More </a:t>
            </a:r>
            <a:r>
              <a:rPr lang="en-US" sz="1800" dirty="0"/>
              <a:t>and more artifacts are supported by traceability, of varying types and </a:t>
            </a:r>
            <a:r>
              <a:rPr lang="en-US" sz="1800" dirty="0" smtClean="0"/>
              <a:t>at variable </a:t>
            </a:r>
            <a:r>
              <a:rPr lang="en-US" sz="1800" dirty="0"/>
              <a:t>levels of granularity, as the traceability extends through-life, and </a:t>
            </a:r>
            <a:r>
              <a:rPr lang="en-US" sz="1800" dirty="0" smtClean="0"/>
              <a:t>across organizational </a:t>
            </a:r>
            <a:r>
              <a:rPr lang="en-US" sz="1800" dirty="0"/>
              <a:t>and business boundaries.</a:t>
            </a:r>
          </a:p>
          <a:p>
            <a:r>
              <a:rPr lang="en-US" sz="1800" dirty="0"/>
              <a:t>7. 	</a:t>
            </a:r>
            <a:r>
              <a:rPr lang="en-US" sz="1800" b="1" dirty="0" smtClean="0"/>
              <a:t>Portable</a:t>
            </a:r>
            <a:r>
              <a:rPr lang="en-US" sz="1800" dirty="0" smtClean="0"/>
              <a:t>  - Traceability </a:t>
            </a:r>
            <a:r>
              <a:rPr lang="en-US" sz="1800" dirty="0"/>
              <a:t>is exchanged, merged and reused across projects, organizations, domains, product lines and supporting tools.</a:t>
            </a:r>
          </a:p>
          <a:p>
            <a:r>
              <a:rPr lang="en-US" sz="1800" dirty="0"/>
              <a:t>8. 	</a:t>
            </a:r>
            <a:r>
              <a:rPr lang="en-US" sz="1800" b="1" dirty="0" smtClean="0"/>
              <a:t>Valued </a:t>
            </a:r>
            <a:r>
              <a:rPr lang="en-US" sz="1800" dirty="0" smtClean="0"/>
              <a:t> - Traceability </a:t>
            </a:r>
            <a:r>
              <a:rPr lang="en-US" sz="1800" dirty="0"/>
              <a:t>is a strategic priority valued by all, where every stakeholder has a role to play and actively discharges his or her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244590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What is a grand challenge?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17</a:t>
            </a:fld>
            <a:endParaRPr kumimoji="0" lang="en-US" dirty="0"/>
          </a:p>
        </p:txBody>
      </p:sp>
      <p:pic>
        <p:nvPicPr>
          <p:cNvPr id="7" name="DarpaChalleng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62992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1828800"/>
            <a:ext cx="6324600" cy="48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18288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makes this a good Grand Challenge?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42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Is “Traceability” a grand challenge?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18</a:t>
            </a:fld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429000"/>
            <a:ext cx="8153401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 we have a </a:t>
            </a:r>
            <a:r>
              <a:rPr lang="en-US" b="1" dirty="0" smtClean="0"/>
              <a:t>clear vision </a:t>
            </a:r>
            <a:r>
              <a:rPr lang="en-US" dirty="0" smtClean="0"/>
              <a:t>of where we want to go?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76962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Is traceability </a:t>
            </a:r>
            <a:r>
              <a:rPr lang="en-US" b="1" dirty="0" smtClean="0"/>
              <a:t>important</a:t>
            </a:r>
            <a:r>
              <a:rPr lang="en-US" dirty="0" smtClean="0"/>
              <a:t>?   Why?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667000"/>
            <a:ext cx="6096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Is traceability </a:t>
            </a:r>
            <a:r>
              <a:rPr lang="en-US" b="1" dirty="0" smtClean="0"/>
              <a:t>difficult </a:t>
            </a:r>
            <a:r>
              <a:rPr lang="en-US" dirty="0" smtClean="0"/>
              <a:t>to achieve?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199"/>
            <a:ext cx="4038600" cy="46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19812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 vs. Precision problem </a:t>
            </a:r>
            <a:r>
              <a:rPr lang="en-US" sz="2400" dirty="0" smtClean="0"/>
              <a:t>– small changes in thresholds can have inordinate impact upon recall vs. precision – creating zigzag graphs.  For benchmarking metrics, how do we overcome this?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COEST Overview</a:t>
            </a:r>
          </a:p>
          <a:p>
            <a:r>
              <a:rPr lang="en-US" dirty="0" smtClean="0"/>
              <a:t>Tracing </a:t>
            </a:r>
          </a:p>
          <a:p>
            <a:r>
              <a:rPr lang="en-US" dirty="0" err="1" smtClean="0"/>
              <a:t>TraceLab</a:t>
            </a:r>
            <a:r>
              <a:rPr lang="en-US" dirty="0" smtClean="0"/>
              <a:t> Overview</a:t>
            </a:r>
          </a:p>
          <a:p>
            <a:r>
              <a:rPr lang="en-US" dirty="0" err="1" smtClean="0"/>
              <a:t>TraceLab</a:t>
            </a:r>
            <a:r>
              <a:rPr lang="en-US" dirty="0" smtClean="0"/>
              <a:t> Player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4478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3525903-5E4E-494D-8000-484A5AFDD3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3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615655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81800" y="19050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water marks</a:t>
            </a:r>
            <a:r>
              <a:rPr lang="en-US" sz="2400" dirty="0" smtClean="0"/>
              <a:t>– </a:t>
            </a:r>
          </a:p>
          <a:p>
            <a:endParaRPr lang="en-US" sz="2400" dirty="0" smtClean="0"/>
          </a:p>
          <a:p>
            <a:r>
              <a:rPr lang="en-US" sz="2400" dirty="0" smtClean="0"/>
              <a:t>Will high benchmarks thwart innovation?</a:t>
            </a:r>
          </a:p>
          <a:p>
            <a:endParaRPr lang="en-US" sz="2400" dirty="0" smtClean="0"/>
          </a:p>
          <a:p>
            <a:r>
              <a:rPr lang="en-US" sz="2400" dirty="0" smtClean="0"/>
              <a:t>Is this a good or bad thing?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91665"/>
            <a:ext cx="6019800" cy="49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81800" y="1905000"/>
            <a:ext cx="236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Trust </a:t>
            </a:r>
            <a:r>
              <a:rPr lang="en-US" sz="2400" dirty="0" smtClean="0"/>
              <a:t>– </a:t>
            </a:r>
          </a:p>
          <a:p>
            <a:r>
              <a:rPr lang="en-US" sz="2400" dirty="0" smtClean="0"/>
              <a:t>What kinds of checks and balances do we need to put into the process to make sure that benchmarks are fair?</a:t>
            </a:r>
          </a:p>
          <a:p>
            <a:endParaRPr lang="en-US" sz="2400" dirty="0" smtClean="0"/>
          </a:p>
          <a:p>
            <a:r>
              <a:rPr lang="en-US" sz="2400" dirty="0" smtClean="0"/>
              <a:t>How do we make comparisons anyway?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Early work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TEFSE community.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 idea.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Towards a grand challenge.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Beyond the challenges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TraceLab</a:t>
            </a:r>
            <a:r>
              <a:rPr lang="en-US" b="1" dirty="0" smtClean="0">
                <a:solidFill>
                  <a:schemeClr val="bg1"/>
                </a:solidFill>
              </a:rPr>
              <a:t> &amp; Benchmarks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22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5105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Yonghee’s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29200" y="4191000"/>
            <a:ext cx="38862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34000" y="4419600"/>
            <a:ext cx="3352800" cy="1905000"/>
            <a:chOff x="18557099" y="8621017"/>
            <a:chExt cx="11717879" cy="7790993"/>
          </a:xfrm>
        </p:grpSpPr>
        <p:sp>
          <p:nvSpPr>
            <p:cNvPr id="10" name="Rectangle 9"/>
            <p:cNvSpPr/>
            <p:nvPr/>
          </p:nvSpPr>
          <p:spPr>
            <a:xfrm>
              <a:off x="18557099" y="8621017"/>
              <a:ext cx="11717879" cy="7790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400" y="9144000"/>
              <a:ext cx="2535094" cy="321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9227" y="9039163"/>
              <a:ext cx="2559955" cy="334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6342" y="9059839"/>
              <a:ext cx="2540041" cy="330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0376" y="9059839"/>
              <a:ext cx="2607036" cy="3316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400" y="12894126"/>
              <a:ext cx="2476828" cy="316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9228" y="12896227"/>
              <a:ext cx="2474091" cy="3084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7543" y="12894126"/>
              <a:ext cx="2780029" cy="316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8368" y="12938565"/>
              <a:ext cx="2745119" cy="312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 insights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Early work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TEFSE community.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 idea.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Towards a grand challenge.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Beyond the challenges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TraceLab</a:t>
            </a:r>
            <a:r>
              <a:rPr lang="en-US" b="1" dirty="0" smtClean="0">
                <a:solidFill>
                  <a:schemeClr val="bg1"/>
                </a:solidFill>
              </a:rPr>
              <a:t> &amp; Benchmarks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5532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What is the purpose of benchmarking our community?</a:t>
            </a:r>
          </a:p>
          <a:p>
            <a:pPr lvl="1"/>
            <a:r>
              <a:rPr lang="en-US" dirty="0" smtClean="0"/>
              <a:t>What do we hope to accomplish from benchmarking?</a:t>
            </a:r>
          </a:p>
          <a:p>
            <a:r>
              <a:rPr lang="en-US" dirty="0" smtClean="0"/>
              <a:t>What are the major pitfalls of benchmarking in the traceability community?</a:t>
            </a:r>
          </a:p>
          <a:p>
            <a:pPr lvl="1"/>
            <a:r>
              <a:rPr lang="en-US" dirty="0" smtClean="0"/>
              <a:t>How can we avoid them?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Human Analyst in Tracing – Study of Analyst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live without ‘</a:t>
            </a:r>
            <a:r>
              <a:rPr lang="en-US" dirty="0" err="1"/>
              <a:t>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Can’t live with ‘</a:t>
            </a:r>
            <a:r>
              <a:rPr lang="en-US" dirty="0" err="1" smtClean="0"/>
              <a:t>em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47D26E-C5C5-476E-8CA0-30FE0F3E6A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304800" y="1371600"/>
            <a:ext cx="18288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477000" y="533400"/>
            <a:ext cx="1752600" cy="1524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1105248" flipV="1">
            <a:off x="2286000" y="1828800"/>
            <a:ext cx="1674813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 rot="-22424231">
            <a:off x="5334000" y="1905000"/>
            <a:ext cx="1271588" cy="657225"/>
          </a:xfrm>
          <a:prstGeom prst="notchedRightArrow">
            <a:avLst>
              <a:gd name="adj1" fmla="val 40315"/>
              <a:gd name="adj2" fmla="val 59629"/>
            </a:avLst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27" name="Picture 19" descr="MCj02403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743075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920750" y="24558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Task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029" name="Picture 21" descr="MCj02801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5240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705600" y="2441575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Final Result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/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Traceability Task</a:t>
            </a:r>
          </a:p>
        </p:txBody>
      </p:sp>
      <p:pic>
        <p:nvPicPr>
          <p:cNvPr id="43053" name="Picture 45" descr="MCj029571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16764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4267200" y="35814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Analyst</a:t>
            </a:r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4267200" y="5943600"/>
            <a:ext cx="469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Manual Tracing Scenario</a:t>
            </a:r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333375" y="37338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66FF66"/>
              </a:buClr>
              <a:buSzPct val="150000"/>
              <a:buFont typeface="Wingdings" pitchFamily="2" charset="2"/>
              <a:buChar char="C"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Exact Results</a:t>
            </a: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4657725" y="4152900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SzPct val="125000"/>
              <a:buFont typeface="Wingdings" pitchFamily="2" charset="2"/>
              <a:buChar char="D"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Tired employees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SzPct val="125000"/>
              <a:buFont typeface="Wingdings" pitchFamily="2" charset="2"/>
              <a:buChar char="D"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Long waits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SzPct val="125000"/>
              <a:buFont typeface="Wingdings" pitchFamily="2" charset="2"/>
              <a:buChar char="D"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Wasted Effort</a:t>
            </a:r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1981200" y="4676775"/>
            <a:ext cx="1885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 but also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D26E-C5C5-476E-8CA0-30FE0F3E6A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26" grpId="0" animBg="1"/>
      <p:bldP spid="43030" grpId="0"/>
      <p:bldP spid="43054" grpId="0"/>
      <p:bldP spid="43056" grpId="0" build="p"/>
      <p:bldP spid="43057" grpId="0" build="p"/>
      <p:bldP spid="430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371600"/>
            <a:ext cx="18288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477000" y="533400"/>
            <a:ext cx="1752600" cy="1524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1105248" flipV="1">
            <a:off x="2286000" y="1828800"/>
            <a:ext cx="1674813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 rot="-22424231">
            <a:off x="5334000" y="1905000"/>
            <a:ext cx="1271588" cy="657225"/>
          </a:xfrm>
          <a:prstGeom prst="notchedRightArrow">
            <a:avLst>
              <a:gd name="adj1" fmla="val 40315"/>
              <a:gd name="adj2" fmla="val 59629"/>
            </a:avLst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70" name="Picture 14" descr="MCj02403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743075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920750" y="24558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Task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72" name="Picture 16" descr="MCj02801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5240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705600" y="2441575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Final Result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/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Traceability Task</a:t>
            </a: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114800" y="37338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Software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2425700" y="6096000"/>
            <a:ext cx="59911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(Fully) Automated Tracing Scenario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285750" y="3419475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66FF66"/>
              </a:buClr>
              <a:buSzPct val="150000"/>
              <a:buFont typeface="Wingdings" pitchFamily="2" charset="2"/>
              <a:buChar char="C"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Fast answers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66FF66"/>
              </a:buClr>
              <a:buSzPct val="150000"/>
              <a:buFont typeface="Wingdings" pitchFamily="2" charset="2"/>
              <a:buChar char="C"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More efficient employees 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2743200" y="5181600"/>
            <a:ext cx="5934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SzPct val="125000"/>
              <a:buFont typeface="Wingdings" pitchFamily="2" charset="2"/>
              <a:buChar char="D"/>
            </a:pP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Potentially incorrect results !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28650" y="5267325"/>
            <a:ext cx="1885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 but also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D26E-C5C5-476E-8CA0-30FE0F3E6A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9" grpId="0" build="p"/>
      <p:bldP spid="45080" grpId="0" build="allAtOnce"/>
      <p:bldP spid="450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77000" y="533400"/>
            <a:ext cx="1752600" cy="1524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/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Traceability Task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362200" y="6019800"/>
            <a:ext cx="6497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“Trust but Verify”  Tracing Scenario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" y="1371600"/>
            <a:ext cx="18288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3454345" flipV="1">
            <a:off x="1752600" y="2609850"/>
            <a:ext cx="12192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-24531874">
            <a:off x="5712619" y="2440781"/>
            <a:ext cx="1271588" cy="657225"/>
          </a:xfrm>
          <a:prstGeom prst="notchedRightArrow">
            <a:avLst>
              <a:gd name="adj1" fmla="val 40315"/>
              <a:gd name="adj2" fmla="val 59629"/>
            </a:avLst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4" name="Picture 14" descr="MCj02403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743075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920750" y="24558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Task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6096" name="Picture 16" descr="MCj02801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5240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6705600" y="2441575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Final Result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5285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0" name="Picture 20" descr="MCj029571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6764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953000" y="49530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Analyst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2133600" y="527685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Software</a:t>
            </a: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3657600" y="398145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D26E-C5C5-476E-8CA0-30FE0F3E6A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93" grpId="0" animBg="1"/>
      <p:bldP spid="46101" grpId="0"/>
      <p:bldP spid="46103" grpId="0"/>
      <p:bldP spid="461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2946" y="30163"/>
            <a:ext cx="82296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So, why can’t we live without humans? </a:t>
            </a:r>
            <a:r>
              <a:rPr lang="en-US" sz="2200" dirty="0" smtClean="0"/>
              <a:t>[TEFSE05]</a:t>
            </a:r>
            <a:endParaRPr lang="en-US" sz="2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Only one scenario w/o human analyst involvement: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467100" y="2514600"/>
            <a:ext cx="5219700" cy="1806575"/>
            <a:chOff x="192" y="864"/>
            <a:chExt cx="5495" cy="189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2" y="864"/>
              <a:ext cx="1152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1105248" flipV="1">
              <a:off x="1440" y="1152"/>
              <a:ext cx="1055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-22424231">
              <a:off x="3360" y="1200"/>
              <a:ext cx="801" cy="414"/>
            </a:xfrm>
            <a:prstGeom prst="notchedRightArrow">
              <a:avLst>
                <a:gd name="adj1" fmla="val 40315"/>
                <a:gd name="adj2" fmla="val 59629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8" descr="MCj024035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64"/>
              <a:ext cx="1098" cy="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80" y="1572"/>
              <a:ext cx="715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Task</a:t>
              </a: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10" name="Picture 10" descr="MCj028016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912"/>
              <a:ext cx="960" cy="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23" y="1563"/>
              <a:ext cx="1464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Final Result</a:t>
              </a: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440"/>
              <a:ext cx="864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592" y="2377"/>
              <a:ext cx="1143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Software</a:t>
              </a:r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7200" y="4876800"/>
            <a:ext cx="84582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3200" i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happens if </a:t>
            </a:r>
            <a:r>
              <a:rPr lang="en-US" sz="3200" i="1">
                <a:solidFill>
                  <a:srgbClr val="CC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Final Result</a:t>
            </a:r>
            <a:r>
              <a:rPr lang="en-US" sz="3200" i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is not accurate?</a:t>
            </a: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762000" y="2811463"/>
            <a:ext cx="1565275" cy="1774825"/>
            <a:chOff x="480" y="1771"/>
            <a:chExt cx="986" cy="1118"/>
          </a:xfrm>
        </p:grpSpPr>
        <p:pic>
          <p:nvPicPr>
            <p:cNvPr id="16" name="Picture 15" descr="MCj029571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771"/>
              <a:ext cx="81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20" y="2601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Analyst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D26E-C5C5-476E-8CA0-30FE0F3E6A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495300" y="371050"/>
            <a:ext cx="8229600" cy="792162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Study of Analysts - Big Picture </a:t>
            </a:r>
            <a:r>
              <a:rPr lang="en-US" sz="2000" dirty="0" smtClean="0"/>
              <a:t>[NIER]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95874"/>
            <a:ext cx="1447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74875" y="1424474"/>
            <a:ext cx="46624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A50021"/>
                </a:solidFill>
                <a:latin typeface="Verdana" pitchFamily="32" charset="0"/>
              </a:rPr>
              <a:t>Analysts are fallible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96074"/>
            <a:ext cx="1981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5900" y="2796074"/>
            <a:ext cx="838200" cy="762000"/>
          </a:xfrm>
          <a:prstGeom prst="rect">
            <a:avLst/>
          </a:prstGeom>
          <a:noFill/>
          <a:ln w="3816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43175" y="2777024"/>
            <a:ext cx="575059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Accurate automated methods </a:t>
            </a:r>
          </a:p>
          <a:p>
            <a:r>
              <a:rPr 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 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not much </a:t>
            </a:r>
            <a:r>
              <a:rPr 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help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? (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analyst</a:t>
            </a:r>
          </a:p>
          <a:p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 yields best TM from lower quality</a:t>
            </a:r>
          </a:p>
          <a:p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 initial TM – must account for this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)</a:t>
            </a:r>
            <a:endParaRPr lang="en-US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72474"/>
            <a:ext cx="20574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36838" y="4929674"/>
            <a:ext cx="52387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6600"/>
                </a:solidFill>
                <a:latin typeface="Verdana" pitchFamily="32" charset="0"/>
              </a:rPr>
              <a:t>… but tracing MUST be done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38674"/>
            <a:ext cx="682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5874"/>
            <a:ext cx="2095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36838" y="5961549"/>
            <a:ext cx="175590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  <a:latin typeface="Verdana" pitchFamily="32" charset="0"/>
              </a:rPr>
              <a:t>Options?</a:t>
            </a:r>
            <a:endParaRPr lang="en-US" sz="2800" dirty="0">
              <a:solidFill>
                <a:srgbClr val="0070C0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8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</p:spPr>
        <p:txBody>
          <a:bodyPr/>
          <a:lstStyle/>
          <a:p>
            <a:pPr>
              <a:defRPr/>
            </a:pPr>
            <a:fld id="{75C98A8C-D786-4AB4-837F-1D88DFAEDE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22119" r="14286"/>
          <a:stretch>
            <a:fillRect/>
          </a:stretch>
        </p:blipFill>
        <p:spPr bwMode="auto">
          <a:xfrm>
            <a:off x="0" y="1031816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cap="none" dirty="0" smtClean="0"/>
              <a:t>A Forward Looking Idea…</a:t>
            </a:r>
            <a:endParaRPr lang="en-US" cap="none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525" y="1530291"/>
            <a:ext cx="6400800" cy="426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</a:rPr>
              <a:t>  Idea:   Form a </a:t>
            </a:r>
            <a:r>
              <a:rPr lang="en-US" sz="2400" b="1" u="sng" dirty="0" smtClean="0">
                <a:solidFill>
                  <a:schemeClr val="accent1"/>
                </a:solidFill>
              </a:rPr>
              <a:t>Center of Excellence for  </a:t>
            </a:r>
          </a:p>
          <a:p>
            <a:pPr indent="0" fontAlgn="auto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      </a:t>
            </a:r>
            <a:r>
              <a:rPr lang="en-US" sz="2400" b="1" u="sng" dirty="0" smtClean="0">
                <a:solidFill>
                  <a:schemeClr val="accent1"/>
                </a:solidFill>
              </a:rPr>
              <a:t>Software and System Traceability (COEST)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</a:rPr>
              <a:t>  The first </a:t>
            </a:r>
            <a:r>
              <a:rPr lang="en-US" sz="2400" b="1" dirty="0" err="1" smtClean="0">
                <a:solidFill>
                  <a:schemeClr val="accent1"/>
                </a:solidFill>
              </a:rPr>
              <a:t>CoEST</a:t>
            </a:r>
            <a:r>
              <a:rPr lang="en-US" sz="2400" b="1" dirty="0" smtClean="0">
                <a:solidFill>
                  <a:schemeClr val="accent1"/>
                </a:solidFill>
              </a:rPr>
              <a:t> meeting occurred under the St. </a:t>
            </a:r>
          </a:p>
          <a:p>
            <a:pPr indent="0" fontAlgn="auto"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   Louis Arch at ICSE 2005.  It was attended by </a:t>
            </a:r>
          </a:p>
          <a:p>
            <a:pPr indent="0" fontAlgn="auto"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   Jonathan </a:t>
            </a:r>
            <a:r>
              <a:rPr lang="en-US" sz="2400" b="1" dirty="0" err="1" smtClean="0">
                <a:solidFill>
                  <a:schemeClr val="accent1"/>
                </a:solidFill>
              </a:rPr>
              <a:t>Maletic</a:t>
            </a:r>
            <a:r>
              <a:rPr lang="en-US" sz="2400" b="1" dirty="0" smtClean="0">
                <a:solidFill>
                  <a:schemeClr val="accent1"/>
                </a:solidFill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</a:rPr>
              <a:t>Guilio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Antoniol</a:t>
            </a:r>
            <a:r>
              <a:rPr lang="en-US" sz="2400" b="1" dirty="0" smtClean="0">
                <a:solidFill>
                  <a:schemeClr val="accent1"/>
                </a:solidFill>
              </a:rPr>
              <a:t>, Alex </a:t>
            </a:r>
          </a:p>
          <a:p>
            <a:pPr indent="0" fontAlgn="auto"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   </a:t>
            </a:r>
            <a:r>
              <a:rPr lang="en-US" sz="2400" b="1" dirty="0" err="1" smtClean="0">
                <a:solidFill>
                  <a:schemeClr val="accent1"/>
                </a:solidFill>
              </a:rPr>
              <a:t>Dekhtyar</a:t>
            </a:r>
            <a:r>
              <a:rPr lang="en-US" sz="2400" b="1" dirty="0" smtClean="0">
                <a:solidFill>
                  <a:schemeClr val="accent1"/>
                </a:solidFill>
              </a:rPr>
              <a:t>, Jane Cleland-Huang,  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     Jane Hayes, and 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     several students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2" descr="Untitled image"/>
          <p:cNvPicPr>
            <a:picLocks noChangeAspect="1" noChangeArrowheads="1"/>
          </p:cNvPicPr>
          <p:nvPr/>
        </p:nvPicPr>
        <p:blipFill>
          <a:blip r:embed="rId3" cstate="print"/>
          <a:srcRect l="24205" r="31787"/>
          <a:stretch>
            <a:fillRect/>
          </a:stretch>
        </p:blipFill>
        <p:spPr bwMode="auto">
          <a:xfrm>
            <a:off x="5715000" y="5105400"/>
            <a:ext cx="1020198" cy="1543050"/>
          </a:xfrm>
          <a:prstGeom prst="rect">
            <a:avLst/>
          </a:prstGeom>
          <a:noFill/>
        </p:spPr>
      </p:pic>
      <p:pic>
        <p:nvPicPr>
          <p:cNvPr id="10" name="Picture 4" descr="Untitled image"/>
          <p:cNvPicPr>
            <a:picLocks noChangeAspect="1" noChangeArrowheads="1"/>
          </p:cNvPicPr>
          <p:nvPr/>
        </p:nvPicPr>
        <p:blipFill>
          <a:blip r:embed="rId4" cstate="print"/>
          <a:srcRect l="38750"/>
          <a:stretch>
            <a:fillRect/>
          </a:stretch>
        </p:blipFill>
        <p:spPr bwMode="auto">
          <a:xfrm>
            <a:off x="6629400" y="4038600"/>
            <a:ext cx="1752600" cy="229358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876800"/>
            <a:ext cx="112299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734050"/>
            <a:ext cx="104813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334000"/>
            <a:ext cx="101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6627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885" y="1516063"/>
            <a:ext cx="6157912" cy="113877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embrace the analyst</a:t>
            </a:r>
          </a:p>
          <a:p>
            <a:endParaRPr lang="en-US" sz="2800" dirty="0"/>
          </a:p>
        </p:txBody>
      </p:sp>
      <p:pic>
        <p:nvPicPr>
          <p:cNvPr id="3" name="Picture 2" descr="C:\Users\hayes\AppData\Local\Microsoft\Windows\Temporary Internet Files\Content.IE5\GN7THFP2\MC9000905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49" y="2811463"/>
            <a:ext cx="3231356" cy="33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/>
        </p:nvSpPr>
        <p:spPr>
          <a:xfrm>
            <a:off x="6741885" y="62722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47D26E-C5C5-476E-8CA0-30FE0F3E6A0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69969" y="6731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AD7C2-3CD1-4C4F-A85F-6014A4BC8F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059673" y="220663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ignore analyst,</a:t>
            </a:r>
            <a:endParaRPr lang="en-US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268514" y="743883"/>
            <a:ext cx="368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quarantine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analyst,</a:t>
            </a:r>
            <a:endParaRPr lang="en-US" sz="2800" dirty="0"/>
          </a:p>
        </p:txBody>
      </p:sp>
      <p:sp>
        <p:nvSpPr>
          <p:cNvPr id="8" name="TextBox 8"/>
          <p:cNvSpPr txBox="1"/>
          <p:nvPr/>
        </p:nvSpPr>
        <p:spPr>
          <a:xfrm>
            <a:off x="3956715" y="768407"/>
            <a:ext cx="387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analyst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or….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90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 Research Timeline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2895600"/>
            <a:ext cx="1143000" cy="2362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1995 &amp; earlier</a:t>
            </a:r>
            <a:br>
              <a:rPr lang="en-US" sz="2200" dirty="0" smtClean="0"/>
            </a:br>
            <a:r>
              <a:rPr lang="en-US" sz="2200" dirty="0" smtClean="0"/>
              <a:t>Seminal work in trace-ability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447800" y="1981200"/>
            <a:ext cx="16002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Rudimentary tools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200400" y="1981200"/>
            <a:ext cx="25146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Generation of Trace features in RM tools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447800" y="3200400"/>
            <a:ext cx="60960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1995-2010</a:t>
            </a:r>
            <a:br>
              <a:rPr lang="en-US" sz="2200" dirty="0" smtClean="0"/>
            </a:br>
            <a:r>
              <a:rPr lang="en-US" sz="2200" dirty="0" smtClean="0"/>
              <a:t>Numerous researchers work on various traceability topics receiving funding from NASA, NSF, &amp; Industry 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3124200" y="4419600"/>
            <a:ext cx="1219200" cy="2209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>
              <a:lnSpc>
                <a:spcPts val="1800"/>
              </a:lnSpc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algn="ctr">
              <a:lnSpc>
                <a:spcPts val="1800"/>
              </a:lnSpc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funded by NASA &amp; NSF</a:t>
            </a:r>
            <a:br>
              <a:rPr lang="en-US" sz="2200" dirty="0" smtClean="0"/>
            </a:br>
            <a:r>
              <a:rPr lang="en-US" sz="2200" dirty="0" smtClean="0"/>
              <a:t>2006/7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4495800" y="4419600"/>
            <a:ext cx="1447800" cy="2209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Grand Challenge Workshops held, </a:t>
            </a:r>
            <a:br>
              <a:rPr lang="en-US" sz="2200" dirty="0" smtClean="0"/>
            </a:br>
            <a:r>
              <a:rPr lang="en-US" sz="2200" dirty="0" smtClean="0"/>
              <a:t>GCT 1.0 released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4419600"/>
            <a:ext cx="1524000" cy="1066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5867400" y="1981200"/>
            <a:ext cx="16764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Technology transfer pilots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5867401" y="4419600"/>
            <a:ext cx="182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2010: MRI funded by NSF for $2M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0" y="1981200"/>
            <a:ext cx="1371600" cy="464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next?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Grand Challenges provide roadmap for future research efforts and mechanism for tracking progress towards our goals; </a:t>
            </a:r>
            <a:r>
              <a:rPr lang="en-US" dirty="0" err="1" smtClean="0">
                <a:solidFill>
                  <a:schemeClr val="bg1"/>
                </a:solidFill>
              </a:rPr>
              <a:t>TraceLab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562600"/>
            <a:ext cx="1524000" cy="1066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GCT 2.0</a:t>
            </a:r>
            <a:br>
              <a:rPr lang="en-US" sz="2200" dirty="0" smtClean="0"/>
            </a:br>
            <a:r>
              <a:rPr lang="en-US" sz="2200" dirty="0" smtClean="0"/>
              <a:t>released,</a:t>
            </a:r>
            <a:br>
              <a:rPr lang="en-US" sz="2200" dirty="0" smtClean="0"/>
            </a:br>
            <a:r>
              <a:rPr lang="en-US" sz="2200" dirty="0" smtClean="0"/>
              <a:t>Jan. 2011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00400" y="4419600"/>
            <a:ext cx="1447800" cy="1295400"/>
            <a:chOff x="2667000" y="4191000"/>
            <a:chExt cx="1447800" cy="1295400"/>
          </a:xfrm>
        </p:grpSpPr>
        <p:sp>
          <p:nvSpPr>
            <p:cNvPr id="23" name="Circular Arrow 22"/>
            <p:cNvSpPr/>
            <p:nvPr/>
          </p:nvSpPr>
          <p:spPr>
            <a:xfrm rot="16406018">
              <a:off x="2992486" y="4398867"/>
              <a:ext cx="685800" cy="687330"/>
            </a:xfrm>
            <a:prstGeom prst="circularArrow">
              <a:avLst>
                <a:gd name="adj1" fmla="val 10921"/>
                <a:gd name="adj2" fmla="val 1142319"/>
                <a:gd name="adj3" fmla="val 4726382"/>
                <a:gd name="adj4" fmla="val 12339243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4800600"/>
              <a:ext cx="838200" cy="59098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4285818"/>
              <a:ext cx="762000" cy="8195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7000" y="41910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ekton Pro Cond" pitchFamily="34" charset="0"/>
                  <a:ea typeface="Adobe Fan Heiti Std B" pitchFamily="34" charset="-128"/>
                  <a:cs typeface="Aharoni" pitchFamily="2" charset="-79"/>
                </a:rPr>
                <a:t>C</a:t>
              </a:r>
              <a:endParaRPr lang="en-US" sz="3600" b="1" dirty="0">
                <a:solidFill>
                  <a:schemeClr val="bg1"/>
                </a:solidFill>
                <a:latin typeface="Tekton Pro Cond" pitchFamily="34" charset="0"/>
                <a:ea typeface="Adobe Fan Heiti Std B" pitchFamily="34" charset="-128"/>
                <a:cs typeface="Aharoni" pitchFamily="2" charset="-79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9400" y="43434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ekton Pro Cond" pitchFamily="34" charset="0"/>
                  <a:ea typeface="Adobe Fan Heiti Std B" pitchFamily="34" charset="-128"/>
                  <a:cs typeface="Aharoni" pitchFamily="2" charset="-79"/>
                </a:rPr>
                <a:t>o</a:t>
              </a:r>
              <a:endParaRPr lang="en-US" sz="3600" b="1" dirty="0">
                <a:solidFill>
                  <a:schemeClr val="bg1"/>
                </a:solidFill>
                <a:latin typeface="Tekton Pro Cond" pitchFamily="34" charset="0"/>
                <a:ea typeface="Adobe Fan Heiti Std B" pitchFamily="34" charset="-128"/>
                <a:cs typeface="Aharoni" pitchFamily="2" charset="-79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71800" y="45720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ekton Pro Cond" pitchFamily="34" charset="0"/>
                  <a:ea typeface="Adobe Fan Heiti Std B" pitchFamily="34" charset="-128"/>
                  <a:cs typeface="Aharoni" pitchFamily="2" charset="-79"/>
                </a:rPr>
                <a:t>E</a:t>
              </a:r>
              <a:endParaRPr lang="en-US" sz="3600" b="1" dirty="0">
                <a:solidFill>
                  <a:schemeClr val="bg1"/>
                </a:solidFill>
                <a:latin typeface="Tekton Pro Cond" pitchFamily="34" charset="0"/>
                <a:ea typeface="Adobe Fan Heiti Std B" pitchFamily="34" charset="-128"/>
                <a:cs typeface="Aharoni" pitchFamily="2" charset="-79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876800"/>
              <a:ext cx="914400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ekton Pro Cond" pitchFamily="34" charset="0"/>
                  <a:ea typeface="Adobe Fan Heiti Std B" pitchFamily="34" charset="-128"/>
                  <a:cs typeface="Aharoni" pitchFamily="2" charset="-79"/>
                </a:rPr>
                <a:t>S</a:t>
              </a:r>
              <a:endParaRPr lang="en-US" sz="3600" b="1" dirty="0">
                <a:solidFill>
                  <a:schemeClr val="bg1"/>
                </a:solidFill>
                <a:latin typeface="Tekton Pro Cond" pitchFamily="34" charset="0"/>
                <a:ea typeface="Adobe Fan Heiti Std B" pitchFamily="34" charset="-128"/>
                <a:cs typeface="Aharoni" pitchFamily="2" charset="-79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9000" y="5011270"/>
              <a:ext cx="341760" cy="475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Tekton Pro Cond" pitchFamily="34" charset="0"/>
                  <a:ea typeface="Adobe Fan Heiti Std B" pitchFamily="34" charset="-128"/>
                  <a:cs typeface="Aharoni" pitchFamily="2" charset="-79"/>
                </a:rPr>
                <a:t>T</a:t>
              </a:r>
              <a:endParaRPr lang="en-US" sz="3200" b="1" dirty="0">
                <a:solidFill>
                  <a:schemeClr val="bg1"/>
                </a:solidFill>
                <a:latin typeface="Tekton Pro Cond" pitchFamily="34" charset="0"/>
                <a:ea typeface="Adobe Fan Heiti Std B" pitchFamily="34" charset="-128"/>
                <a:cs typeface="Aharoni" pitchFamily="2" charset="-79"/>
              </a:endParaRP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31</a:t>
            </a:fld>
            <a:endParaRPr kumimoji="0"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128DFA-4FC0-455F-950F-1C610420EA35}" type="datetime12">
              <a:rPr kumimoji="0" lang="en-US" smtClean="0"/>
              <a:pPr/>
              <a:t>11:22 AM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8" grpId="0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57"/>
            <a:ext cx="7696200" cy="66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6172200"/>
            <a:ext cx="158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www.coest.org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Trace Matrices (TMs)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V&amp;V/IV&amp;V Activities that Require TMs</a:t>
            </a:r>
          </a:p>
          <a:p>
            <a:pPr lvl="1"/>
            <a:r>
              <a:rPr lang="en-US" dirty="0"/>
              <a:t>Criticality analysis</a:t>
            </a:r>
          </a:p>
          <a:p>
            <a:pPr lvl="1"/>
            <a:r>
              <a:rPr lang="en-US" dirty="0"/>
              <a:t>Requirement satisfaction</a:t>
            </a:r>
          </a:p>
          <a:p>
            <a:pPr lvl="1"/>
            <a:r>
              <a:rPr lang="en-US" dirty="0"/>
              <a:t>Change impact analysis</a:t>
            </a:r>
          </a:p>
          <a:p>
            <a:pPr lvl="1"/>
            <a:r>
              <a:rPr lang="en-US" dirty="0"/>
              <a:t>Hazard reachability analysis</a:t>
            </a:r>
          </a:p>
          <a:p>
            <a:pPr lvl="1"/>
            <a:r>
              <a:rPr lang="en-US" dirty="0"/>
              <a:t>Regression testing</a:t>
            </a:r>
          </a:p>
          <a:p>
            <a:pPr lvl="1"/>
            <a:r>
              <a:rPr lang="en-US" dirty="0"/>
              <a:t>Traceability analysis</a:t>
            </a:r>
          </a:p>
          <a:p>
            <a:pPr lvl="1"/>
            <a:r>
              <a:rPr lang="en-US" dirty="0"/>
              <a:t>Risk analysis</a:t>
            </a:r>
          </a:p>
          <a:p>
            <a:pPr lvl="1"/>
            <a:r>
              <a:rPr lang="en-US" dirty="0"/>
              <a:t>Test Plan and Test Case Generation</a:t>
            </a:r>
          </a:p>
          <a:p>
            <a:pPr lvl="1"/>
            <a:r>
              <a:rPr lang="en-US" dirty="0"/>
              <a:t>Interface analysis</a:t>
            </a:r>
          </a:p>
          <a:p>
            <a:pPr lvl="1"/>
            <a:r>
              <a:rPr lang="en-US" dirty="0"/>
              <a:t>Consistency checking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COEST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Tracing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TraceLab</a:t>
            </a:r>
            <a:r>
              <a:rPr lang="en-US" dirty="0">
                <a:solidFill>
                  <a:schemeClr val="bg2"/>
                </a:solidFill>
              </a:rPr>
              <a:t> Overview</a:t>
            </a:r>
          </a:p>
          <a:p>
            <a:r>
              <a:rPr lang="en-US" dirty="0" err="1"/>
              <a:t>TraceLab</a:t>
            </a:r>
            <a:r>
              <a:rPr lang="en-US" dirty="0"/>
              <a:t> Player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930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of </a:t>
            </a:r>
            <a:r>
              <a:rPr lang="en-US" dirty="0" smtClean="0"/>
              <a:t>Methods</a:t>
            </a:r>
            <a:br>
              <a:rPr lang="en-US" dirty="0" smtClean="0"/>
            </a:br>
            <a:r>
              <a:rPr lang="en-US" sz="2000" dirty="0"/>
              <a:t>[Ant02,Cle05,Hay06,Mar03,Zhou10</a:t>
            </a:r>
            <a:r>
              <a:rPr lang="en-US" sz="2000" dirty="0" smtClean="0"/>
              <a:t>+]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495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Various methods</a:t>
            </a:r>
          </a:p>
          <a:p>
            <a:pPr lvl="2"/>
            <a:r>
              <a:rPr lang="en-US" dirty="0"/>
              <a:t>Vector Space Model</a:t>
            </a:r>
          </a:p>
          <a:p>
            <a:pPr lvl="2"/>
            <a:r>
              <a:rPr lang="en-US" dirty="0"/>
              <a:t>Probabilistic Model</a:t>
            </a:r>
          </a:p>
          <a:p>
            <a:pPr lvl="2"/>
            <a:r>
              <a:rPr lang="en-US" dirty="0"/>
              <a:t>Latent Semantic Indexing</a:t>
            </a:r>
          </a:p>
          <a:p>
            <a:pPr lvl="2"/>
            <a:r>
              <a:rPr lang="en-US" dirty="0"/>
              <a:t>Rule-based</a:t>
            </a:r>
          </a:p>
          <a:p>
            <a:pPr lvl="2"/>
            <a:r>
              <a:rPr lang="en-US" dirty="0"/>
              <a:t>Event-based</a:t>
            </a:r>
          </a:p>
          <a:p>
            <a:pPr lvl="2"/>
            <a:r>
              <a:rPr lang="en-US" dirty="0"/>
              <a:t>Natural Language Processing</a:t>
            </a:r>
          </a:p>
          <a:p>
            <a:pPr lvl="1"/>
            <a:r>
              <a:rPr lang="en-US" dirty="0"/>
              <a:t>Focus on precision</a:t>
            </a:r>
          </a:p>
          <a:p>
            <a:pPr lvl="2"/>
            <a:r>
              <a:rPr lang="en-US" dirty="0"/>
              <a:t>Thesaurus</a:t>
            </a:r>
          </a:p>
          <a:p>
            <a:pPr lvl="2"/>
            <a:r>
              <a:rPr lang="en-US" dirty="0"/>
              <a:t>Phrasing</a:t>
            </a:r>
          </a:p>
          <a:p>
            <a:pPr lvl="2"/>
            <a:r>
              <a:rPr lang="en-US" dirty="0"/>
              <a:t>Filtering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COEST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Tracing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TraceLab</a:t>
            </a:r>
            <a:r>
              <a:rPr lang="en-US" dirty="0">
                <a:solidFill>
                  <a:schemeClr val="bg2"/>
                </a:solidFill>
              </a:rPr>
              <a:t> Overview</a:t>
            </a:r>
          </a:p>
          <a:p>
            <a:r>
              <a:rPr lang="en-US" dirty="0" err="1"/>
              <a:t>TraceLab</a:t>
            </a:r>
            <a:r>
              <a:rPr lang="en-US" dirty="0"/>
              <a:t> Player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81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95E1-3924-417F-ADF3-7F06F5C35EA9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463148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3525903-5E4E-494D-8000-484A5AFDD31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8099"/>
            <a:ext cx="7452312" cy="511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7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TraceLab</a:t>
            </a:r>
            <a:r>
              <a:rPr lang="en-US" dirty="0" smtClean="0"/>
              <a:t>- The Vision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a tool, similar to </a:t>
            </a:r>
            <a:r>
              <a:rPr lang="en-US" dirty="0" err="1" smtClean="0"/>
              <a:t>MatLab</a:t>
            </a:r>
            <a:r>
              <a:rPr lang="en-US" dirty="0" smtClean="0"/>
              <a:t>, but designed specifically for the traceability community</a:t>
            </a:r>
          </a:p>
          <a:p>
            <a:r>
              <a:rPr lang="en-US" dirty="0" smtClean="0"/>
              <a:t>Equip new researchers with basic algorithms and components</a:t>
            </a:r>
          </a:p>
          <a:p>
            <a:r>
              <a:rPr lang="en-US" dirty="0" smtClean="0"/>
              <a:t>Make it easier to perform rigorous comparative evaluations</a:t>
            </a:r>
          </a:p>
          <a:p>
            <a:pPr lvl="1"/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Repeatable experiments</a:t>
            </a:r>
          </a:p>
          <a:p>
            <a:r>
              <a:rPr lang="en-US" dirty="0" smtClean="0"/>
              <a:t>Permit practitioners to use “best” algorithms for specific benchmark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COEST Overview</a:t>
            </a:r>
          </a:p>
          <a:p>
            <a:r>
              <a:rPr lang="en-US" dirty="0" smtClean="0"/>
              <a:t>Tracing</a:t>
            </a:r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TraceLab</a:t>
            </a:r>
            <a:r>
              <a:rPr lang="en-US" dirty="0">
                <a:solidFill>
                  <a:schemeClr val="tx1"/>
                </a:solidFill>
              </a:rPr>
              <a:t> Overview</a:t>
            </a:r>
          </a:p>
          <a:p>
            <a:r>
              <a:rPr lang="en-US" dirty="0" err="1"/>
              <a:t>TraceLab</a:t>
            </a:r>
            <a:r>
              <a:rPr lang="en-US" dirty="0"/>
              <a:t> Player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TraceLab</a:t>
            </a:r>
            <a:r>
              <a:rPr lang="en-US" dirty="0" smtClean="0"/>
              <a:t> - Major </a:t>
            </a:r>
            <a:r>
              <a:rPr lang="en-US" dirty="0" smtClean="0"/>
              <a:t>Research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4908014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eatures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isual </a:t>
            </a:r>
            <a:r>
              <a:rPr lang="en-US" dirty="0"/>
              <a:t>environment for </a:t>
            </a:r>
            <a:r>
              <a:rPr lang="en-US" dirty="0" smtClean="0"/>
              <a:t>designing, executing experiments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omponent </a:t>
            </a:r>
            <a:r>
              <a:rPr lang="en-US" dirty="0"/>
              <a:t>library </a:t>
            </a:r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for writing components in </a:t>
            </a:r>
            <a:r>
              <a:rPr lang="en-US" dirty="0" smtClean="0"/>
              <a:t>C</a:t>
            </a:r>
            <a:r>
              <a:rPr lang="en-US" dirty="0"/>
              <a:t>++, C#, and </a:t>
            </a:r>
            <a:r>
              <a:rPr lang="en-US" dirty="0" smtClean="0"/>
              <a:t>Java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lexible </a:t>
            </a:r>
            <a:r>
              <a:rPr lang="en-US" dirty="0"/>
              <a:t>work-flow engine </a:t>
            </a:r>
            <a:endParaRPr lang="en-US" dirty="0" smtClean="0"/>
          </a:p>
          <a:p>
            <a:r>
              <a:rPr lang="en-US" dirty="0" smtClean="0"/>
              <a:t>Portability </a:t>
            </a:r>
            <a:r>
              <a:rPr lang="en-US" dirty="0"/>
              <a:t>across multiple operating systems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ntuitive </a:t>
            </a:r>
            <a:r>
              <a:rPr lang="en-US" dirty="0"/>
              <a:t>user </a:t>
            </a:r>
            <a:r>
              <a:rPr lang="en-US" dirty="0" smtClean="0"/>
              <a:t>interface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kumimoji="0"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 l="1732"/>
          <a:stretch>
            <a:fillRect/>
          </a:stretch>
        </p:blipFill>
        <p:spPr bwMode="auto">
          <a:xfrm>
            <a:off x="5517614" y="2514600"/>
            <a:ext cx="3454936" cy="2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5410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TraceLab</a:t>
            </a:r>
            <a:r>
              <a:rPr lang="en-US" b="1" dirty="0" smtClean="0"/>
              <a:t> Version </a:t>
            </a:r>
            <a:r>
              <a:rPr lang="en-US" b="1" dirty="0" smtClean="0"/>
              <a:t>0.4.3.0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TraceLab</a:t>
            </a:r>
            <a:r>
              <a:rPr lang="en-US" dirty="0" smtClean="0"/>
              <a:t> developers:  Ed Keenan, </a:t>
            </a:r>
            <a:br>
              <a:rPr lang="en-US" dirty="0" smtClean="0"/>
            </a:br>
            <a:r>
              <a:rPr lang="en-US" dirty="0" smtClean="0"/>
              <a:t>Adam Czauderna, and Greg Leach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74602-3E27-44BC-AD50-5F8779F9935B}" type="datetime12">
              <a:rPr kumimoji="0" lang="en-US" smtClean="0"/>
              <a:pPr/>
              <a:t>11:22 AM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>
    <a:lnDef>
      <a:spPr>
        <a:ln w="19050">
          <a:solidFill>
            <a:srgbClr val="000000"/>
          </a:solidFill>
          <a:headEnd type="oval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1946A1-8F47-4C79-A47D-B46B8478A50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81E5E2E-8B91-44E2-AD20-9962E17991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864</Words>
  <Application>Microsoft Office PowerPoint</Application>
  <PresentationFormat>Letter Paper (8.5x11 in)</PresentationFormat>
  <Paragraphs>255</Paragraphs>
  <Slides>31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WidescreenPres</vt:lpstr>
      <vt:lpstr>PowerPoint Presentation</vt:lpstr>
      <vt:lpstr>Outline</vt:lpstr>
      <vt:lpstr>PowerPoint Presentation</vt:lpstr>
      <vt:lpstr>PowerPoint Presentation</vt:lpstr>
      <vt:lpstr>Importance of Trace Matrices (TMs)</vt:lpstr>
      <vt:lpstr>Study of Methods [Ant02,Cle05,Hay06,Mar03,Zhou10+]</vt:lpstr>
      <vt:lpstr>Tracing Tools</vt:lpstr>
      <vt:lpstr>TraceLab- The Vision</vt:lpstr>
      <vt:lpstr>TraceLab - Major Research Instrumentation</vt:lpstr>
      <vt:lpstr>Configuration</vt:lpstr>
      <vt:lpstr>Reusability</vt:lpstr>
      <vt:lpstr>TraceLab Player</vt:lpstr>
      <vt:lpstr>TraceLab Player</vt:lpstr>
      <vt:lpstr>Questions?</vt:lpstr>
      <vt:lpstr>   Backup </vt:lpstr>
      <vt:lpstr>Challenges</vt:lpstr>
      <vt:lpstr>What is a grand challenge?</vt:lpstr>
      <vt:lpstr>Is “Traceability” a grand challenge?</vt:lpstr>
      <vt:lpstr>Benchmarks</vt:lpstr>
      <vt:lpstr>Benchmarks</vt:lpstr>
      <vt:lpstr>Benchmarks</vt:lpstr>
      <vt:lpstr>Benchmark issues</vt:lpstr>
      <vt:lpstr>Benchmark insights</vt:lpstr>
      <vt:lpstr>Enter Human Analyst in Tracing – Study of Analyst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Traceability Research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2010-11-19T15:27:39Z</dcterms:created>
  <dcterms:modified xsi:type="dcterms:W3CDTF">2013-08-30T15:34:40Z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