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3" r:id="rId5"/>
    <p:sldId id="265" r:id="rId6"/>
    <p:sldId id="264" r:id="rId7"/>
    <p:sldId id="260" r:id="rId8"/>
    <p:sldId id="266" r:id="rId9"/>
    <p:sldId id="267" r:id="rId10"/>
    <p:sldId id="279" r:id="rId11"/>
    <p:sldId id="261" r:id="rId12"/>
    <p:sldId id="268" r:id="rId13"/>
    <p:sldId id="271" r:id="rId14"/>
    <p:sldId id="270" r:id="rId15"/>
    <p:sldId id="272" r:id="rId16"/>
    <p:sldId id="273" r:id="rId17"/>
    <p:sldId id="274" r:id="rId18"/>
    <p:sldId id="262" r:id="rId19"/>
    <p:sldId id="275" r:id="rId20"/>
    <p:sldId id="276" r:id="rId21"/>
    <p:sldId id="278" r:id="rId22"/>
    <p:sldId id="277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22CB"/>
    <a:srgbClr val="24A5FF"/>
    <a:srgbClr val="6F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08" autoAdjust="0"/>
  </p:normalViewPr>
  <p:slideViewPr>
    <p:cSldViewPr snapToGrid="0" snapToObjects="1">
      <p:cViewPr>
        <p:scale>
          <a:sx n="125" d="100"/>
          <a:sy n="125" d="100"/>
        </p:scale>
        <p:origin x="-4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3C46C-CF48-F54E-98F6-C9F22F0DF303}" type="datetimeFigureOut">
              <a:rPr lang="en-US" smtClean="0"/>
              <a:t>8/31/13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30F2-BEC3-B543-B5C0-9A9E3BF6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9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9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1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2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9D0C43-9688-5D40-9244-65D9EA0E7B74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D02307-FFE7-084C-92DA-CCE87F50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7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-9525"/>
            <a:ext cx="9144000" cy="11128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519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b="1" dirty="0">
              <a:latin typeface="Arial" pitchFamily="-106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316" y="274638"/>
            <a:ext cx="8069442" cy="796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316" y="1252800"/>
            <a:ext cx="8924768" cy="54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99243" y="83962"/>
            <a:ext cx="1062037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5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9526"/>
            <a:ext cx="9144000" cy="686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519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1643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Scalable and Flexible Static Analysis of Flight-Critical Software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120" y="3886200"/>
            <a:ext cx="7625080" cy="21894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Guillaume P. Brat                  Arnaud J. Venet</a:t>
            </a:r>
          </a:p>
          <a:p>
            <a:r>
              <a:rPr lang="en-US" sz="1900" dirty="0">
                <a:solidFill>
                  <a:srgbClr val="000000"/>
                </a:solidFill>
                <a:latin typeface="Courier"/>
                <a:cs typeface="Courier"/>
              </a:rPr>
              <a:t>g</a:t>
            </a:r>
            <a:r>
              <a:rPr lang="en-US" sz="1900" dirty="0" smtClean="0">
                <a:solidFill>
                  <a:srgbClr val="000000"/>
                </a:solidFill>
                <a:latin typeface="Courier"/>
                <a:cs typeface="Courier"/>
              </a:rPr>
              <a:t>uillaume.p.brat@nasa.gov      </a:t>
            </a:r>
            <a:r>
              <a:rPr lang="en-US" sz="1900" dirty="0" err="1" smtClean="0">
                <a:solidFill>
                  <a:srgbClr val="000000"/>
                </a:solidFill>
                <a:latin typeface="Courier"/>
                <a:cs typeface="Courier"/>
              </a:rPr>
              <a:t>arnaud.j.venet</a:t>
            </a:r>
            <a:r>
              <a:rPr lang="en-US" sz="1900" dirty="0" err="1">
                <a:solidFill>
                  <a:srgbClr val="000000"/>
                </a:solidFill>
                <a:latin typeface="Courier"/>
                <a:cs typeface="Courier"/>
              </a:rPr>
              <a:t>@nasa.gov</a:t>
            </a:r>
            <a:endParaRPr lang="en-US" sz="19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sz="3000" b="1" dirty="0" smtClean="0">
                <a:solidFill>
                  <a:srgbClr val="000000"/>
                </a:solidFill>
              </a:rPr>
              <a:t>Carnegie Mellon University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NASA </a:t>
            </a:r>
            <a:r>
              <a:rPr lang="en-US" sz="3000" b="1" dirty="0" smtClean="0">
                <a:solidFill>
                  <a:srgbClr val="000000"/>
                </a:solidFill>
              </a:rPr>
              <a:t>Ames Research </a:t>
            </a:r>
            <a:r>
              <a:rPr lang="en-US" sz="3000" b="1" dirty="0" smtClean="0">
                <a:solidFill>
                  <a:srgbClr val="000000"/>
                </a:solidFill>
              </a:rPr>
              <a:t>Center</a:t>
            </a:r>
            <a:endParaRPr lang="en-US" sz="3000" b="1" dirty="0" smtClean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0369" y="82818"/>
            <a:ext cx="1062037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0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static analysis tool with an open architecture</a:t>
            </a:r>
          </a:p>
          <a:p>
            <a:pPr lvl="1"/>
            <a:r>
              <a:rPr lang="en-US" dirty="0" smtClean="0"/>
              <a:t>Access to the algorithms</a:t>
            </a:r>
          </a:p>
          <a:p>
            <a:pPr lvl="1"/>
            <a:r>
              <a:rPr lang="en-US" dirty="0" smtClean="0"/>
              <a:t>Possibility of refining/specializing the way the tool operates</a:t>
            </a:r>
          </a:p>
          <a:p>
            <a:r>
              <a:rPr lang="en-US" b="1" dirty="0" smtClean="0"/>
              <a:t>A flexible API</a:t>
            </a:r>
          </a:p>
          <a:p>
            <a:pPr lvl="1"/>
            <a:r>
              <a:rPr lang="en-US" dirty="0" smtClean="0"/>
              <a:t>We don’t want to rewrite the core analysis algorithms</a:t>
            </a:r>
          </a:p>
          <a:p>
            <a:pPr lvl="1"/>
            <a:r>
              <a:rPr lang="en-US" dirty="0" smtClean="0"/>
              <a:t>But we want to be able to combine them in new ways for a particular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9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analysis for flight-critical systems</a:t>
            </a:r>
          </a:p>
          <a:p>
            <a:r>
              <a:rPr lang="en-US" dirty="0" smtClean="0"/>
              <a:t>Challenges of sound static analysis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IKOS: an open architecture for sound static analyzers</a:t>
            </a:r>
          </a:p>
          <a:p>
            <a:r>
              <a:rPr lang="en-US" dirty="0" smtClean="0"/>
              <a:t>Applications of IKOS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IKOS: Flexible Static Analysis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</a:t>
            </a:r>
            <a:r>
              <a:rPr lang="en-US" b="1" dirty="0" smtClean="0"/>
              <a:t>nference </a:t>
            </a:r>
            <a:r>
              <a:rPr lang="en-US" b="1" u="sng" dirty="0" smtClean="0"/>
              <a:t>K</a:t>
            </a:r>
            <a:r>
              <a:rPr lang="en-US" b="1" dirty="0" smtClean="0"/>
              <a:t>ernel for </a:t>
            </a:r>
            <a:r>
              <a:rPr lang="en-US" b="1" u="sng" dirty="0" smtClean="0"/>
              <a:t>O</a:t>
            </a:r>
            <a:r>
              <a:rPr lang="en-US" b="1" dirty="0" smtClean="0"/>
              <a:t>pen </a:t>
            </a:r>
            <a:r>
              <a:rPr lang="en-US" b="1" u="sng" dirty="0" smtClean="0"/>
              <a:t>S</a:t>
            </a:r>
            <a:r>
              <a:rPr lang="en-US" b="1" dirty="0" smtClean="0"/>
              <a:t>tatic Analyzers</a:t>
            </a:r>
          </a:p>
          <a:p>
            <a:pPr lvl="1"/>
            <a:r>
              <a:rPr lang="en-US" dirty="0" smtClean="0"/>
              <a:t>A development platform for building static analyzers</a:t>
            </a:r>
          </a:p>
          <a:p>
            <a:pPr lvl="1"/>
            <a:r>
              <a:rPr lang="en-US" dirty="0" smtClean="0"/>
              <a:t>Library of C++ classes encapsulating high performance static analysis algorithms</a:t>
            </a:r>
          </a:p>
          <a:p>
            <a:pPr lvl="1"/>
            <a:r>
              <a:rPr lang="en-US" dirty="0" smtClean="0"/>
              <a:t>A static analyzer is assembled from the building blocks provided by IKOS</a:t>
            </a:r>
          </a:p>
          <a:p>
            <a:r>
              <a:rPr lang="en-US" b="1" dirty="0" smtClean="0"/>
              <a:t>An effective buffer overflow analyzer for C programs can be written in a few hundred lines of C++ using IKOS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4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C/C++ Front-End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untold story of using static analysis tools</a:t>
            </a:r>
          </a:p>
          <a:p>
            <a:pPr lvl="1"/>
            <a:r>
              <a:rPr lang="en-US" dirty="0" smtClean="0"/>
              <a:t>Getting the code to just </a:t>
            </a:r>
            <a:r>
              <a:rPr lang="en-US" b="1" dirty="0" smtClean="0">
                <a:solidFill>
                  <a:srgbClr val="0000FF"/>
                </a:solidFill>
              </a:rPr>
              <a:t>parse</a:t>
            </a:r>
            <a:r>
              <a:rPr lang="en-US" dirty="0" smtClean="0"/>
              <a:t> is a daunting task</a:t>
            </a:r>
          </a:p>
          <a:p>
            <a:pPr lvl="1"/>
            <a:r>
              <a:rPr lang="en-US" dirty="0" smtClean="0"/>
              <a:t>The front-end of most static analysis tools expects standard C/C++ code as an input, which is rarely the case for embedded software</a:t>
            </a:r>
          </a:p>
          <a:p>
            <a:pPr lvl="1"/>
            <a:r>
              <a:rPr lang="en-US" dirty="0" smtClean="0"/>
              <a:t>Significant changes to the build/code may be required</a:t>
            </a:r>
          </a:p>
          <a:p>
            <a:r>
              <a:rPr lang="en-US" b="1" dirty="0" smtClean="0"/>
              <a:t>IKOS is based on the LLVM platform</a:t>
            </a:r>
          </a:p>
          <a:p>
            <a:pPr lvl="1"/>
            <a:r>
              <a:rPr lang="en-US" dirty="0" smtClean="0"/>
              <a:t>The GCC compiler can compile just about any existing code with little or no change</a:t>
            </a:r>
          </a:p>
          <a:p>
            <a:pPr lvl="1"/>
            <a:r>
              <a:rPr lang="en-US" dirty="0" smtClean="0"/>
              <a:t>GCC can generate LLVM assembly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0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92800" y="1320800"/>
            <a:ext cx="3139440" cy="5354320"/>
          </a:xfrm>
          <a:prstGeom prst="roundRect">
            <a:avLst/>
          </a:prstGeom>
          <a:solidFill>
            <a:schemeClr val="accent3">
              <a:lumMod val="75000"/>
              <a:alpha val="18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Design with IKOS</a:t>
            </a:r>
            <a:endParaRPr lang="en-US" dirty="0"/>
          </a:p>
        </p:txBody>
      </p:sp>
      <p:sp>
        <p:nvSpPr>
          <p:cNvPr id="4" name="Alternate Process 3"/>
          <p:cNvSpPr/>
          <p:nvPr/>
        </p:nvSpPr>
        <p:spPr>
          <a:xfrm>
            <a:off x="467360" y="3454400"/>
            <a:ext cx="1270000" cy="904240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GCC</a:t>
            </a:r>
            <a:endParaRPr lang="en-US" sz="2000" dirty="0"/>
          </a:p>
        </p:txBody>
      </p:sp>
      <p:sp>
        <p:nvSpPr>
          <p:cNvPr id="5" name="Multidocument 4"/>
          <p:cNvSpPr/>
          <p:nvPr/>
        </p:nvSpPr>
        <p:spPr>
          <a:xfrm>
            <a:off x="558800" y="1318118"/>
            <a:ext cx="1259840" cy="1412240"/>
          </a:xfrm>
          <a:prstGeom prst="flowChartMultidocumen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C/C++</a:t>
            </a:r>
          </a:p>
          <a:p>
            <a:pPr algn="ctr"/>
            <a:r>
              <a:rPr lang="en-US" sz="2000" dirty="0" smtClean="0"/>
              <a:t>Code</a:t>
            </a:r>
            <a:endParaRPr lang="en-US" sz="2000" dirty="0"/>
          </a:p>
        </p:txBody>
      </p:sp>
      <p:sp>
        <p:nvSpPr>
          <p:cNvPr id="6" name="Card 5"/>
          <p:cNvSpPr/>
          <p:nvPr/>
        </p:nvSpPr>
        <p:spPr>
          <a:xfrm>
            <a:off x="589280" y="4968240"/>
            <a:ext cx="1026160" cy="944880"/>
          </a:xfrm>
          <a:prstGeom prst="flowChartPunchedCar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LLVM</a:t>
            </a:r>
            <a:endParaRPr lang="en-US" sz="2000" dirty="0"/>
          </a:p>
        </p:txBody>
      </p:sp>
      <p:sp>
        <p:nvSpPr>
          <p:cNvPr id="7" name="Alternate Process 6"/>
          <p:cNvSpPr/>
          <p:nvPr/>
        </p:nvSpPr>
        <p:spPr>
          <a:xfrm>
            <a:off x="3469640" y="1320800"/>
            <a:ext cx="1270000" cy="90424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Analyzer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3469640" y="4216400"/>
            <a:ext cx="1270000" cy="90424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Verifier</a:t>
            </a:r>
            <a:endParaRPr lang="en-US" sz="2000" dirty="0"/>
          </a:p>
        </p:txBody>
      </p:sp>
      <p:sp>
        <p:nvSpPr>
          <p:cNvPr id="9" name="Card 8"/>
          <p:cNvSpPr/>
          <p:nvPr/>
        </p:nvSpPr>
        <p:spPr>
          <a:xfrm>
            <a:off x="3469640" y="2794000"/>
            <a:ext cx="1270000" cy="944880"/>
          </a:xfrm>
          <a:prstGeom prst="flowChartPunchedCar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Properties</a:t>
            </a:r>
            <a:endParaRPr lang="en-US" sz="2000" dirty="0"/>
          </a:p>
        </p:txBody>
      </p:sp>
      <p:sp>
        <p:nvSpPr>
          <p:cNvPr id="10" name="Vertical Scroll 9"/>
          <p:cNvSpPr/>
          <p:nvPr/>
        </p:nvSpPr>
        <p:spPr>
          <a:xfrm>
            <a:off x="3312160" y="5659120"/>
            <a:ext cx="1605280" cy="98552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Verification Report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6131560" y="1656080"/>
            <a:ext cx="1270000" cy="9042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Interval Domain</a:t>
            </a:r>
            <a:endParaRPr lang="en-US" sz="2000" dirty="0"/>
          </a:p>
        </p:txBody>
      </p:sp>
      <p:sp>
        <p:nvSpPr>
          <p:cNvPr id="12" name="Alternate Process 11"/>
          <p:cNvSpPr/>
          <p:nvPr/>
        </p:nvSpPr>
        <p:spPr>
          <a:xfrm>
            <a:off x="7553960" y="3901440"/>
            <a:ext cx="1270000" cy="9042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Pointer Analysis</a:t>
            </a:r>
            <a:endParaRPr lang="en-US" sz="2000" dirty="0"/>
          </a:p>
        </p:txBody>
      </p:sp>
      <p:sp>
        <p:nvSpPr>
          <p:cNvPr id="13" name="Alternate Process 12"/>
          <p:cNvSpPr/>
          <p:nvPr/>
        </p:nvSpPr>
        <p:spPr>
          <a:xfrm>
            <a:off x="6131560" y="2733040"/>
            <a:ext cx="2692400" cy="10058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Decision Procedure</a:t>
            </a:r>
            <a:endParaRPr lang="en-US" sz="2000" dirty="0"/>
          </a:p>
        </p:txBody>
      </p:sp>
      <p:sp>
        <p:nvSpPr>
          <p:cNvPr id="14" name="Alternate Process 13"/>
          <p:cNvSpPr/>
          <p:nvPr/>
        </p:nvSpPr>
        <p:spPr>
          <a:xfrm>
            <a:off x="6136640" y="3906520"/>
            <a:ext cx="1270000" cy="9042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Fixpoint</a:t>
            </a:r>
            <a:r>
              <a:rPr lang="en-US" sz="2000" dirty="0" smtClean="0"/>
              <a:t> Iterator</a:t>
            </a:r>
            <a:endParaRPr lang="en-US" sz="2000" dirty="0"/>
          </a:p>
        </p:txBody>
      </p:sp>
      <p:sp>
        <p:nvSpPr>
          <p:cNvPr id="15" name="Alternate Process 14"/>
          <p:cNvSpPr/>
          <p:nvPr/>
        </p:nvSpPr>
        <p:spPr>
          <a:xfrm>
            <a:off x="7553960" y="1656080"/>
            <a:ext cx="1270000" cy="90424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Octagon Domain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512560" y="4820920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…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5205" y="4820920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…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2441" y="5913120"/>
            <a:ext cx="1090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IKOS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Elbow Connector 24"/>
          <p:cNvCxnSpPr>
            <a:stCxn id="16" idx="1"/>
            <a:endCxn id="7" idx="3"/>
          </p:cNvCxnSpPr>
          <p:nvPr/>
        </p:nvCxnSpPr>
        <p:spPr>
          <a:xfrm rot="10800000">
            <a:off x="4739640" y="1772920"/>
            <a:ext cx="1153160" cy="2225040"/>
          </a:xfrm>
          <a:prstGeom prst="bentConnector3">
            <a:avLst/>
          </a:prstGeom>
          <a:ln w="50800">
            <a:solidFill>
              <a:schemeClr val="accent3">
                <a:lumMod val="75000"/>
              </a:schemeClr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6" idx="1"/>
            <a:endCxn id="8" idx="3"/>
          </p:cNvCxnSpPr>
          <p:nvPr/>
        </p:nvCxnSpPr>
        <p:spPr>
          <a:xfrm rot="10800000" flipV="1">
            <a:off x="4739640" y="3997960"/>
            <a:ext cx="1153160" cy="670560"/>
          </a:xfrm>
          <a:prstGeom prst="bentConnector3">
            <a:avLst/>
          </a:prstGeom>
          <a:ln w="50800">
            <a:solidFill>
              <a:schemeClr val="accent3">
                <a:lumMod val="75000"/>
              </a:schemeClr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9" idx="0"/>
          </p:cNvCxnSpPr>
          <p:nvPr/>
        </p:nvCxnSpPr>
        <p:spPr>
          <a:xfrm>
            <a:off x="4104640" y="2225040"/>
            <a:ext cx="0" cy="56896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8" idx="0"/>
          </p:cNvCxnSpPr>
          <p:nvPr/>
        </p:nvCxnSpPr>
        <p:spPr>
          <a:xfrm>
            <a:off x="4104640" y="3738880"/>
            <a:ext cx="0" cy="477520"/>
          </a:xfrm>
          <a:prstGeom prst="straightConnector1">
            <a:avLst/>
          </a:prstGeom>
          <a:ln>
            <a:solidFill>
              <a:srgbClr val="604A7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2"/>
            <a:endCxn id="10" idx="0"/>
          </p:cNvCxnSpPr>
          <p:nvPr/>
        </p:nvCxnSpPr>
        <p:spPr>
          <a:xfrm>
            <a:off x="4104640" y="5120640"/>
            <a:ext cx="10160" cy="538480"/>
          </a:xfrm>
          <a:prstGeom prst="straightConnector1">
            <a:avLst/>
          </a:prstGeom>
          <a:ln>
            <a:solidFill>
              <a:srgbClr val="604A7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2"/>
            <a:endCxn id="4" idx="0"/>
          </p:cNvCxnSpPr>
          <p:nvPr/>
        </p:nvCxnSpPr>
        <p:spPr>
          <a:xfrm>
            <a:off x="1101114" y="2676876"/>
            <a:ext cx="1246" cy="777524"/>
          </a:xfrm>
          <a:prstGeom prst="straightConnector1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" idx="2"/>
            <a:endCxn id="6" idx="0"/>
          </p:cNvCxnSpPr>
          <p:nvPr/>
        </p:nvCxnSpPr>
        <p:spPr>
          <a:xfrm>
            <a:off x="1102360" y="4358640"/>
            <a:ext cx="0" cy="6096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6" idx="2"/>
            <a:endCxn id="7" idx="1"/>
          </p:cNvCxnSpPr>
          <p:nvPr/>
        </p:nvCxnSpPr>
        <p:spPr>
          <a:xfrm rot="5400000" flipH="1" flipV="1">
            <a:off x="215900" y="2659380"/>
            <a:ext cx="4140200" cy="2367280"/>
          </a:xfrm>
          <a:prstGeom prst="bentConnector4">
            <a:avLst>
              <a:gd name="adj1" fmla="val -5521"/>
              <a:gd name="adj2" fmla="val 60837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38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The analysis discovers program properties:</a:t>
            </a:r>
          </a:p>
          <a:p>
            <a:pPr lvl="1"/>
            <a:r>
              <a:rPr lang="en-US" dirty="0" smtClean="0"/>
              <a:t>0 ≤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dirty="0" smtClean="0"/>
              <a:t> ≤ 7</a:t>
            </a:r>
          </a:p>
          <a:p>
            <a:pPr lvl="1"/>
            <a:r>
              <a:rPr lang="en-US" b="1" dirty="0">
                <a:latin typeface="Courier"/>
                <a:cs typeface="Courier"/>
              </a:rPr>
              <a:t>p</a:t>
            </a:r>
            <a:r>
              <a:rPr lang="en-US" dirty="0" smtClean="0"/>
              <a:t> points to fourth element of structure </a:t>
            </a:r>
            <a:r>
              <a:rPr lang="en-US" b="1" dirty="0" smtClean="0">
                <a:latin typeface="Courier"/>
                <a:cs typeface="Courier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0006" y="1694946"/>
            <a:ext cx="43403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/>
                <a:cs typeface="Courier"/>
              </a:rPr>
              <a:t>v</a:t>
            </a:r>
            <a:r>
              <a:rPr lang="en-US" sz="2000" b="1" dirty="0" smtClean="0">
                <a:latin typeface="Courier"/>
                <a:cs typeface="Courier"/>
              </a:rPr>
              <a:t>oid f(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double *p,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 n</a:t>
            </a:r>
            <a:r>
              <a:rPr lang="en-US" sz="2000" b="1" dirty="0" smtClean="0">
                <a:latin typeface="Courier"/>
                <a:cs typeface="Courier"/>
              </a:rPr>
              <a:t>) {</a:t>
            </a:r>
          </a:p>
          <a:p>
            <a:r>
              <a:rPr lang="en-US" sz="2000" b="1" dirty="0" smtClean="0">
                <a:latin typeface="Courier"/>
                <a:cs typeface="Courier"/>
              </a:rPr>
              <a:t>  </a:t>
            </a:r>
            <a:r>
              <a:rPr lang="en-US" sz="2000" b="1" dirty="0" err="1" smtClean="0">
                <a:latin typeface="Courier"/>
                <a:cs typeface="Courier"/>
              </a:rPr>
              <a:t>int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;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for (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 = 0;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 &lt; n</a:t>
            </a:r>
            <a:r>
              <a:rPr lang="en-US" sz="2000" b="1" dirty="0" smtClean="0">
                <a:latin typeface="Courier"/>
                <a:cs typeface="Courier"/>
              </a:rPr>
              <a:t>; 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++) {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  p[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] = ...;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}</a:t>
            </a:r>
            <a:endParaRPr lang="en-US" sz="2000" b="1" dirty="0">
              <a:latin typeface="Courier"/>
              <a:cs typeface="Courier"/>
            </a:endParaRPr>
          </a:p>
          <a:p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384" y="2295110"/>
            <a:ext cx="2031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...</a:t>
            </a:r>
          </a:p>
          <a:p>
            <a:r>
              <a:rPr lang="en-US" sz="2000" b="1" dirty="0">
                <a:latin typeface="Courier"/>
                <a:cs typeface="Courier"/>
              </a:rPr>
              <a:t>f</a:t>
            </a:r>
            <a:r>
              <a:rPr lang="en-US" sz="2000" b="1" dirty="0" smtClean="0">
                <a:latin typeface="Courier"/>
                <a:cs typeface="Courier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&amp;S[3], 8</a:t>
            </a:r>
            <a:r>
              <a:rPr lang="en-US" sz="2000" b="1" dirty="0" smtClean="0">
                <a:latin typeface="Courier"/>
                <a:cs typeface="Courier"/>
              </a:rPr>
              <a:t>);</a:t>
            </a:r>
          </a:p>
          <a:p>
            <a:r>
              <a:rPr lang="en-US" sz="2000" b="1" dirty="0" smtClean="0">
                <a:latin typeface="Courier"/>
                <a:cs typeface="Courier"/>
              </a:rPr>
              <a:t>...</a:t>
            </a:r>
            <a:endParaRPr lang="en-US" sz="2000" b="1" dirty="0">
              <a:latin typeface="Courier"/>
              <a:cs typeface="Courier"/>
            </a:endParaRPr>
          </a:p>
        </p:txBody>
      </p:sp>
      <p:cxnSp>
        <p:nvCxnSpPr>
          <p:cNvPr id="8" name="Elbow Connector 7"/>
          <p:cNvCxnSpPr>
            <a:stCxn id="7" idx="0"/>
            <a:endCxn id="6" idx="0"/>
          </p:cNvCxnSpPr>
          <p:nvPr/>
        </p:nvCxnSpPr>
        <p:spPr>
          <a:xfrm rot="5400000" flipH="1" flipV="1">
            <a:off x="3750101" y="-404958"/>
            <a:ext cx="600164" cy="4799972"/>
          </a:xfrm>
          <a:prstGeom prst="bentConnector3">
            <a:avLst>
              <a:gd name="adj1" fmla="val 138090"/>
            </a:avLst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95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The verification uses the properties discovered:</a:t>
            </a:r>
          </a:p>
          <a:p>
            <a:pPr lvl="1"/>
            <a:r>
              <a:rPr lang="en-US" dirty="0" smtClean="0"/>
              <a:t>Array-bound compliance</a:t>
            </a:r>
          </a:p>
          <a:p>
            <a:pPr lvl="1"/>
            <a:r>
              <a:rPr lang="en-US" dirty="0" smtClean="0"/>
              <a:t>Check that structure </a:t>
            </a:r>
            <a:r>
              <a:rPr lang="en-US" b="1" dirty="0" smtClean="0">
                <a:latin typeface="Courier"/>
                <a:cs typeface="Courier"/>
              </a:rPr>
              <a:t>S</a:t>
            </a:r>
            <a:r>
              <a:rPr lang="en-US" dirty="0" smtClean="0">
                <a:cs typeface="Courier"/>
              </a:rPr>
              <a:t> has at least 11 elements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0006" y="1694946"/>
            <a:ext cx="43403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/>
                <a:cs typeface="Courier"/>
              </a:rPr>
              <a:t>v</a:t>
            </a:r>
            <a:r>
              <a:rPr lang="en-US" sz="2000" b="1" dirty="0" smtClean="0">
                <a:latin typeface="Courier"/>
                <a:cs typeface="Courier"/>
              </a:rPr>
              <a:t>oid f(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double *p,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 n</a:t>
            </a:r>
            <a:r>
              <a:rPr lang="en-US" sz="2000" b="1" dirty="0" smtClean="0">
                <a:latin typeface="Courier"/>
                <a:cs typeface="Courier"/>
              </a:rPr>
              <a:t>) {</a:t>
            </a:r>
          </a:p>
          <a:p>
            <a:r>
              <a:rPr lang="en-US" sz="2000" b="1" dirty="0" smtClean="0">
                <a:latin typeface="Courier"/>
                <a:cs typeface="Courier"/>
              </a:rPr>
              <a:t>  </a:t>
            </a:r>
            <a:r>
              <a:rPr lang="en-US" sz="2000" b="1" dirty="0" err="1" smtClean="0">
                <a:latin typeface="Courier"/>
                <a:cs typeface="Courier"/>
              </a:rPr>
              <a:t>int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;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for (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 = 0;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 &lt; n</a:t>
            </a:r>
            <a:r>
              <a:rPr lang="en-US" sz="2000" b="1" dirty="0" smtClean="0">
                <a:latin typeface="Courier"/>
                <a:cs typeface="Courier"/>
              </a:rPr>
              <a:t>; 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++) {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  p[</a:t>
            </a:r>
            <a:r>
              <a:rPr lang="en-US" sz="2000" b="1" dirty="0" err="1" smtClean="0">
                <a:latin typeface="Courier"/>
                <a:cs typeface="Courier"/>
              </a:rPr>
              <a:t>i</a:t>
            </a:r>
            <a:r>
              <a:rPr lang="en-US" sz="2000" b="1" dirty="0" smtClean="0">
                <a:latin typeface="Courier"/>
                <a:cs typeface="Courier"/>
              </a:rPr>
              <a:t>] = ...;</a:t>
            </a: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}</a:t>
            </a:r>
            <a:endParaRPr lang="en-US" sz="2000" b="1" dirty="0">
              <a:latin typeface="Courier"/>
              <a:cs typeface="Courier"/>
            </a:endParaRPr>
          </a:p>
          <a:p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384" y="2295110"/>
            <a:ext cx="2031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...</a:t>
            </a:r>
          </a:p>
          <a:p>
            <a:r>
              <a:rPr lang="en-US" sz="2000" b="1" dirty="0">
                <a:latin typeface="Courier"/>
                <a:cs typeface="Courier"/>
              </a:rPr>
              <a:t>f</a:t>
            </a:r>
            <a:r>
              <a:rPr lang="en-US" sz="2000" b="1" dirty="0" smtClean="0">
                <a:latin typeface="Courier"/>
                <a:cs typeface="Courier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&amp;S[3], 8</a:t>
            </a:r>
            <a:r>
              <a:rPr lang="en-US" sz="2000" b="1" dirty="0" smtClean="0">
                <a:latin typeface="Courier"/>
                <a:cs typeface="Courier"/>
              </a:rPr>
              <a:t>);</a:t>
            </a:r>
          </a:p>
          <a:p>
            <a:r>
              <a:rPr lang="en-US" sz="2000" b="1" dirty="0" smtClean="0">
                <a:latin typeface="Courier"/>
                <a:cs typeface="Courier"/>
              </a:rPr>
              <a:t>...</a:t>
            </a:r>
            <a:endParaRPr lang="en-US" sz="2000" b="1" dirty="0">
              <a:latin typeface="Courier"/>
              <a:cs typeface="Courier"/>
            </a:endParaRPr>
          </a:p>
        </p:txBody>
      </p:sp>
      <p:cxnSp>
        <p:nvCxnSpPr>
          <p:cNvPr id="8" name="Elbow Connector 7"/>
          <p:cNvCxnSpPr>
            <a:stCxn id="7" idx="0"/>
            <a:endCxn id="6" idx="0"/>
          </p:cNvCxnSpPr>
          <p:nvPr/>
        </p:nvCxnSpPr>
        <p:spPr>
          <a:xfrm rot="5400000" flipH="1" flipV="1">
            <a:off x="3750101" y="-404958"/>
            <a:ext cx="600164" cy="4799972"/>
          </a:xfrm>
          <a:prstGeom prst="bentConnector3">
            <a:avLst>
              <a:gd name="adj1" fmla="val 138090"/>
            </a:avLst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968240" y="3048000"/>
            <a:ext cx="57912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16880" y="3213806"/>
            <a:ext cx="2608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Access within bounds?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13" name="Elbow Connector 12"/>
          <p:cNvCxnSpPr>
            <a:stCxn id="5" idx="1"/>
          </p:cNvCxnSpPr>
          <p:nvPr/>
        </p:nvCxnSpPr>
        <p:spPr>
          <a:xfrm rot="10800000">
            <a:off x="5242560" y="3048001"/>
            <a:ext cx="274320" cy="365861"/>
          </a:xfrm>
          <a:prstGeom prst="bentConnector2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7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of the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Specialization consists of finding the right blend of algorithms</a:t>
            </a:r>
          </a:p>
          <a:p>
            <a:pPr lvl="1"/>
            <a:r>
              <a:rPr lang="en-US" dirty="0" smtClean="0"/>
              <a:t>To compute strong enough properties for the verifier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And</a:t>
            </a:r>
            <a:r>
              <a:rPr lang="en-US" dirty="0" smtClean="0"/>
              <a:t> guarantee reasonable analysis times</a:t>
            </a:r>
          </a:p>
          <a:p>
            <a:r>
              <a:rPr lang="en-US" b="1" dirty="0" smtClean="0"/>
              <a:t>This is an intrinsically empirical process</a:t>
            </a:r>
          </a:p>
          <a:p>
            <a:pPr lvl="1"/>
            <a:r>
              <a:rPr lang="en-US" dirty="0" smtClean="0"/>
              <a:t>IKOS allows the analysis designer to easily swap abstractions and decision procedures</a:t>
            </a:r>
          </a:p>
          <a:p>
            <a:pPr lvl="1"/>
            <a:r>
              <a:rPr lang="en-US" dirty="0" smtClean="0"/>
              <a:t>IKOS helps streamline the design of specialized static analyzers</a:t>
            </a:r>
          </a:p>
        </p:txBody>
      </p:sp>
    </p:spTree>
    <p:extLst>
      <p:ext uri="{BB962C8B-B14F-4D97-AF65-F5344CB8AC3E}">
        <p14:creationId xmlns:p14="http://schemas.microsoft.com/office/powerpoint/2010/main" val="60779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analysis for flight-critical systems</a:t>
            </a:r>
          </a:p>
          <a:p>
            <a:r>
              <a:rPr lang="en-US" dirty="0" smtClean="0"/>
              <a:t>Challenges of sound static analysis</a:t>
            </a:r>
          </a:p>
          <a:p>
            <a:r>
              <a:rPr lang="en-US" dirty="0" smtClean="0"/>
              <a:t>IKOS: an open architecture for sound static analyzers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Applications of IKOS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9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UAS Autopilots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Certifying the flight software of unmanned aircrafts is critical for </a:t>
            </a:r>
            <a:r>
              <a:rPr lang="en-US" b="1" dirty="0" err="1" smtClean="0"/>
              <a:t>NextGen</a:t>
            </a:r>
            <a:endParaRPr lang="en-US" b="1" dirty="0"/>
          </a:p>
          <a:p>
            <a:pPr lvl="1"/>
            <a:r>
              <a:rPr lang="en-US" dirty="0" smtClean="0"/>
              <a:t>Complex code bases</a:t>
            </a:r>
          </a:p>
          <a:p>
            <a:pPr lvl="1"/>
            <a:r>
              <a:rPr lang="en-US" dirty="0" smtClean="0"/>
              <a:t>Variety of platforms and architectures</a:t>
            </a:r>
          </a:p>
          <a:p>
            <a:pPr lvl="1"/>
            <a:r>
              <a:rPr lang="en-US" dirty="0" smtClean="0"/>
              <a:t>No standard development process like DO178</a:t>
            </a:r>
          </a:p>
          <a:p>
            <a:r>
              <a:rPr lang="en-US" b="1" dirty="0" smtClean="0"/>
              <a:t>Static analysis can help</a:t>
            </a:r>
          </a:p>
          <a:p>
            <a:pPr lvl="1"/>
            <a:r>
              <a:rPr lang="en-US" dirty="0" smtClean="0"/>
              <a:t>Formal verification provides high assurance</a:t>
            </a:r>
          </a:p>
          <a:p>
            <a:pPr lvl="1"/>
            <a:r>
              <a:rPr lang="en-US" dirty="0" smtClean="0"/>
              <a:t>Cost-effective, works on the code “as is”</a:t>
            </a:r>
          </a:p>
        </p:txBody>
      </p:sp>
    </p:spTree>
    <p:extLst>
      <p:ext uri="{BB962C8B-B14F-4D97-AF65-F5344CB8AC3E}">
        <p14:creationId xmlns:p14="http://schemas.microsoft.com/office/powerpoint/2010/main" val="34357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analysis for flight-critical systems</a:t>
            </a:r>
          </a:p>
          <a:p>
            <a:r>
              <a:rPr lang="en-US" dirty="0" smtClean="0"/>
              <a:t>Challenges of sound static analysis</a:t>
            </a:r>
          </a:p>
          <a:p>
            <a:r>
              <a:rPr lang="en-US" dirty="0" smtClean="0"/>
              <a:t>IKOS: an open architecture for sound static analyzers</a:t>
            </a:r>
          </a:p>
          <a:p>
            <a:r>
              <a:rPr lang="en-US" dirty="0" smtClean="0"/>
              <a:t>Applications of IKOS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with IKOS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Verification of array-bound compliance (NASA APG milestone)</a:t>
            </a:r>
          </a:p>
          <a:p>
            <a:r>
              <a:rPr lang="en-US" dirty="0" smtClean="0"/>
              <a:t>Benchmark of realistic UAS autopilots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Juliet is a cyber-security benchmark from NIST and is listed here just to demonstrate the scalability of the analyzer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583427"/>
              </p:ext>
            </p:extLst>
          </p:nvPr>
        </p:nvGraphicFramePr>
        <p:xfrm>
          <a:off x="620084" y="3077135"/>
          <a:ext cx="8161841" cy="1507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5638800" imgH="1041400" progId="Word.Document.12">
                  <p:embed/>
                </p:oleObj>
              </mc:Choice>
              <mc:Fallback>
                <p:oleObj name="Document" r:id="rId3" imgW="5638800" imgH="1041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0084" y="3077135"/>
                        <a:ext cx="8161841" cy="1507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19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MATLAB/Simulink </a:t>
            </a:r>
            <a:r>
              <a:rPr lang="en-US" dirty="0" err="1" smtClean="0"/>
              <a:t>Autocode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Auto-generated code from MATLAB/Simulink models is increasingly used in critical flight software</a:t>
            </a:r>
          </a:p>
          <a:p>
            <a:r>
              <a:rPr lang="en-US" dirty="0" smtClean="0"/>
              <a:t>Static analysis can provide formal guarantees that the </a:t>
            </a:r>
            <a:r>
              <a:rPr lang="en-US" dirty="0" err="1" smtClean="0"/>
              <a:t>autocode</a:t>
            </a:r>
            <a:r>
              <a:rPr lang="en-US" dirty="0" smtClean="0"/>
              <a:t> satisfies critical safety properties</a:t>
            </a:r>
          </a:p>
          <a:p>
            <a:r>
              <a:rPr lang="en-US" dirty="0" smtClean="0"/>
              <a:t>We are currently developing a specialized analyzer for this class of code using IKOS</a:t>
            </a:r>
          </a:p>
        </p:txBody>
      </p:sp>
    </p:spTree>
    <p:extLst>
      <p:ext uri="{BB962C8B-B14F-4D97-AF65-F5344CB8AC3E}">
        <p14:creationId xmlns:p14="http://schemas.microsoft.com/office/powerpoint/2010/main" val="289183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activities to transfer the technology into NASA 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6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analysis is an important tool for the assurance of flight-critical software</a:t>
            </a:r>
          </a:p>
          <a:p>
            <a:r>
              <a:rPr lang="en-US" dirty="0" smtClean="0"/>
              <a:t>There is no silver bullet: static analyzers need to be specialized to be effective</a:t>
            </a:r>
          </a:p>
          <a:p>
            <a:r>
              <a:rPr lang="en-US" dirty="0" smtClean="0"/>
              <a:t>IKOS is a step toward streamlining the design of specialized high-performance static analyzers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6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Static analysis for flight-critical systems</a:t>
            </a:r>
          </a:p>
          <a:p>
            <a:r>
              <a:rPr lang="en-US" dirty="0" smtClean="0"/>
              <a:t>Challenges of sound static analysis</a:t>
            </a:r>
          </a:p>
          <a:p>
            <a:r>
              <a:rPr lang="en-US" dirty="0" smtClean="0"/>
              <a:t>IKOS: an open architecture for sound static analyzers</a:t>
            </a:r>
          </a:p>
          <a:p>
            <a:r>
              <a:rPr lang="en-US" dirty="0" smtClean="0"/>
              <a:t>Applications of IKOS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4" name="Multidocument 3"/>
          <p:cNvSpPr/>
          <p:nvPr/>
        </p:nvSpPr>
        <p:spPr>
          <a:xfrm>
            <a:off x="568960" y="1503680"/>
            <a:ext cx="2021840" cy="2062480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5" name="Alternate Process 4"/>
          <p:cNvSpPr/>
          <p:nvPr/>
        </p:nvSpPr>
        <p:spPr>
          <a:xfrm>
            <a:off x="4378960" y="1869440"/>
            <a:ext cx="2377440" cy="1300480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Static Analyzer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2590800" y="2519680"/>
            <a:ext cx="1788160" cy="152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ertical Scroll 8"/>
          <p:cNvSpPr/>
          <p:nvPr/>
        </p:nvSpPr>
        <p:spPr>
          <a:xfrm>
            <a:off x="3088640" y="4196080"/>
            <a:ext cx="1310640" cy="138176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Defects</a:t>
            </a:r>
            <a:endParaRPr lang="en-US" dirty="0"/>
          </a:p>
        </p:txBody>
      </p:sp>
      <p:sp>
        <p:nvSpPr>
          <p:cNvPr id="10" name="Vertical Scroll 9"/>
          <p:cNvSpPr/>
          <p:nvPr/>
        </p:nvSpPr>
        <p:spPr>
          <a:xfrm>
            <a:off x="4765040" y="4196080"/>
            <a:ext cx="1625600" cy="138176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Certificates of Correctness</a:t>
            </a:r>
            <a:endParaRPr lang="en-US" dirty="0"/>
          </a:p>
        </p:txBody>
      </p:sp>
      <p:sp>
        <p:nvSpPr>
          <p:cNvPr id="11" name="Vertical Scroll 10"/>
          <p:cNvSpPr/>
          <p:nvPr/>
        </p:nvSpPr>
        <p:spPr>
          <a:xfrm>
            <a:off x="6797040" y="4196080"/>
            <a:ext cx="1605280" cy="138176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Properties,</a:t>
            </a:r>
          </a:p>
          <a:p>
            <a:pPr algn="ctr"/>
            <a:r>
              <a:rPr lang="en-US" dirty="0" smtClean="0"/>
              <a:t>Invariants</a:t>
            </a:r>
          </a:p>
        </p:txBody>
      </p:sp>
      <p:cxnSp>
        <p:nvCxnSpPr>
          <p:cNvPr id="15" name="Elbow Connector 14"/>
          <p:cNvCxnSpPr>
            <a:stCxn id="5" idx="2"/>
            <a:endCxn id="10" idx="0"/>
          </p:cNvCxnSpPr>
          <p:nvPr/>
        </p:nvCxnSpPr>
        <p:spPr>
          <a:xfrm rot="16200000" flipH="1">
            <a:off x="5059680" y="3677920"/>
            <a:ext cx="1026160" cy="10160"/>
          </a:xfrm>
          <a:prstGeom prst="bentConnector3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11" idx="0"/>
          </p:cNvCxnSpPr>
          <p:nvPr/>
        </p:nvCxnSpPr>
        <p:spPr>
          <a:xfrm rot="16200000" flipH="1">
            <a:off x="6070600" y="2667000"/>
            <a:ext cx="1026160" cy="2032000"/>
          </a:xfrm>
          <a:prstGeom prst="bentConnector3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2"/>
            <a:endCxn id="9" idx="0"/>
          </p:cNvCxnSpPr>
          <p:nvPr/>
        </p:nvCxnSpPr>
        <p:spPr>
          <a:xfrm rot="5400000">
            <a:off x="4142740" y="2771140"/>
            <a:ext cx="1026160" cy="1823720"/>
          </a:xfrm>
          <a:prstGeom prst="bentConnector3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10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Flight-Critical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Testing is insufficient</a:t>
            </a:r>
          </a:p>
          <a:p>
            <a:pPr lvl="1"/>
            <a:r>
              <a:rPr lang="en-US" dirty="0" smtClean="0"/>
              <a:t>Impossible to explore all execution paths (A330 cockpit display shutdown after 96 hours of operation due to an arithmetic overflow)</a:t>
            </a:r>
          </a:p>
          <a:p>
            <a:pPr lvl="1"/>
            <a:r>
              <a:rPr lang="en-US" dirty="0" smtClean="0"/>
              <a:t>Some errors may be hard to detect (memory corruption due to a buffer overflow)</a:t>
            </a:r>
          </a:p>
          <a:p>
            <a:r>
              <a:rPr lang="en-US" b="1" dirty="0" smtClean="0"/>
              <a:t>Static analysis brings a new level of assurance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Soundness</a:t>
            </a:r>
            <a:r>
              <a:rPr lang="en-US" dirty="0" smtClean="0"/>
              <a:t>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7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2800"/>
            <a:ext cx="9144000" cy="5443200"/>
          </a:xfrm>
        </p:spPr>
        <p:txBody>
          <a:bodyPr/>
          <a:lstStyle/>
          <a:p>
            <a:r>
              <a:rPr lang="en-US" b="1" dirty="0" smtClean="0"/>
              <a:t>Unsound tools (</a:t>
            </a:r>
            <a:r>
              <a:rPr lang="en-US" b="1" dirty="0" err="1" smtClean="0"/>
              <a:t>Coverity</a:t>
            </a:r>
            <a:r>
              <a:rPr lang="en-US" b="1" dirty="0" smtClean="0"/>
              <a:t>, </a:t>
            </a:r>
            <a:r>
              <a:rPr lang="en-US" b="1" dirty="0" err="1" smtClean="0"/>
              <a:t>KlocWork</a:t>
            </a:r>
            <a:r>
              <a:rPr lang="en-US" b="1" dirty="0" smtClean="0"/>
              <a:t>, </a:t>
            </a:r>
            <a:r>
              <a:rPr lang="en-US" b="1" dirty="0" err="1" smtClean="0"/>
              <a:t>GrammaTech</a:t>
            </a:r>
            <a:r>
              <a:rPr lang="en-US" b="1" dirty="0" smtClean="0"/>
              <a:t>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alse negatives, false positives</a:t>
            </a:r>
          </a:p>
          <a:p>
            <a:pPr lvl="1"/>
            <a:r>
              <a:rPr lang="en-US" dirty="0" smtClean="0"/>
              <a:t>Little parameterization required</a:t>
            </a:r>
          </a:p>
          <a:p>
            <a:r>
              <a:rPr lang="en-US" b="1" dirty="0" smtClean="0"/>
              <a:t>Sound tools (</a:t>
            </a:r>
            <a:r>
              <a:rPr lang="en-US" b="1" dirty="0" err="1" smtClean="0"/>
              <a:t>MathWorks</a:t>
            </a:r>
            <a:r>
              <a:rPr lang="en-US" b="1" dirty="0" smtClean="0"/>
              <a:t> </a:t>
            </a:r>
            <a:r>
              <a:rPr lang="en-US" b="1" dirty="0" err="1" smtClean="0"/>
              <a:t>PolySpace</a:t>
            </a:r>
            <a:r>
              <a:rPr lang="en-US" b="1" dirty="0" smtClean="0"/>
              <a:t>, ASTREE)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No false negatives: formal verification</a:t>
            </a:r>
          </a:p>
          <a:p>
            <a:pPr lvl="1"/>
            <a:r>
              <a:rPr lang="en-US" dirty="0" smtClean="0"/>
              <a:t>False positives</a:t>
            </a:r>
          </a:p>
          <a:p>
            <a:pPr lvl="1"/>
            <a:r>
              <a:rPr lang="en-US" dirty="0" smtClean="0"/>
              <a:t>Parameterization is key to low false positive rate:</a:t>
            </a:r>
          </a:p>
          <a:p>
            <a:pPr lvl="2"/>
            <a:r>
              <a:rPr lang="en-US" dirty="0" smtClean="0"/>
              <a:t>Bounds on inputs of the system</a:t>
            </a:r>
          </a:p>
          <a:p>
            <a:pPr lvl="2"/>
            <a:r>
              <a:rPr lang="en-US" dirty="0" smtClean="0"/>
              <a:t>Specialization of the analysis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analysis for flight-critical systems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Challenges of sound static analysis</a:t>
            </a:r>
          </a:p>
          <a:p>
            <a:r>
              <a:rPr lang="en-US" dirty="0" smtClean="0"/>
              <a:t>IKOS: an open architecture for sound static analyzers</a:t>
            </a:r>
          </a:p>
          <a:p>
            <a:r>
              <a:rPr lang="en-US" dirty="0" smtClean="0"/>
              <a:t>Applications of IKOS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Specialization Conundrum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MathWorks</a:t>
            </a:r>
            <a:r>
              <a:rPr lang="en-US" b="1" dirty="0" smtClean="0"/>
              <a:t> </a:t>
            </a:r>
            <a:r>
              <a:rPr lang="en-US" b="1" dirty="0" err="1" smtClean="0"/>
              <a:t>PolySpace</a:t>
            </a:r>
            <a:r>
              <a:rPr lang="en-US" b="1" dirty="0" smtClean="0"/>
              <a:t> Verifier:</a:t>
            </a:r>
            <a:endParaRPr lang="en-US" b="1" dirty="0"/>
          </a:p>
          <a:p>
            <a:pPr lvl="1"/>
            <a:r>
              <a:rPr lang="en-US" dirty="0" smtClean="0"/>
              <a:t>General</a:t>
            </a:r>
            <a:r>
              <a:rPr lang="en-US" dirty="0"/>
              <a:t> </a:t>
            </a:r>
            <a:r>
              <a:rPr lang="en-US" dirty="0" smtClean="0"/>
              <a:t>purpose tool for embedded C/C++ code</a:t>
            </a:r>
          </a:p>
          <a:p>
            <a:pPr lvl="1"/>
            <a:r>
              <a:rPr lang="en-US" dirty="0" smtClean="0"/>
              <a:t>Applicable to codes under 100 KLOC in practice</a:t>
            </a:r>
          </a:p>
          <a:p>
            <a:pPr lvl="1"/>
            <a:r>
              <a:rPr lang="en-US" dirty="0" smtClean="0"/>
              <a:t>Manual review of warnings may be effort-intensive</a:t>
            </a:r>
          </a:p>
          <a:p>
            <a:r>
              <a:rPr lang="en-US" b="1" dirty="0" smtClean="0"/>
              <a:t>ASTREE:</a:t>
            </a:r>
          </a:p>
          <a:p>
            <a:pPr lvl="1"/>
            <a:r>
              <a:rPr lang="en-US" dirty="0" smtClean="0"/>
              <a:t>Scalable, yields zero or few warnings</a:t>
            </a:r>
          </a:p>
          <a:p>
            <a:pPr lvl="1"/>
            <a:r>
              <a:rPr lang="en-US" dirty="0" smtClean="0"/>
              <a:t>Specialized for a restricted subset of C (single-threaded, no dynamic memory allocation, no complex pointer 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Custom Static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 Global Surveyor (developed in the RSE group at NASA Ames Research Center)</a:t>
            </a:r>
          </a:p>
          <a:p>
            <a:pPr lvl="1"/>
            <a:r>
              <a:rPr lang="en-US" dirty="0" smtClean="0"/>
              <a:t>Specialized for complex C code developed in the Mars Exploration Program (Mars Pathfinder, MER)</a:t>
            </a:r>
          </a:p>
          <a:p>
            <a:pPr lvl="1"/>
            <a:r>
              <a:rPr lang="en-US" dirty="0" smtClean="0"/>
              <a:t>Analyzes the whole MER flight system (550+ KLOC)</a:t>
            </a:r>
          </a:p>
          <a:p>
            <a:r>
              <a:rPr lang="en-US" b="1" dirty="0" smtClean="0"/>
              <a:t>One-time exercise</a:t>
            </a:r>
          </a:p>
          <a:p>
            <a:pPr lvl="1"/>
            <a:r>
              <a:rPr lang="en-US" dirty="0" smtClean="0"/>
              <a:t>Complete rewrite may be necessary when changing the target code and/or properties analyzed</a:t>
            </a:r>
          </a:p>
          <a:p>
            <a:pPr lvl="1"/>
            <a:r>
              <a:rPr lang="en-US" dirty="0" smtClean="0"/>
              <a:t>Significant expertise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2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1072</Words>
  <Application>Microsoft Macintosh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Document</vt:lpstr>
      <vt:lpstr>Scalable and Flexible Static Analysis of Flight-Critical Software</vt:lpstr>
      <vt:lpstr>Roadmap</vt:lpstr>
      <vt:lpstr>Roadmap</vt:lpstr>
      <vt:lpstr>Static Analysis</vt:lpstr>
      <vt:lpstr>Flight-Critical Code</vt:lpstr>
      <vt:lpstr>Soundness</vt:lpstr>
      <vt:lpstr>Roadmap</vt:lpstr>
      <vt:lpstr>The Specialization Conundrum</vt:lpstr>
      <vt:lpstr>Building a Custom Static Analyzer</vt:lpstr>
      <vt:lpstr>What do we need?</vt:lpstr>
      <vt:lpstr>Roadmap</vt:lpstr>
      <vt:lpstr>IKOS: Flexible Static Analysis Design </vt:lpstr>
      <vt:lpstr>Flexible C/C++ Front-End</vt:lpstr>
      <vt:lpstr>Static Analysis Design with IKOS</vt:lpstr>
      <vt:lpstr>Example</vt:lpstr>
      <vt:lpstr>Example</vt:lpstr>
      <vt:lpstr>Specialization of the Analyzer</vt:lpstr>
      <vt:lpstr>Roadmap</vt:lpstr>
      <vt:lpstr>Verification of UAS Autopilots</vt:lpstr>
      <vt:lpstr>Experiments with IKOS</vt:lpstr>
      <vt:lpstr>MATLAB/Simulink Autocode</vt:lpstr>
      <vt:lpstr>Technical Infusion</vt:lpstr>
      <vt:lpstr>Conclusion</vt:lpstr>
    </vt:vector>
  </TitlesOfParts>
  <Company>CMU / NASA Ames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Arnaud Venet</dc:creator>
  <cp:lastModifiedBy>Arnaud Venet</cp:lastModifiedBy>
  <cp:revision>194</cp:revision>
  <dcterms:created xsi:type="dcterms:W3CDTF">2012-07-06T23:25:28Z</dcterms:created>
  <dcterms:modified xsi:type="dcterms:W3CDTF">2013-09-02T00:35:23Z</dcterms:modified>
</cp:coreProperties>
</file>