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8" r:id="rId3"/>
    <p:sldId id="260" r:id="rId4"/>
    <p:sldId id="259" r:id="rId5"/>
    <p:sldId id="263" r:id="rId6"/>
    <p:sldId id="267" r:id="rId7"/>
    <p:sldId id="264" r:id="rId8"/>
    <p:sldId id="265" r:id="rId9"/>
    <p:sldId id="266" r:id="rId10"/>
    <p:sldId id="268" r:id="rId11"/>
    <p:sldId id="269" r:id="rId12"/>
    <p:sldId id="270" r:id="rId13"/>
    <p:sldId id="271" r:id="rId14"/>
    <p:sldId id="272"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7504" autoAdjust="0"/>
  </p:normalViewPr>
  <p:slideViewPr>
    <p:cSldViewPr>
      <p:cViewPr>
        <p:scale>
          <a:sx n="100" d="100"/>
          <a:sy n="100" d="100"/>
        </p:scale>
        <p:origin x="-11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25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5DF439-8571-47EC-B709-FCDDEE0BC9BC}" type="datetimeFigureOut">
              <a:rPr lang="en-US" smtClean="0"/>
              <a:t>9/4/2013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4494-D13D-4645-8B34-5A714615083E}" type="slidenum">
              <a:rPr lang="en-US" smtClean="0"/>
              <a:t>‹#›</a:t>
            </a:fld>
            <a:endParaRPr lang="en-US"/>
          </a:p>
        </p:txBody>
      </p:sp>
    </p:spTree>
    <p:extLst>
      <p:ext uri="{BB962C8B-B14F-4D97-AF65-F5344CB8AC3E}">
        <p14:creationId xmlns:p14="http://schemas.microsoft.com/office/powerpoint/2010/main" val="1678805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4A0EE-CD45-4DC6-88C4-129A8B184439}" type="datetimeFigureOut">
              <a:rPr lang="en-US" smtClean="0"/>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D9410-0516-43E8-AFE2-84061D828A10}" type="slidenum">
              <a:rPr lang="en-US" smtClean="0"/>
              <a:t>‹#›</a:t>
            </a:fld>
            <a:endParaRPr lang="en-US"/>
          </a:p>
        </p:txBody>
      </p:sp>
    </p:spTree>
    <p:extLst>
      <p:ext uri="{BB962C8B-B14F-4D97-AF65-F5344CB8AC3E}">
        <p14:creationId xmlns:p14="http://schemas.microsoft.com/office/powerpoint/2010/main" val="69669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Analyst Workbench is an IVV-developed Eclipse tool that interfaces with the AMF data structure to provide dynamic traceability views between requirements, design documentation, analyst assessments, and other project data. The AWB provides a powerful visual representation of project data and data relationships that other tools lack. This demonstration will provide an overview of the capabilities of the AWB, showing the tool’s ability to capture evidence for assurance cases, and enhance both the quality and quantity of work for analysts and managers. Attendees will see a general overview of the tool, and attain the knowledge necessary to assess if the AWB may be a valuable tool for their team’s analysis efforts. The AWB will become a core tool in the analysis and management efforts of NASA IV&amp;V going forward.</a:t>
            </a:r>
          </a:p>
          <a:p>
            <a:endParaRPr lang="en-US" dirty="0"/>
          </a:p>
        </p:txBody>
      </p:sp>
      <p:sp>
        <p:nvSpPr>
          <p:cNvPr id="4" name="Slide Number Placeholder 3"/>
          <p:cNvSpPr>
            <a:spLocks noGrp="1"/>
          </p:cNvSpPr>
          <p:nvPr>
            <p:ph type="sldNum" sz="quarter" idx="10"/>
          </p:nvPr>
        </p:nvSpPr>
        <p:spPr/>
        <p:txBody>
          <a:bodyPr/>
          <a:lstStyle/>
          <a:p>
            <a:fld id="{17DD9410-0516-43E8-AFE2-84061D828A10}" type="slidenum">
              <a:rPr lang="en-US" smtClean="0"/>
              <a:t>1</a:t>
            </a:fld>
            <a:endParaRPr lang="en-US"/>
          </a:p>
        </p:txBody>
      </p:sp>
    </p:spTree>
    <p:extLst>
      <p:ext uri="{BB962C8B-B14F-4D97-AF65-F5344CB8AC3E}">
        <p14:creationId xmlns:p14="http://schemas.microsoft.com/office/powerpoint/2010/main" val="387146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fontAlgn="base" hangingPunct="1">
              <a:buFont typeface="Arial" panose="020B0604020202020204" pitchFamily="34" charset="0"/>
              <a:buChar char="•"/>
            </a:pPr>
            <a:r>
              <a:rPr lang="en-US" sz="1200" kern="1200" dirty="0" smtClean="0">
                <a:solidFill>
                  <a:schemeClr val="tx1"/>
                </a:solidFill>
                <a:effectLst/>
                <a:latin typeface="+mn-lt"/>
                <a:ea typeface="+mn-ea"/>
                <a:cs typeface="+mn-cs"/>
              </a:rPr>
              <a:t>traceability views between requirements, design documentation, analyst assessments, and other project data. </a:t>
            </a:r>
            <a:endParaRPr lang="en-US" sz="1200" dirty="0" smtClean="0">
              <a:effectLst/>
            </a:endParaRPr>
          </a:p>
          <a:p>
            <a:pPr marL="171450" indent="-171450" rtl="0" eaLnBrk="1" fontAlgn="base" hangingPunct="1">
              <a:buFont typeface="Arial" panose="020B0604020202020204" pitchFamily="34" charset="0"/>
              <a:buChar char="•"/>
            </a:pPr>
            <a:r>
              <a:rPr lang="en-US" sz="1200" kern="1200" dirty="0" smtClean="0">
                <a:solidFill>
                  <a:schemeClr val="tx1"/>
                </a:solidFill>
                <a:effectLst/>
                <a:latin typeface="+mn-lt"/>
                <a:ea typeface="+mn-ea"/>
                <a:cs typeface="+mn-cs"/>
              </a:rPr>
              <a:t>visual representation of project data relationships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7DD9410-0516-43E8-AFE2-84061D828A10}" type="slidenum">
              <a:rPr lang="en-US" smtClean="0"/>
              <a:t>2</a:t>
            </a:fld>
            <a:endParaRPr lang="en-US"/>
          </a:p>
        </p:txBody>
      </p:sp>
    </p:spTree>
    <p:extLst>
      <p:ext uri="{BB962C8B-B14F-4D97-AF65-F5344CB8AC3E}">
        <p14:creationId xmlns:p14="http://schemas.microsoft.com/office/powerpoint/2010/main" val="273002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D9410-0516-43E8-AFE2-84061D828A10}" type="slidenum">
              <a:rPr lang="en-US" smtClean="0"/>
              <a:t>6</a:t>
            </a:fld>
            <a:endParaRPr lang="en-US"/>
          </a:p>
        </p:txBody>
      </p:sp>
    </p:spTree>
    <p:extLst>
      <p:ext uri="{BB962C8B-B14F-4D97-AF65-F5344CB8AC3E}">
        <p14:creationId xmlns:p14="http://schemas.microsoft.com/office/powerpoint/2010/main" val="288533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D9410-0516-43E8-AFE2-84061D828A10}" type="slidenum">
              <a:rPr lang="en-US" smtClean="0"/>
              <a:t>9</a:t>
            </a:fld>
            <a:endParaRPr lang="en-US"/>
          </a:p>
        </p:txBody>
      </p:sp>
    </p:spTree>
    <p:extLst>
      <p:ext uri="{BB962C8B-B14F-4D97-AF65-F5344CB8AC3E}">
        <p14:creationId xmlns:p14="http://schemas.microsoft.com/office/powerpoint/2010/main" val="65385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pPr>
              <a:defRPr/>
            </a:pPr>
            <a:fld id="{30B10093-486F-43E9-926F-BDEDD5DBB05C}" type="slidenum">
              <a:rPr lang="en-US"/>
              <a:pPr>
                <a:defRPr/>
              </a:pPr>
              <a:t>‹#›</a:t>
            </a:fld>
            <a:endParaRPr lang="en-US" dirty="0"/>
          </a:p>
        </p:txBody>
      </p:sp>
    </p:spTree>
    <p:extLst>
      <p:ext uri="{BB962C8B-B14F-4D97-AF65-F5344CB8AC3E}">
        <p14:creationId xmlns:p14="http://schemas.microsoft.com/office/powerpoint/2010/main" val="8917218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FFF72FFD-350B-4A3D-BBC7-CBA138D7BD5B}" type="slidenum">
              <a:rPr lang="en-US"/>
              <a:pPr>
                <a:defRPr/>
              </a:pPr>
              <a:t>‹#›</a:t>
            </a:fld>
            <a:endParaRPr lang="en-US" dirty="0"/>
          </a:p>
        </p:txBody>
      </p:sp>
    </p:spTree>
    <p:extLst>
      <p:ext uri="{BB962C8B-B14F-4D97-AF65-F5344CB8AC3E}">
        <p14:creationId xmlns:p14="http://schemas.microsoft.com/office/powerpoint/2010/main" val="20935387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539AB175-EA07-4270-A93A-4F44DEE98043}" type="slidenum">
              <a:rPr lang="en-US"/>
              <a:pPr>
                <a:defRPr/>
              </a:pPr>
              <a:t>‹#›</a:t>
            </a:fld>
            <a:endParaRPr lang="en-US" dirty="0"/>
          </a:p>
        </p:txBody>
      </p:sp>
    </p:spTree>
    <p:extLst>
      <p:ext uri="{BB962C8B-B14F-4D97-AF65-F5344CB8AC3E}">
        <p14:creationId xmlns:p14="http://schemas.microsoft.com/office/powerpoint/2010/main" val="604590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pPr>
              <a:defRPr/>
            </a:pPr>
            <a:fld id="{B5AF1430-C83A-4680-A0AE-47FBAA8CC58F}" type="slidenum">
              <a:rPr lang="en-US"/>
              <a:pPr>
                <a:defRPr/>
              </a:pPr>
              <a:t>‹#›</a:t>
            </a:fld>
            <a:endParaRPr lang="en-US" dirty="0"/>
          </a:p>
        </p:txBody>
      </p:sp>
    </p:spTree>
    <p:extLst>
      <p:ext uri="{BB962C8B-B14F-4D97-AF65-F5344CB8AC3E}">
        <p14:creationId xmlns:p14="http://schemas.microsoft.com/office/powerpoint/2010/main" val="37310604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58443608-06B1-46F7-9D70-E830CDBDD420}" type="slidenum">
              <a:rPr lang="en-US"/>
              <a:pPr>
                <a:defRPr/>
              </a:pPr>
              <a:t>‹#›</a:t>
            </a:fld>
            <a:endParaRPr lang="en-US" dirty="0"/>
          </a:p>
        </p:txBody>
      </p:sp>
    </p:spTree>
    <p:extLst>
      <p:ext uri="{BB962C8B-B14F-4D97-AF65-F5344CB8AC3E}">
        <p14:creationId xmlns:p14="http://schemas.microsoft.com/office/powerpoint/2010/main" val="244373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274638"/>
            <a:ext cx="7010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2192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3612F96-3B16-45F2-9F66-2E04D28D0D1D}" type="slidenum">
              <a:rPr lang="en-US"/>
              <a:pPr>
                <a:defRPr/>
              </a:pPr>
              <a:t>‹#›</a:t>
            </a:fld>
            <a:endParaRPr lang="en-US" dirty="0"/>
          </a:p>
        </p:txBody>
      </p:sp>
      <p:sp>
        <p:nvSpPr>
          <p:cNvPr id="7" name="Text Box 8"/>
          <p:cNvSpPr txBox="1">
            <a:spLocks noChangeArrowheads="1"/>
          </p:cNvSpPr>
          <p:nvPr/>
        </p:nvSpPr>
        <p:spPr bwMode="auto">
          <a:xfrm>
            <a:off x="76200" y="838200"/>
            <a:ext cx="914400" cy="21544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800" b="1" dirty="0">
                <a:latin typeface="Helvetica" pitchFamily="34" charset="0"/>
              </a:rPr>
              <a:t>IV&amp;V Program</a:t>
            </a:r>
            <a:endParaRPr lang="en-US" sz="800" b="1" dirty="0">
              <a:latin typeface="Times" pitchFamily="18" charset="0"/>
            </a:endParaRPr>
          </a:p>
        </p:txBody>
      </p:sp>
      <p:pic>
        <p:nvPicPr>
          <p:cNvPr id="8" name="Picture 9"/>
          <p:cNvPicPr>
            <a:picLocks noChangeAspect="1" noChangeArrowheads="1"/>
          </p:cNvPicPr>
          <p:nvPr/>
        </p:nvPicPr>
        <p:blipFill>
          <a:blip r:embed="rId7" cstate="print"/>
          <a:srcRect/>
          <a:stretch>
            <a:fillRect/>
          </a:stretch>
        </p:blipFill>
        <p:spPr bwMode="auto">
          <a:xfrm>
            <a:off x="168275" y="196988"/>
            <a:ext cx="746125" cy="665025"/>
          </a:xfrm>
          <a:prstGeom prst="rect">
            <a:avLst/>
          </a:prstGeom>
          <a:noFill/>
          <a:ln w="9525">
            <a:noFill/>
            <a:miter lim="800000"/>
            <a:headEnd/>
            <a:tailEnd/>
          </a:ln>
        </p:spPr>
      </p:pic>
      <p:pic>
        <p:nvPicPr>
          <p:cNvPr id="9" name="Picture 2"/>
          <p:cNvPicPr>
            <a:picLocks noChangeAspect="1" noChangeArrowheads="1"/>
          </p:cNvPicPr>
          <p:nvPr/>
        </p:nvPicPr>
        <p:blipFill>
          <a:blip r:embed="rId8" cstate="print"/>
          <a:srcRect/>
          <a:stretch>
            <a:fillRect/>
          </a:stretch>
        </p:blipFill>
        <p:spPr bwMode="auto">
          <a:xfrm>
            <a:off x="8001000" y="381000"/>
            <a:ext cx="965200" cy="447287"/>
          </a:xfrm>
          <a:prstGeom prst="rect">
            <a:avLst/>
          </a:prstGeom>
          <a:noFill/>
          <a:ln w="9525">
            <a:noFill/>
            <a:miter lim="800000"/>
            <a:headEnd/>
            <a:tailEnd/>
          </a:ln>
        </p:spPr>
      </p:pic>
      <p:sp>
        <p:nvSpPr>
          <p:cNvPr id="10" name="TextBox 9"/>
          <p:cNvSpPr txBox="1"/>
          <p:nvPr/>
        </p:nvSpPr>
        <p:spPr>
          <a:xfrm>
            <a:off x="0" y="6150114"/>
            <a:ext cx="1156086" cy="707886"/>
          </a:xfrm>
          <a:prstGeom prst="rect">
            <a:avLst/>
          </a:prstGeom>
          <a:noFill/>
          <a:ln>
            <a:noFill/>
          </a:ln>
        </p:spPr>
        <p:txBody>
          <a:bodyPr wrap="none" rtlCol="0">
            <a:spAutoFit/>
          </a:bodyPr>
          <a:lstStyle/>
          <a:p>
            <a:r>
              <a:rPr lang="en-US" sz="4000" dirty="0" smtClean="0">
                <a:ln w="18415" cmpd="sng">
                  <a:noFill/>
                  <a:prstDash val="solid"/>
                </a:ln>
                <a:blipFill dpi="0" rotWithShape="1">
                  <a:blip r:embed="rId9">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rPr>
              <a:t>AMF</a:t>
            </a:r>
            <a:endParaRPr lang="en-US" sz="4000" dirty="0">
              <a:ln w="18415" cmpd="sng">
                <a:noFill/>
                <a:prstDash val="solid"/>
              </a:ln>
              <a:blipFill dpi="0" rotWithShape="1">
                <a:blip r:embed="rId9">
                  <a:extLst>
                    <a:ext uri="{28A0092B-C50C-407E-A947-70E740481C1C}">
                      <a14:useLocalDpi xmlns:a14="http://schemas.microsoft.com/office/drawing/2010/main" val="0"/>
                    </a:ext>
                  </a:extLst>
                </a:blip>
                <a:srcRect/>
                <a:stretch>
                  <a:fillRect/>
                </a:stretch>
              </a:blip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32806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Evidence-Based Assurance with the Analyst Workbench</a:t>
            </a:r>
          </a:p>
        </p:txBody>
      </p:sp>
      <p:sp>
        <p:nvSpPr>
          <p:cNvPr id="3" name="Subtitle 2"/>
          <p:cNvSpPr>
            <a:spLocks noGrp="1"/>
          </p:cNvSpPr>
          <p:nvPr>
            <p:ph type="subTitle" idx="1"/>
          </p:nvPr>
        </p:nvSpPr>
        <p:spPr/>
        <p:txBody>
          <a:bodyPr/>
          <a:lstStyle/>
          <a:p>
            <a:r>
              <a:rPr lang="en-US" dirty="0" smtClean="0"/>
              <a:t>Zachary Seamon, Donald Kranz</a:t>
            </a:r>
          </a:p>
          <a:p>
            <a:r>
              <a:rPr lang="en-US" dirty="0" smtClean="0"/>
              <a:t>5</a:t>
            </a:r>
            <a:r>
              <a:rPr lang="en-US" baseline="30000" dirty="0" smtClean="0"/>
              <a:t>th</a:t>
            </a:r>
            <a:r>
              <a:rPr lang="en-US" dirty="0" smtClean="0"/>
              <a:t> Annual IV&amp;V International Workshop</a:t>
            </a:r>
            <a:endParaRPr lang="en-US" dirty="0"/>
          </a:p>
        </p:txBody>
      </p:sp>
    </p:spTree>
    <p:extLst>
      <p:ext uri="{BB962C8B-B14F-4D97-AF65-F5344CB8AC3E}">
        <p14:creationId xmlns:p14="http://schemas.microsoft.com/office/powerpoint/2010/main" val="25547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Evidence-Based Assurance</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10</a:t>
            </a:fld>
            <a:endParaRPr lang="en-US" dirty="0"/>
          </a:p>
        </p:txBody>
      </p:sp>
      <p:sp>
        <p:nvSpPr>
          <p:cNvPr id="6" name="TextBox 5"/>
          <p:cNvSpPr txBox="1"/>
          <p:nvPr/>
        </p:nvSpPr>
        <p:spPr>
          <a:xfrm>
            <a:off x="1828800" y="1334869"/>
            <a:ext cx="1715759" cy="646331"/>
          </a:xfrm>
          <a:prstGeom prst="rect">
            <a:avLst/>
          </a:prstGeom>
          <a:noFill/>
          <a:ln>
            <a:solidFill>
              <a:schemeClr val="accent1"/>
            </a:solidFill>
          </a:ln>
        </p:spPr>
        <p:txBody>
          <a:bodyPr wrap="square" rtlCol="0" anchor="ctr" anchorCtr="1">
            <a:noAutofit/>
          </a:bodyPr>
          <a:lstStyle/>
          <a:p>
            <a:pPr algn="ctr"/>
            <a:r>
              <a:rPr lang="en-US" dirty="0" smtClean="0"/>
              <a:t>Other Project Artifacts</a:t>
            </a:r>
            <a:endParaRPr lang="en-US" dirty="0"/>
          </a:p>
        </p:txBody>
      </p:sp>
      <p:sp>
        <p:nvSpPr>
          <p:cNvPr id="7" name="TextBox 6"/>
          <p:cNvSpPr txBox="1"/>
          <p:nvPr/>
        </p:nvSpPr>
        <p:spPr>
          <a:xfrm>
            <a:off x="2057400" y="4191000"/>
            <a:ext cx="2057400" cy="646331"/>
          </a:xfrm>
          <a:prstGeom prst="rect">
            <a:avLst/>
          </a:prstGeom>
          <a:noFill/>
          <a:ln>
            <a:solidFill>
              <a:schemeClr val="accent1"/>
            </a:solidFill>
          </a:ln>
        </p:spPr>
        <p:txBody>
          <a:bodyPr wrap="square" rtlCol="0" anchor="ctr" anchorCtr="1">
            <a:noAutofit/>
          </a:bodyPr>
          <a:lstStyle/>
          <a:p>
            <a:pPr algn="ctr"/>
            <a:r>
              <a:rPr lang="en-US" dirty="0" smtClean="0"/>
              <a:t>Supplemental Representations</a:t>
            </a:r>
            <a:endParaRPr lang="en-US" dirty="0"/>
          </a:p>
        </p:txBody>
      </p:sp>
      <p:sp>
        <p:nvSpPr>
          <p:cNvPr id="8" name="TextBox 7"/>
          <p:cNvSpPr txBox="1"/>
          <p:nvPr/>
        </p:nvSpPr>
        <p:spPr>
          <a:xfrm>
            <a:off x="2362200" y="5181600"/>
            <a:ext cx="1447800" cy="646331"/>
          </a:xfrm>
          <a:prstGeom prst="rect">
            <a:avLst/>
          </a:prstGeom>
          <a:noFill/>
          <a:ln>
            <a:solidFill>
              <a:schemeClr val="accent1"/>
            </a:solidFill>
          </a:ln>
        </p:spPr>
        <p:txBody>
          <a:bodyPr wrap="square" rtlCol="0" anchor="ctr" anchorCtr="1">
            <a:noAutofit/>
          </a:bodyPr>
          <a:lstStyle/>
          <a:p>
            <a:pPr algn="ctr"/>
            <a:r>
              <a:rPr lang="en-US" dirty="0" smtClean="0"/>
              <a:t>Criteria</a:t>
            </a:r>
            <a:endParaRPr lang="en-US" dirty="0"/>
          </a:p>
        </p:txBody>
      </p:sp>
      <p:sp>
        <p:nvSpPr>
          <p:cNvPr id="10" name="Rectangle 9"/>
          <p:cNvSpPr/>
          <p:nvPr/>
        </p:nvSpPr>
        <p:spPr>
          <a:xfrm>
            <a:off x="1828800" y="3429000"/>
            <a:ext cx="2590800" cy="26670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505200" y="28956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1600" y="1371600"/>
            <a:ext cx="1447800" cy="47244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mn-lt"/>
              </a:rPr>
              <a:t>IV&amp;V Analysis</a:t>
            </a:r>
            <a:endParaRPr lang="en-US" dirty="0">
              <a:solidFill>
                <a:schemeClr val="lt1"/>
              </a:solidFill>
              <a:latin typeface="+mn-lt"/>
            </a:endParaRPr>
          </a:p>
        </p:txBody>
      </p:sp>
      <p:sp>
        <p:nvSpPr>
          <p:cNvPr id="14" name="TextBox 13"/>
          <p:cNvSpPr txBox="1"/>
          <p:nvPr/>
        </p:nvSpPr>
        <p:spPr>
          <a:xfrm>
            <a:off x="1600200" y="3657600"/>
            <a:ext cx="3048000" cy="228600"/>
          </a:xfrm>
          <a:prstGeom prst="rect">
            <a:avLst/>
          </a:prstGeom>
          <a:noFill/>
          <a:ln>
            <a:noFill/>
          </a:ln>
        </p:spPr>
        <p:txBody>
          <a:bodyPr wrap="square" rtlCol="0" anchor="ctr" anchorCtr="1">
            <a:noAutofit/>
          </a:bodyPr>
          <a:lstStyle/>
          <a:p>
            <a:r>
              <a:rPr lang="en-US" b="1" i="1" dirty="0" smtClean="0"/>
              <a:t>Technical Reference</a:t>
            </a:r>
            <a:endParaRPr lang="en-US" b="1" i="1" dirty="0"/>
          </a:p>
        </p:txBody>
      </p:sp>
      <p:sp>
        <p:nvSpPr>
          <p:cNvPr id="16" name="Right Arrow 15"/>
          <p:cNvSpPr/>
          <p:nvPr/>
        </p:nvSpPr>
        <p:spPr>
          <a:xfrm>
            <a:off x="4572000" y="22860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91400" y="2743200"/>
            <a:ext cx="1447800" cy="1981200"/>
          </a:xfrm>
          <a:prstGeom prst="rect">
            <a:avLst/>
          </a:prstGeom>
          <a:noFill/>
          <a:ln w="28575">
            <a:solidFill>
              <a:schemeClr val="accent1"/>
            </a:solidFill>
          </a:ln>
        </p:spPr>
        <p:txBody>
          <a:bodyPr wrap="square" rtlCol="0" anchor="ctr" anchorCtr="1">
            <a:noAutofit/>
          </a:bodyPr>
          <a:lstStyle/>
          <a:p>
            <a:pPr algn="ctr"/>
            <a:r>
              <a:rPr lang="en-US" dirty="0" smtClean="0"/>
              <a:t>Evidence</a:t>
            </a:r>
            <a:endParaRPr lang="en-US" dirty="0"/>
          </a:p>
        </p:txBody>
      </p:sp>
      <p:sp>
        <p:nvSpPr>
          <p:cNvPr id="21" name="Right Arrow 20"/>
          <p:cNvSpPr/>
          <p:nvPr/>
        </p:nvSpPr>
        <p:spPr>
          <a:xfrm>
            <a:off x="6781800" y="3505200"/>
            <a:ext cx="4572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6200" y="4114800"/>
            <a:ext cx="1295400" cy="341531"/>
          </a:xfrm>
          <a:prstGeom prst="rect">
            <a:avLst/>
          </a:prstGeom>
          <a:noFill/>
          <a:ln>
            <a:noFill/>
          </a:ln>
        </p:spPr>
        <p:txBody>
          <a:bodyPr wrap="square" rtlCol="0" anchor="ctr" anchorCtr="1">
            <a:noAutofit/>
          </a:bodyPr>
          <a:lstStyle/>
          <a:p>
            <a:pPr algn="r"/>
            <a:r>
              <a:rPr lang="en-US" dirty="0" smtClean="0"/>
              <a:t>IV&amp;V</a:t>
            </a:r>
          </a:p>
          <a:p>
            <a:pPr algn="r"/>
            <a:r>
              <a:rPr lang="en-US" dirty="0" smtClean="0"/>
              <a:t>Sources</a:t>
            </a:r>
            <a:endParaRPr lang="en-US" dirty="0"/>
          </a:p>
        </p:txBody>
      </p:sp>
      <p:sp>
        <p:nvSpPr>
          <p:cNvPr id="30" name="TextBox 29"/>
          <p:cNvSpPr txBox="1"/>
          <p:nvPr/>
        </p:nvSpPr>
        <p:spPr>
          <a:xfrm>
            <a:off x="228600" y="5105400"/>
            <a:ext cx="1066800" cy="265331"/>
          </a:xfrm>
          <a:prstGeom prst="rect">
            <a:avLst/>
          </a:prstGeom>
          <a:noFill/>
          <a:ln>
            <a:noFill/>
          </a:ln>
        </p:spPr>
        <p:txBody>
          <a:bodyPr wrap="square" rtlCol="0" anchor="ctr" anchorCtr="1">
            <a:noAutofit/>
          </a:bodyPr>
          <a:lstStyle/>
          <a:p>
            <a:pPr algn="r"/>
            <a:r>
              <a:rPr lang="en-US" dirty="0" smtClean="0"/>
              <a:t>Outside Sources</a:t>
            </a:r>
            <a:endParaRPr lang="en-US" dirty="0"/>
          </a:p>
        </p:txBody>
      </p:sp>
      <p:sp>
        <p:nvSpPr>
          <p:cNvPr id="34" name="TextBox 33"/>
          <p:cNvSpPr txBox="1"/>
          <p:nvPr/>
        </p:nvSpPr>
        <p:spPr>
          <a:xfrm>
            <a:off x="3124200" y="2116667"/>
            <a:ext cx="1295400" cy="646331"/>
          </a:xfrm>
          <a:prstGeom prst="rect">
            <a:avLst/>
          </a:prstGeom>
          <a:noFill/>
          <a:ln>
            <a:solidFill>
              <a:schemeClr val="accent1"/>
            </a:solidFill>
          </a:ln>
        </p:spPr>
        <p:txBody>
          <a:bodyPr wrap="square" rtlCol="0" anchor="ctr" anchorCtr="1">
            <a:noAutofit/>
          </a:bodyPr>
          <a:lstStyle/>
          <a:p>
            <a:pPr algn="ctr"/>
            <a:r>
              <a:rPr lang="en-US" dirty="0" smtClean="0"/>
              <a:t>Target Artifacts</a:t>
            </a:r>
            <a:endParaRPr lang="en-US" dirty="0"/>
          </a:p>
        </p:txBody>
      </p:sp>
      <p:sp>
        <p:nvSpPr>
          <p:cNvPr id="35" name="Right Arrow 34"/>
          <p:cNvSpPr/>
          <p:nvPr/>
        </p:nvSpPr>
        <p:spPr>
          <a:xfrm>
            <a:off x="1226153" y="6324600"/>
            <a:ext cx="326964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 Artifact Traces</a:t>
            </a:r>
            <a:endParaRPr lang="en-US" dirty="0"/>
          </a:p>
        </p:txBody>
      </p:sp>
      <p:sp>
        <p:nvSpPr>
          <p:cNvPr id="36" name="Down Arrow 35"/>
          <p:cNvSpPr/>
          <p:nvPr/>
        </p:nvSpPr>
        <p:spPr>
          <a:xfrm>
            <a:off x="2362200" y="2057400"/>
            <a:ext cx="3810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rved Left Arrow 38"/>
          <p:cNvSpPr/>
          <p:nvPr/>
        </p:nvSpPr>
        <p:spPr>
          <a:xfrm flipH="1" flipV="1">
            <a:off x="1447800" y="1676400"/>
            <a:ext cx="304800" cy="2057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457200" y="1600200"/>
            <a:ext cx="1219200" cy="646331"/>
          </a:xfrm>
          <a:prstGeom prst="rect">
            <a:avLst/>
          </a:prstGeom>
          <a:noFill/>
          <a:ln>
            <a:noFill/>
          </a:ln>
        </p:spPr>
        <p:txBody>
          <a:bodyPr wrap="square" rtlCol="0" anchor="ctr" anchorCtr="1">
            <a:noAutofit/>
          </a:bodyPr>
          <a:lstStyle/>
          <a:p>
            <a:r>
              <a:rPr lang="en-US" sz="1400" dirty="0" smtClean="0"/>
              <a:t>References to project artifacts</a:t>
            </a:r>
            <a:endParaRPr lang="en-US" sz="1400" dirty="0"/>
          </a:p>
        </p:txBody>
      </p:sp>
      <p:sp>
        <p:nvSpPr>
          <p:cNvPr id="42" name="Right Arrow 41"/>
          <p:cNvSpPr/>
          <p:nvPr/>
        </p:nvSpPr>
        <p:spPr>
          <a:xfrm>
            <a:off x="4648200" y="4495800"/>
            <a:ext cx="3810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1295400" y="4143955"/>
            <a:ext cx="3810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1295400" y="5047565"/>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569350" y="6324600"/>
            <a:ext cx="3269647"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 </a:t>
            </a:r>
            <a:r>
              <a:rPr lang="en-US" dirty="0" err="1" smtClean="0"/>
              <a:t>Assessment</a:t>
            </a:r>
            <a:r>
              <a:rPr lang="en-US" dirty="0" smtClean="0"/>
              <a:t> Traces</a:t>
            </a:r>
            <a:endParaRPr lang="en-US" dirty="0"/>
          </a:p>
        </p:txBody>
      </p:sp>
    </p:spTree>
    <p:extLst>
      <p:ext uri="{BB962C8B-B14F-4D97-AF65-F5344CB8AC3E}">
        <p14:creationId xmlns:p14="http://schemas.microsoft.com/office/powerpoint/2010/main" val="249757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My Claim</a:t>
            </a:r>
            <a:endParaRPr lang="en-US" dirty="0"/>
          </a:p>
        </p:txBody>
      </p:sp>
      <p:sp>
        <p:nvSpPr>
          <p:cNvPr id="4" name="Content Placeholder 3"/>
          <p:cNvSpPr>
            <a:spLocks noGrp="1"/>
          </p:cNvSpPr>
          <p:nvPr>
            <p:ph sz="half" idx="2"/>
          </p:nvPr>
        </p:nvSpPr>
        <p:spPr>
          <a:xfrm>
            <a:off x="533400" y="3505200"/>
            <a:ext cx="8153400" cy="2971800"/>
          </a:xfrm>
        </p:spPr>
        <p:txBody>
          <a:bodyPr/>
          <a:lstStyle/>
          <a:p>
            <a:r>
              <a:rPr lang="en-US" dirty="0" smtClean="0"/>
              <a:t>A Claim is a type of Assessment in AWB</a:t>
            </a:r>
          </a:p>
          <a:p>
            <a:r>
              <a:rPr lang="en-US" dirty="0" smtClean="0"/>
              <a:t>Make an initial Claim by creating an assessment.</a:t>
            </a:r>
          </a:p>
          <a:p>
            <a:r>
              <a:rPr lang="en-US" dirty="0" smtClean="0"/>
              <a:t>The claim can be found in the Analysis Palette</a:t>
            </a:r>
          </a:p>
          <a:p>
            <a:r>
              <a:rPr lang="en-US" dirty="0" smtClean="0"/>
              <a:t>Claim details are shown in the Assessment Property View</a:t>
            </a:r>
            <a:endParaRPr lang="en-US" dirty="0"/>
          </a:p>
        </p:txBody>
      </p:sp>
      <p:sp>
        <p:nvSpPr>
          <p:cNvPr id="5" name="Slide Number Placeholder 4"/>
          <p:cNvSpPr>
            <a:spLocks noGrp="1"/>
          </p:cNvSpPr>
          <p:nvPr>
            <p:ph type="sldNum" sz="quarter" idx="12"/>
          </p:nvPr>
        </p:nvSpPr>
        <p:spPr/>
        <p:txBody>
          <a:bodyPr/>
          <a:lstStyle/>
          <a:p>
            <a:pPr>
              <a:defRPr/>
            </a:pPr>
            <a:fld id="{539AB175-EA07-4270-A93A-4F44DEE98043}" type="slidenum">
              <a:rPr lang="en-US" smtClean="0"/>
              <a:pPr>
                <a:defRPr/>
              </a:pPr>
              <a:t>11</a:t>
            </a:fld>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848600" cy="218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279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My Argument &amp; Evidence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62200"/>
            <a:ext cx="4038600" cy="2089054"/>
          </a:xfrm>
        </p:spPr>
      </p:pic>
      <p:sp>
        <p:nvSpPr>
          <p:cNvPr id="4" name="Content Placeholder 3"/>
          <p:cNvSpPr>
            <a:spLocks noGrp="1"/>
          </p:cNvSpPr>
          <p:nvPr>
            <p:ph sz="half" idx="2"/>
          </p:nvPr>
        </p:nvSpPr>
        <p:spPr>
          <a:xfrm>
            <a:off x="4648200" y="1676400"/>
            <a:ext cx="4038600" cy="3962400"/>
          </a:xfrm>
        </p:spPr>
        <p:txBody>
          <a:bodyPr/>
          <a:lstStyle/>
          <a:p>
            <a:r>
              <a:rPr lang="en-US" dirty="0" smtClean="0"/>
              <a:t>Additional Assessment records can be made to record Arguments</a:t>
            </a:r>
          </a:p>
          <a:p>
            <a:r>
              <a:rPr lang="en-US" dirty="0" smtClean="0"/>
              <a:t>Evidence can be linked to the Claim’s arguments. Evidence may be other Assessments, or </a:t>
            </a:r>
            <a:r>
              <a:rPr lang="en-US" dirty="0"/>
              <a:t>P</a:t>
            </a:r>
            <a:r>
              <a:rPr lang="en-US" dirty="0" smtClean="0"/>
              <a:t>roject Artifacts.</a:t>
            </a:r>
            <a:endParaRPr lang="en-US" dirty="0"/>
          </a:p>
        </p:txBody>
      </p:sp>
      <p:sp>
        <p:nvSpPr>
          <p:cNvPr id="5" name="Slide Number Placeholder 4"/>
          <p:cNvSpPr>
            <a:spLocks noGrp="1"/>
          </p:cNvSpPr>
          <p:nvPr>
            <p:ph type="sldNum" sz="quarter" idx="12"/>
          </p:nvPr>
        </p:nvSpPr>
        <p:spPr/>
        <p:txBody>
          <a:bodyPr/>
          <a:lstStyle/>
          <a:p>
            <a:pPr>
              <a:defRPr/>
            </a:pPr>
            <a:fld id="{539AB175-EA07-4270-A93A-4F44DEE98043}" type="slidenum">
              <a:rPr lang="en-US" smtClean="0"/>
              <a:pPr>
                <a:defRPr/>
              </a:pPr>
              <a:t>12</a:t>
            </a:fld>
            <a:endParaRPr lang="en-US" dirty="0"/>
          </a:p>
        </p:txBody>
      </p:sp>
    </p:spTree>
    <p:extLst>
      <p:ext uri="{BB962C8B-B14F-4D97-AF65-F5344CB8AC3E}">
        <p14:creationId xmlns:p14="http://schemas.microsoft.com/office/powerpoint/2010/main" val="3502260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 via view traces</a:t>
            </a:r>
            <a:endParaRPr lang="en-US" dirty="0"/>
          </a:p>
        </p:txBody>
      </p:sp>
      <p:sp>
        <p:nvSpPr>
          <p:cNvPr id="5" name="Slide Number Placeholder 4"/>
          <p:cNvSpPr>
            <a:spLocks noGrp="1"/>
          </p:cNvSpPr>
          <p:nvPr>
            <p:ph type="sldNum" sz="quarter" idx="12"/>
          </p:nvPr>
        </p:nvSpPr>
        <p:spPr/>
        <p:txBody>
          <a:bodyPr/>
          <a:lstStyle/>
          <a:p>
            <a:pPr>
              <a:defRPr/>
            </a:pPr>
            <a:fld id="{539AB175-EA07-4270-A93A-4F44DEE98043}" type="slidenum">
              <a:rPr lang="en-US" smtClean="0"/>
              <a:pPr>
                <a:defRPr/>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4114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77819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495800" y="990600"/>
            <a:ext cx="4419600" cy="5181600"/>
          </a:xfrm>
        </p:spPr>
        <p:txBody>
          <a:bodyPr/>
          <a:lstStyle/>
          <a:p>
            <a:r>
              <a:rPr lang="en-US" dirty="0" smtClean="0"/>
              <a:t>A completed Claim can be followed, using traces, from the top Claim Assessment.</a:t>
            </a:r>
          </a:p>
          <a:p>
            <a:r>
              <a:rPr lang="en-US" dirty="0" smtClean="0"/>
              <a:t>In addition, the Claim can be seen as attached when looking at other Artifacts or Assessments.</a:t>
            </a:r>
          </a:p>
        </p:txBody>
      </p:sp>
    </p:spTree>
    <p:extLst>
      <p:ext uri="{BB962C8B-B14F-4D97-AF65-F5344CB8AC3E}">
        <p14:creationId xmlns:p14="http://schemas.microsoft.com/office/powerpoint/2010/main" val="8550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295400"/>
            <a:ext cx="7924800" cy="5181600"/>
          </a:xfrm>
        </p:spPr>
        <p:txBody>
          <a:bodyPr/>
          <a:lstStyle/>
          <a:p>
            <a:pPr marL="0" indent="0">
              <a:buNone/>
            </a:pPr>
            <a:r>
              <a:rPr lang="en-US" dirty="0"/>
              <a:t>The AWB’s robust tracing and graphing capabilities make it the ideal tool to seamlessly integrate Evidence-Based Assurance into the IV&amp;V Program in a dynamic, useful, and easy to implement fashion. </a:t>
            </a:r>
            <a:endParaRPr lang="en-US" dirty="0" smtClean="0"/>
          </a:p>
          <a:p>
            <a:pPr marL="0" indent="0">
              <a:buNone/>
            </a:pPr>
            <a:r>
              <a:rPr lang="en-US" dirty="0" smtClean="0"/>
              <a:t>The </a:t>
            </a:r>
            <a:r>
              <a:rPr lang="en-US" dirty="0"/>
              <a:t>AWB’s advantage over other methods is its ability to create Assurance Cases and record evidence dynamically throughout the life of the project, without requiring extensive additional effort from analysts to create separate diagrams or documents to organize and illustrate their evidence.</a:t>
            </a:r>
          </a:p>
        </p:txBody>
      </p:sp>
      <p:sp>
        <p:nvSpPr>
          <p:cNvPr id="5" name="Slide Number Placeholder 4"/>
          <p:cNvSpPr>
            <a:spLocks noGrp="1"/>
          </p:cNvSpPr>
          <p:nvPr>
            <p:ph type="sldNum" sz="quarter" idx="12"/>
          </p:nvPr>
        </p:nvSpPr>
        <p:spPr/>
        <p:txBody>
          <a:bodyPr/>
          <a:lstStyle/>
          <a:p>
            <a:pPr>
              <a:defRPr/>
            </a:pPr>
            <a:fld id="{539AB175-EA07-4270-A93A-4F44DEE98043}" type="slidenum">
              <a:rPr lang="en-US" smtClean="0"/>
              <a:pPr>
                <a:defRPr/>
              </a:pPr>
              <a:t>14</a:t>
            </a:fld>
            <a:endParaRPr lang="en-US" dirty="0"/>
          </a:p>
        </p:txBody>
      </p:sp>
    </p:spTree>
    <p:extLst>
      <p:ext uri="{BB962C8B-B14F-4D97-AF65-F5344CB8AC3E}">
        <p14:creationId xmlns:p14="http://schemas.microsoft.com/office/powerpoint/2010/main" val="4005758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AMF / AWB Core to</a:t>
            </a:r>
            <a:r>
              <a:rPr lang="en-US" baseline="0" dirty="0" smtClean="0"/>
              <a:t> IV&amp;V Effort</a:t>
            </a:r>
            <a:endParaRPr lang="en-US" dirty="0"/>
          </a:p>
        </p:txBody>
      </p:sp>
      <p:sp>
        <p:nvSpPr>
          <p:cNvPr id="3" name="Content Placeholder 2"/>
          <p:cNvSpPr>
            <a:spLocks noGrp="1"/>
          </p:cNvSpPr>
          <p:nvPr>
            <p:ph idx="1"/>
          </p:nvPr>
        </p:nvSpPr>
        <p:spPr/>
        <p:txBody>
          <a:bodyPr/>
          <a:lstStyle/>
          <a:p>
            <a:r>
              <a:rPr lang="en-US" sz="2400" dirty="0" smtClean="0"/>
              <a:t>assess AWB as a tool </a:t>
            </a:r>
            <a:r>
              <a:rPr lang="en-US" sz="2400" dirty="0"/>
              <a:t>for </a:t>
            </a:r>
            <a:r>
              <a:rPr lang="en-US" sz="2400" dirty="0" smtClean="0"/>
              <a:t>team’s </a:t>
            </a:r>
            <a:r>
              <a:rPr lang="en-US" sz="2400" dirty="0"/>
              <a:t>analysis efforts. </a:t>
            </a:r>
            <a:endParaRPr lang="en-US" sz="2400" dirty="0" smtClean="0"/>
          </a:p>
          <a:p>
            <a:r>
              <a:rPr lang="en-US" sz="2400" dirty="0" smtClean="0"/>
              <a:t>The </a:t>
            </a:r>
            <a:r>
              <a:rPr lang="en-US" sz="2400" dirty="0"/>
              <a:t>AWB </a:t>
            </a:r>
            <a:r>
              <a:rPr lang="en-US" sz="2400" dirty="0" smtClean="0"/>
              <a:t>core </a:t>
            </a:r>
            <a:r>
              <a:rPr lang="en-US" sz="2400" dirty="0"/>
              <a:t>tool </a:t>
            </a:r>
            <a:r>
              <a:rPr lang="en-US" sz="2400" dirty="0" smtClean="0"/>
              <a:t>at NASA </a:t>
            </a:r>
            <a:r>
              <a:rPr lang="en-US" sz="2400" dirty="0"/>
              <a:t>IV&amp;V going </a:t>
            </a:r>
            <a:r>
              <a:rPr lang="en-US" sz="2400" dirty="0" smtClean="0"/>
              <a:t>forward.</a:t>
            </a:r>
          </a:p>
          <a:p>
            <a:r>
              <a:rPr lang="en-US" sz="2400" dirty="0" smtClean="0"/>
              <a:t>Requirements, Code, Design, Con Ops, Test Plans, Managing</a:t>
            </a:r>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15</a:t>
            </a:fld>
            <a:endParaRPr lang="en-US" dirty="0"/>
          </a:p>
        </p:txBody>
      </p:sp>
    </p:spTree>
    <p:extLst>
      <p:ext uri="{BB962C8B-B14F-4D97-AF65-F5344CB8AC3E}">
        <p14:creationId xmlns:p14="http://schemas.microsoft.com/office/powerpoint/2010/main" val="228641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IV&amp;V Analysis Management Framework (AMF)</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963478" cy="241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362200"/>
            <a:ext cx="4985605" cy="22934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3733800"/>
            <a:ext cx="5212808" cy="2717862"/>
          </a:xfrm>
          <a:prstGeom prst="rect">
            <a:avLst/>
          </a:prstGeom>
        </p:spPr>
      </p:pic>
    </p:spTree>
    <p:extLst>
      <p:ext uri="{BB962C8B-B14F-4D97-AF65-F5344CB8AC3E}">
        <p14:creationId xmlns:p14="http://schemas.microsoft.com/office/powerpoint/2010/main" val="385552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Analyst Workbench (AWB</a:t>
            </a:r>
            <a:r>
              <a:rPr lang="en-US" baseline="0" dirty="0" smtClean="0"/>
              <a:t>) Overview</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3</a:t>
            </a:fld>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066800"/>
            <a:ext cx="7683627" cy="521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914400" y="1600200"/>
            <a:ext cx="2971800" cy="2590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Analysis Palette</a:t>
            </a:r>
            <a:endParaRPr lang="en-US" b="1" dirty="0">
              <a:solidFill>
                <a:srgbClr val="FF0000"/>
              </a:solidFill>
            </a:endParaRPr>
          </a:p>
        </p:txBody>
      </p:sp>
      <p:sp>
        <p:nvSpPr>
          <p:cNvPr id="16" name="Rectangle 15"/>
          <p:cNvSpPr/>
          <p:nvPr/>
        </p:nvSpPr>
        <p:spPr>
          <a:xfrm>
            <a:off x="4010024" y="1600200"/>
            <a:ext cx="4371975" cy="2590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Traceability Graph View</a:t>
            </a:r>
            <a:endParaRPr lang="en-US" b="1" dirty="0">
              <a:solidFill>
                <a:srgbClr val="FF0000"/>
              </a:solidFill>
            </a:endParaRPr>
          </a:p>
        </p:txBody>
      </p:sp>
      <p:sp>
        <p:nvSpPr>
          <p:cNvPr id="17" name="Rectangle 16"/>
          <p:cNvSpPr/>
          <p:nvPr/>
        </p:nvSpPr>
        <p:spPr>
          <a:xfrm>
            <a:off x="914400" y="4267200"/>
            <a:ext cx="29718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Artifact Property View</a:t>
            </a:r>
          </a:p>
        </p:txBody>
      </p:sp>
      <p:sp>
        <p:nvSpPr>
          <p:cNvPr id="20" name="Rectangle 19"/>
          <p:cNvSpPr/>
          <p:nvPr/>
        </p:nvSpPr>
        <p:spPr>
          <a:xfrm>
            <a:off x="4010023" y="4267200"/>
            <a:ext cx="4371975"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Assessment Property View</a:t>
            </a:r>
          </a:p>
          <a:p>
            <a:pPr algn="ctr"/>
            <a:r>
              <a:rPr lang="en-US" b="1" dirty="0" smtClean="0">
                <a:solidFill>
                  <a:srgbClr val="FF0000"/>
                </a:solidFill>
              </a:rPr>
              <a:t>Search View</a:t>
            </a:r>
          </a:p>
        </p:txBody>
      </p:sp>
    </p:spTree>
    <p:extLst>
      <p:ext uri="{BB962C8B-B14F-4D97-AF65-F5344CB8AC3E}">
        <p14:creationId xmlns:p14="http://schemas.microsoft.com/office/powerpoint/2010/main" val="299879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74" y="1066799"/>
            <a:ext cx="7373779" cy="505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Perspectives, Views</a:t>
            </a:r>
            <a:r>
              <a:rPr lang="en-US" baseline="0" dirty="0" smtClean="0"/>
              <a:t> and Preferences</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4</a:t>
            </a:fld>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066800"/>
            <a:ext cx="7392353" cy="505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829175" y="1362075"/>
            <a:ext cx="3352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066800"/>
            <a:ext cx="7373779" cy="505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894874" y="1590675"/>
            <a:ext cx="248126" cy="771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509950"/>
            <a:ext cx="2073592" cy="292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40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35" y="152400"/>
            <a:ext cx="7010400" cy="715962"/>
          </a:xfrm>
        </p:spPr>
        <p:txBody>
          <a:bodyPr/>
          <a:lstStyle/>
          <a:p>
            <a:r>
              <a:rPr lang="en-US" dirty="0" smtClean="0"/>
              <a:t>Analysis Palette</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5</a:t>
            </a:fld>
            <a:endParaRPr 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14400"/>
            <a:ext cx="593598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3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Traceability Graph View</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6</a:t>
            </a:fld>
            <a:endParaRPr lang="en-US" dirty="0"/>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60120"/>
            <a:ext cx="5958840" cy="559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040" y="9906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420" y="971550"/>
            <a:ext cx="5943600" cy="557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8280" y="9906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2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 Property View</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7</a:t>
            </a:fld>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340" y="981075"/>
            <a:ext cx="5951220" cy="559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7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Property View</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8</a:t>
            </a:fld>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190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View</a:t>
            </a:r>
            <a:endParaRPr lang="en-US" dirty="0"/>
          </a:p>
        </p:txBody>
      </p:sp>
      <p:sp>
        <p:nvSpPr>
          <p:cNvPr id="4" name="Slide Number Placeholder 3"/>
          <p:cNvSpPr>
            <a:spLocks noGrp="1"/>
          </p:cNvSpPr>
          <p:nvPr>
            <p:ph type="sldNum" sz="quarter" idx="12"/>
          </p:nvPr>
        </p:nvSpPr>
        <p:spPr/>
        <p:txBody>
          <a:bodyPr/>
          <a:lstStyle/>
          <a:p>
            <a:pPr>
              <a:defRPr/>
            </a:pPr>
            <a:fld id="{FFF72FFD-350B-4A3D-BBC7-CBA138D7BD5B}" type="slidenum">
              <a:rPr lang="en-US" smtClean="0"/>
              <a:pPr>
                <a:defRPr/>
              </a:pPr>
              <a:t>9</a:t>
            </a:fld>
            <a:endParaRPr lang="en-US" dirty="0"/>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92836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75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M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AMF Template</Template>
  <TotalTime>3398</TotalTime>
  <Words>498</Words>
  <Application>Microsoft Office PowerPoint</Application>
  <PresentationFormat>On-screen Show (4:3)</PresentationFormat>
  <Paragraphs>69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AMF Template</vt:lpstr>
      <vt:lpstr>Evidence-Based Assurance with the Analyst Workbench</vt:lpstr>
      <vt:lpstr>IV&amp;V Analysis Management Framework (AMF)</vt:lpstr>
      <vt:lpstr>Analyst Workbench (AWB) Overview</vt:lpstr>
      <vt:lpstr>Perspectives, Views and Preferences</vt:lpstr>
      <vt:lpstr>Analysis Palette</vt:lpstr>
      <vt:lpstr>Traceability Graph View</vt:lpstr>
      <vt:lpstr>Artifact Property View</vt:lpstr>
      <vt:lpstr>Assessment Property View</vt:lpstr>
      <vt:lpstr>Search View</vt:lpstr>
      <vt:lpstr>Evidence-Based Assurance</vt:lpstr>
      <vt:lpstr>Here’s My Claim</vt:lpstr>
      <vt:lpstr>Here’s My Argument &amp; Evidence</vt:lpstr>
      <vt:lpstr>Discovery – via view traces</vt:lpstr>
      <vt:lpstr>Conclusion</vt:lpstr>
      <vt:lpstr>AMF / AWB Core to IV&amp;V Effort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E. Kranz</dc:creator>
  <cp:lastModifiedBy>Jennifer D. Neptune</cp:lastModifiedBy>
  <cp:revision>28</cp:revision>
  <dcterms:created xsi:type="dcterms:W3CDTF">2013-08-26T20:12:19Z</dcterms:created>
  <dcterms:modified xsi:type="dcterms:W3CDTF">2013-09-04T19:23:28Z</dcterms:modified>
</cp:coreProperties>
</file>