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75" r:id="rId2"/>
    <p:sldMasterId id="2147483687" r:id="rId3"/>
  </p:sldMasterIdLst>
  <p:notesMasterIdLst>
    <p:notesMasterId r:id="rId13"/>
  </p:notesMasterIdLst>
  <p:handoutMasterIdLst>
    <p:handoutMasterId r:id="rId14"/>
  </p:handoutMasterIdLst>
  <p:sldIdLst>
    <p:sldId id="547" r:id="rId4"/>
    <p:sldId id="532" r:id="rId5"/>
    <p:sldId id="533" r:id="rId6"/>
    <p:sldId id="542" r:id="rId7"/>
    <p:sldId id="534" r:id="rId8"/>
    <p:sldId id="536" r:id="rId9"/>
    <p:sldId id="537" r:id="rId10"/>
    <p:sldId id="546" r:id="rId11"/>
    <p:sldId id="539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33"/>
    <a:srgbClr val="115FFB"/>
    <a:srgbClr val="FE2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6519" autoAdjust="0"/>
  </p:normalViewPr>
  <p:slideViewPr>
    <p:cSldViewPr>
      <p:cViewPr varScale="1">
        <p:scale>
          <a:sx n="105" d="100"/>
          <a:sy n="105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49E7AC-B8B6-4530-A12D-C987B494FE11}" type="datetimeFigureOut">
              <a:rPr lang="en-US"/>
              <a:pPr>
                <a:defRPr/>
              </a:pPr>
              <a:t>5/22/11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F. Fressin - DPS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ACE317-B215-46F2-A08C-4FB79453A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13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09CDB-160D-4D9F-9C91-20C56EFE7AA3}" type="datetimeFigureOut">
              <a:rPr lang="fr-FR"/>
              <a:pPr>
                <a:defRPr/>
              </a:pPr>
              <a:t>5/22/11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F. Fressin - DPS 2010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1AB5F9-8719-4437-9E83-2D188D64A8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2259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23B8E4EC-4BA0-F045-B1B6-3DF9AD318AA9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8652BFAA-ADB7-C346-A5F2-076E7CECE1F7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821F760D-D1CA-C64A-A701-137DF3A4271D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A1653BAB-AD5F-5E42-B919-E7D01DFD8BA4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0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6F9C2D5C-322C-604D-8BBC-21DE1DE0794D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48B65E76-671F-7E49-BB54-E5B966F3462E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6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23B8E4EC-4BA0-F045-B1B6-3DF9AD318AA9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8652BFAA-ADB7-C346-A5F2-076E7CECE1F7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1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6F3E9D23-C95B-BF48-83D3-3094CCFD65C1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08F80EB2-7DD4-B24C-9B1B-08935EB59824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18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3D788404-C54D-6D4C-A5CC-34FFC4CFF98B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811B628D-B46F-E141-834B-7FB84E91428C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8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7EA53411-D9C3-5840-B2A0-F0BA2876CA47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074E1487-F662-274A-92E7-1A3B8449E846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16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1575B89F-7C88-E64E-AE36-F1BABF98F42B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F1ECAF6C-8E09-6F47-AF57-2F1A1F453567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84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2FAB818E-BBF6-0F4E-BC03-67103B5830D0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081F2100-9C29-4844-8FCC-E4C0A6AE6EFE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76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AC39EAAB-64AA-3241-AADA-A7A717285190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AD50F409-6022-8F46-8868-4259B37C70BB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22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C0BD9ADD-A61F-2A47-8B8E-E7797B9A5970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7D5BABB9-3ACF-D548-BB76-2AA50AFD7DC8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4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6F3E9D23-C95B-BF48-83D3-3094CCFD65C1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08F80EB2-7DD4-B24C-9B1B-08935EB59824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25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95F22F01-38FA-5448-AD44-D00C0118E61C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6E1996A5-1E9C-9140-A3D0-1C980DD735DA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21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821F760D-D1CA-C64A-A701-137DF3A4271D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A1653BAB-AD5F-5E42-B919-E7D01DFD8BA4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1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6F9C2D5C-322C-604D-8BBC-21DE1DE0794D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48B65E76-671F-7E49-BB54-E5B966F3462E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50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23B8E4EC-4BA0-F045-B1B6-3DF9AD318AA9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8652BFAA-ADB7-C346-A5F2-076E7CECE1F7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39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6F3E9D23-C95B-BF48-83D3-3094CCFD65C1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08F80EB2-7DD4-B24C-9B1B-08935EB59824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51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3D788404-C54D-6D4C-A5CC-34FFC4CFF98B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811B628D-B46F-E141-834B-7FB84E91428C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42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7EA53411-D9C3-5840-B2A0-F0BA2876CA47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074E1487-F662-274A-92E7-1A3B8449E846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6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1575B89F-7C88-E64E-AE36-F1BABF98F42B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F1ECAF6C-8E09-6F47-AF57-2F1A1F453567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62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2FAB818E-BBF6-0F4E-BC03-67103B5830D0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081F2100-9C29-4844-8FCC-E4C0A6AE6EFE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27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AC39EAAB-64AA-3241-AADA-A7A717285190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AD50F409-6022-8F46-8868-4259B37C70BB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3D788404-C54D-6D4C-A5CC-34FFC4CFF98B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811B628D-B46F-E141-834B-7FB84E91428C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04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C0BD9ADD-A61F-2A47-8B8E-E7797B9A5970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7D5BABB9-3ACF-D548-BB76-2AA50AFD7DC8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36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95F22F01-38FA-5448-AD44-D00C0118E61C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6E1996A5-1E9C-9140-A3D0-1C980DD735DA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34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821F760D-D1CA-C64A-A701-137DF3A4271D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A1653BAB-AD5F-5E42-B919-E7D01DFD8BA4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38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6F9C2D5C-322C-604D-8BBC-21DE1DE0794D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48B65E76-671F-7E49-BB54-E5B966F3462E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7EA53411-D9C3-5840-B2A0-F0BA2876CA47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074E1487-F662-274A-92E7-1A3B8449E846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6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1575B89F-7C88-E64E-AE36-F1BABF98F42B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F1ECAF6C-8E09-6F47-AF57-2F1A1F453567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2FAB818E-BBF6-0F4E-BC03-67103B5830D0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081F2100-9C29-4844-8FCC-E4C0A6AE6EFE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1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AC39EAAB-64AA-3241-AADA-A7A717285190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AD50F409-6022-8F46-8868-4259B37C70BB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C0BD9ADD-A61F-2A47-8B8E-E7797B9A5970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7D5BABB9-3ACF-D548-BB76-2AA50AFD7DC8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3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95F22F01-38FA-5448-AD44-D00C0118E61C}" type="datetime1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5/22/11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/>
            <a:fld id="{6E1996A5-1E9C-9140-A3D0-1C980DD735DA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457200"/>
              <a:t>‹#›</a:t>
            </a:fld>
            <a:endParaRPr lang="en-US" smtClean="0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9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4388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3416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29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/>
          <a:p>
            <a:r>
              <a:rPr lang="en-US" b="1" dirty="0">
                <a:solidFill>
                  <a:srgbClr val="66FF33"/>
                </a:solidFill>
                <a:latin typeface="Arial"/>
                <a:cs typeface="Arial"/>
              </a:rPr>
              <a:t>A New Method </a:t>
            </a:r>
            <a:r>
              <a:rPr lang="en-US" b="1" dirty="0" smtClean="0">
                <a:solidFill>
                  <a:srgbClr val="66FF33"/>
                </a:solidFill>
                <a:latin typeface="Arial"/>
                <a:cs typeface="Arial"/>
              </a:rPr>
              <a:t>to </a:t>
            </a:r>
            <a:r>
              <a:rPr lang="en-US" b="1" dirty="0">
                <a:solidFill>
                  <a:srgbClr val="66FF33"/>
                </a:solidFill>
                <a:latin typeface="Arial"/>
                <a:cs typeface="Arial"/>
              </a:rPr>
              <a:t>Validate Planets a</a:t>
            </a:r>
            <a:r>
              <a:rPr lang="en-US" b="1" dirty="0" smtClean="0">
                <a:solidFill>
                  <a:srgbClr val="66FF33"/>
                </a:solidFill>
                <a:latin typeface="Arial"/>
                <a:cs typeface="Arial"/>
              </a:rPr>
              <a:t>nd the </a:t>
            </a:r>
            <a:r>
              <a:rPr lang="en-US" b="1" dirty="0">
                <a:solidFill>
                  <a:srgbClr val="66FF33"/>
                </a:solidFill>
                <a:latin typeface="Arial"/>
                <a:cs typeface="Arial"/>
              </a:rPr>
              <a:t>Discovery </a:t>
            </a:r>
            <a:r>
              <a:rPr lang="en-US" b="1" dirty="0" smtClean="0">
                <a:solidFill>
                  <a:srgbClr val="66FF33"/>
                </a:solidFill>
                <a:latin typeface="Arial"/>
                <a:cs typeface="Arial"/>
              </a:rPr>
              <a:t>of </a:t>
            </a:r>
            <a:r>
              <a:rPr lang="en-US" b="1" dirty="0">
                <a:solidFill>
                  <a:srgbClr val="66FF33"/>
                </a:solidFill>
                <a:latin typeface="Arial"/>
                <a:cs typeface="Arial"/>
              </a:rPr>
              <a:t>Kepler-10c</a:t>
            </a:r>
            <a:endParaRPr lang="en-US" b="1" dirty="0">
              <a:solidFill>
                <a:srgbClr val="66FF33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149080"/>
            <a:ext cx="7056784" cy="17281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Francois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Fressin 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Harvard</a:t>
            </a:r>
            <a:r>
              <a:rPr lang="en-US" sz="2400" dirty="0">
                <a:latin typeface="Arial" charset="0"/>
                <a:cs typeface="Arial" charset="0"/>
              </a:rPr>
              <a:t>-Smithsonian Center for </a:t>
            </a:r>
            <a:r>
              <a:rPr lang="en-US" sz="2400" dirty="0" smtClean="0">
                <a:latin typeface="Arial" charset="0"/>
                <a:cs typeface="Arial" charset="0"/>
              </a:rPr>
              <a:t>Astrophysics</a:t>
            </a:r>
          </a:p>
          <a:p>
            <a:r>
              <a:rPr lang="en-US" sz="2400" dirty="0" err="1">
                <a:latin typeface="Arial" charset="0"/>
                <a:cs typeface="Arial" charset="0"/>
              </a:rPr>
              <a:t>ffressin@cfa.harvard.edu</a:t>
            </a:r>
            <a:endParaRPr lang="en-US" sz="2400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0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10b_beauty_shot_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68" y="1586458"/>
            <a:ext cx="6544886" cy="4908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Kepler’s First Rocky Planet: Kepler-10b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7" descr="05Transit_graph03J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50" y="756195"/>
            <a:ext cx="5195922" cy="38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9"/>
          <p:cNvSpPr>
            <a:spLocks/>
          </p:cNvSpPr>
          <p:nvPr/>
        </p:nvSpPr>
        <p:spPr bwMode="auto">
          <a:xfrm>
            <a:off x="381000" y="188640"/>
            <a:ext cx="82327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457200"/>
            <a:r>
              <a:rPr lang="en-US" sz="4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Another signal in the data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7544" y="1412776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34888" y="4653136"/>
            <a:ext cx="82296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There </a:t>
            </a:r>
            <a:r>
              <a:rPr lang="en-US" sz="2400" dirty="0">
                <a:latin typeface="Arial"/>
                <a:cs typeface="Arial"/>
              </a:rPr>
              <a:t>was a </a:t>
            </a:r>
            <a:r>
              <a:rPr lang="en-US" sz="2400" b="1" i="1" dirty="0">
                <a:solidFill>
                  <a:srgbClr val="66FF33"/>
                </a:solidFill>
                <a:latin typeface="Arial"/>
                <a:cs typeface="Arial"/>
              </a:rPr>
              <a:t>longer period signal</a:t>
            </a:r>
            <a:r>
              <a:rPr lang="en-US" sz="2400" dirty="0">
                <a:latin typeface="Arial"/>
                <a:cs typeface="Arial"/>
              </a:rPr>
              <a:t>, that </a:t>
            </a:r>
            <a:r>
              <a:rPr lang="en-US" sz="2400" b="1" i="1" dirty="0">
                <a:solidFill>
                  <a:srgbClr val="66FF33"/>
                </a:solidFill>
                <a:latin typeface="Arial"/>
                <a:cs typeface="Arial"/>
              </a:rPr>
              <a:t>could not be confirmed</a:t>
            </a:r>
            <a:r>
              <a:rPr lang="en-US" sz="2400" i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as a planet by the </a:t>
            </a:r>
            <a:r>
              <a:rPr lang="en-US" sz="2400" b="1" i="1" dirty="0">
                <a:solidFill>
                  <a:srgbClr val="66FF33"/>
                </a:solidFill>
                <a:latin typeface="Arial"/>
                <a:cs typeface="Arial"/>
              </a:rPr>
              <a:t>Doppler </a:t>
            </a:r>
            <a:r>
              <a:rPr lang="en-US" sz="2400" b="1" i="1" dirty="0" smtClean="0">
                <a:solidFill>
                  <a:srgbClr val="66FF33"/>
                </a:solidFill>
                <a:latin typeface="Arial"/>
                <a:cs typeface="Arial"/>
              </a:rPr>
              <a:t>method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New </a:t>
            </a:r>
            <a:r>
              <a:rPr lang="en-US" sz="2400" dirty="0">
                <a:latin typeface="Arial"/>
                <a:cs typeface="Arial"/>
              </a:rPr>
              <a:t>technique to </a:t>
            </a:r>
            <a:r>
              <a:rPr lang="en-US" sz="2400" b="1" i="1" dirty="0" smtClean="0">
                <a:solidFill>
                  <a:srgbClr val="66FF33"/>
                </a:solidFill>
                <a:latin typeface="Arial"/>
                <a:cs typeface="Arial"/>
              </a:rPr>
              <a:t>validate</a:t>
            </a:r>
            <a:r>
              <a:rPr lang="en-US" sz="2400" b="1" i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 </a:t>
            </a:r>
            <a:r>
              <a:rPr lang="en-US" sz="2400" dirty="0" smtClean="0">
                <a:latin typeface="Arial"/>
                <a:cs typeface="Arial"/>
              </a:rPr>
              <a:t>discovery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09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5696" y="908720"/>
            <a:ext cx="5184576" cy="3888432"/>
            <a:chOff x="4211960" y="1268760"/>
            <a:chExt cx="4932040" cy="3699030"/>
          </a:xfrm>
        </p:grpSpPr>
        <p:pic>
          <p:nvPicPr>
            <p:cNvPr id="5" name="Picture 7" descr="05Transit_graph03J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268760"/>
              <a:ext cx="4932040" cy="369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180" y="2343379"/>
              <a:ext cx="3377077" cy="193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67544" y="1268760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66FF33"/>
                </a:solidFill>
                <a:latin typeface="Arial"/>
                <a:cs typeface="Arial"/>
              </a:rPr>
              <a:t>Period</a:t>
            </a:r>
            <a:r>
              <a:rPr lang="en-US" sz="2400" dirty="0">
                <a:solidFill>
                  <a:srgbClr val="66FF33"/>
                </a:solidFill>
                <a:latin typeface="Arial"/>
                <a:cs typeface="Arial"/>
              </a:rPr>
              <a:t> = 45.29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days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90872" y="4725144"/>
            <a:ext cx="82296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There </a:t>
            </a:r>
            <a:r>
              <a:rPr lang="en-US" sz="2400" dirty="0">
                <a:latin typeface="Arial"/>
                <a:cs typeface="Arial"/>
              </a:rPr>
              <a:t>was a </a:t>
            </a:r>
            <a:r>
              <a:rPr lang="en-US" sz="2400" b="1" i="1" dirty="0">
                <a:solidFill>
                  <a:srgbClr val="66FF33"/>
                </a:solidFill>
                <a:latin typeface="Arial"/>
                <a:cs typeface="Arial"/>
              </a:rPr>
              <a:t>longer period signal</a:t>
            </a:r>
            <a:r>
              <a:rPr lang="en-US" sz="2400" dirty="0">
                <a:latin typeface="Arial"/>
                <a:cs typeface="Arial"/>
              </a:rPr>
              <a:t>, that </a:t>
            </a:r>
            <a:r>
              <a:rPr lang="en-US" sz="2400" b="1" i="1" dirty="0">
                <a:solidFill>
                  <a:srgbClr val="66FF33"/>
                </a:solidFill>
                <a:latin typeface="Arial"/>
                <a:cs typeface="Arial"/>
              </a:rPr>
              <a:t>could not be confirmed</a:t>
            </a:r>
            <a:r>
              <a:rPr lang="en-US" sz="2400" b="1" i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as a planet by the </a:t>
            </a:r>
            <a:r>
              <a:rPr lang="en-US" sz="2400" b="1" i="1" dirty="0">
                <a:solidFill>
                  <a:srgbClr val="66FF33"/>
                </a:solidFill>
                <a:latin typeface="Arial"/>
                <a:cs typeface="Arial"/>
              </a:rPr>
              <a:t>Doppler </a:t>
            </a:r>
            <a:r>
              <a:rPr lang="en-US" sz="2400" b="1" i="1" dirty="0" smtClean="0">
                <a:solidFill>
                  <a:srgbClr val="66FF33"/>
                </a:solidFill>
                <a:latin typeface="Arial"/>
                <a:cs typeface="Arial"/>
              </a:rPr>
              <a:t>method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New </a:t>
            </a:r>
            <a:r>
              <a:rPr lang="en-US" sz="2400" dirty="0">
                <a:latin typeface="Arial"/>
                <a:cs typeface="Arial"/>
              </a:rPr>
              <a:t>technique to </a:t>
            </a:r>
            <a:r>
              <a:rPr lang="en-US" sz="2400" b="1" i="1" dirty="0" smtClean="0">
                <a:solidFill>
                  <a:srgbClr val="66FF33"/>
                </a:solidFill>
                <a:latin typeface="Arial"/>
                <a:cs typeface="Arial"/>
              </a:rPr>
              <a:t>validate</a:t>
            </a:r>
            <a:r>
              <a:rPr lang="en-US" sz="2400" b="1" i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 </a:t>
            </a:r>
            <a:r>
              <a:rPr lang="en-US" sz="2400" dirty="0" smtClean="0">
                <a:latin typeface="Arial"/>
                <a:cs typeface="Arial"/>
              </a:rPr>
              <a:t>discovery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6388" name="Rectangle 9"/>
          <p:cNvSpPr>
            <a:spLocks/>
          </p:cNvSpPr>
          <p:nvPr/>
        </p:nvSpPr>
        <p:spPr bwMode="auto">
          <a:xfrm>
            <a:off x="381000" y="188640"/>
            <a:ext cx="82327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457200"/>
            <a:r>
              <a:rPr lang="en-US" sz="4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Kepler-10c</a:t>
            </a:r>
          </a:p>
        </p:txBody>
      </p:sp>
    </p:spTree>
    <p:extLst>
      <p:ext uri="{BB962C8B-B14F-4D97-AF65-F5344CB8AC3E}">
        <p14:creationId xmlns:p14="http://schemas.microsoft.com/office/powerpoint/2010/main" val="386709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Planet or </a:t>
            </a:r>
            <a:r>
              <a:rPr lang="en-US" dirty="0" smtClean="0">
                <a:latin typeface="Arial"/>
                <a:cs typeface="Arial"/>
              </a:rPr>
              <a:t>Blend?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544" y="1352252"/>
            <a:ext cx="8229600" cy="6365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Arial"/>
                <a:cs typeface="Arial"/>
              </a:rPr>
              <a:t>An observed periodic transit signal could be due to:</a:t>
            </a:r>
            <a:endParaRPr lang="en-US" sz="2400" b="1" i="1" dirty="0" smtClean="0">
              <a:latin typeface="Arial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62880" y="4869160"/>
            <a:ext cx="82296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1" i="1" dirty="0" smtClean="0">
                <a:solidFill>
                  <a:srgbClr val="66FF33"/>
                </a:solidFill>
                <a:latin typeface="Arial"/>
                <a:cs typeface="Arial"/>
              </a:rPr>
              <a:t>Blender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is a light-curve fitting </a:t>
            </a:r>
            <a:r>
              <a:rPr lang="en-US" sz="2400" dirty="0" smtClean="0">
                <a:latin typeface="Arial"/>
                <a:cs typeface="Arial"/>
              </a:rPr>
              <a:t>software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Arial"/>
                <a:cs typeface="Arial"/>
              </a:rPr>
              <a:t>It </a:t>
            </a:r>
            <a:r>
              <a:rPr lang="en-US" sz="2400" dirty="0">
                <a:latin typeface="Arial"/>
                <a:cs typeface="Arial"/>
              </a:rPr>
              <a:t>attempts to explain Kepler </a:t>
            </a:r>
            <a:r>
              <a:rPr lang="en-US" sz="2400" dirty="0" smtClean="0">
                <a:latin typeface="Arial"/>
                <a:cs typeface="Arial"/>
              </a:rPr>
              <a:t>candidates assuming </a:t>
            </a:r>
            <a:r>
              <a:rPr lang="en-US" sz="2400" dirty="0">
                <a:latin typeface="Arial"/>
                <a:cs typeface="Arial"/>
              </a:rPr>
              <a:t>they are the result of two </a:t>
            </a:r>
            <a:r>
              <a:rPr lang="en-US" sz="2400" dirty="0" smtClean="0">
                <a:latin typeface="Arial"/>
                <a:cs typeface="Arial"/>
              </a:rPr>
              <a:t>background eclipsing stars.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82688" y="1905000"/>
            <a:ext cx="28083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Arial"/>
                <a:cs typeface="Arial"/>
              </a:rPr>
              <a:t>Transiting Planet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32040" y="1916832"/>
            <a:ext cx="328302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Arial"/>
                <a:cs typeface="Arial"/>
              </a:rPr>
              <a:t>Eclipsing Binary Stars</a:t>
            </a:r>
          </a:p>
        </p:txBody>
      </p:sp>
      <p:pic>
        <p:nvPicPr>
          <p:cNvPr id="9" name="Picture 8" descr="transit_only_editable_19May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5" y="2362200"/>
            <a:ext cx="3733805" cy="2240283"/>
          </a:xfrm>
          <a:prstGeom prst="rect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Picture 9" descr="CommonFalsePositives19May11_edi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362200"/>
            <a:ext cx="2722964" cy="2209800"/>
          </a:xfrm>
          <a:prstGeom prst="rect">
            <a:avLst/>
          </a:prstGeom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65134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>
                <a:latin typeface="Arial"/>
                <a:cs typeface="Arial"/>
              </a:rPr>
              <a:t>Pleiades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63658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Arial"/>
                <a:cs typeface="Arial"/>
              </a:rPr>
              <a:t>NASA’s fastest supercomputer </a:t>
            </a:r>
            <a:endParaRPr lang="en-US" sz="2400" b="1" i="1" dirty="0" smtClean="0">
              <a:latin typeface="Arial"/>
              <a:cs typeface="Arial"/>
            </a:endParaRPr>
          </a:p>
        </p:txBody>
      </p:sp>
      <p:pic>
        <p:nvPicPr>
          <p:cNvPr id="4" name="Picture 3" descr="Pleiades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5904656" cy="3920691"/>
          </a:xfrm>
          <a:prstGeom prst="rect">
            <a:avLst/>
          </a:prstGeom>
        </p:spPr>
      </p:pic>
      <p:pic>
        <p:nvPicPr>
          <p:cNvPr id="2" name="Picture 1" descr="Ames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69160"/>
            <a:ext cx="2066982" cy="9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4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>
                <a:latin typeface="Helvetica" charset="0"/>
              </a:rPr>
              <a:t>Validating </a:t>
            </a:r>
            <a:r>
              <a:rPr lang="en-US" dirty="0" smtClean="0">
                <a:latin typeface="Arial"/>
                <a:cs typeface="Arial"/>
              </a:rPr>
              <a:t>Transiting</a:t>
            </a:r>
            <a:r>
              <a:rPr lang="en-US" dirty="0" smtClean="0">
                <a:latin typeface="Helvetica" charset="0"/>
              </a:rPr>
              <a:t> Planets</a:t>
            </a:r>
            <a:endParaRPr lang="en-US" dirty="0">
              <a:latin typeface="Helvetica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8864" y="1340768"/>
            <a:ext cx="8229600" cy="780604"/>
          </a:xfrm>
        </p:spPr>
        <p:txBody>
          <a:bodyPr/>
          <a:lstStyle/>
          <a:p>
            <a:pPr marL="0" lvl="0" indent="0" defTabSz="914400">
              <a:lnSpc>
                <a:spcPct val="90000"/>
              </a:lnSpc>
              <a:buNone/>
              <a:defRPr/>
            </a:pPr>
            <a:r>
              <a:rPr lang="en-US" sz="2400" dirty="0">
                <a:latin typeface="Arial"/>
                <a:cs typeface="Arial"/>
              </a:rPr>
              <a:t>A large range of </a:t>
            </a:r>
            <a:r>
              <a:rPr lang="en-US" sz="2400" b="1" i="1" dirty="0">
                <a:latin typeface="Arial"/>
                <a:cs typeface="Arial"/>
              </a:rPr>
              <a:t>Eclipsing Binary Stars </a:t>
            </a:r>
            <a:r>
              <a:rPr lang="en-US" sz="2400" dirty="0">
                <a:latin typeface="Arial"/>
                <a:cs typeface="Arial"/>
              </a:rPr>
              <a:t>could mimic the transit.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4888" y="5373216"/>
            <a:ext cx="82296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buNone/>
              <a:defRPr/>
            </a:pPr>
            <a:r>
              <a:rPr lang="en-US" sz="2400" b="1" i="1" dirty="0">
                <a:solidFill>
                  <a:srgbClr val="66FF33"/>
                </a:solidFill>
                <a:latin typeface="Arial"/>
                <a:cs typeface="Arial"/>
              </a:rPr>
              <a:t>Blender</a:t>
            </a:r>
            <a:r>
              <a:rPr lang="en-US" sz="2400" dirty="0">
                <a:latin typeface="Arial"/>
                <a:cs typeface="Arial"/>
              </a:rPr>
              <a:t> results show that only a </a:t>
            </a:r>
            <a:r>
              <a:rPr lang="en-US" sz="2400" b="1" i="1" dirty="0">
                <a:solidFill>
                  <a:srgbClr val="66FF33"/>
                </a:solidFill>
                <a:latin typeface="Arial"/>
                <a:cs typeface="Arial"/>
              </a:rPr>
              <a:t>very small fraction</a:t>
            </a:r>
            <a:r>
              <a:rPr lang="en-US" sz="2400" dirty="0">
                <a:latin typeface="Arial"/>
                <a:cs typeface="Arial"/>
              </a:rPr>
              <a:t> can actually reproduce the exact transit shape </a:t>
            </a:r>
            <a:endParaRPr lang="en-US" sz="2400" dirty="0" smtClean="0">
              <a:latin typeface="Arial"/>
              <a:cs typeface="Arial"/>
            </a:endParaRPr>
          </a:p>
          <a:p>
            <a:pPr marL="0" indent="0" defTabSz="914400">
              <a:lnSpc>
                <a:spcPct val="90000"/>
              </a:lnSpc>
              <a:buNone/>
              <a:defRPr/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" name="Picture 5" descr="6-plan_model_blend_model22M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262" y="2204864"/>
            <a:ext cx="571403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4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Warm Spitzer Observations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If the system is a planet, transit depth is independent of the color of light observed</a:t>
            </a:r>
          </a:p>
        </p:txBody>
      </p:sp>
      <p:pic>
        <p:nvPicPr>
          <p:cNvPr id="8" name="Picture 7" descr="spitzer01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653136"/>
            <a:ext cx="1968219" cy="1476164"/>
          </a:xfrm>
          <a:prstGeom prst="rect">
            <a:avLst/>
          </a:prstGeom>
        </p:spPr>
      </p:pic>
      <p:pic>
        <p:nvPicPr>
          <p:cNvPr id="9" name="Picture 8" descr="kepler_launches_into_space.jpg"/>
          <p:cNvPicPr>
            <a:picLocks noChangeAspect="1"/>
          </p:cNvPicPr>
          <p:nvPr/>
        </p:nvPicPr>
        <p:blipFill>
          <a:blip r:embed="rId3" cstate="print"/>
          <a:srcRect l="8894" r="2166"/>
          <a:stretch>
            <a:fillRect/>
          </a:stretch>
        </p:blipFill>
        <p:spPr>
          <a:xfrm>
            <a:off x="611560" y="2720161"/>
            <a:ext cx="1944216" cy="13973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27784" y="3135634"/>
            <a:ext cx="1800200" cy="797422"/>
            <a:chOff x="2987824" y="2941068"/>
            <a:chExt cx="2074696" cy="919980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987824" y="3429000"/>
              <a:ext cx="20746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000" dirty="0" smtClean="0">
                  <a:latin typeface="Arial"/>
                  <a:cs typeface="Arial"/>
                </a:rPr>
                <a:t>In visible </a:t>
              </a:r>
              <a:r>
                <a:rPr lang="en-US" sz="2000" dirty="0" smtClean="0">
                  <a:latin typeface="Arial"/>
                  <a:cs typeface="Arial"/>
                </a:rPr>
                <a:t>light</a:t>
              </a:r>
              <a:endParaRPr lang="en-US" sz="2000" noProof="0" dirty="0" smtClean="0">
                <a:latin typeface="Arial"/>
                <a:cs typeface="Arial"/>
              </a:endParaRPr>
            </a:p>
          </p:txBody>
        </p:sp>
        <p:pic>
          <p:nvPicPr>
            <p:cNvPr id="14" name="Picture 13" descr="Kepler_logo_transp_1.5inch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2" y="2941068"/>
              <a:ext cx="1523998" cy="61467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699792" y="4797152"/>
            <a:ext cx="1728192" cy="936104"/>
            <a:chOff x="3044280" y="4594448"/>
            <a:chExt cx="1908720" cy="1066800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3044280" y="5229200"/>
              <a:ext cx="190872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000" dirty="0">
                  <a:solidFill>
                    <a:srgbClr val="FF0000"/>
                  </a:solidFill>
                  <a:latin typeface="Arial"/>
                  <a:cs typeface="Arial"/>
                </a:rPr>
                <a:t>I</a:t>
              </a:r>
              <a:r>
                <a:rPr lang="en-US" sz="2000" dirty="0" smtClean="0">
                  <a:solidFill>
                    <a:srgbClr val="FF0000"/>
                  </a:solidFill>
                  <a:latin typeface="Arial"/>
                  <a:cs typeface="Arial"/>
                </a:rPr>
                <a:t>n</a:t>
              </a:r>
              <a:r>
                <a:rPr lang="en-US" sz="2000" dirty="0" smtClean="0">
                  <a:latin typeface="Arial"/>
                  <a:cs typeface="Arial"/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Arial"/>
                  <a:cs typeface="Arial"/>
                </a:rPr>
                <a:t>Infrared</a:t>
              </a:r>
              <a:endParaRPr lang="en-US" sz="2000" noProof="0" dirty="0" smtClean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pic>
          <p:nvPicPr>
            <p:cNvPr id="15" name="Picture 14" descr="spitzer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0" y="4594448"/>
              <a:ext cx="1624587" cy="633985"/>
            </a:xfrm>
            <a:prstGeom prst="rect">
              <a:avLst/>
            </a:prstGeom>
          </p:spPr>
        </p:pic>
      </p:grpSp>
      <p:pic>
        <p:nvPicPr>
          <p:cNvPr id="17" name="Picture 16" descr="7b-plan_model_22May_v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6605" y="4480879"/>
            <a:ext cx="4089851" cy="2116473"/>
          </a:xfrm>
          <a:prstGeom prst="rect">
            <a:avLst/>
          </a:prstGeom>
        </p:spPr>
      </p:pic>
      <p:pic>
        <p:nvPicPr>
          <p:cNvPr id="18" name="Picture 17" descr="plotpressrel_22Ma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204864"/>
            <a:ext cx="4104456" cy="212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2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Validation of </a:t>
            </a:r>
            <a:r>
              <a:rPr lang="en-US" dirty="0" smtClean="0">
                <a:latin typeface="Arial"/>
                <a:cs typeface="Arial"/>
              </a:rPr>
              <a:t>Kepler</a:t>
            </a:r>
            <a:r>
              <a:rPr lang="en-US" dirty="0" smtClean="0">
                <a:latin typeface="Arial"/>
                <a:cs typeface="Arial"/>
              </a:rPr>
              <a:t>-</a:t>
            </a:r>
            <a:r>
              <a:rPr lang="en-US" dirty="0" smtClean="0">
                <a:latin typeface="Arial"/>
                <a:cs typeface="Arial"/>
              </a:rPr>
              <a:t>10c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There is only </a:t>
            </a:r>
            <a:r>
              <a:rPr lang="en-US" sz="2400" dirty="0" smtClean="0">
                <a:solidFill>
                  <a:srgbClr val="66FF33"/>
                </a:solidFill>
                <a:latin typeface="Arial"/>
                <a:cs typeface="Arial"/>
              </a:rPr>
              <a:t>1 in 60,000 </a:t>
            </a:r>
            <a:r>
              <a:rPr lang="en-US" sz="2400" dirty="0" smtClean="0">
                <a:latin typeface="Arial"/>
                <a:cs typeface="Arial"/>
              </a:rPr>
              <a:t>chance it’s not a planet</a:t>
            </a:r>
            <a:endParaRPr lang="en-US" sz="1100" dirty="0" smtClean="0">
              <a:latin typeface="Arial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72200" y="2708920"/>
            <a:ext cx="25202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latin typeface="Arial"/>
                <a:cs typeface="Arial"/>
              </a:rPr>
              <a:t>Period </a:t>
            </a:r>
            <a:r>
              <a:rPr lang="en-US" sz="2000" dirty="0" smtClean="0">
                <a:latin typeface="Arial"/>
                <a:cs typeface="Arial"/>
              </a:rPr>
              <a:t>= 45.3 days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latin typeface="Arial"/>
                <a:cs typeface="Arial"/>
              </a:rPr>
              <a:t>2.23 Earth Radii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latin typeface="Arial"/>
                <a:cs typeface="Arial"/>
              </a:rPr>
              <a:t>&lt; 20 Earth Masses</a:t>
            </a:r>
            <a:endParaRPr lang="en-US" sz="2000" dirty="0">
              <a:latin typeface="Arial"/>
              <a:cs typeface="Arial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b="1" i="1" dirty="0">
              <a:latin typeface="Arial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noProof="0" dirty="0" smtClean="0"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3568" y="5301208"/>
            <a:ext cx="770485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This technique will be used to </a:t>
            </a:r>
            <a:r>
              <a:rPr lang="en-US" sz="2400" dirty="0">
                <a:latin typeface="Arial"/>
                <a:cs typeface="Arial"/>
              </a:rPr>
              <a:t>validate planets </a:t>
            </a:r>
            <a:r>
              <a:rPr lang="en-US" sz="2400" dirty="0" smtClean="0">
                <a:latin typeface="Arial"/>
                <a:cs typeface="Arial"/>
              </a:rPr>
              <a:t>that cannot otherwise be confirmed, like </a:t>
            </a:r>
            <a:r>
              <a:rPr lang="en-US" sz="2400" i="1" dirty="0" smtClean="0">
                <a:solidFill>
                  <a:srgbClr val="66FF33"/>
                </a:solidFill>
                <a:latin typeface="Arial"/>
                <a:cs typeface="Arial"/>
              </a:rPr>
              <a:t>rocky planets </a:t>
            </a:r>
            <a:r>
              <a:rPr lang="en-US" sz="2400" dirty="0" smtClean="0">
                <a:latin typeface="Arial"/>
                <a:cs typeface="Arial"/>
              </a:rPr>
              <a:t>in the </a:t>
            </a:r>
            <a:r>
              <a:rPr lang="en-US" sz="2400" i="1" dirty="0" smtClean="0">
                <a:solidFill>
                  <a:srgbClr val="66FF33"/>
                </a:solidFill>
                <a:latin typeface="Arial"/>
                <a:cs typeface="Arial"/>
              </a:rPr>
              <a:t>habitable </a:t>
            </a:r>
            <a:r>
              <a:rPr lang="en-US" sz="2400" i="1" dirty="0" smtClean="0">
                <a:solidFill>
                  <a:srgbClr val="66FF33"/>
                </a:solidFill>
                <a:latin typeface="Arial"/>
                <a:cs typeface="Arial"/>
              </a:rPr>
              <a:t>zone. </a:t>
            </a:r>
            <a:endParaRPr lang="en-US" sz="2400" i="1" dirty="0">
              <a:solidFill>
                <a:srgbClr val="66FF33"/>
              </a:solidFill>
              <a:latin typeface="Arial"/>
              <a:cs typeface="Arial"/>
            </a:endParaRPr>
          </a:p>
        </p:txBody>
      </p:sp>
      <p:pic>
        <p:nvPicPr>
          <p:cNvPr id="8" name="Picture 7" descr="KeplerArtistConcept_R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463" y="1898734"/>
            <a:ext cx="5541713" cy="3114442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78838" y="6494463"/>
            <a:ext cx="207962" cy="22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EA170EC-162A-E442-A784-152DA8000D99}" type="slidenum">
              <a:rPr lang="en-US">
                <a:solidFill>
                  <a:prstClr val="white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pPr/>
              <a:t>9</a:t>
            </a:fld>
            <a:endParaRPr lang="en-US" dirty="0">
              <a:solidFill>
                <a:prstClr val="white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22055</TotalTime>
  <Words>250</Words>
  <Application>Microsoft Macintosh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1_Office Theme</vt:lpstr>
      <vt:lpstr>2_Office Theme</vt:lpstr>
      <vt:lpstr>A New Method to Validate Planets and the Discovery of Kepler-10c</vt:lpstr>
      <vt:lpstr>Kepler’s First Rocky Planet: Kepler-10b</vt:lpstr>
      <vt:lpstr>PowerPoint Presentation</vt:lpstr>
      <vt:lpstr>PowerPoint Presentation</vt:lpstr>
      <vt:lpstr>Planet or Blend?</vt:lpstr>
      <vt:lpstr>Pleiades</vt:lpstr>
      <vt:lpstr>Validating Transiting Planets</vt:lpstr>
      <vt:lpstr>Warm Spitzer Observations</vt:lpstr>
      <vt:lpstr>Validation of Kepler-10c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Michele Johnson</cp:lastModifiedBy>
  <cp:revision>1203</cp:revision>
  <dcterms:created xsi:type="dcterms:W3CDTF">2011-05-20T06:04:38Z</dcterms:created>
  <dcterms:modified xsi:type="dcterms:W3CDTF">2011-05-23T03:20:00Z</dcterms:modified>
</cp:coreProperties>
</file>