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6" r:id="rId2"/>
    <p:sldMasterId id="2147483678" r:id="rId3"/>
  </p:sldMasterIdLst>
  <p:notesMasterIdLst>
    <p:notesMasterId r:id="rId11"/>
  </p:notesMasterIdLst>
  <p:sldIdLst>
    <p:sldId id="926" r:id="rId4"/>
    <p:sldId id="919" r:id="rId5"/>
    <p:sldId id="920" r:id="rId6"/>
    <p:sldId id="921" r:id="rId7"/>
    <p:sldId id="923" r:id="rId8"/>
    <p:sldId id="922" r:id="rId9"/>
    <p:sldId id="925"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2" charset="0"/>
        <a:ea typeface="+mn-ea"/>
        <a:cs typeface="+mn-cs"/>
      </a:defRPr>
    </a:lvl5pPr>
    <a:lvl6pPr marL="2286000" algn="l" defTabSz="457200" rtl="0" eaLnBrk="1" latinLnBrk="0" hangingPunct="1">
      <a:defRPr sz="2400" kern="1200">
        <a:solidFill>
          <a:schemeClr val="tx1"/>
        </a:solidFill>
        <a:latin typeface="Times" pitchFamily="-112" charset="0"/>
        <a:ea typeface="+mn-ea"/>
        <a:cs typeface="+mn-cs"/>
      </a:defRPr>
    </a:lvl6pPr>
    <a:lvl7pPr marL="2743200" algn="l" defTabSz="457200" rtl="0" eaLnBrk="1" latinLnBrk="0" hangingPunct="1">
      <a:defRPr sz="2400" kern="1200">
        <a:solidFill>
          <a:schemeClr val="tx1"/>
        </a:solidFill>
        <a:latin typeface="Times" pitchFamily="-112" charset="0"/>
        <a:ea typeface="+mn-ea"/>
        <a:cs typeface="+mn-cs"/>
      </a:defRPr>
    </a:lvl7pPr>
    <a:lvl8pPr marL="3200400" algn="l" defTabSz="457200" rtl="0" eaLnBrk="1" latinLnBrk="0" hangingPunct="1">
      <a:defRPr sz="2400" kern="1200">
        <a:solidFill>
          <a:schemeClr val="tx1"/>
        </a:solidFill>
        <a:latin typeface="Times" pitchFamily="-112" charset="0"/>
        <a:ea typeface="+mn-ea"/>
        <a:cs typeface="+mn-cs"/>
      </a:defRPr>
    </a:lvl8pPr>
    <a:lvl9pPr marL="3657600" algn="l" defTabSz="457200" rtl="0" eaLnBrk="1" latinLnBrk="0" hangingPunct="1">
      <a:defRPr sz="2400" kern="1200">
        <a:solidFill>
          <a:schemeClr val="tx1"/>
        </a:solidFill>
        <a:latin typeface="Times"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1CC"/>
    <a:srgbClr val="000000"/>
    <a:srgbClr val="FFFFFF"/>
    <a:srgbClr val="FF0000"/>
    <a:srgbClr val="FF551C"/>
    <a:srgbClr val="FFF52E"/>
    <a:srgbClr val="071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7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defRPr>
            </a:lvl1pPr>
          </a:lstStyle>
          <a:p>
            <a:pPr>
              <a:defRPr/>
            </a:pPr>
            <a:endParaRPr lang="en-US"/>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defRPr>
            </a:lvl1pPr>
          </a:lstStyle>
          <a:p>
            <a:pPr>
              <a:defRPr/>
            </a:pPr>
            <a:endParaRPr lang="en-US"/>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2" charset="0"/>
              </a:defRPr>
            </a:lvl1pPr>
          </a:lstStyle>
          <a:p>
            <a:pPr>
              <a:defRPr/>
            </a:pPr>
            <a:fld id="{8D5CE280-A11D-F14D-8606-8CDCC53970CD}" type="slidenum">
              <a:rPr lang="en-US"/>
              <a:pPr>
                <a:defRPr/>
              </a:pPr>
              <a:t>‹#›</a:t>
            </a:fld>
            <a:endParaRPr lang="en-US"/>
          </a:p>
        </p:txBody>
      </p:sp>
    </p:spTree>
    <p:extLst>
      <p:ext uri="{BB962C8B-B14F-4D97-AF65-F5344CB8AC3E}">
        <p14:creationId xmlns:p14="http://schemas.microsoft.com/office/powerpoint/2010/main" val="1223799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3"/>
          <p:cNvSpPr txBox="1">
            <a:spLocks noChangeArrowheads="1"/>
          </p:cNvSpPr>
          <p:nvPr userDrawn="1"/>
        </p:nvSpPr>
        <p:spPr bwMode="auto">
          <a:xfrm>
            <a:off x="533400" y="5875338"/>
            <a:ext cx="8153400" cy="830262"/>
          </a:xfrm>
          <a:prstGeom prst="rect">
            <a:avLst/>
          </a:prstGeom>
          <a:noFill/>
          <a:ln w="9525">
            <a:noFill/>
            <a:miter lim="800000"/>
            <a:headEnd/>
            <a:tailEnd/>
          </a:ln>
        </p:spPr>
        <p:txBody>
          <a:bodyPr>
            <a:prstTxWarp prst="textNoShape">
              <a:avLst/>
            </a:prstTxWarp>
            <a:spAutoFit/>
          </a:bodyPr>
          <a:lstStyle/>
          <a:p>
            <a:pPr marL="0" lvl="2">
              <a:defRPr/>
            </a:pPr>
            <a:r>
              <a:rPr lang="en-US" sz="1200">
                <a:latin typeface="Times" pitchFamily="22" charset="0"/>
              </a:rPr>
              <a:t>Confidentiality Statement:  </a:t>
            </a:r>
            <a:r>
              <a:rPr lang="en-US" sz="1200" b="1">
                <a:latin typeface="Times" pitchFamily="22" charset="0"/>
              </a:rPr>
              <a:t>Competition Sensitive, ITAR Sensitive, and Proprietary - </a:t>
            </a:r>
            <a:r>
              <a:rPr lang="en-US" sz="1200" i="1">
                <a:latin typeface="Times" pitchFamily="22" charset="0"/>
              </a:rPr>
              <a:t>The information contained in this presentation is subject to U.S. export laws and regulations. It is furnished to the Government with the understanding that it will not be exported without the prior approval of the proposer under the terms of an applicable export license or technical assistance agreement.</a:t>
            </a:r>
            <a:endParaRPr lang="en-US" sz="2000" b="1">
              <a:latin typeface="Times" pitchFamily="22" charset="0"/>
            </a:endParaRPr>
          </a:p>
        </p:txBody>
      </p:sp>
      <p:sp>
        <p:nvSpPr>
          <p:cNvPr id="3" name="Text Box 3"/>
          <p:cNvSpPr txBox="1">
            <a:spLocks noChangeArrowheads="1"/>
          </p:cNvSpPr>
          <p:nvPr userDrawn="1"/>
        </p:nvSpPr>
        <p:spPr bwMode="auto">
          <a:xfrm>
            <a:off x="609600" y="1066800"/>
            <a:ext cx="7621588" cy="1446213"/>
          </a:xfrm>
          <a:prstGeom prst="rect">
            <a:avLst/>
          </a:prstGeom>
          <a:noFill/>
          <a:ln w="9525">
            <a:noFill/>
            <a:miter lim="800000"/>
            <a:headEnd/>
            <a:tailEnd/>
          </a:ln>
        </p:spPr>
        <p:txBody>
          <a:bodyPr lIns="0" tIns="0" rIns="0" bIns="0">
            <a:prstTxWarp prst="textNoShape">
              <a:avLst/>
            </a:prstTxWarp>
            <a:spAutoFit/>
          </a:bodyPr>
          <a:lstStyle/>
          <a:p>
            <a:pPr algn="ctr" defTabSz="820738">
              <a:spcBef>
                <a:spcPts val="1200"/>
              </a:spcBef>
              <a:spcAft>
                <a:spcPts val="1200"/>
              </a:spcAft>
              <a:defRPr/>
            </a:pPr>
            <a:r>
              <a:rPr lang="en-US" sz="3200" b="1">
                <a:solidFill>
                  <a:srgbClr val="004990"/>
                </a:solidFill>
                <a:latin typeface="Times" pitchFamily="22" charset="0"/>
              </a:rPr>
              <a:t>TESS</a:t>
            </a:r>
          </a:p>
          <a:p>
            <a:pPr algn="ctr" defTabSz="820738">
              <a:defRPr/>
            </a:pPr>
            <a:r>
              <a:rPr lang="en-US" sz="2200" b="1">
                <a:solidFill>
                  <a:srgbClr val="004990"/>
                </a:solidFill>
                <a:latin typeface="Times" pitchFamily="22" charset="0"/>
              </a:rPr>
              <a:t>Technical Management Review (TMR)</a:t>
            </a:r>
          </a:p>
          <a:p>
            <a:pPr algn="ctr" defTabSz="820738">
              <a:defRPr/>
            </a:pPr>
            <a:endParaRPr lang="en-US" sz="1200">
              <a:solidFill>
                <a:srgbClr val="004990"/>
              </a:solidFill>
              <a:latin typeface="Times" pitchFamily="22" charset="0"/>
            </a:endParaRPr>
          </a:p>
          <a:p>
            <a:pPr algn="ctr" defTabSz="820738">
              <a:defRPr/>
            </a:pPr>
            <a:r>
              <a:rPr lang="en-US" sz="1800" b="1">
                <a:solidFill>
                  <a:srgbClr val="004990"/>
                </a:solidFill>
                <a:latin typeface="Times" pitchFamily="22" charset="0"/>
              </a:rPr>
              <a:t>October 4-5, 2010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07B2FA-6615-264E-B06F-CB2EE5F2EAAC}" type="datetimeFigureOut">
              <a:rPr lang="en-US" smtClean="0"/>
              <a:pPr/>
              <a:t>5/22/11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7B2FA-6615-264E-B06F-CB2EE5F2EAAC}" type="datetimeFigureOut">
              <a:rPr lang="en-US" smtClean="0"/>
              <a:pPr/>
              <a:t>5/22/11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7B2FA-6615-264E-B06F-CB2EE5F2EAAC}" type="datetimeFigureOut">
              <a:rPr lang="en-US" smtClean="0"/>
              <a:pPr/>
              <a:t>5/22/11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7B2FA-6615-264E-B06F-CB2EE5F2EAAC}" type="datetimeFigureOut">
              <a:rPr lang="en-US" smtClean="0"/>
              <a:pPr/>
              <a:t>5/22/11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7B2FA-6615-264E-B06F-CB2EE5F2EAAC}" type="datetimeFigureOut">
              <a:rPr lang="en-US" smtClean="0"/>
              <a:pPr/>
              <a:t>5/22/11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7B2FA-6615-264E-B06F-CB2EE5F2EAAC}" type="datetimeFigureOut">
              <a:rPr lang="en-US" smtClean="0"/>
              <a:pPr/>
              <a:t>5/22/11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7B2FA-6615-264E-B06F-CB2EE5F2EAAC}" type="datetimeFigureOut">
              <a:rPr lang="en-US" smtClean="0"/>
              <a:pPr/>
              <a:t>5/22/11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23B8E4EC-4BA0-F045-B1B6-3DF9AD318AA9}"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8652BFAA-ADB7-C346-A5F2-076E7CECE1F7}"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85507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6F3E9D23-C95B-BF48-83D3-3094CCFD65C1}"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08F80EB2-7DD4-B24C-9B1B-08935EB59824}"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423013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3D788404-C54D-6D4C-A5CC-34FFC4CFF98B}"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811B628D-B46F-E141-834B-7FB84E91428C}"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427209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6553200"/>
            <a:ext cx="8382000" cy="0"/>
          </a:xfrm>
          <a:prstGeom prst="line">
            <a:avLst/>
          </a:prstGeom>
          <a:noFill/>
          <a:ln w="38100">
            <a:solidFill>
              <a:srgbClr val="A1A4A3"/>
            </a:solidFill>
            <a:round/>
            <a:headEnd/>
            <a:tailEnd/>
          </a:ln>
        </p:spPr>
        <p:txBody>
          <a:bodyPr wrap="none" anchor="ctr"/>
          <a:lstStyle/>
          <a:p>
            <a:pPr>
              <a:defRPr/>
            </a:pPr>
            <a:endParaRPr lang="en-US" sz="1800">
              <a:latin typeface="Arial" charset="0"/>
            </a:endParaRPr>
          </a:p>
        </p:txBody>
      </p:sp>
      <p:sp>
        <p:nvSpPr>
          <p:cNvPr id="2" name="Title 1"/>
          <p:cNvSpPr>
            <a:spLocks noGrp="1"/>
          </p:cNvSpPr>
          <p:nvPr>
            <p:ph type="title"/>
          </p:nvPr>
        </p:nvSpPr>
        <p:spPr>
          <a:xfrm>
            <a:off x="914400" y="76200"/>
            <a:ext cx="7467600" cy="533400"/>
          </a:xfrm>
        </p:spPr>
        <p:txBody>
          <a:bodyPr/>
          <a:lstStyle/>
          <a:p>
            <a:r>
              <a:rPr lang="en-US" dirty="0"/>
              <a:t>Click to edit Master title style</a:t>
            </a:r>
          </a:p>
        </p:txBody>
      </p:sp>
      <p:sp>
        <p:nvSpPr>
          <p:cNvPr id="3" name="Content Placeholder 2"/>
          <p:cNvSpPr>
            <a:spLocks noGrp="1"/>
          </p:cNvSpPr>
          <p:nvPr>
            <p:ph idx="1"/>
          </p:nvPr>
        </p:nvSpPr>
        <p:spPr>
          <a:xfrm>
            <a:off x="228600" y="914400"/>
            <a:ext cx="8610600" cy="2283702"/>
          </a:xfrm>
          <a:prstGeom prst="rect">
            <a:avLst/>
          </a:prstGeom>
          <a:solidFill>
            <a:schemeClr val="bg1">
              <a:lumMod val="85000"/>
            </a:schemeClr>
          </a:solidFill>
        </p:spPr>
        <p:txBody>
          <a:bodyPr wrap="square">
            <a:spAutoFit/>
          </a:bodyPr>
          <a:lstStyle>
            <a:lvl1pPr>
              <a:buFont typeface="Arial"/>
              <a:buChar char="•"/>
              <a:defRPr>
                <a:solidFill>
                  <a:srgbClr val="17375E"/>
                </a:solidFill>
              </a:defRPr>
            </a:lvl1pPr>
            <a:lvl2pPr>
              <a:defRPr>
                <a:solidFill>
                  <a:srgbClr val="17375E"/>
                </a:solidFill>
              </a:defRPr>
            </a:lvl2pPr>
            <a:lvl3pPr>
              <a:defRPr>
                <a:solidFill>
                  <a:srgbClr val="17375E"/>
                </a:solidFill>
              </a:defRPr>
            </a:lvl3pPr>
            <a:lvl4pPr>
              <a:defRPr>
                <a:solidFill>
                  <a:srgbClr val="17375E"/>
                </a:solidFill>
              </a:defRPr>
            </a:lvl4pPr>
            <a:lvl5pPr>
              <a:defRPr>
                <a:solidFill>
                  <a:srgbClr val="1737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a:t>-Competition Sensitive, ITAR Sensitive, and Proprietary-</a:t>
            </a:r>
          </a:p>
        </p:txBody>
      </p:sp>
      <p:sp>
        <p:nvSpPr>
          <p:cNvPr id="6" name="Date Placeholder 3"/>
          <p:cNvSpPr>
            <a:spLocks noGrp="1"/>
          </p:cNvSpPr>
          <p:nvPr>
            <p:ph type="dt" sz="half" idx="11"/>
          </p:nvPr>
        </p:nvSpPr>
        <p:spPr/>
        <p:txBody>
          <a:bodyPr/>
          <a:lstStyle>
            <a:lvl1pPr>
              <a:defRPr/>
            </a:lvl1pPr>
          </a:lstStyle>
          <a:p>
            <a:pPr>
              <a:defRPr/>
            </a:pPr>
            <a:r>
              <a:rPr lang="en-US"/>
              <a:t>TMR - October 4-5, 2010</a:t>
            </a:r>
          </a:p>
        </p:txBody>
      </p:sp>
      <p:sp>
        <p:nvSpPr>
          <p:cNvPr id="7" name="Slide Number Placeholder 5"/>
          <p:cNvSpPr>
            <a:spLocks noGrp="1"/>
          </p:cNvSpPr>
          <p:nvPr>
            <p:ph type="sldNum" sz="quarter" idx="12"/>
          </p:nvPr>
        </p:nvSpPr>
        <p:spPr/>
        <p:txBody>
          <a:bodyPr/>
          <a:lstStyle>
            <a:lvl1pPr>
              <a:defRPr/>
            </a:lvl1pPr>
          </a:lstStyle>
          <a:p>
            <a:pPr>
              <a:defRPr/>
            </a:pPr>
            <a:r>
              <a:rPr lang="en-US"/>
              <a:t>03-</a:t>
            </a:r>
            <a:fld id="{F641DEB6-F803-5747-B4C5-36E10200231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7EA53411-D9C3-5840-B2A0-F0BA2876CA47}"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074E1487-F662-274A-92E7-1A3B8449E846}"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3240610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1575B89F-7C88-E64E-AE36-F1BABF98F42B}"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F1ECAF6C-8E09-6F47-AF57-2F1A1F453567}"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40927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2FAB818E-BBF6-0F4E-BC03-67103B5830D0}"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081F2100-9C29-4844-8FCC-E4C0A6AE6EFE}"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2923998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AC39EAAB-64AA-3241-AADA-A7A717285190}"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AD50F409-6022-8F46-8868-4259B37C70BB}"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49413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C0BD9ADD-A61F-2A47-8B8E-E7797B9A5970}"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7D5BABB9-3ACF-D548-BB76-2AA50AFD7DC8}"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311127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95F22F01-38FA-5448-AD44-D00C0118E61C}"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6E1996A5-1E9C-9140-A3D0-1C980DD735DA}"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15044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821F760D-D1CA-C64A-A701-137DF3A4271D}"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A1653BAB-AD5F-5E42-B919-E7D01DFD8BA4}"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137202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6F9C2D5C-322C-604D-8BBC-21DE1DE0794D}" type="datetime1">
              <a:rPr lang="en-US" sz="1800" smtClean="0">
                <a:solidFill>
                  <a:prstClr val="white"/>
                </a:solidFill>
                <a:ea typeface="ＭＳ Ｐゴシック" charset="0"/>
                <a:cs typeface="ＭＳ Ｐゴシック" charset="0"/>
              </a:rPr>
              <a:pPr defTabSz="457200" eaLnBrk="1" hangingPunct="1"/>
              <a:t>5/22/11</a:t>
            </a:fld>
            <a:endParaRPr lang="en-US" sz="1800" smtClean="0">
              <a:solidFill>
                <a:prstClr val="white"/>
              </a:solidFill>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eaLnBrk="1" hangingPunct="1"/>
            <a:fld id="{48B65E76-671F-7E49-BB54-E5B966F3462E}" type="slidenum">
              <a:rPr lang="en-US" sz="1800" smtClean="0">
                <a:solidFill>
                  <a:prstClr val="white"/>
                </a:solidFill>
                <a:ea typeface="ＭＳ Ｐゴシック" charset="0"/>
                <a:cs typeface="ＭＳ Ｐゴシック" charset="0"/>
              </a:rPr>
              <a:pPr defTabSz="457200" eaLnBrk="1" hangingPunct="1"/>
              <a:t>‹#›</a:t>
            </a:fld>
            <a:endParaRPr lang="en-US" sz="1800" smtClean="0">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41967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Dens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6553200"/>
            <a:ext cx="8382000" cy="0"/>
          </a:xfrm>
          <a:prstGeom prst="line">
            <a:avLst/>
          </a:prstGeom>
          <a:noFill/>
          <a:ln w="38100">
            <a:solidFill>
              <a:srgbClr val="A1A4A3"/>
            </a:solidFill>
            <a:round/>
            <a:headEnd/>
            <a:tailEnd/>
          </a:ln>
        </p:spPr>
        <p:txBody>
          <a:bodyPr wrap="none" anchor="ctr"/>
          <a:lstStyle/>
          <a:p>
            <a:pPr>
              <a:defRPr/>
            </a:pPr>
            <a:endParaRPr lang="en-US" sz="1800">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990600"/>
            <a:ext cx="7924800" cy="1551194"/>
          </a:xfrm>
          <a:prstGeom prst="rect">
            <a:avLst/>
          </a:prstGeom>
          <a:solidFill>
            <a:schemeClr val="bg1">
              <a:lumMod val="85000"/>
            </a:schemeClr>
          </a:solidFill>
        </p:spPr>
        <p:txBody>
          <a:bodyPr vert="horz">
            <a:spAutoFit/>
          </a:bodyPr>
          <a:lstStyle>
            <a:lvl1pPr>
              <a:buFont typeface="Arial"/>
              <a:buChar char="•"/>
              <a:defRPr sz="1800">
                <a:solidFill>
                  <a:srgbClr val="17375E"/>
                </a:solidFill>
              </a:defRPr>
            </a:lvl1pPr>
            <a:lvl2pPr>
              <a:defRPr sz="1600">
                <a:solidFill>
                  <a:srgbClr val="17375E"/>
                </a:solidFill>
              </a:defRPr>
            </a:lvl2pPr>
            <a:lvl3pPr>
              <a:defRPr sz="1600">
                <a:solidFill>
                  <a:srgbClr val="17375E"/>
                </a:solidFill>
              </a:defRPr>
            </a:lvl3pPr>
            <a:lvl4pPr>
              <a:defRPr sz="1600">
                <a:solidFill>
                  <a:srgbClr val="17375E"/>
                </a:solidFill>
              </a:defRPr>
            </a:lvl4pPr>
            <a:lvl5pPr>
              <a:defRPr sz="1600">
                <a:solidFill>
                  <a:srgbClr val="1737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4"/>
          </p:nvPr>
        </p:nvSpPr>
        <p:spPr/>
        <p:txBody>
          <a:bodyPr/>
          <a:lstStyle>
            <a:lvl1pPr>
              <a:defRPr/>
            </a:lvl1pPr>
          </a:lstStyle>
          <a:p>
            <a:pPr>
              <a:defRPr/>
            </a:pPr>
            <a:r>
              <a:rPr lang="en-US"/>
              <a:t>-Competition Sensitive, ITAR Sensitive, and Proprietary-</a:t>
            </a:r>
          </a:p>
        </p:txBody>
      </p:sp>
      <p:sp>
        <p:nvSpPr>
          <p:cNvPr id="6" name="Slide Number Placeholder 5"/>
          <p:cNvSpPr>
            <a:spLocks noGrp="1"/>
          </p:cNvSpPr>
          <p:nvPr>
            <p:ph type="sldNum" sz="quarter" idx="15"/>
          </p:nvPr>
        </p:nvSpPr>
        <p:spPr/>
        <p:txBody>
          <a:bodyPr/>
          <a:lstStyle>
            <a:lvl1pPr>
              <a:defRPr/>
            </a:lvl1pPr>
          </a:lstStyle>
          <a:p>
            <a:pPr>
              <a:defRPr/>
            </a:pPr>
            <a:r>
              <a:rPr lang="en-US"/>
              <a:t>03-</a:t>
            </a:r>
            <a:fld id="{99C29A7C-697D-4549-929B-AA5C19F94D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-Competition Sensitive, ITAR Sensitive, and Proprietary-</a:t>
            </a:r>
          </a:p>
        </p:txBody>
      </p:sp>
      <p:sp>
        <p:nvSpPr>
          <p:cNvPr id="3" name="Slide Number Placeholder 5"/>
          <p:cNvSpPr>
            <a:spLocks noGrp="1"/>
          </p:cNvSpPr>
          <p:nvPr>
            <p:ph type="sldNum" sz="quarter" idx="11"/>
          </p:nvPr>
        </p:nvSpPr>
        <p:spPr/>
        <p:txBody>
          <a:bodyPr/>
          <a:lstStyle>
            <a:lvl1pPr>
              <a:defRPr/>
            </a:lvl1pPr>
          </a:lstStyle>
          <a:p>
            <a:pPr>
              <a:defRPr/>
            </a:pPr>
            <a:r>
              <a:rPr lang="en-US"/>
              <a:t>03-</a:t>
            </a:r>
            <a:fld id="{1D6ADE17-93A3-E343-BB79-BC297037D6DC}"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r>
              <a:rPr lang="en-US"/>
              <a:t>TMR - October 4-5, 2010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-Competition Sensitive, ITAR Sensitive, and Proprietary-</a:t>
            </a:r>
          </a:p>
        </p:txBody>
      </p:sp>
      <p:sp>
        <p:nvSpPr>
          <p:cNvPr id="4" name="Slide Number Placeholder 5"/>
          <p:cNvSpPr>
            <a:spLocks noGrp="1"/>
          </p:cNvSpPr>
          <p:nvPr>
            <p:ph type="sldNum" sz="quarter" idx="11"/>
          </p:nvPr>
        </p:nvSpPr>
        <p:spPr/>
        <p:txBody>
          <a:bodyPr/>
          <a:lstStyle>
            <a:lvl1pPr>
              <a:defRPr/>
            </a:lvl1pPr>
          </a:lstStyle>
          <a:p>
            <a:pPr>
              <a:defRPr/>
            </a:pPr>
            <a:r>
              <a:rPr lang="en-US"/>
              <a:t>03-</a:t>
            </a:r>
            <a:fld id="{ACEB0BF8-92DB-1144-8412-0AB80E37F7EF}"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r>
              <a:rPr lang="en-US"/>
              <a:t>TMR - October 4-5, 2010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7B2FA-6615-264E-B06F-CB2EE5F2EAAC}" type="datetimeFigureOut">
              <a:rPr lang="en-US" smtClean="0"/>
              <a:pPr/>
              <a:t>5/22/11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7B2FA-6615-264E-B06F-CB2EE5F2EAAC}" type="datetimeFigureOut">
              <a:rPr lang="en-US" smtClean="0"/>
              <a:pPr/>
              <a:t>5/22/11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7B2FA-6615-264E-B06F-CB2EE5F2EAAC}" type="datetimeFigureOut">
              <a:rPr lang="en-US" smtClean="0"/>
              <a:pPr/>
              <a:t>5/22/11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7B2FA-6615-264E-B06F-CB2EE5F2EAAC}" type="datetimeFigureOut">
              <a:rPr lang="en-US" smtClean="0"/>
              <a:pPr/>
              <a:t>5/22/11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80B58-9770-EE45-B35E-FB9F2C669E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914400" y="76200"/>
            <a:ext cx="7391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TextBox 148"/>
          <p:cNvSpPr txBox="1">
            <a:spLocks noChangeArrowheads="1"/>
          </p:cNvSpPr>
          <p:nvPr/>
        </p:nvSpPr>
        <p:spPr bwMode="auto">
          <a:xfrm>
            <a:off x="811213" y="276225"/>
            <a:ext cx="369887" cy="307975"/>
          </a:xfrm>
          <a:prstGeom prst="rect">
            <a:avLst/>
          </a:prstGeom>
          <a:noFill/>
          <a:ln w="9525">
            <a:noFill/>
            <a:miter lim="800000"/>
            <a:headEnd/>
            <a:tailEnd/>
          </a:ln>
        </p:spPr>
        <p:txBody>
          <a:bodyPr>
            <a:prstTxWarp prst="textNoShape">
              <a:avLst/>
            </a:prstTxWarp>
            <a:spAutoFit/>
          </a:bodyPr>
          <a:lstStyle/>
          <a:p>
            <a:pPr>
              <a:defRPr/>
            </a:pPr>
            <a:endParaRPr lang="en-US" sz="1400" b="1" i="1">
              <a:solidFill>
                <a:srgbClr val="194F8F"/>
              </a:solidFill>
              <a:latin typeface="Bauhaus 93" pitchFamily="22" charset="0"/>
            </a:endParaRPr>
          </a:p>
        </p:txBody>
      </p:sp>
      <p:pic>
        <p:nvPicPr>
          <p:cNvPr id="13316" name="Picture 9" descr="http://rsdo.gsfc.nasa.gov/rapidII/downloads/NASA%20Logo.jpg"/>
          <p:cNvPicPr>
            <a:picLocks noChangeAspect="1"/>
          </p:cNvPicPr>
          <p:nvPr/>
        </p:nvPicPr>
        <p:blipFill>
          <a:blip r:embed="rId7"/>
          <a:srcRect/>
          <a:stretch>
            <a:fillRect/>
          </a:stretch>
        </p:blipFill>
        <p:spPr bwMode="auto">
          <a:xfrm>
            <a:off x="8305800" y="49213"/>
            <a:ext cx="762000" cy="636587"/>
          </a:xfrm>
          <a:prstGeom prst="rect">
            <a:avLst/>
          </a:prstGeom>
          <a:noFill/>
          <a:ln w="9525">
            <a:noFill/>
            <a:miter lim="800000"/>
            <a:headEnd/>
            <a:tailEnd/>
          </a:ln>
        </p:spPr>
      </p:pic>
      <p:pic>
        <p:nvPicPr>
          <p:cNvPr id="13317" name="Picture 11" descr="Tess_logo_corona_wht.png"/>
          <p:cNvPicPr>
            <a:picLocks noChangeAspect="1"/>
          </p:cNvPicPr>
          <p:nvPr userDrawn="1"/>
        </p:nvPicPr>
        <p:blipFill>
          <a:blip r:embed="rId8"/>
          <a:srcRect/>
          <a:stretch>
            <a:fillRect/>
          </a:stretch>
        </p:blipFill>
        <p:spPr bwMode="auto">
          <a:xfrm>
            <a:off x="25400" y="76200"/>
            <a:ext cx="914400" cy="584200"/>
          </a:xfrm>
          <a:prstGeom prst="rect">
            <a:avLst/>
          </a:prstGeom>
          <a:noFill/>
          <a:ln w="9525">
            <a:noFill/>
            <a:miter lim="800000"/>
            <a:headEnd/>
            <a:tailEnd/>
          </a:ln>
        </p:spPr>
      </p:pic>
      <p:sp>
        <p:nvSpPr>
          <p:cNvPr id="10" name="Line 5"/>
          <p:cNvSpPr>
            <a:spLocks noChangeShapeType="1"/>
          </p:cNvSpPr>
          <p:nvPr userDrawn="1"/>
        </p:nvSpPr>
        <p:spPr bwMode="auto">
          <a:xfrm>
            <a:off x="457200" y="762000"/>
            <a:ext cx="8229600" cy="0"/>
          </a:xfrm>
          <a:prstGeom prst="line">
            <a:avLst/>
          </a:prstGeom>
          <a:noFill/>
          <a:ln w="38100">
            <a:solidFill>
              <a:srgbClr val="A1A4A3"/>
            </a:solidFill>
            <a:round/>
            <a:headEnd/>
            <a:tailEnd/>
          </a:ln>
        </p:spPr>
        <p:txBody>
          <a:bodyPr wrap="none" anchor="ctr"/>
          <a:lstStyle/>
          <a:p>
            <a:pPr fontAlgn="auto">
              <a:spcBef>
                <a:spcPts val="0"/>
              </a:spcBef>
              <a:spcAft>
                <a:spcPts val="0"/>
              </a:spcAft>
              <a:defRPr/>
            </a:pPr>
            <a:endParaRPr lang="en-US" sz="1800" dirty="0">
              <a:solidFill>
                <a:prstClr val="black"/>
              </a:solidFill>
              <a:latin typeface="+mn-lt"/>
            </a:endParaRPr>
          </a:p>
        </p:txBody>
      </p:sp>
      <p:sp>
        <p:nvSpPr>
          <p:cNvPr id="15" name="Footer Placeholder 4"/>
          <p:cNvSpPr>
            <a:spLocks noGrp="1"/>
          </p:cNvSpPr>
          <p:nvPr>
            <p:ph type="ftr" sz="quarter" idx="3"/>
          </p:nvPr>
        </p:nvSpPr>
        <p:spPr>
          <a:xfrm>
            <a:off x="2819400" y="6553200"/>
            <a:ext cx="3581400" cy="244475"/>
          </a:xfrm>
          <a:prstGeom prst="rect">
            <a:avLst/>
          </a:prstGeom>
        </p:spPr>
        <p:txBody>
          <a:bodyPr vert="horz" wrap="square" lIns="91440" tIns="45720" rIns="91440" bIns="45720" numCol="1" anchor="ctr" anchorCtr="0" compatLnSpc="1">
            <a:prstTxWarp prst="textNoShape">
              <a:avLst/>
            </a:prstTxWarp>
            <a:spAutoFit/>
          </a:bodyPr>
          <a:lstStyle>
            <a:lvl1pPr>
              <a:defRPr sz="1000">
                <a:solidFill>
                  <a:srgbClr val="7F7F7F"/>
                </a:solidFill>
                <a:latin typeface="Times" pitchFamily="22" charset="0"/>
                <a:ea typeface="Arial" pitchFamily="22" charset="0"/>
                <a:cs typeface="Arial" pitchFamily="22" charset="0"/>
              </a:defRPr>
            </a:lvl1pPr>
          </a:lstStyle>
          <a:p>
            <a:pPr>
              <a:defRPr/>
            </a:pPr>
            <a:r>
              <a:rPr lang="en-US"/>
              <a:t>-Competition Sensitive, ITAR Sensitive, and Proprietary-</a:t>
            </a:r>
          </a:p>
        </p:txBody>
      </p:sp>
      <p:sp>
        <p:nvSpPr>
          <p:cNvPr id="16" name="Slide Number Placeholder 5"/>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Times" pitchFamily="22" charset="0"/>
                <a:ea typeface="Arial" pitchFamily="22" charset="0"/>
                <a:cs typeface="Arial" pitchFamily="22" charset="0"/>
              </a:defRPr>
            </a:lvl1pPr>
          </a:lstStyle>
          <a:p>
            <a:pPr>
              <a:defRPr/>
            </a:pPr>
            <a:r>
              <a:rPr lang="en-US"/>
              <a:t>03-</a:t>
            </a:r>
            <a:fld id="{A530165E-D989-1149-AC9D-12EE023FE5F2}" type="slidenum">
              <a:rPr lang="en-US"/>
              <a:pPr>
                <a:defRPr/>
              </a:pPr>
              <a:t>‹#›</a:t>
            </a:fld>
            <a:endParaRPr lang="en-US"/>
          </a:p>
        </p:txBody>
      </p:sp>
      <p:sp>
        <p:nvSpPr>
          <p:cNvPr id="11" name="Date Placeholder 3"/>
          <p:cNvSpPr>
            <a:spLocks noGrp="1"/>
          </p:cNvSpPr>
          <p:nvPr>
            <p:ph type="dt" sz="half" idx="2"/>
          </p:nvPr>
        </p:nvSpPr>
        <p:spPr>
          <a:xfrm>
            <a:off x="76200" y="6537325"/>
            <a:ext cx="2133600" cy="274638"/>
          </a:xfrm>
          <a:prstGeom prst="rect">
            <a:avLst/>
          </a:prstGeom>
        </p:spPr>
        <p:txBody>
          <a:bodyPr vert="horz" wrap="square" lIns="91440" tIns="45720" rIns="91440" bIns="45720" numCol="1" anchor="ctr" anchorCtr="0" compatLnSpc="1">
            <a:prstTxWarp prst="textNoShape">
              <a:avLst/>
            </a:prstTxWarp>
            <a:spAutoFit/>
          </a:bodyPr>
          <a:lstStyle>
            <a:lvl1pPr>
              <a:defRPr sz="1200">
                <a:solidFill>
                  <a:srgbClr val="898989"/>
                </a:solidFill>
                <a:latin typeface="Calibri" pitchFamily="22" charset="0"/>
              </a:defRPr>
            </a:lvl1pPr>
          </a:lstStyle>
          <a:p>
            <a:pPr>
              <a:defRPr/>
            </a:pPr>
            <a:r>
              <a:rPr lang="en-US"/>
              <a:t>TMR - October 4-5, 2010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ctr" rtl="0" eaLnBrk="0" fontAlgn="base" hangingPunct="0">
        <a:spcBef>
          <a:spcPct val="0"/>
        </a:spcBef>
        <a:spcAft>
          <a:spcPct val="0"/>
        </a:spcAft>
        <a:defRPr sz="3200" b="1" kern="1200">
          <a:solidFill>
            <a:srgbClr val="17375E"/>
          </a:solidFill>
          <a:latin typeface="Arial"/>
          <a:ea typeface="ＭＳ Ｐゴシック" charset="-128"/>
          <a:cs typeface="Arial"/>
        </a:defRPr>
      </a:lvl1pPr>
      <a:lvl2pPr algn="ctr" rtl="0" eaLnBrk="0" fontAlgn="base" hangingPunct="0">
        <a:spcBef>
          <a:spcPct val="0"/>
        </a:spcBef>
        <a:spcAft>
          <a:spcPct val="0"/>
        </a:spcAft>
        <a:defRPr sz="3200" b="1">
          <a:solidFill>
            <a:srgbClr val="17375E"/>
          </a:solidFill>
          <a:latin typeface="Arial" charset="0"/>
          <a:ea typeface="ＭＳ Ｐゴシック" charset="-128"/>
          <a:cs typeface="Arial" charset="0"/>
        </a:defRPr>
      </a:lvl2pPr>
      <a:lvl3pPr algn="ctr" rtl="0" eaLnBrk="0" fontAlgn="base" hangingPunct="0">
        <a:spcBef>
          <a:spcPct val="0"/>
        </a:spcBef>
        <a:spcAft>
          <a:spcPct val="0"/>
        </a:spcAft>
        <a:defRPr sz="3200" b="1">
          <a:solidFill>
            <a:srgbClr val="17375E"/>
          </a:solidFill>
          <a:latin typeface="Arial" charset="0"/>
          <a:ea typeface="ＭＳ Ｐゴシック" charset="-128"/>
          <a:cs typeface="Arial" charset="0"/>
        </a:defRPr>
      </a:lvl3pPr>
      <a:lvl4pPr algn="ctr" rtl="0" eaLnBrk="0" fontAlgn="base" hangingPunct="0">
        <a:spcBef>
          <a:spcPct val="0"/>
        </a:spcBef>
        <a:spcAft>
          <a:spcPct val="0"/>
        </a:spcAft>
        <a:defRPr sz="3200" b="1">
          <a:solidFill>
            <a:srgbClr val="17375E"/>
          </a:solidFill>
          <a:latin typeface="Arial" charset="0"/>
          <a:ea typeface="ＭＳ Ｐゴシック" charset="-128"/>
          <a:cs typeface="Arial" charset="0"/>
        </a:defRPr>
      </a:lvl4pPr>
      <a:lvl5pPr algn="ctr" rtl="0" eaLnBrk="0" fontAlgn="base" hangingPunct="0">
        <a:spcBef>
          <a:spcPct val="0"/>
        </a:spcBef>
        <a:spcAft>
          <a:spcPct val="0"/>
        </a:spcAft>
        <a:defRPr sz="3200" b="1">
          <a:solidFill>
            <a:srgbClr val="17375E"/>
          </a:solidFill>
          <a:latin typeface="Arial" charset="0"/>
          <a:ea typeface="ＭＳ Ｐゴシック" charset="-128"/>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112" charset="0"/>
        <a:buChar char="•"/>
        <a:defRPr sz="3200" b="1" kern="1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Font typeface="Arial" pitchFamily="-112" charset="0"/>
        <a:buChar char="–"/>
        <a:defRPr sz="2800" b="1" kern="12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Font typeface="Arial" pitchFamily="-112" charset="0"/>
        <a:buChar char="•"/>
        <a:defRPr sz="2400" b="1" kern="12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Arial" pitchFamily="-112" charset="0"/>
        <a:buChar char="–"/>
        <a:defRPr sz="2000" b="1" kern="12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Arial" pitchFamily="-112" charset="0"/>
        <a:buChar char="»"/>
        <a:defRPr sz="2000" b="1"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7B2FA-6615-264E-B06F-CB2EE5F2EAAC}" type="datetimeFigureOut">
              <a:rPr lang="en-US" smtClean="0"/>
              <a:pPr/>
              <a:t>5/22/11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80B58-9770-EE45-B35E-FB9F2C669E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648062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fontAlgn="base">
        <a:spcBef>
          <a:spcPct val="0"/>
        </a:spcBef>
        <a:spcAft>
          <a:spcPct val="0"/>
        </a:spcAft>
        <a:defRPr sz="4000" kern="1200">
          <a:solidFill>
            <a:schemeClr val="tx1"/>
          </a:solidFill>
          <a:latin typeface="Helvetica"/>
          <a:ea typeface="ＭＳ Ｐゴシック" charset="0"/>
          <a:cs typeface="Helvetica"/>
        </a:defRPr>
      </a:lvl1pPr>
      <a:lvl2pPr algn="ctr" defTabSz="457200" rtl="0" fontAlgn="base">
        <a:spcBef>
          <a:spcPct val="0"/>
        </a:spcBef>
        <a:spcAft>
          <a:spcPct val="0"/>
        </a:spcAft>
        <a:defRPr sz="4000">
          <a:solidFill>
            <a:schemeClr val="tx1"/>
          </a:solidFill>
          <a:latin typeface="Helvetica" charset="0"/>
          <a:ea typeface="ＭＳ Ｐゴシック" charset="0"/>
        </a:defRPr>
      </a:lvl2pPr>
      <a:lvl3pPr algn="ctr" defTabSz="457200" rtl="0" fontAlgn="base">
        <a:spcBef>
          <a:spcPct val="0"/>
        </a:spcBef>
        <a:spcAft>
          <a:spcPct val="0"/>
        </a:spcAft>
        <a:defRPr sz="4000">
          <a:solidFill>
            <a:schemeClr val="tx1"/>
          </a:solidFill>
          <a:latin typeface="Helvetica" charset="0"/>
          <a:ea typeface="ＭＳ Ｐゴシック" charset="0"/>
        </a:defRPr>
      </a:lvl3pPr>
      <a:lvl4pPr algn="ctr" defTabSz="457200" rtl="0" fontAlgn="base">
        <a:spcBef>
          <a:spcPct val="0"/>
        </a:spcBef>
        <a:spcAft>
          <a:spcPct val="0"/>
        </a:spcAft>
        <a:defRPr sz="4000">
          <a:solidFill>
            <a:schemeClr val="tx1"/>
          </a:solidFill>
          <a:latin typeface="Helvetica" charset="0"/>
          <a:ea typeface="ＭＳ Ｐゴシック" charset="0"/>
        </a:defRPr>
      </a:lvl4pPr>
      <a:lvl5pPr algn="ctr" defTabSz="457200" rtl="0" fontAlgn="base">
        <a:spcBef>
          <a:spcPct val="0"/>
        </a:spcBef>
        <a:spcAft>
          <a:spcPct val="0"/>
        </a:spcAft>
        <a:defRPr sz="4000">
          <a:solidFill>
            <a:schemeClr val="tx1"/>
          </a:solidFill>
          <a:latin typeface="Helvetica" charset="0"/>
          <a:ea typeface="ＭＳ Ｐゴシック" charset="0"/>
        </a:defRPr>
      </a:lvl5pPr>
      <a:lvl6pPr marL="457200" algn="ctr" defTabSz="457200" rtl="0" fontAlgn="base">
        <a:spcBef>
          <a:spcPct val="0"/>
        </a:spcBef>
        <a:spcAft>
          <a:spcPct val="0"/>
        </a:spcAft>
        <a:defRPr sz="4000">
          <a:solidFill>
            <a:schemeClr val="tx1"/>
          </a:solidFill>
          <a:latin typeface="Helvetica" charset="0"/>
          <a:ea typeface="ＭＳ Ｐゴシック" charset="0"/>
        </a:defRPr>
      </a:lvl6pPr>
      <a:lvl7pPr marL="914400" algn="ctr" defTabSz="457200" rtl="0" fontAlgn="base">
        <a:spcBef>
          <a:spcPct val="0"/>
        </a:spcBef>
        <a:spcAft>
          <a:spcPct val="0"/>
        </a:spcAft>
        <a:defRPr sz="4000">
          <a:solidFill>
            <a:schemeClr val="tx1"/>
          </a:solidFill>
          <a:latin typeface="Helvetica" charset="0"/>
          <a:ea typeface="ＭＳ Ｐゴシック" charset="0"/>
        </a:defRPr>
      </a:lvl7pPr>
      <a:lvl8pPr marL="1371600" algn="ctr" defTabSz="457200" rtl="0" fontAlgn="base">
        <a:spcBef>
          <a:spcPct val="0"/>
        </a:spcBef>
        <a:spcAft>
          <a:spcPct val="0"/>
        </a:spcAft>
        <a:defRPr sz="4000">
          <a:solidFill>
            <a:schemeClr val="tx1"/>
          </a:solidFill>
          <a:latin typeface="Helvetica" charset="0"/>
          <a:ea typeface="ＭＳ Ｐゴシック" charset="0"/>
        </a:defRPr>
      </a:lvl8pPr>
      <a:lvl9pPr marL="1828800" algn="ctr" defTabSz="457200" rtl="0" fontAlgn="base">
        <a:spcBef>
          <a:spcPct val="0"/>
        </a:spcBef>
        <a:spcAft>
          <a:spcPct val="0"/>
        </a:spcAft>
        <a:defRPr sz="4000">
          <a:solidFill>
            <a:schemeClr val="tx1"/>
          </a:solidFill>
          <a:latin typeface="Helvetica"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Helvetica"/>
          <a:ea typeface="ＭＳ Ｐゴシック" charset="0"/>
          <a:cs typeface="Helvetica"/>
        </a:defRPr>
      </a:lvl1pPr>
      <a:lvl2pPr marL="742950" indent="-285750" algn="l" defTabSz="457200" rtl="0" fontAlgn="base">
        <a:spcBef>
          <a:spcPct val="20000"/>
        </a:spcBef>
        <a:spcAft>
          <a:spcPct val="0"/>
        </a:spcAft>
        <a:buFont typeface="Arial" charset="0"/>
        <a:buChar char="–"/>
        <a:defRPr sz="2400" kern="1200">
          <a:solidFill>
            <a:schemeClr val="tx1"/>
          </a:solidFill>
          <a:latin typeface="Helvetica"/>
          <a:ea typeface="ＭＳ Ｐゴシック" charset="0"/>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png"/><Relationship Id="rId1" Type="http://schemas.microsoft.com/office/2007/relationships/media" Target="file://localhost/Users/dlatham/Desktop/Latham%20Kepler/exoplanet-transit.mov" TargetMode="External"/><Relationship Id="rId2" Type="http://schemas.openxmlformats.org/officeDocument/2006/relationships/video" Target="file://localhost/Users/dlatham/Desktop/Latham%20Kepler/exoplanet-transit.m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4.png"/><Relationship Id="rId1" Type="http://schemas.microsoft.com/office/2007/relationships/media" Target="file://localhost/Users/mjohnson/Dropbox/Kepler/AAS%20218/AAS218%20Press%20Event/Presentations/FINAL%20Rehearsal/Kepler_Orrery.mov" TargetMode="External"/><Relationship Id="rId2" Type="http://schemas.openxmlformats.org/officeDocument/2006/relationships/video" Target="file://localhost/Users/mjohnson/Dropbox/Kepler/AAS%20218/AAS218%20Press%20Event/Presentations/FINAL%20Rehearsal/Kepler_Orrery.m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p:spPr>
        <p:txBody>
          <a:bodyPr/>
          <a:lstStyle/>
          <a:p>
            <a:r>
              <a:rPr lang="en-US" b="1" dirty="0">
                <a:solidFill>
                  <a:schemeClr val="bg2">
                    <a:lumMod val="60000"/>
                    <a:lumOff val="40000"/>
                  </a:schemeClr>
                </a:solidFill>
                <a:latin typeface="Arial"/>
                <a:cs typeface="Arial"/>
              </a:rPr>
              <a:t>Kepler’s Astounding Haul</a:t>
            </a:r>
            <a:br>
              <a:rPr lang="en-US" b="1" dirty="0">
                <a:solidFill>
                  <a:schemeClr val="bg2">
                    <a:lumMod val="60000"/>
                    <a:lumOff val="40000"/>
                  </a:schemeClr>
                </a:solidFill>
                <a:latin typeface="Arial"/>
                <a:cs typeface="Arial"/>
              </a:rPr>
            </a:br>
            <a:r>
              <a:rPr lang="en-US" b="1" dirty="0">
                <a:solidFill>
                  <a:schemeClr val="bg2">
                    <a:lumMod val="60000"/>
                    <a:lumOff val="40000"/>
                  </a:schemeClr>
                </a:solidFill>
                <a:latin typeface="Arial"/>
                <a:cs typeface="Arial"/>
              </a:rPr>
              <a:t> of Multiple-Planet Systems</a:t>
            </a:r>
          </a:p>
        </p:txBody>
      </p:sp>
      <p:sp>
        <p:nvSpPr>
          <p:cNvPr id="3" name="Subtitle 2"/>
          <p:cNvSpPr>
            <a:spLocks noGrp="1"/>
          </p:cNvSpPr>
          <p:nvPr>
            <p:ph type="subTitle" idx="1"/>
          </p:nvPr>
        </p:nvSpPr>
        <p:spPr>
          <a:xfrm>
            <a:off x="1043608" y="4149080"/>
            <a:ext cx="7056784" cy="1728192"/>
          </a:xfrm>
        </p:spPr>
        <p:txBody>
          <a:bodyPr>
            <a:normAutofit/>
          </a:bodyPr>
          <a:lstStyle/>
          <a:p>
            <a:r>
              <a:rPr lang="en-US" b="1" dirty="0">
                <a:solidFill>
                  <a:schemeClr val="tx1"/>
                </a:solidFill>
                <a:latin typeface="Arial" charset="0"/>
                <a:cs typeface="Arial" charset="0"/>
              </a:rPr>
              <a:t>David </a:t>
            </a:r>
            <a:r>
              <a:rPr lang="en-US" b="1" dirty="0" smtClean="0">
                <a:solidFill>
                  <a:schemeClr val="tx1"/>
                </a:solidFill>
                <a:latin typeface="Arial" charset="0"/>
                <a:cs typeface="Arial" charset="0"/>
              </a:rPr>
              <a:t>Latham</a:t>
            </a:r>
          </a:p>
          <a:p>
            <a:r>
              <a:rPr lang="en-US" sz="2400" dirty="0" smtClean="0">
                <a:latin typeface="Arial" charset="0"/>
                <a:cs typeface="Arial" charset="0"/>
              </a:rPr>
              <a:t>Harvard</a:t>
            </a:r>
            <a:r>
              <a:rPr lang="en-US" sz="2400" dirty="0">
                <a:latin typeface="Arial" charset="0"/>
                <a:cs typeface="Arial" charset="0"/>
              </a:rPr>
              <a:t>-Smithsonian Center for </a:t>
            </a:r>
            <a:r>
              <a:rPr lang="en-US" sz="2400" dirty="0" smtClean="0">
                <a:latin typeface="Arial" charset="0"/>
                <a:cs typeface="Arial" charset="0"/>
              </a:rPr>
              <a:t>Astrophysics</a:t>
            </a:r>
          </a:p>
          <a:p>
            <a:r>
              <a:rPr lang="en-US" sz="2400" dirty="0" err="1">
                <a:latin typeface="Arial" charset="0"/>
                <a:cs typeface="Arial" charset="0"/>
              </a:rPr>
              <a:t>latham@cfa.harvard.edu</a:t>
            </a:r>
            <a:endParaRPr lang="en-US" dirty="0">
              <a:latin typeface="Arial" charset="0"/>
              <a:cs typeface="Arial" charset="0"/>
            </a:endParaRPr>
          </a:p>
        </p:txBody>
      </p:sp>
    </p:spTree>
    <p:extLst>
      <p:ext uri="{BB962C8B-B14F-4D97-AF65-F5344CB8AC3E}">
        <p14:creationId xmlns:p14="http://schemas.microsoft.com/office/powerpoint/2010/main" val="1548014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xoplanet-transit.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508000" y="0"/>
            <a:ext cx="8128000" cy="4572000"/>
          </a:xfrm>
          <a:prstGeom prst="rect">
            <a:avLst/>
          </a:prstGeom>
        </p:spPr>
      </p:pic>
      <p:sp>
        <p:nvSpPr>
          <p:cNvPr id="5" name="Subtitle 2"/>
          <p:cNvSpPr txBox="1">
            <a:spLocks/>
          </p:cNvSpPr>
          <p:nvPr/>
        </p:nvSpPr>
        <p:spPr>
          <a:xfrm>
            <a:off x="841207" y="4914917"/>
            <a:ext cx="7496637" cy="1943083"/>
          </a:xfrm>
          <a:prstGeom prst="rect">
            <a:avLst/>
          </a:prstGeom>
        </p:spPr>
        <p:txBody>
          <a:bodyPr vert="horz" lIns="91440" tIns="45720" rIns="91440" bIns="45720" rtlCol="0">
            <a:norm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smtClean="0">
                <a:ln>
                  <a:noFill/>
                </a:ln>
                <a:solidFill>
                  <a:schemeClr val="bg1"/>
                </a:solidFill>
                <a:effectLst/>
                <a:uLnTx/>
                <a:uFillTx/>
                <a:latin typeface="Arial"/>
                <a:ea typeface="+mn-ea"/>
                <a:cs typeface="Arial"/>
              </a:rPr>
              <a:t>Kepler</a:t>
            </a:r>
            <a:r>
              <a:rPr kumimoji="0" lang="en-US" sz="2800" b="0" i="0" u="none" strike="noStrike" kern="1200" cap="none" spc="0" normalizeH="0" noProof="0" dirty="0" smtClean="0">
                <a:ln>
                  <a:noFill/>
                </a:ln>
                <a:solidFill>
                  <a:schemeClr val="bg1"/>
                </a:solidFill>
                <a:effectLst/>
                <a:uLnTx/>
                <a:uFillTx/>
                <a:latin typeface="Arial"/>
                <a:ea typeface="+mn-ea"/>
                <a:cs typeface="Arial"/>
              </a:rPr>
              <a:t> has found </a:t>
            </a:r>
            <a:r>
              <a:rPr kumimoji="0" lang="en-US" sz="2800" b="0" i="0" u="none" strike="noStrike" kern="1200" cap="none" spc="0" normalizeH="0" baseline="0" noProof="0" dirty="0" smtClean="0">
                <a:ln>
                  <a:noFill/>
                </a:ln>
                <a:solidFill>
                  <a:schemeClr val="bg1"/>
                </a:solidFill>
                <a:effectLst/>
                <a:uLnTx/>
                <a:uFillTx/>
                <a:latin typeface="Arial"/>
                <a:ea typeface="+mn-ea"/>
                <a:cs typeface="Arial"/>
              </a:rPr>
              <a:t>1,235 planetary candidates:</a:t>
            </a:r>
          </a:p>
          <a:p>
            <a:pPr lvl="1">
              <a:spcBef>
                <a:spcPct val="20000"/>
              </a:spcBef>
              <a:buFont typeface="Arial"/>
              <a:buChar char="•"/>
            </a:pPr>
            <a:r>
              <a:rPr lang="en-US" sz="2800" dirty="0" smtClean="0">
                <a:solidFill>
                  <a:schemeClr val="bg1"/>
                </a:solidFill>
                <a:latin typeface="Arial"/>
                <a:cs typeface="Arial"/>
              </a:rPr>
              <a:t>827 singles</a:t>
            </a:r>
          </a:p>
          <a:p>
            <a:pPr lvl="1">
              <a:spcBef>
                <a:spcPct val="20000"/>
              </a:spcBef>
              <a:buFont typeface="Arial"/>
              <a:buChar char="•"/>
            </a:pPr>
            <a:r>
              <a:rPr kumimoji="0" lang="en-US" sz="2800" b="0" i="0" u="none" strike="noStrike" kern="1200" cap="none" spc="0" normalizeH="0" baseline="0" noProof="0" dirty="0" smtClean="0">
                <a:ln>
                  <a:noFill/>
                </a:ln>
                <a:solidFill>
                  <a:schemeClr val="bg1"/>
                </a:solidFill>
                <a:effectLst/>
                <a:uLnTx/>
                <a:uFillTx/>
                <a:latin typeface="Arial"/>
                <a:ea typeface="+mn-ea"/>
                <a:cs typeface="Arial"/>
              </a:rPr>
              <a:t>408 multiples in 170 planetary</a:t>
            </a:r>
            <a:r>
              <a:rPr kumimoji="0" lang="en-US" sz="2800" b="0" i="0" u="none" strike="noStrike" kern="1200" cap="none" spc="0" normalizeH="0" noProof="0" dirty="0" smtClean="0">
                <a:ln>
                  <a:noFill/>
                </a:ln>
                <a:solidFill>
                  <a:schemeClr val="bg1"/>
                </a:solidFill>
                <a:effectLst/>
                <a:uLnTx/>
                <a:uFillTx/>
                <a:latin typeface="Arial"/>
                <a:ea typeface="+mn-ea"/>
                <a:cs typeface="Arial"/>
              </a:rPr>
              <a:t> systems</a:t>
            </a:r>
            <a:endParaRPr kumimoji="0" lang="en-US" sz="2800" b="0" i="0" u="none" strike="noStrike" kern="1200" cap="none" spc="0" normalizeH="0" baseline="0" noProof="0" dirty="0" smtClean="0">
              <a:ln>
                <a:noFill/>
              </a:ln>
              <a:solidFill>
                <a:schemeClr val="bg1"/>
              </a:solidFill>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epler_Orrery.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76200" y="76200"/>
            <a:ext cx="9144000" cy="6096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52997"/>
            <a:ext cx="8014917" cy="1171003"/>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u="none" strike="noStrike" kern="1200" cap="none" spc="0" normalizeH="0" baseline="0" noProof="0" dirty="0" smtClean="0">
                <a:ln>
                  <a:noFill/>
                </a:ln>
                <a:solidFill>
                  <a:schemeClr val="bg1"/>
                </a:solidFill>
                <a:effectLst/>
                <a:uLnTx/>
                <a:uFillTx/>
                <a:latin typeface="Arial"/>
                <a:ea typeface="+mj-ea"/>
                <a:cs typeface="Arial"/>
              </a:rPr>
              <a:t>Flatter than our solar system</a:t>
            </a:r>
          </a:p>
        </p:txBody>
      </p:sp>
      <p:pic>
        <p:nvPicPr>
          <p:cNvPr id="6" name="Picture 5" descr="SSinclinations.jpg"/>
          <p:cNvPicPr>
            <a:picLocks noChangeAspect="1"/>
          </p:cNvPicPr>
          <p:nvPr/>
        </p:nvPicPr>
        <p:blipFill>
          <a:blip r:embed="rId2"/>
          <a:stretch>
            <a:fillRect/>
          </a:stretch>
        </p:blipFill>
        <p:spPr>
          <a:xfrm>
            <a:off x="990600" y="1973662"/>
            <a:ext cx="6946392" cy="2141138"/>
          </a:xfrm>
          <a:prstGeom prst="rect">
            <a:avLst/>
          </a:prstGeom>
        </p:spPr>
      </p:pic>
      <p:sp>
        <p:nvSpPr>
          <p:cNvPr id="7" name="Subtitle 2"/>
          <p:cNvSpPr txBox="1">
            <a:spLocks/>
          </p:cNvSpPr>
          <p:nvPr/>
        </p:nvSpPr>
        <p:spPr>
          <a:xfrm>
            <a:off x="1143000" y="4441075"/>
            <a:ext cx="6712209" cy="1121525"/>
          </a:xfrm>
          <a:prstGeom prst="rect">
            <a:avLst/>
          </a:prstGeom>
        </p:spPr>
        <p:txBody>
          <a:bodyPr vert="horz" lIns="91440" tIns="45720" rIns="91440" bIns="45720" rtlCol="0">
            <a:norm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smtClean="0">
                <a:ln>
                  <a:noFill/>
                </a:ln>
                <a:solidFill>
                  <a:schemeClr val="bg1"/>
                </a:solidFill>
                <a:effectLst/>
                <a:uLnTx/>
                <a:uFillTx/>
                <a:latin typeface="Helvetica"/>
                <a:cs typeface="Helvetica"/>
              </a:rPr>
              <a:t>Can only see </a:t>
            </a:r>
            <a:r>
              <a:rPr lang="en-US" dirty="0" smtClean="0">
                <a:solidFill>
                  <a:schemeClr val="bg1"/>
                </a:solidFill>
                <a:latin typeface="Helvetica"/>
                <a:cs typeface="Helvetica"/>
              </a:rPr>
              <a:t>multiple transiting planets if all are edge-on</a:t>
            </a:r>
          </a:p>
        </p:txBody>
      </p:sp>
      <p:sp>
        <p:nvSpPr>
          <p:cNvPr id="8" name="TextBox 7"/>
          <p:cNvSpPr txBox="1"/>
          <p:nvPr/>
        </p:nvSpPr>
        <p:spPr>
          <a:xfrm>
            <a:off x="1130808" y="5450923"/>
            <a:ext cx="6882383" cy="461665"/>
          </a:xfrm>
          <a:prstGeom prst="rect">
            <a:avLst/>
          </a:prstGeom>
          <a:noFill/>
        </p:spPr>
        <p:txBody>
          <a:bodyPr wrap="square" rtlCol="0">
            <a:spAutoFit/>
          </a:bodyPr>
          <a:lstStyle/>
          <a:p>
            <a:pPr lvl="0"/>
            <a:r>
              <a:rPr lang="en-US" dirty="0" smtClean="0">
                <a:solidFill>
                  <a:schemeClr val="bg1"/>
                </a:solidFill>
                <a:latin typeface="Helvetica"/>
                <a:cs typeface="Helvetica"/>
              </a:rPr>
              <a:t>Kepler systems are coplanar to ~1 degree</a:t>
            </a:r>
            <a:endParaRPr lang="en-US" dirty="0">
              <a:solidFill>
                <a:schemeClr val="bg1"/>
              </a:solidFill>
              <a:latin typeface="Helvetica"/>
              <a:cs typeface="Helvetica"/>
            </a:endParaRPr>
          </a:p>
        </p:txBody>
      </p:sp>
      <p:sp>
        <p:nvSpPr>
          <p:cNvPr id="10" name="Rectangle 9"/>
          <p:cNvSpPr/>
          <p:nvPr/>
        </p:nvSpPr>
        <p:spPr>
          <a:xfrm>
            <a:off x="8001000" y="1905000"/>
            <a:ext cx="457200" cy="2146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bg1"/>
                </a:solidFill>
                <a:latin typeface="Arial"/>
                <a:cs typeface="Arial"/>
              </a:rPr>
              <a:t>Degree</a:t>
            </a:r>
            <a:r>
              <a:rPr lang="en-US" sz="2000" dirty="0" smtClean="0">
                <a:solidFill>
                  <a:schemeClr val="tx1"/>
                </a:solidFill>
                <a:latin typeface="Arial"/>
                <a:cs typeface="Arial"/>
              </a:rPr>
              <a:t>s</a:t>
            </a:r>
            <a:endParaRPr lang="en-US" sz="2000" dirty="0">
              <a:solidFill>
                <a:schemeClr val="tx1"/>
              </a:solidFill>
              <a:latin typeface="Arial"/>
              <a:cs typeface="Arial"/>
            </a:endParaRPr>
          </a:p>
        </p:txBody>
      </p:sp>
      <p:sp>
        <p:nvSpPr>
          <p:cNvPr id="9" name="TextBox 8"/>
          <p:cNvSpPr txBox="1"/>
          <p:nvPr/>
        </p:nvSpPr>
        <p:spPr>
          <a:xfrm>
            <a:off x="8077200" y="990600"/>
            <a:ext cx="612593" cy="400110"/>
          </a:xfrm>
          <a:prstGeom prst="rect">
            <a:avLst/>
          </a:prstGeom>
          <a:noFill/>
        </p:spPr>
        <p:txBody>
          <a:bodyPr wrap="none" rtlCol="0">
            <a:spAutoFit/>
          </a:bodyPr>
          <a:lstStyle/>
          <a:p>
            <a:r>
              <a:rPr lang="en-US" sz="2000" dirty="0" smtClean="0">
                <a:latin typeface="Arial"/>
                <a:cs typeface="Arial"/>
              </a:rPr>
              <a:t>deg</a:t>
            </a:r>
            <a:endParaRPr lang="en-US" sz="2000" dirty="0">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7700" y="304800"/>
            <a:ext cx="7848600" cy="646331"/>
          </a:xfrm>
          <a:prstGeom prst="rect">
            <a:avLst/>
          </a:prstGeom>
          <a:noFill/>
        </p:spPr>
        <p:txBody>
          <a:bodyPr wrap="square" rtlCol="0">
            <a:spAutoFit/>
          </a:bodyPr>
          <a:lstStyle/>
          <a:p>
            <a:pPr algn="ctr"/>
            <a:r>
              <a:rPr lang="en-US" sz="3600" dirty="0" smtClean="0">
                <a:solidFill>
                  <a:schemeClr val="bg1"/>
                </a:solidFill>
                <a:latin typeface="Arial"/>
                <a:cs typeface="Arial"/>
              </a:rPr>
              <a:t>827 Single </a:t>
            </a:r>
            <a:r>
              <a:rPr lang="en-US" sz="3600" dirty="0" smtClean="0">
                <a:solidFill>
                  <a:schemeClr val="bg1"/>
                </a:solidFill>
                <a:latin typeface="Arial"/>
                <a:cs typeface="Arial"/>
              </a:rPr>
              <a:t>Planet </a:t>
            </a:r>
            <a:r>
              <a:rPr lang="en-US" sz="3600" dirty="0">
                <a:solidFill>
                  <a:schemeClr val="bg1"/>
                </a:solidFill>
                <a:latin typeface="Arial"/>
                <a:cs typeface="Arial"/>
              </a:rPr>
              <a:t>S</a:t>
            </a:r>
            <a:r>
              <a:rPr lang="en-US" sz="3600" dirty="0" smtClean="0">
                <a:solidFill>
                  <a:schemeClr val="bg1"/>
                </a:solidFill>
                <a:latin typeface="Arial"/>
                <a:cs typeface="Arial"/>
              </a:rPr>
              <a:t>ystems </a:t>
            </a:r>
            <a:r>
              <a:rPr lang="en-US" sz="3600" dirty="0">
                <a:solidFill>
                  <a:schemeClr val="bg1"/>
                </a:solidFill>
                <a:latin typeface="Arial"/>
                <a:cs typeface="Arial"/>
              </a:rPr>
              <a:t>D</a:t>
            </a:r>
            <a:r>
              <a:rPr lang="en-US" sz="3600" dirty="0" smtClean="0">
                <a:solidFill>
                  <a:schemeClr val="bg1"/>
                </a:solidFill>
                <a:latin typeface="Arial"/>
                <a:cs typeface="Arial"/>
              </a:rPr>
              <a:t>etected</a:t>
            </a:r>
            <a:endParaRPr lang="en-US" sz="3600" dirty="0">
              <a:solidFill>
                <a:schemeClr val="bg1"/>
              </a:solidFill>
              <a:latin typeface="Arial"/>
              <a:cs typeface="Arial"/>
            </a:endParaRPr>
          </a:p>
        </p:txBody>
      </p:sp>
      <p:sp>
        <p:nvSpPr>
          <p:cNvPr id="8" name="TextBox 7"/>
          <p:cNvSpPr txBox="1"/>
          <p:nvPr/>
        </p:nvSpPr>
        <p:spPr>
          <a:xfrm>
            <a:off x="1143000" y="5786735"/>
            <a:ext cx="6951734" cy="461665"/>
          </a:xfrm>
          <a:prstGeom prst="rect">
            <a:avLst/>
          </a:prstGeom>
          <a:noFill/>
        </p:spPr>
        <p:txBody>
          <a:bodyPr wrap="square" rtlCol="0">
            <a:spAutoFit/>
          </a:bodyPr>
          <a:lstStyle/>
          <a:p>
            <a:r>
              <a:rPr lang="en-US" dirty="0" smtClean="0">
                <a:solidFill>
                  <a:schemeClr val="bg1"/>
                </a:solidFill>
                <a:latin typeface="Arial"/>
                <a:cs typeface="Arial"/>
              </a:rPr>
              <a:t>Planets smaller than Neptune are more common</a:t>
            </a:r>
            <a:endParaRPr lang="en-US" dirty="0">
              <a:solidFill>
                <a:schemeClr val="bg1"/>
              </a:solidFill>
              <a:latin typeface="Arial"/>
              <a:cs typeface="Arial"/>
            </a:endParaRPr>
          </a:p>
        </p:txBody>
      </p:sp>
      <p:sp>
        <p:nvSpPr>
          <p:cNvPr id="9" name="TextBox 8"/>
          <p:cNvSpPr txBox="1"/>
          <p:nvPr/>
        </p:nvSpPr>
        <p:spPr>
          <a:xfrm>
            <a:off x="1188181" y="5253335"/>
            <a:ext cx="6833616" cy="461665"/>
          </a:xfrm>
          <a:prstGeom prst="rect">
            <a:avLst/>
          </a:prstGeom>
          <a:noFill/>
        </p:spPr>
        <p:txBody>
          <a:bodyPr wrap="square" rtlCol="0">
            <a:spAutoFit/>
          </a:bodyPr>
          <a:lstStyle/>
          <a:p>
            <a:r>
              <a:rPr lang="en-US" dirty="0">
                <a:solidFill>
                  <a:schemeClr val="bg1"/>
                </a:solidFill>
                <a:latin typeface="Arial"/>
                <a:cs typeface="Arial"/>
              </a:rPr>
              <a:t>C</a:t>
            </a:r>
            <a:r>
              <a:rPr lang="en-US" dirty="0" smtClean="0">
                <a:solidFill>
                  <a:schemeClr val="bg1"/>
                </a:solidFill>
                <a:latin typeface="Arial"/>
                <a:cs typeface="Arial"/>
              </a:rPr>
              <a:t>andidates from the first 120 days of </a:t>
            </a:r>
            <a:r>
              <a:rPr lang="en-US" dirty="0" err="1" smtClean="0">
                <a:solidFill>
                  <a:schemeClr val="bg1"/>
                </a:solidFill>
                <a:latin typeface="Arial"/>
                <a:cs typeface="Arial"/>
              </a:rPr>
              <a:t>Kepler</a:t>
            </a:r>
            <a:r>
              <a:rPr lang="en-US" dirty="0" smtClean="0">
                <a:solidFill>
                  <a:schemeClr val="bg1"/>
                </a:solidFill>
                <a:latin typeface="Arial"/>
                <a:cs typeface="Arial"/>
              </a:rPr>
              <a:t> data</a:t>
            </a:r>
            <a:endParaRPr lang="en-US" dirty="0">
              <a:solidFill>
                <a:schemeClr val="bg1"/>
              </a:solidFill>
              <a:latin typeface="Arial"/>
              <a:cs typeface="Arial"/>
            </a:endParaRPr>
          </a:p>
        </p:txBody>
      </p:sp>
      <p:pic>
        <p:nvPicPr>
          <p:cNvPr id="10" name="Picture 9" descr="Rp_vs_p_singles.eps"/>
          <p:cNvPicPr>
            <a:picLocks noChangeAspect="1"/>
          </p:cNvPicPr>
          <p:nvPr/>
        </p:nvPicPr>
        <p:blipFill>
          <a:blip r:embed="rId2"/>
          <a:stretch>
            <a:fillRect/>
          </a:stretch>
        </p:blipFill>
        <p:spPr>
          <a:xfrm>
            <a:off x="1676400" y="1214354"/>
            <a:ext cx="5867400" cy="3814846"/>
          </a:xfrm>
          <a:prstGeom prst="rect">
            <a:avLst/>
          </a:prstGeom>
          <a:solidFill>
            <a:schemeClr val="bg1"/>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44269"/>
            <a:ext cx="8229600" cy="646331"/>
          </a:xfrm>
          <a:prstGeom prst="rect">
            <a:avLst/>
          </a:prstGeom>
          <a:noFill/>
        </p:spPr>
        <p:txBody>
          <a:bodyPr wrap="square" rtlCol="0">
            <a:spAutoFit/>
          </a:bodyPr>
          <a:lstStyle/>
          <a:p>
            <a:pPr algn="ctr"/>
            <a:r>
              <a:rPr lang="en-US" sz="3600" dirty="0" smtClean="0">
                <a:solidFill>
                  <a:srgbClr val="558ED5"/>
                </a:solidFill>
                <a:latin typeface="Arial"/>
                <a:cs typeface="Arial"/>
              </a:rPr>
              <a:t>408 </a:t>
            </a:r>
            <a:r>
              <a:rPr lang="en-US" sz="3600" dirty="0" smtClean="0">
                <a:solidFill>
                  <a:srgbClr val="558ED5"/>
                </a:solidFill>
                <a:latin typeface="Arial"/>
                <a:cs typeface="Arial"/>
              </a:rPr>
              <a:t>candidates </a:t>
            </a:r>
            <a:r>
              <a:rPr lang="en-US" sz="3600" dirty="0" smtClean="0">
                <a:solidFill>
                  <a:schemeClr val="bg1"/>
                </a:solidFill>
                <a:latin typeface="Arial"/>
                <a:cs typeface="Arial"/>
              </a:rPr>
              <a:t>in 170 multiple systems</a:t>
            </a:r>
            <a:endParaRPr lang="en-US" sz="3600" dirty="0">
              <a:solidFill>
                <a:schemeClr val="bg1"/>
              </a:solidFill>
              <a:latin typeface="Arial"/>
              <a:cs typeface="Arial"/>
            </a:endParaRPr>
          </a:p>
        </p:txBody>
      </p:sp>
      <p:sp>
        <p:nvSpPr>
          <p:cNvPr id="8" name="TextBox 7"/>
          <p:cNvSpPr txBox="1"/>
          <p:nvPr/>
        </p:nvSpPr>
        <p:spPr>
          <a:xfrm>
            <a:off x="990600" y="5646003"/>
            <a:ext cx="7315200" cy="830997"/>
          </a:xfrm>
          <a:prstGeom prst="rect">
            <a:avLst/>
          </a:prstGeom>
          <a:noFill/>
        </p:spPr>
        <p:txBody>
          <a:bodyPr wrap="square" rtlCol="0">
            <a:spAutoFit/>
          </a:bodyPr>
          <a:lstStyle/>
          <a:p>
            <a:pPr algn="ctr"/>
            <a:r>
              <a:rPr lang="en-US" dirty="0" smtClean="0">
                <a:solidFill>
                  <a:schemeClr val="bg1"/>
                </a:solidFill>
                <a:latin typeface="Arial"/>
                <a:cs typeface="Arial"/>
              </a:rPr>
              <a:t>Large planets stir things up, disrupt the flatness.</a:t>
            </a:r>
          </a:p>
          <a:p>
            <a:pPr algn="ctr"/>
            <a:r>
              <a:rPr lang="en-US" dirty="0" smtClean="0">
                <a:solidFill>
                  <a:schemeClr val="bg1"/>
                </a:solidFill>
                <a:latin typeface="Arial"/>
                <a:cs typeface="Arial"/>
              </a:rPr>
              <a:t>Systems of small planets have more sedate histories</a:t>
            </a:r>
          </a:p>
          <a:p>
            <a:pPr algn="ctr"/>
            <a:endParaRPr lang="en-US" dirty="0">
              <a:solidFill>
                <a:schemeClr val="bg1"/>
              </a:solidFill>
              <a:latin typeface="Helvetica"/>
              <a:cs typeface="Helvetica"/>
            </a:endParaRPr>
          </a:p>
        </p:txBody>
      </p:sp>
      <p:sp>
        <p:nvSpPr>
          <p:cNvPr id="9" name="TextBox 8"/>
          <p:cNvSpPr txBox="1"/>
          <p:nvPr/>
        </p:nvSpPr>
        <p:spPr>
          <a:xfrm>
            <a:off x="1143000" y="5177135"/>
            <a:ext cx="6833616" cy="461665"/>
          </a:xfrm>
          <a:prstGeom prst="rect">
            <a:avLst/>
          </a:prstGeom>
          <a:noFill/>
        </p:spPr>
        <p:txBody>
          <a:bodyPr wrap="square" rtlCol="0">
            <a:spAutoFit/>
          </a:bodyPr>
          <a:lstStyle/>
          <a:p>
            <a:pPr algn="ctr"/>
            <a:r>
              <a:rPr lang="en-US" dirty="0" smtClean="0">
                <a:solidFill>
                  <a:schemeClr val="bg1"/>
                </a:solidFill>
                <a:latin typeface="Arial"/>
                <a:cs typeface="Arial"/>
              </a:rPr>
              <a:t>Hot </a:t>
            </a:r>
            <a:r>
              <a:rPr lang="en-US" dirty="0" err="1" smtClean="0">
                <a:solidFill>
                  <a:schemeClr val="bg1"/>
                </a:solidFill>
                <a:latin typeface="Arial"/>
                <a:cs typeface="Arial"/>
              </a:rPr>
              <a:t>Jupiters</a:t>
            </a:r>
            <a:r>
              <a:rPr lang="en-US" dirty="0" smtClean="0">
                <a:solidFill>
                  <a:schemeClr val="bg1"/>
                </a:solidFill>
                <a:latin typeface="Arial"/>
                <a:cs typeface="Arial"/>
              </a:rPr>
              <a:t> are rare in flat systems</a:t>
            </a:r>
            <a:endParaRPr lang="en-US" dirty="0">
              <a:solidFill>
                <a:schemeClr val="bg1"/>
              </a:solidFill>
              <a:latin typeface="Arial"/>
              <a:cs typeface="Arial"/>
            </a:endParaRPr>
          </a:p>
        </p:txBody>
      </p:sp>
      <p:pic>
        <p:nvPicPr>
          <p:cNvPr id="10" name="Picture 9" descr="Rp_vs_p_all.eps"/>
          <p:cNvPicPr preferRelativeResize="0">
            <a:picLocks/>
          </p:cNvPicPr>
          <p:nvPr/>
        </p:nvPicPr>
        <p:blipFill>
          <a:blip r:embed="rId2"/>
          <a:stretch>
            <a:fillRect/>
          </a:stretch>
        </p:blipFill>
        <p:spPr>
          <a:xfrm>
            <a:off x="1673353" y="1292352"/>
            <a:ext cx="5870448" cy="3813048"/>
          </a:xfrm>
          <a:prstGeom prst="rect">
            <a:avLst/>
          </a:prstGeom>
          <a:solidFill>
            <a:schemeClr val="bg1"/>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6091535"/>
            <a:ext cx="7239000" cy="461665"/>
          </a:xfrm>
          <a:prstGeom prst="rect">
            <a:avLst/>
          </a:prstGeom>
          <a:noFill/>
        </p:spPr>
        <p:txBody>
          <a:bodyPr wrap="square" rtlCol="0">
            <a:spAutoFit/>
          </a:bodyPr>
          <a:lstStyle/>
          <a:p>
            <a:pPr algn="ctr"/>
            <a:r>
              <a:rPr lang="en-US" dirty="0" smtClean="0">
                <a:solidFill>
                  <a:schemeClr val="bg1"/>
                </a:solidFill>
                <a:latin typeface="Arial"/>
                <a:cs typeface="Arial"/>
              </a:rPr>
              <a:t>A way to distinguish rocky planets from water worlds</a:t>
            </a:r>
          </a:p>
        </p:txBody>
      </p:sp>
      <p:pic>
        <p:nvPicPr>
          <p:cNvPr id="10" name="Picture 9" descr="Rp_vs_p_all.eps"/>
          <p:cNvPicPr preferRelativeResize="0">
            <a:picLocks/>
          </p:cNvPicPr>
          <p:nvPr/>
        </p:nvPicPr>
        <p:blipFill>
          <a:blip r:embed="rId2"/>
          <a:stretch>
            <a:fillRect/>
          </a:stretch>
        </p:blipFill>
        <p:spPr>
          <a:xfrm>
            <a:off x="1673353" y="1063752"/>
            <a:ext cx="5870448" cy="3813048"/>
          </a:xfrm>
          <a:prstGeom prst="rect">
            <a:avLst/>
          </a:prstGeom>
          <a:solidFill>
            <a:schemeClr val="bg1"/>
          </a:solidFill>
        </p:spPr>
      </p:pic>
      <p:sp>
        <p:nvSpPr>
          <p:cNvPr id="11" name="TextBox 10"/>
          <p:cNvSpPr txBox="1"/>
          <p:nvPr/>
        </p:nvSpPr>
        <p:spPr>
          <a:xfrm>
            <a:off x="1066800" y="4895672"/>
            <a:ext cx="7239000" cy="1200328"/>
          </a:xfrm>
          <a:prstGeom prst="rect">
            <a:avLst/>
          </a:prstGeom>
          <a:noFill/>
        </p:spPr>
        <p:txBody>
          <a:bodyPr wrap="square" rtlCol="0">
            <a:spAutoFit/>
          </a:bodyPr>
          <a:lstStyle/>
          <a:p>
            <a:pPr algn="ctr"/>
            <a:r>
              <a:rPr lang="en-US" dirty="0" smtClean="0">
                <a:solidFill>
                  <a:schemeClr val="bg1"/>
                </a:solidFill>
                <a:latin typeface="Arial"/>
                <a:cs typeface="Arial"/>
              </a:rPr>
              <a:t>Many systems show gravitational interactions (transit time variations), which can be used to  constrain planet masses and bulk densities.</a:t>
            </a:r>
          </a:p>
          <a:p>
            <a:endParaRPr lang="en-US" dirty="0"/>
          </a:p>
        </p:txBody>
      </p:sp>
      <p:sp>
        <p:nvSpPr>
          <p:cNvPr id="6" name="TextBox 5"/>
          <p:cNvSpPr txBox="1"/>
          <p:nvPr/>
        </p:nvSpPr>
        <p:spPr>
          <a:xfrm>
            <a:off x="457200" y="228600"/>
            <a:ext cx="8229600" cy="646331"/>
          </a:xfrm>
          <a:prstGeom prst="rect">
            <a:avLst/>
          </a:prstGeom>
          <a:noFill/>
        </p:spPr>
        <p:txBody>
          <a:bodyPr wrap="square" rtlCol="0">
            <a:spAutoFit/>
          </a:bodyPr>
          <a:lstStyle/>
          <a:p>
            <a:pPr algn="ctr"/>
            <a:r>
              <a:rPr lang="en-US" sz="3600" dirty="0" smtClean="0">
                <a:solidFill>
                  <a:srgbClr val="558ED5"/>
                </a:solidFill>
                <a:latin typeface="Arial"/>
                <a:cs typeface="Arial"/>
              </a:rPr>
              <a:t>408 </a:t>
            </a:r>
            <a:r>
              <a:rPr lang="en-US" sz="3600" dirty="0" smtClean="0">
                <a:solidFill>
                  <a:srgbClr val="558ED5"/>
                </a:solidFill>
                <a:latin typeface="Arial"/>
                <a:cs typeface="Arial"/>
              </a:rPr>
              <a:t>candidates </a:t>
            </a:r>
            <a:r>
              <a:rPr lang="en-US" sz="3600" dirty="0" smtClean="0">
                <a:solidFill>
                  <a:schemeClr val="bg1"/>
                </a:solidFill>
                <a:latin typeface="Arial"/>
                <a:cs typeface="Arial"/>
              </a:rPr>
              <a:t>in 170 multiple systems</a:t>
            </a:r>
            <a:endParaRPr lang="en-US" sz="3600" dirty="0">
              <a:solidFill>
                <a:schemeClr val="bg1"/>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38492</TotalTime>
  <Words>146</Words>
  <Application>Microsoft Macintosh PowerPoint</Application>
  <PresentationFormat>On-screen Show (4:3)</PresentationFormat>
  <Paragraphs>22</Paragraphs>
  <Slides>7</Slides>
  <Notes>0</Notes>
  <HiddenSlides>0</HiddenSlides>
  <MMClips>2</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3_Office Theme</vt:lpstr>
      <vt:lpstr>1_Office Theme</vt:lpstr>
      <vt:lpstr>Kepler’s Astounding Haul  of Multiple-Planet Systems</vt:lpstr>
      <vt:lpstr>PowerPoint Presentation</vt:lpstr>
      <vt:lpstr>PowerPoint Presentation</vt:lpstr>
      <vt:lpstr>PowerPoint Presentation</vt:lpstr>
      <vt:lpstr>PowerPoint Presentation</vt:lpstr>
      <vt:lpstr>PowerPoint Presentation</vt:lpstr>
      <vt:lpstr>PowerPoint Presentation</vt:lpstr>
    </vt:vector>
  </TitlesOfParts>
  <Company>Ż]蟨٧쮠뿿큠ҭִ]蟨ż䜄뿿큐</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Life in the Universe</dc:title>
  <dc:creator>Dimitar Sasselov</dc:creator>
  <cp:keywords/>
  <cp:lastModifiedBy>Michele Johnson</cp:lastModifiedBy>
  <cp:revision>610</cp:revision>
  <dcterms:created xsi:type="dcterms:W3CDTF">2011-05-22T21:33:57Z</dcterms:created>
  <dcterms:modified xsi:type="dcterms:W3CDTF">2011-05-23T03:49:37Z</dcterms:modified>
</cp:coreProperties>
</file>