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2"/>
  </p:notesMasterIdLst>
  <p:sldIdLst>
    <p:sldId id="427" r:id="rId6"/>
    <p:sldId id="501" r:id="rId7"/>
    <p:sldId id="442" r:id="rId8"/>
    <p:sldId id="446" r:id="rId9"/>
    <p:sldId id="447" r:id="rId10"/>
    <p:sldId id="448" r:id="rId11"/>
    <p:sldId id="500" r:id="rId12"/>
    <p:sldId id="430" r:id="rId13"/>
    <p:sldId id="443" r:id="rId14"/>
    <p:sldId id="454" r:id="rId15"/>
    <p:sldId id="455" r:id="rId16"/>
    <p:sldId id="431" r:id="rId17"/>
    <p:sldId id="456" r:id="rId18"/>
    <p:sldId id="503" r:id="rId19"/>
    <p:sldId id="506" r:id="rId20"/>
    <p:sldId id="507" r:id="rId21"/>
    <p:sldId id="509" r:id="rId22"/>
    <p:sldId id="508" r:id="rId23"/>
    <p:sldId id="457" r:id="rId24"/>
    <p:sldId id="458" r:id="rId25"/>
    <p:sldId id="504" r:id="rId26"/>
    <p:sldId id="459" r:id="rId27"/>
    <p:sldId id="435" r:id="rId28"/>
    <p:sldId id="460" r:id="rId29"/>
    <p:sldId id="510" r:id="rId30"/>
    <p:sldId id="505" r:id="rId31"/>
    <p:sldId id="481" r:id="rId32"/>
    <p:sldId id="482" r:id="rId33"/>
    <p:sldId id="483" r:id="rId34"/>
    <p:sldId id="484" r:id="rId35"/>
    <p:sldId id="486" r:id="rId36"/>
    <p:sldId id="485" r:id="rId37"/>
    <p:sldId id="491" r:id="rId38"/>
    <p:sldId id="480" r:id="rId39"/>
    <p:sldId id="496" r:id="rId40"/>
    <p:sldId id="411" r:id="rId41"/>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9B"/>
    <a:srgbClr val="FF0000"/>
    <a:srgbClr val="A3005A"/>
    <a:srgbClr val="FEE9C4"/>
    <a:srgbClr val="FBCE7D"/>
    <a:srgbClr val="F5AD29"/>
    <a:srgbClr val="FED0A4"/>
    <a:srgbClr val="BBD9EC"/>
    <a:srgbClr val="003956"/>
    <a:srgbClr val="6000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6" d="100"/>
          <a:sy n="66" d="100"/>
        </p:scale>
        <p:origin x="-1194"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8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5738BA35-F135-4388-AF8D-89E21E960168}" type="datetimeFigureOut">
              <a:rPr lang="en-US" smtClean="0"/>
              <a:pPr/>
              <a:t>8/31/2013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CCE0616D-901E-42A2-9CB8-D7D28038ECED}" type="slidenum">
              <a:rPr lang="en-US" smtClean="0"/>
              <a:pPr/>
              <a:t>‹#›</a:t>
            </a:fld>
            <a:endParaRPr lang="en-US"/>
          </a:p>
        </p:txBody>
      </p:sp>
    </p:spTree>
    <p:extLst>
      <p:ext uri="{BB962C8B-B14F-4D97-AF65-F5344CB8AC3E}">
        <p14:creationId xmlns="" xmlns:p14="http://schemas.microsoft.com/office/powerpoint/2010/main" val="3615451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_Cover">
    <p:spTree>
      <p:nvGrpSpPr>
        <p:cNvPr id="1" name=""/>
        <p:cNvGrpSpPr/>
        <p:nvPr/>
      </p:nvGrpSpPr>
      <p:grpSpPr>
        <a:xfrm>
          <a:off x="0" y="0"/>
          <a:ext cx="0" cy="0"/>
          <a:chOff x="0" y="0"/>
          <a:chExt cx="0" cy="0"/>
        </a:xfrm>
      </p:grpSpPr>
      <p:pic>
        <p:nvPicPr>
          <p:cNvPr id="10" name="Picture 3" descr="C:\Documents and Settings\mazuzma\Desktop\wip\Logos\2012TASC\logos\Orange\With Tagline\pngs (Transparent Background)\TASC_Orange-TAG-LR.png"/>
          <p:cNvPicPr>
            <a:picLocks noChangeAspect="1" noChangeArrowheads="1"/>
          </p:cNvPicPr>
          <p:nvPr userDrawn="1"/>
        </p:nvPicPr>
        <p:blipFill>
          <a:blip r:embed="rId2" cstate="print"/>
          <a:srcRect/>
          <a:stretch>
            <a:fillRect/>
          </a:stretch>
        </p:blipFill>
        <p:spPr bwMode="auto">
          <a:xfrm>
            <a:off x="7772400" y="6248400"/>
            <a:ext cx="990600" cy="439538"/>
          </a:xfrm>
          <a:prstGeom prst="rect">
            <a:avLst/>
          </a:prstGeom>
          <a:noFill/>
        </p:spPr>
      </p:pic>
      <p:sp>
        <p:nvSpPr>
          <p:cNvPr id="22" name="TextBox 21"/>
          <p:cNvSpPr txBox="1"/>
          <p:nvPr userDrawn="1"/>
        </p:nvSpPr>
        <p:spPr>
          <a:xfrm>
            <a:off x="2209800" y="29718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1" name="Rectangle 10"/>
          <p:cNvSpPr/>
          <p:nvPr userDrawn="1"/>
        </p:nvSpPr>
        <p:spPr>
          <a:xfrm>
            <a:off x="0" y="1524000"/>
            <a:ext cx="2057400" cy="30480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2362200" y="31242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6" name="Text Placeholder 9"/>
          <p:cNvSpPr>
            <a:spLocks noGrp="1"/>
          </p:cNvSpPr>
          <p:nvPr>
            <p:ph type="body" sz="quarter" idx="16"/>
          </p:nvPr>
        </p:nvSpPr>
        <p:spPr>
          <a:xfrm>
            <a:off x="2209800" y="3200400"/>
            <a:ext cx="6934200" cy="2819400"/>
          </a:xfrm>
          <a:prstGeom prst="rect">
            <a:avLst/>
          </a:prstGeom>
        </p:spPr>
        <p:txBody>
          <a:bodyPr/>
          <a:lstStyle>
            <a:lvl1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2200" b="0" dirty="0" smtClean="0">
                <a:solidFill>
                  <a:schemeClr val="tx2">
                    <a:lumMod val="65000"/>
                    <a:lumOff val="35000"/>
                  </a:schemeClr>
                </a:solidFill>
                <a:latin typeface="Calibri" pitchFamily="34" charset="0"/>
                <a:ea typeface="+mn-ea"/>
                <a:cs typeface="Calibri" pitchFamily="34" charset="0"/>
              </a:defRPr>
            </a:lvl1pPr>
            <a:lvl2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2200" b="0" dirty="0" smtClean="0">
                <a:solidFill>
                  <a:schemeClr val="tx2">
                    <a:lumMod val="65000"/>
                    <a:lumOff val="35000"/>
                  </a:schemeClr>
                </a:solidFill>
                <a:latin typeface="Calibri" pitchFamily="34" charset="0"/>
                <a:ea typeface="+mn-ea"/>
                <a:cs typeface="Calibri" pitchFamily="34" charset="0"/>
              </a:defRPr>
            </a:lvl2pPr>
            <a:lvl3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1600" b="0" dirty="0" smtClean="0">
                <a:solidFill>
                  <a:schemeClr val="tx2">
                    <a:lumMod val="65000"/>
                    <a:lumOff val="35000"/>
                  </a:schemeClr>
                </a:solidFill>
                <a:latin typeface="Calibri" pitchFamily="34" charset="0"/>
                <a:ea typeface="+mn-ea"/>
                <a:cs typeface="Calibri" pitchFamily="34" charset="0"/>
              </a:defRPr>
            </a:lvl3pPr>
            <a:lvl4pPr marL="342900" indent="-342900" algn="l" rtl="0" eaLnBrk="1" fontAlgn="base" hangingPunct="1">
              <a:spcBef>
                <a:spcPts val="0"/>
              </a:spcBef>
              <a:spcAft>
                <a:spcPct val="0"/>
              </a:spcAft>
              <a:buSzPct val="100000"/>
              <a:buFont typeface="Wingdings" pitchFamily="2" charset="2"/>
              <a:buNone/>
              <a:defRPr lang="en-US" sz="1200" b="1" dirty="0" smtClean="0">
                <a:solidFill>
                  <a:srgbClr val="6A737B"/>
                </a:solidFill>
                <a:latin typeface="Calibri" pitchFamily="34" charset="0"/>
                <a:ea typeface="+mn-ea"/>
                <a:cs typeface="Calibri" pitchFamily="34" charset="0"/>
              </a:defRPr>
            </a:lvl4pPr>
            <a:lvl5pPr marL="971550" indent="-228600">
              <a:buNone/>
              <a:defRPr b="0">
                <a:solidFill>
                  <a:schemeClr val="tx2">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7" name="Text Placeholder 16"/>
          <p:cNvSpPr>
            <a:spLocks noGrp="1"/>
          </p:cNvSpPr>
          <p:nvPr>
            <p:ph type="body" sz="quarter" idx="17"/>
          </p:nvPr>
        </p:nvSpPr>
        <p:spPr>
          <a:xfrm>
            <a:off x="2209800" y="2286000"/>
            <a:ext cx="6629400" cy="609600"/>
          </a:xfrm>
        </p:spPr>
        <p:txBody>
          <a:bodyPr/>
          <a:lstStyle>
            <a:lvl1pPr marL="0" indent="0" algn="l" rtl="0" eaLnBrk="1" fontAlgn="base" hangingPunct="1">
              <a:lnSpc>
                <a:spcPct val="85000"/>
              </a:lnSpc>
              <a:spcBef>
                <a:spcPts val="0"/>
              </a:spcBef>
              <a:spcAft>
                <a:spcPts val="0"/>
              </a:spcAft>
              <a:buNone/>
              <a:defRPr lang="en-US" sz="2400" b="0" dirty="0" smtClean="0">
                <a:solidFill>
                  <a:schemeClr val="tx2">
                    <a:lumMod val="65000"/>
                    <a:lumOff val="35000"/>
                  </a:schemeClr>
                </a:solidFill>
                <a:latin typeface="Calibri" pitchFamily="34" charset="0"/>
                <a:ea typeface="+mj-ea"/>
                <a:cs typeface="Calibri" pitchFamily="34" charset="0"/>
              </a:defRPr>
            </a:lvl1pPr>
            <a:lvl2pPr marL="0" indent="0">
              <a:buNone/>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0"/>
            <a:r>
              <a:rPr lang="en-US" smtClean="0"/>
              <a:t>Click to edit Master text styles</a:t>
            </a:r>
          </a:p>
        </p:txBody>
      </p:sp>
      <p:sp>
        <p:nvSpPr>
          <p:cNvPr id="14" name="Title 13"/>
          <p:cNvSpPr>
            <a:spLocks noGrp="1"/>
          </p:cNvSpPr>
          <p:nvPr>
            <p:ph type="title"/>
          </p:nvPr>
        </p:nvSpPr>
        <p:spPr>
          <a:xfrm>
            <a:off x="2209800" y="1037735"/>
            <a:ext cx="6629400" cy="1219200"/>
          </a:xfrm>
        </p:spPr>
        <p:txBody>
          <a:bodyPr anchor="ctr" anchorCtr="0"/>
          <a:lstStyle>
            <a:lvl1pPr>
              <a:defRPr sz="3200">
                <a:solidFill>
                  <a:schemeClr val="tx1"/>
                </a:solidFill>
              </a:defRPr>
            </a:lvl1pPr>
          </a:lstStyle>
          <a:p>
            <a:r>
              <a:rPr lang="en-US" smtClean="0"/>
              <a:t>Click to edit Master title style</a:t>
            </a:r>
            <a:endParaRPr lang="en-US"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 Cover">
    <p:spTree>
      <p:nvGrpSpPr>
        <p:cNvPr id="1" name=""/>
        <p:cNvGrpSpPr/>
        <p:nvPr/>
      </p:nvGrpSpPr>
      <p:grpSpPr>
        <a:xfrm>
          <a:off x="0" y="0"/>
          <a:ext cx="0" cy="0"/>
          <a:chOff x="0" y="0"/>
          <a:chExt cx="0" cy="0"/>
        </a:xfrm>
      </p:grpSpPr>
      <p:sp>
        <p:nvSpPr>
          <p:cNvPr id="11" name="Rectangle 10"/>
          <p:cNvSpPr/>
          <p:nvPr userDrawn="1"/>
        </p:nvSpPr>
        <p:spPr>
          <a:xfrm>
            <a:off x="0" y="1371600"/>
            <a:ext cx="2057400" cy="30480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Placeholder 9"/>
          <p:cNvSpPr>
            <a:spLocks noGrp="1"/>
          </p:cNvSpPr>
          <p:nvPr>
            <p:ph type="body" sz="quarter" idx="13"/>
          </p:nvPr>
        </p:nvSpPr>
        <p:spPr>
          <a:xfrm>
            <a:off x="2743200" y="2743200"/>
            <a:ext cx="6197600" cy="2819400"/>
          </a:xfrm>
          <a:prstGeom prst="rect">
            <a:avLst/>
          </a:prstGeom>
        </p:spPr>
        <p:txBody>
          <a:bodyPr/>
          <a:lstStyle>
            <a:lvl1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2200" b="0" dirty="0" smtClean="0">
                <a:solidFill>
                  <a:schemeClr val="bg2">
                    <a:lumMod val="75000"/>
                  </a:schemeClr>
                </a:solidFill>
                <a:latin typeface="Calibri" pitchFamily="34" charset="0"/>
                <a:ea typeface="+mn-ea"/>
                <a:cs typeface="Calibri" pitchFamily="34" charset="0"/>
              </a:defRPr>
            </a:lvl1pPr>
            <a:lvl2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2200" b="0" dirty="0" smtClean="0">
                <a:solidFill>
                  <a:schemeClr val="bg2">
                    <a:lumMod val="75000"/>
                  </a:schemeClr>
                </a:solidFill>
                <a:latin typeface="Calibri" pitchFamily="34" charset="0"/>
                <a:ea typeface="+mn-ea"/>
                <a:cs typeface="Calibri" pitchFamily="34" charset="0"/>
              </a:defRPr>
            </a:lvl2pPr>
            <a:lvl3pPr marL="342900" marR="0" indent="-342900" algn="l" defTabSz="914400" rtl="0" eaLnBrk="1" fontAlgn="base" latinLnBrk="0" hangingPunct="1">
              <a:lnSpc>
                <a:spcPct val="100000"/>
              </a:lnSpc>
              <a:spcBef>
                <a:spcPts val="0"/>
              </a:spcBef>
              <a:spcAft>
                <a:spcPct val="0"/>
              </a:spcAft>
              <a:buClrTx/>
              <a:buSzPct val="100000"/>
              <a:buFont typeface="Wingdings" pitchFamily="2" charset="2"/>
              <a:buNone/>
              <a:tabLst/>
              <a:defRPr lang="en-US" sz="1600" b="0" dirty="0" smtClean="0">
                <a:solidFill>
                  <a:schemeClr val="bg2">
                    <a:lumMod val="75000"/>
                  </a:schemeClr>
                </a:solidFill>
                <a:latin typeface="Calibri" pitchFamily="34" charset="0"/>
                <a:ea typeface="+mn-ea"/>
                <a:cs typeface="Calibri" pitchFamily="34" charset="0"/>
              </a:defRPr>
            </a:lvl3pPr>
            <a:lvl4pPr marL="342900" indent="-342900" algn="l" rtl="0" eaLnBrk="1" fontAlgn="base" hangingPunct="1">
              <a:spcBef>
                <a:spcPts val="0"/>
              </a:spcBef>
              <a:spcAft>
                <a:spcPct val="0"/>
              </a:spcAft>
              <a:buSzPct val="100000"/>
              <a:buFont typeface="Wingdings" pitchFamily="2" charset="2"/>
              <a:buNone/>
              <a:defRPr lang="en-US" sz="1200" b="1" dirty="0" smtClean="0">
                <a:solidFill>
                  <a:schemeClr val="bg2">
                    <a:lumMod val="75000"/>
                  </a:schemeClr>
                </a:solidFill>
                <a:latin typeface="Calibri" pitchFamily="34" charset="0"/>
                <a:ea typeface="+mn-ea"/>
                <a:cs typeface="Calibri" pitchFamily="34" charset="0"/>
              </a:defRPr>
            </a:lvl4pPr>
            <a:lvl5pPr marL="971550" indent="-228600">
              <a:buNone/>
              <a:defRPr b="0">
                <a:solidFill>
                  <a:schemeClr val="tx2">
                    <a:lumMod val="65000"/>
                    <a:lumOff val="3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6"/>
          <p:cNvSpPr>
            <a:spLocks noGrp="1"/>
          </p:cNvSpPr>
          <p:nvPr>
            <p:ph type="body" sz="quarter" idx="14"/>
          </p:nvPr>
        </p:nvSpPr>
        <p:spPr>
          <a:xfrm>
            <a:off x="2743200" y="1828800"/>
            <a:ext cx="6208889" cy="609600"/>
          </a:xfrm>
        </p:spPr>
        <p:txBody>
          <a:bodyPr/>
          <a:lstStyle>
            <a:lvl1pPr marL="0" indent="0" algn="l" rtl="0" eaLnBrk="1" fontAlgn="base" hangingPunct="1">
              <a:lnSpc>
                <a:spcPct val="85000"/>
              </a:lnSpc>
              <a:spcBef>
                <a:spcPts val="0"/>
              </a:spcBef>
              <a:spcAft>
                <a:spcPts val="0"/>
              </a:spcAft>
              <a:buNone/>
              <a:defRPr lang="en-US" sz="2400" b="0" dirty="0" smtClean="0">
                <a:solidFill>
                  <a:schemeClr val="bg2">
                    <a:lumMod val="75000"/>
                  </a:schemeClr>
                </a:solidFill>
                <a:latin typeface="Calibri" pitchFamily="34" charset="0"/>
                <a:ea typeface="+mj-ea"/>
                <a:cs typeface="Calibri" pitchFamily="34" charset="0"/>
              </a:defRPr>
            </a:lvl1pPr>
            <a:lvl2pPr marL="0" indent="0">
              <a:buNone/>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0"/>
            <a:r>
              <a:rPr lang="en-US" smtClean="0"/>
              <a:t>Click to edit Master text styles</a:t>
            </a:r>
          </a:p>
        </p:txBody>
      </p:sp>
      <p:sp>
        <p:nvSpPr>
          <p:cNvPr id="20" name="Rectangle 19"/>
          <p:cNvSpPr/>
          <p:nvPr userDrawn="1"/>
        </p:nvSpPr>
        <p:spPr>
          <a:xfrm>
            <a:off x="0" y="1049866"/>
            <a:ext cx="2438400" cy="114300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2743200" y="914400"/>
            <a:ext cx="6172200" cy="838200"/>
          </a:xfrm>
        </p:spPr>
        <p:txBody>
          <a:bodyPr anchor="b" anchorCtr="0"/>
          <a:lstStyle>
            <a:lvl1pPr>
              <a:defRPr lang="en-US" sz="3200" b="1" dirty="0" smtClean="0">
                <a:solidFill>
                  <a:schemeClr val="tx1"/>
                </a:solidFill>
                <a:latin typeface="Calibri" pitchFamily="34" charset="0"/>
                <a:ea typeface="+mj-ea"/>
                <a:cs typeface="Calibri" pitchFamily="34" charset="0"/>
              </a:defRPr>
            </a:lvl1pPr>
          </a:lstStyle>
          <a:p>
            <a:pPr marL="0" lvl="0" indent="0" algn="l" rtl="0" eaLnBrk="1" fontAlgn="base" hangingPunct="1">
              <a:lnSpc>
                <a:spcPct val="85000"/>
              </a:lnSpc>
              <a:spcBef>
                <a:spcPts val="0"/>
              </a:spcBef>
              <a:spcAft>
                <a:spcPts val="0"/>
              </a:spcAft>
              <a:buSzPct val="100000"/>
              <a:buFont typeface="Wingdings" pitchFamily="2" charset="2"/>
              <a:buNone/>
            </a:pPr>
            <a:r>
              <a:rPr lang="en-US" smtClean="0"/>
              <a:t>Click to edit Master title style</a:t>
            </a:r>
            <a:endParaRPr lang="en-US" dirty="0"/>
          </a:p>
        </p:txBody>
      </p:sp>
      <p:pic>
        <p:nvPicPr>
          <p:cNvPr id="12" name="Picture 2" descr="C:\Documents and Settings\mazuzma\Desktop\wip\Logos\2012TASC\IA.png"/>
          <p:cNvPicPr>
            <a:picLocks noChangeAspect="1" noChangeArrowheads="1"/>
          </p:cNvPicPr>
          <p:nvPr userDrawn="1"/>
        </p:nvPicPr>
        <p:blipFill>
          <a:blip r:embed="rId2" cstate="print"/>
          <a:srcRect/>
          <a:stretch>
            <a:fillRect/>
          </a:stretch>
        </p:blipFill>
        <p:spPr bwMode="auto">
          <a:xfrm>
            <a:off x="381000" y="1219200"/>
            <a:ext cx="1676400" cy="794800"/>
          </a:xfrm>
          <a:prstGeom prst="rect">
            <a:avLst/>
          </a:prstGeom>
          <a:noFill/>
        </p:spPr>
      </p:pic>
      <p:pic>
        <p:nvPicPr>
          <p:cNvPr id="14" name="Picture 3" descr="C:\Documents and Settings\mazuzma\Desktop\wip\Logos\2012TASC\logos\Orange\With Tagline\pngs (Transparent Background)\TASC_Orange-TAG-LR.png"/>
          <p:cNvPicPr>
            <a:picLocks noChangeAspect="1" noChangeArrowheads="1"/>
          </p:cNvPicPr>
          <p:nvPr userDrawn="1"/>
        </p:nvPicPr>
        <p:blipFill>
          <a:blip r:embed="rId3" cstate="print"/>
          <a:srcRect/>
          <a:stretch>
            <a:fillRect/>
          </a:stretch>
        </p:blipFill>
        <p:spPr bwMode="auto">
          <a:xfrm>
            <a:off x="7772400" y="6248400"/>
            <a:ext cx="990600" cy="439538"/>
          </a:xfrm>
          <a:prstGeom prst="rect">
            <a:avLst/>
          </a:prstGeom>
          <a:noFill/>
        </p:spPr>
      </p:pic>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ullet Slide">
    <p:spTree>
      <p:nvGrpSpPr>
        <p:cNvPr id="1" name=""/>
        <p:cNvGrpSpPr/>
        <p:nvPr/>
      </p:nvGrpSpPr>
      <p:grpSpPr>
        <a:xfrm>
          <a:off x="0" y="0"/>
          <a:ext cx="0" cy="0"/>
          <a:chOff x="0" y="0"/>
          <a:chExt cx="0" cy="0"/>
        </a:xfrm>
      </p:grpSpPr>
      <p:sp>
        <p:nvSpPr>
          <p:cNvPr id="11" name="Rectangle 10"/>
          <p:cNvSpPr/>
          <p:nvPr userDrawn="1"/>
        </p:nvSpPr>
        <p:spPr>
          <a:xfrm>
            <a:off x="0" y="0"/>
            <a:ext cx="9144000" cy="838200"/>
          </a:xfrm>
          <a:prstGeom prst="rect">
            <a:avLst/>
          </a:prstGeom>
          <a:gradFill>
            <a:gsLst>
              <a:gs pos="0">
                <a:schemeClr val="bg1">
                  <a:lumMod val="85000"/>
                </a:schemeClr>
              </a:gs>
              <a:gs pos="100000">
                <a:schemeClr val="bg1"/>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Isosceles Triangle 14"/>
          <p:cNvSpPr/>
          <p:nvPr userDrawn="1"/>
        </p:nvSpPr>
        <p:spPr>
          <a:xfrm rot="5400000">
            <a:off x="209550" y="286103"/>
            <a:ext cx="152400" cy="190500"/>
          </a:xfrm>
          <a:prstGeom prst="triangle">
            <a:avLst/>
          </a:prstGeom>
          <a:solidFill>
            <a:srgbClr val="F58C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rtl="0" fontAlgn="base">
              <a:spcBef>
                <a:spcPct val="0"/>
              </a:spcBef>
              <a:spcAft>
                <a:spcPct val="0"/>
              </a:spcAft>
              <a:defRPr/>
            </a:pPr>
            <a:endParaRPr lang="en-US" kern="1200">
              <a:solidFill>
                <a:schemeClr val="lt1"/>
              </a:solidFill>
              <a:latin typeface="+mn-lt"/>
              <a:ea typeface="+mn-ea"/>
              <a:cs typeface="+mn-cs"/>
            </a:endParaRPr>
          </a:p>
        </p:txBody>
      </p:sp>
      <p:sp>
        <p:nvSpPr>
          <p:cNvPr id="22" name="TextBox 21"/>
          <p:cNvSpPr txBox="1"/>
          <p:nvPr userDrawn="1"/>
        </p:nvSpPr>
        <p:spPr>
          <a:xfrm>
            <a:off x="2209800" y="26670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2" name="Text Placeholder 11"/>
          <p:cNvSpPr>
            <a:spLocks noGrp="1"/>
          </p:cNvSpPr>
          <p:nvPr>
            <p:ph type="body" sz="quarter" idx="16"/>
          </p:nvPr>
        </p:nvSpPr>
        <p:spPr>
          <a:xfrm>
            <a:off x="457200" y="1143000"/>
            <a:ext cx="8382000" cy="4800600"/>
          </a:xfrm>
        </p:spPr>
        <p:txBody>
          <a:bodyPr>
            <a:normAutofit/>
          </a:bodyPr>
          <a:lstStyle>
            <a:lvl1pPr marL="231775" indent="-231775">
              <a:defRPr b="0">
                <a:solidFill>
                  <a:schemeClr val="bg2">
                    <a:lumMod val="75000"/>
                  </a:schemeClr>
                </a:solidFill>
              </a:defRPr>
            </a:lvl1pPr>
            <a:lvl2pPr>
              <a:defRPr b="0">
                <a:solidFill>
                  <a:schemeClr val="bg2">
                    <a:lumMod val="75000"/>
                  </a:schemeClr>
                </a:solidFill>
              </a:defRPr>
            </a:lvl2pPr>
            <a:lvl3pPr>
              <a:defRPr b="0">
                <a:solidFill>
                  <a:schemeClr val="bg2">
                    <a:lumMod val="75000"/>
                  </a:schemeClr>
                </a:solidFill>
              </a:defRPr>
            </a:lvl3pPr>
            <a:lvl4pPr>
              <a:defRPr b="0">
                <a:solidFill>
                  <a:schemeClr val="bg2">
                    <a:lumMod val="75000"/>
                  </a:schemeClr>
                </a:solidFill>
              </a:defRPr>
            </a:lvl4pPr>
            <a:lvl5pPr>
              <a:defRPr b="0">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8659770" y="6484959"/>
            <a:ext cx="484230" cy="20996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2"/>
          <p:cNvPicPr>
            <a:picLocks noChangeAspect="1" noChangeArrowheads="1"/>
          </p:cNvPicPr>
          <p:nvPr userDrawn="1"/>
        </p:nvPicPr>
        <p:blipFill>
          <a:blip r:embed="rId2" cstate="print"/>
          <a:srcRect/>
          <a:stretch>
            <a:fillRect/>
          </a:stretch>
        </p:blipFill>
        <p:spPr bwMode="auto">
          <a:xfrm>
            <a:off x="7745370" y="6488422"/>
            <a:ext cx="762000" cy="218851"/>
          </a:xfrm>
          <a:prstGeom prst="rect">
            <a:avLst/>
          </a:prstGeom>
          <a:noFill/>
          <a:ln w="9525">
            <a:noFill/>
            <a:miter lim="800000"/>
            <a:headEnd/>
            <a:tailEnd/>
          </a:ln>
        </p:spPr>
      </p:pic>
      <p:sp>
        <p:nvSpPr>
          <p:cNvPr id="20" name="Rectangle 89"/>
          <p:cNvSpPr>
            <a:spLocks noGrp="1" noChangeArrowheads="1"/>
          </p:cNvSpPr>
          <p:nvPr>
            <p:ph type="sldNum" sz="quarter" idx="4"/>
          </p:nvPr>
        </p:nvSpPr>
        <p:spPr>
          <a:xfrm>
            <a:off x="0" y="6553200"/>
            <a:ext cx="1066800" cy="304800"/>
          </a:xfrm>
          <a:prstGeom prst="rect">
            <a:avLst/>
          </a:prstGeom>
        </p:spPr>
        <p:txBody>
          <a:bodyPr/>
          <a:lstStyle>
            <a:lvl1pPr>
              <a:defRPr sz="800" b="1">
                <a:solidFill>
                  <a:schemeClr val="bg1">
                    <a:lumMod val="50000"/>
                  </a:schemeClr>
                </a:solidFill>
                <a:latin typeface="Calibri" pitchFamily="34" charset="0"/>
                <a:cs typeface="Calibri" pitchFamily="34" charset="0"/>
              </a:defRPr>
            </a:lvl1pPr>
          </a:lstStyle>
          <a:p>
            <a:pPr>
              <a:defRPr/>
            </a:pPr>
            <a:fld id="{FF6BD25E-35BA-4084-AA63-E6D66ECF93E2}" type="slidenum">
              <a:rPr lang="en-US" smtClean="0"/>
              <a:pPr>
                <a:defRPr/>
              </a:pPr>
              <a:t>‹#›</a:t>
            </a:fld>
            <a:endParaRPr lang="en-US" dirty="0"/>
          </a:p>
        </p:txBody>
      </p:sp>
      <p:sp>
        <p:nvSpPr>
          <p:cNvPr id="13" name="Rectangle 12"/>
          <p:cNvSpPr/>
          <p:nvPr userDrawn="1"/>
        </p:nvSpPr>
        <p:spPr>
          <a:xfrm>
            <a:off x="0" y="0"/>
            <a:ext cx="9144000" cy="76199"/>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0" y="76200"/>
            <a:ext cx="9144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itle 13"/>
          <p:cNvSpPr>
            <a:spLocks noGrp="1"/>
          </p:cNvSpPr>
          <p:nvPr>
            <p:ph type="title" hasCustomPrompt="1"/>
          </p:nvPr>
        </p:nvSpPr>
        <p:spPr>
          <a:xfrm>
            <a:off x="457200" y="188976"/>
            <a:ext cx="8229600" cy="746939"/>
          </a:xfrm>
        </p:spPr>
        <p:txBody>
          <a:bodyPr/>
          <a:lstStyle>
            <a:lvl1pPr marL="0" marR="0" indent="0" algn="l" defTabSz="914400" rtl="0" eaLnBrk="1" fontAlgn="base" latinLnBrk="0" hangingPunct="1">
              <a:lnSpc>
                <a:spcPct val="90000"/>
              </a:lnSpc>
              <a:spcBef>
                <a:spcPct val="0"/>
              </a:spcBef>
              <a:spcAft>
                <a:spcPct val="0"/>
              </a:spcAft>
              <a:buClrTx/>
              <a:buSzTx/>
              <a:buFontTx/>
              <a:buNone/>
              <a:tabLst/>
              <a:defRPr lang="en-US" sz="2400" b="1" dirty="0">
                <a:solidFill>
                  <a:schemeClr val="tx1"/>
                </a:solidFill>
                <a:latin typeface="+mn-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dirty="0" smtClean="0"/>
              <a:t>Click to edit Master text style</a:t>
            </a:r>
            <a:endParaRPr lang="en-US" dirty="0"/>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 2 Column">
    <p:spTree>
      <p:nvGrpSpPr>
        <p:cNvPr id="1" name=""/>
        <p:cNvGrpSpPr/>
        <p:nvPr/>
      </p:nvGrpSpPr>
      <p:grpSpPr>
        <a:xfrm>
          <a:off x="0" y="0"/>
          <a:ext cx="0" cy="0"/>
          <a:chOff x="0" y="0"/>
          <a:chExt cx="0" cy="0"/>
        </a:xfrm>
      </p:grpSpPr>
      <p:sp>
        <p:nvSpPr>
          <p:cNvPr id="11" name="Rectangle 10"/>
          <p:cNvSpPr/>
          <p:nvPr userDrawn="1"/>
        </p:nvSpPr>
        <p:spPr>
          <a:xfrm>
            <a:off x="0" y="0"/>
            <a:ext cx="9144000" cy="838200"/>
          </a:xfrm>
          <a:prstGeom prst="rect">
            <a:avLst/>
          </a:prstGeom>
          <a:gradFill>
            <a:gsLst>
              <a:gs pos="0">
                <a:schemeClr val="bg1">
                  <a:lumMod val="85000"/>
                </a:schemeClr>
              </a:gs>
              <a:gs pos="100000">
                <a:schemeClr val="bg1"/>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Isosceles Triangle 14"/>
          <p:cNvSpPr/>
          <p:nvPr userDrawn="1"/>
        </p:nvSpPr>
        <p:spPr>
          <a:xfrm rot="5400000">
            <a:off x="209550" y="286103"/>
            <a:ext cx="152400" cy="190500"/>
          </a:xfrm>
          <a:prstGeom prst="triangle">
            <a:avLst/>
          </a:prstGeom>
          <a:solidFill>
            <a:srgbClr val="F58C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rtl="0" fontAlgn="base">
              <a:spcBef>
                <a:spcPct val="0"/>
              </a:spcBef>
              <a:spcAft>
                <a:spcPct val="0"/>
              </a:spcAft>
              <a:defRPr/>
            </a:pPr>
            <a:endParaRPr lang="en-US" kern="1200">
              <a:solidFill>
                <a:schemeClr val="lt1"/>
              </a:solidFill>
              <a:latin typeface="+mn-lt"/>
              <a:ea typeface="+mn-ea"/>
              <a:cs typeface="+mn-cs"/>
            </a:endParaRPr>
          </a:p>
        </p:txBody>
      </p:sp>
      <p:sp>
        <p:nvSpPr>
          <p:cNvPr id="22" name="TextBox 21"/>
          <p:cNvSpPr txBox="1"/>
          <p:nvPr userDrawn="1"/>
        </p:nvSpPr>
        <p:spPr>
          <a:xfrm>
            <a:off x="2209800" y="26670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2" name="Text Placeholder 11"/>
          <p:cNvSpPr>
            <a:spLocks noGrp="1"/>
          </p:cNvSpPr>
          <p:nvPr>
            <p:ph type="body" sz="quarter" idx="16"/>
          </p:nvPr>
        </p:nvSpPr>
        <p:spPr>
          <a:xfrm>
            <a:off x="457200" y="1143000"/>
            <a:ext cx="3962400" cy="4800600"/>
          </a:xfrm>
        </p:spPr>
        <p:txBody>
          <a:bodyPr>
            <a:normAutofit/>
          </a:bodyPr>
          <a:lstStyle>
            <a:lvl1pPr marL="231775" indent="-231775">
              <a:defRPr b="0">
                <a:solidFill>
                  <a:schemeClr val="bg2">
                    <a:lumMod val="75000"/>
                  </a:schemeClr>
                </a:solidFill>
              </a:defRPr>
            </a:lvl1pPr>
            <a:lvl2pPr>
              <a:defRPr b="0">
                <a:solidFill>
                  <a:schemeClr val="bg2">
                    <a:lumMod val="75000"/>
                  </a:schemeClr>
                </a:solidFill>
              </a:defRPr>
            </a:lvl2pPr>
            <a:lvl3pPr>
              <a:defRPr b="0">
                <a:solidFill>
                  <a:schemeClr val="bg2">
                    <a:lumMod val="75000"/>
                  </a:schemeClr>
                </a:solidFill>
              </a:defRPr>
            </a:lvl3pPr>
            <a:lvl4pPr>
              <a:defRPr b="0">
                <a:solidFill>
                  <a:schemeClr val="bg2">
                    <a:lumMod val="75000"/>
                  </a:schemeClr>
                </a:solidFill>
              </a:defRPr>
            </a:lvl4pPr>
            <a:lvl5pPr>
              <a:defRPr b="0">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8659770" y="6484959"/>
            <a:ext cx="484230" cy="20996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2"/>
          <p:cNvPicPr>
            <a:picLocks noChangeAspect="1" noChangeArrowheads="1"/>
          </p:cNvPicPr>
          <p:nvPr userDrawn="1"/>
        </p:nvPicPr>
        <p:blipFill>
          <a:blip r:embed="rId2" cstate="print"/>
          <a:srcRect/>
          <a:stretch>
            <a:fillRect/>
          </a:stretch>
        </p:blipFill>
        <p:spPr bwMode="auto">
          <a:xfrm>
            <a:off x="7745370" y="6488422"/>
            <a:ext cx="762000" cy="218851"/>
          </a:xfrm>
          <a:prstGeom prst="rect">
            <a:avLst/>
          </a:prstGeom>
          <a:noFill/>
          <a:ln w="9525">
            <a:noFill/>
            <a:miter lim="800000"/>
            <a:headEnd/>
            <a:tailEnd/>
          </a:ln>
        </p:spPr>
      </p:pic>
      <p:sp>
        <p:nvSpPr>
          <p:cNvPr id="20" name="Rectangle 89"/>
          <p:cNvSpPr>
            <a:spLocks noGrp="1" noChangeArrowheads="1"/>
          </p:cNvSpPr>
          <p:nvPr>
            <p:ph type="sldNum" sz="quarter" idx="4"/>
          </p:nvPr>
        </p:nvSpPr>
        <p:spPr>
          <a:xfrm>
            <a:off x="0" y="6553200"/>
            <a:ext cx="1066800" cy="304800"/>
          </a:xfrm>
          <a:prstGeom prst="rect">
            <a:avLst/>
          </a:prstGeom>
        </p:spPr>
        <p:txBody>
          <a:bodyPr/>
          <a:lstStyle>
            <a:lvl1pPr>
              <a:defRPr sz="800" b="1">
                <a:solidFill>
                  <a:schemeClr val="bg1">
                    <a:lumMod val="50000"/>
                  </a:schemeClr>
                </a:solidFill>
                <a:latin typeface="Calibri" pitchFamily="34" charset="0"/>
                <a:cs typeface="Calibri" pitchFamily="34" charset="0"/>
              </a:defRPr>
            </a:lvl1pPr>
          </a:lstStyle>
          <a:p>
            <a:pPr>
              <a:defRPr/>
            </a:pPr>
            <a:fld id="{FF6BD25E-35BA-4084-AA63-E6D66ECF93E2}" type="slidenum">
              <a:rPr lang="en-US" smtClean="0"/>
              <a:pPr>
                <a:defRPr/>
              </a:pPr>
              <a:t>‹#›</a:t>
            </a:fld>
            <a:endParaRPr lang="en-US" dirty="0"/>
          </a:p>
        </p:txBody>
      </p:sp>
      <p:sp>
        <p:nvSpPr>
          <p:cNvPr id="13" name="Rectangle 12"/>
          <p:cNvSpPr/>
          <p:nvPr userDrawn="1"/>
        </p:nvSpPr>
        <p:spPr>
          <a:xfrm>
            <a:off x="0" y="0"/>
            <a:ext cx="9144000" cy="76199"/>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0" y="76200"/>
            <a:ext cx="9144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itle 13"/>
          <p:cNvSpPr>
            <a:spLocks noGrp="1"/>
          </p:cNvSpPr>
          <p:nvPr>
            <p:ph type="title" hasCustomPrompt="1"/>
          </p:nvPr>
        </p:nvSpPr>
        <p:spPr>
          <a:xfrm>
            <a:off x="457200" y="188976"/>
            <a:ext cx="8229600" cy="838200"/>
          </a:xfrm>
        </p:spPr>
        <p:txBody>
          <a:bodyPr/>
          <a:lstStyle>
            <a:lvl1pPr marL="0" marR="0" indent="0" algn="l" defTabSz="914400" rtl="0" eaLnBrk="1" fontAlgn="base" latinLnBrk="0" hangingPunct="1">
              <a:lnSpc>
                <a:spcPct val="90000"/>
              </a:lnSpc>
              <a:spcBef>
                <a:spcPct val="0"/>
              </a:spcBef>
              <a:spcAft>
                <a:spcPct val="0"/>
              </a:spcAft>
              <a:buClrTx/>
              <a:buSzTx/>
              <a:buFontTx/>
              <a:buNone/>
              <a:tabLst/>
              <a:defRPr lang="en-US" sz="2400" b="1" dirty="0">
                <a:solidFill>
                  <a:schemeClr val="tx1"/>
                </a:solidFill>
                <a:latin typeface="+mn-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dirty="0" smtClean="0"/>
              <a:t>Click to edit Master text style</a:t>
            </a:r>
            <a:endParaRPr lang="en-US" dirty="0"/>
          </a:p>
        </p:txBody>
      </p:sp>
      <p:sp>
        <p:nvSpPr>
          <p:cNvPr id="21" name="Text Placeholder 11"/>
          <p:cNvSpPr>
            <a:spLocks noGrp="1"/>
          </p:cNvSpPr>
          <p:nvPr>
            <p:ph type="body" sz="quarter" idx="17"/>
          </p:nvPr>
        </p:nvSpPr>
        <p:spPr>
          <a:xfrm>
            <a:off x="4724400" y="1143000"/>
            <a:ext cx="3962400" cy="4800600"/>
          </a:xfrm>
        </p:spPr>
        <p:txBody>
          <a:bodyPr>
            <a:normAutofit/>
          </a:bodyPr>
          <a:lstStyle>
            <a:lvl1pPr marL="231775" indent="-231775">
              <a:defRPr b="0">
                <a:solidFill>
                  <a:schemeClr val="bg2">
                    <a:lumMod val="75000"/>
                  </a:schemeClr>
                </a:solidFill>
              </a:defRPr>
            </a:lvl1pPr>
            <a:lvl2pPr>
              <a:defRPr b="0">
                <a:solidFill>
                  <a:schemeClr val="bg2">
                    <a:lumMod val="75000"/>
                  </a:schemeClr>
                </a:solidFill>
              </a:defRPr>
            </a:lvl2pPr>
            <a:lvl3pPr>
              <a:defRPr b="0">
                <a:solidFill>
                  <a:schemeClr val="bg2">
                    <a:lumMod val="75000"/>
                  </a:schemeClr>
                </a:solidFill>
              </a:defRPr>
            </a:lvl3pPr>
            <a:lvl4pPr>
              <a:defRPr b="0">
                <a:solidFill>
                  <a:schemeClr val="bg2">
                    <a:lumMod val="75000"/>
                  </a:schemeClr>
                </a:solidFill>
              </a:defRPr>
            </a:lvl4pPr>
            <a:lvl5pPr>
              <a:defRPr b="0">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for art ">
    <p:spTree>
      <p:nvGrpSpPr>
        <p:cNvPr id="1" name=""/>
        <p:cNvGrpSpPr/>
        <p:nvPr/>
      </p:nvGrpSpPr>
      <p:grpSpPr>
        <a:xfrm>
          <a:off x="0" y="0"/>
          <a:ext cx="0" cy="0"/>
          <a:chOff x="0" y="0"/>
          <a:chExt cx="0" cy="0"/>
        </a:xfrm>
      </p:grpSpPr>
      <p:sp>
        <p:nvSpPr>
          <p:cNvPr id="11" name="Rectangle 10"/>
          <p:cNvSpPr/>
          <p:nvPr userDrawn="1"/>
        </p:nvSpPr>
        <p:spPr>
          <a:xfrm>
            <a:off x="0" y="0"/>
            <a:ext cx="9144000" cy="838200"/>
          </a:xfrm>
          <a:prstGeom prst="rect">
            <a:avLst/>
          </a:prstGeom>
          <a:gradFill>
            <a:gsLst>
              <a:gs pos="0">
                <a:schemeClr val="bg1">
                  <a:lumMod val="85000"/>
                </a:schemeClr>
              </a:gs>
              <a:gs pos="100000">
                <a:schemeClr val="bg1"/>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Isosceles Triangle 14"/>
          <p:cNvSpPr/>
          <p:nvPr userDrawn="1"/>
        </p:nvSpPr>
        <p:spPr>
          <a:xfrm rot="5400000">
            <a:off x="209550" y="286103"/>
            <a:ext cx="152400" cy="190500"/>
          </a:xfrm>
          <a:prstGeom prst="triangle">
            <a:avLst/>
          </a:prstGeom>
          <a:solidFill>
            <a:srgbClr val="F58C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rtl="0" fontAlgn="base">
              <a:spcBef>
                <a:spcPct val="0"/>
              </a:spcBef>
              <a:spcAft>
                <a:spcPct val="0"/>
              </a:spcAft>
              <a:defRPr/>
            </a:pPr>
            <a:endParaRPr lang="en-US" kern="1200">
              <a:solidFill>
                <a:schemeClr val="lt1"/>
              </a:solidFill>
              <a:latin typeface="+mn-lt"/>
              <a:ea typeface="+mn-ea"/>
              <a:cs typeface="+mn-cs"/>
            </a:endParaRPr>
          </a:p>
        </p:txBody>
      </p:sp>
      <p:sp>
        <p:nvSpPr>
          <p:cNvPr id="22" name="TextBox 21"/>
          <p:cNvSpPr txBox="1"/>
          <p:nvPr userDrawn="1"/>
        </p:nvSpPr>
        <p:spPr>
          <a:xfrm>
            <a:off x="2209800" y="26670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7" name="Rectangle 16"/>
          <p:cNvSpPr/>
          <p:nvPr userDrawn="1"/>
        </p:nvSpPr>
        <p:spPr>
          <a:xfrm>
            <a:off x="8659770" y="6484959"/>
            <a:ext cx="484230" cy="20996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2"/>
          <p:cNvPicPr>
            <a:picLocks noChangeAspect="1" noChangeArrowheads="1"/>
          </p:cNvPicPr>
          <p:nvPr userDrawn="1"/>
        </p:nvPicPr>
        <p:blipFill>
          <a:blip r:embed="rId2" cstate="print"/>
          <a:srcRect/>
          <a:stretch>
            <a:fillRect/>
          </a:stretch>
        </p:blipFill>
        <p:spPr bwMode="auto">
          <a:xfrm>
            <a:off x="7745370" y="6488422"/>
            <a:ext cx="762000" cy="218851"/>
          </a:xfrm>
          <a:prstGeom prst="rect">
            <a:avLst/>
          </a:prstGeom>
          <a:noFill/>
          <a:ln w="9525">
            <a:noFill/>
            <a:miter lim="800000"/>
            <a:headEnd/>
            <a:tailEnd/>
          </a:ln>
        </p:spPr>
      </p:pic>
      <p:sp>
        <p:nvSpPr>
          <p:cNvPr id="20" name="Rectangle 89"/>
          <p:cNvSpPr>
            <a:spLocks noGrp="1" noChangeArrowheads="1"/>
          </p:cNvSpPr>
          <p:nvPr>
            <p:ph type="sldNum" sz="quarter" idx="4"/>
          </p:nvPr>
        </p:nvSpPr>
        <p:spPr>
          <a:xfrm>
            <a:off x="0" y="6553200"/>
            <a:ext cx="1066800" cy="304800"/>
          </a:xfrm>
          <a:prstGeom prst="rect">
            <a:avLst/>
          </a:prstGeom>
        </p:spPr>
        <p:txBody>
          <a:bodyPr/>
          <a:lstStyle>
            <a:lvl1pPr>
              <a:defRPr sz="800" b="1">
                <a:solidFill>
                  <a:schemeClr val="bg1">
                    <a:lumMod val="50000"/>
                  </a:schemeClr>
                </a:solidFill>
                <a:latin typeface="Calibri" pitchFamily="34" charset="0"/>
                <a:cs typeface="Calibri" pitchFamily="34" charset="0"/>
              </a:defRPr>
            </a:lvl1pPr>
          </a:lstStyle>
          <a:p>
            <a:pPr>
              <a:defRPr/>
            </a:pPr>
            <a:fld id="{FF6BD25E-35BA-4084-AA63-E6D66ECF93E2}" type="slidenum">
              <a:rPr lang="en-US" smtClean="0"/>
              <a:pPr>
                <a:defRPr/>
              </a:pPr>
              <a:t>‹#›</a:t>
            </a:fld>
            <a:endParaRPr lang="en-US" dirty="0"/>
          </a:p>
        </p:txBody>
      </p:sp>
      <p:sp>
        <p:nvSpPr>
          <p:cNvPr id="13" name="Rectangle 12"/>
          <p:cNvSpPr/>
          <p:nvPr userDrawn="1"/>
        </p:nvSpPr>
        <p:spPr>
          <a:xfrm>
            <a:off x="0" y="0"/>
            <a:ext cx="9144000" cy="76199"/>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0" y="76200"/>
            <a:ext cx="9144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itle 13"/>
          <p:cNvSpPr>
            <a:spLocks noGrp="1"/>
          </p:cNvSpPr>
          <p:nvPr>
            <p:ph type="title" hasCustomPrompt="1"/>
          </p:nvPr>
        </p:nvSpPr>
        <p:spPr>
          <a:xfrm>
            <a:off x="457200" y="188976"/>
            <a:ext cx="8229600" cy="838200"/>
          </a:xfrm>
        </p:spPr>
        <p:txBody>
          <a:bodyPr/>
          <a:lstStyle>
            <a:lvl1pPr marL="0" marR="0" indent="0" algn="l" defTabSz="914400" rtl="0" eaLnBrk="1" fontAlgn="base" latinLnBrk="0" hangingPunct="1">
              <a:lnSpc>
                <a:spcPct val="90000"/>
              </a:lnSpc>
              <a:spcBef>
                <a:spcPct val="0"/>
              </a:spcBef>
              <a:spcAft>
                <a:spcPct val="0"/>
              </a:spcAft>
              <a:buClrTx/>
              <a:buSzTx/>
              <a:buFontTx/>
              <a:buNone/>
              <a:tabLst/>
              <a:defRPr lang="en-US" sz="2400" b="1" dirty="0">
                <a:solidFill>
                  <a:schemeClr val="tx1"/>
                </a:solidFill>
                <a:latin typeface="+mn-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dirty="0" smtClean="0"/>
              <a:t>Click to edit Master text style</a:t>
            </a:r>
            <a:endParaRPr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able Slide">
    <p:spTree>
      <p:nvGrpSpPr>
        <p:cNvPr id="1" name=""/>
        <p:cNvGrpSpPr/>
        <p:nvPr/>
      </p:nvGrpSpPr>
      <p:grpSpPr>
        <a:xfrm>
          <a:off x="0" y="0"/>
          <a:ext cx="0" cy="0"/>
          <a:chOff x="0" y="0"/>
          <a:chExt cx="0" cy="0"/>
        </a:xfrm>
      </p:grpSpPr>
      <p:sp>
        <p:nvSpPr>
          <p:cNvPr id="11" name="Rectangle 10"/>
          <p:cNvSpPr/>
          <p:nvPr userDrawn="1"/>
        </p:nvSpPr>
        <p:spPr>
          <a:xfrm>
            <a:off x="0" y="0"/>
            <a:ext cx="9144000" cy="838200"/>
          </a:xfrm>
          <a:prstGeom prst="rect">
            <a:avLst/>
          </a:prstGeom>
          <a:gradFill>
            <a:gsLst>
              <a:gs pos="0">
                <a:schemeClr val="bg1">
                  <a:lumMod val="85000"/>
                </a:schemeClr>
              </a:gs>
              <a:gs pos="100000">
                <a:schemeClr val="bg1"/>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Isosceles Triangle 14"/>
          <p:cNvSpPr/>
          <p:nvPr userDrawn="1"/>
        </p:nvSpPr>
        <p:spPr>
          <a:xfrm rot="5400000">
            <a:off x="209550" y="286103"/>
            <a:ext cx="152400" cy="190500"/>
          </a:xfrm>
          <a:prstGeom prst="triangle">
            <a:avLst/>
          </a:prstGeom>
          <a:solidFill>
            <a:srgbClr val="F58C2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rtl="0" fontAlgn="base">
              <a:spcBef>
                <a:spcPct val="0"/>
              </a:spcBef>
              <a:spcAft>
                <a:spcPct val="0"/>
              </a:spcAft>
              <a:defRPr/>
            </a:pPr>
            <a:endParaRPr lang="en-US" kern="1200">
              <a:solidFill>
                <a:schemeClr val="lt1"/>
              </a:solidFill>
              <a:latin typeface="+mn-lt"/>
              <a:ea typeface="+mn-ea"/>
              <a:cs typeface="+mn-cs"/>
            </a:endParaRPr>
          </a:p>
        </p:txBody>
      </p:sp>
      <p:sp>
        <p:nvSpPr>
          <p:cNvPr id="22" name="TextBox 21"/>
          <p:cNvSpPr txBox="1"/>
          <p:nvPr userDrawn="1"/>
        </p:nvSpPr>
        <p:spPr>
          <a:xfrm>
            <a:off x="2209800" y="2667000"/>
            <a:ext cx="5334000" cy="369332"/>
          </a:xfrm>
          <a:prstGeom prst="rect">
            <a:avLst/>
          </a:prstGeom>
          <a:noFill/>
        </p:spPr>
        <p:txBody>
          <a:bodyPr wrap="square" rtlCol="0">
            <a:spAutoFit/>
          </a:bodyPr>
          <a:lstStyle/>
          <a:p>
            <a:endParaRPr lang="en-US" dirty="0" smtClean="0">
              <a:latin typeface="Verdana" pitchFamily="34" charset="0"/>
            </a:endParaRPr>
          </a:p>
        </p:txBody>
      </p:sp>
      <p:sp>
        <p:nvSpPr>
          <p:cNvPr id="17" name="Rectangle 16"/>
          <p:cNvSpPr/>
          <p:nvPr userDrawn="1"/>
        </p:nvSpPr>
        <p:spPr>
          <a:xfrm>
            <a:off x="8659770" y="6484959"/>
            <a:ext cx="484230" cy="209960"/>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2"/>
          <p:cNvPicPr>
            <a:picLocks noChangeAspect="1" noChangeArrowheads="1"/>
          </p:cNvPicPr>
          <p:nvPr userDrawn="1"/>
        </p:nvPicPr>
        <p:blipFill>
          <a:blip r:embed="rId2" cstate="print"/>
          <a:srcRect/>
          <a:stretch>
            <a:fillRect/>
          </a:stretch>
        </p:blipFill>
        <p:spPr bwMode="auto">
          <a:xfrm>
            <a:off x="7745370" y="6488422"/>
            <a:ext cx="762000" cy="218851"/>
          </a:xfrm>
          <a:prstGeom prst="rect">
            <a:avLst/>
          </a:prstGeom>
          <a:noFill/>
          <a:ln w="9525">
            <a:noFill/>
            <a:miter lim="800000"/>
            <a:headEnd/>
            <a:tailEnd/>
          </a:ln>
        </p:spPr>
      </p:pic>
      <p:sp>
        <p:nvSpPr>
          <p:cNvPr id="20" name="Rectangle 89"/>
          <p:cNvSpPr>
            <a:spLocks noGrp="1" noChangeArrowheads="1"/>
          </p:cNvSpPr>
          <p:nvPr>
            <p:ph type="sldNum" sz="quarter" idx="4"/>
          </p:nvPr>
        </p:nvSpPr>
        <p:spPr>
          <a:xfrm>
            <a:off x="0" y="6553200"/>
            <a:ext cx="1066800" cy="304800"/>
          </a:xfrm>
          <a:prstGeom prst="rect">
            <a:avLst/>
          </a:prstGeom>
        </p:spPr>
        <p:txBody>
          <a:bodyPr/>
          <a:lstStyle>
            <a:lvl1pPr>
              <a:defRPr sz="800" b="1">
                <a:solidFill>
                  <a:schemeClr val="bg1">
                    <a:lumMod val="50000"/>
                  </a:schemeClr>
                </a:solidFill>
                <a:latin typeface="Calibri" pitchFamily="34" charset="0"/>
                <a:cs typeface="Calibri" pitchFamily="34" charset="0"/>
              </a:defRPr>
            </a:lvl1pPr>
          </a:lstStyle>
          <a:p>
            <a:pPr>
              <a:defRPr/>
            </a:pPr>
            <a:fld id="{FF6BD25E-35BA-4084-AA63-E6D66ECF93E2}" type="slidenum">
              <a:rPr lang="en-US" smtClean="0"/>
              <a:pPr>
                <a:defRPr/>
              </a:pPr>
              <a:t>‹#›</a:t>
            </a:fld>
            <a:endParaRPr lang="en-US" dirty="0"/>
          </a:p>
        </p:txBody>
      </p:sp>
      <p:sp>
        <p:nvSpPr>
          <p:cNvPr id="13" name="Rectangle 12"/>
          <p:cNvSpPr/>
          <p:nvPr userDrawn="1"/>
        </p:nvSpPr>
        <p:spPr>
          <a:xfrm>
            <a:off x="0" y="0"/>
            <a:ext cx="9144000" cy="76199"/>
          </a:xfrm>
          <a:prstGeom prst="rect">
            <a:avLst/>
          </a:prstGeom>
          <a:solidFill>
            <a:srgbClr val="F78D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0" y="76200"/>
            <a:ext cx="91440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itle 13"/>
          <p:cNvSpPr>
            <a:spLocks noGrp="1"/>
          </p:cNvSpPr>
          <p:nvPr>
            <p:ph type="title" hasCustomPrompt="1"/>
          </p:nvPr>
        </p:nvSpPr>
        <p:spPr>
          <a:xfrm>
            <a:off x="457200" y="188976"/>
            <a:ext cx="8229600" cy="838200"/>
          </a:xfrm>
        </p:spPr>
        <p:txBody>
          <a:bodyPr/>
          <a:lstStyle>
            <a:lvl1pPr marL="0" marR="0" indent="0" algn="l" defTabSz="914400" rtl="0" eaLnBrk="1" fontAlgn="base" latinLnBrk="0" hangingPunct="1">
              <a:lnSpc>
                <a:spcPct val="90000"/>
              </a:lnSpc>
              <a:spcBef>
                <a:spcPct val="0"/>
              </a:spcBef>
              <a:spcAft>
                <a:spcPct val="0"/>
              </a:spcAft>
              <a:buClrTx/>
              <a:buSzTx/>
              <a:buFontTx/>
              <a:buNone/>
              <a:tabLst/>
              <a:defRPr lang="en-US" sz="2400" b="1" dirty="0">
                <a:solidFill>
                  <a:schemeClr val="tx1"/>
                </a:solidFill>
                <a:latin typeface="+mn-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dirty="0" smtClean="0"/>
              <a:t>Click to edit Master text style</a:t>
            </a:r>
            <a:endParaRPr lang="en-US" dirty="0"/>
          </a:p>
        </p:txBody>
      </p:sp>
      <p:sp>
        <p:nvSpPr>
          <p:cNvPr id="24" name="Table Placeholder 23"/>
          <p:cNvSpPr>
            <a:spLocks noGrp="1"/>
          </p:cNvSpPr>
          <p:nvPr>
            <p:ph type="tbl" sz="quarter" idx="11"/>
          </p:nvPr>
        </p:nvSpPr>
        <p:spPr>
          <a:xfrm>
            <a:off x="838200" y="1219200"/>
            <a:ext cx="7467600" cy="2971800"/>
          </a:xfrm>
        </p:spPr>
        <p:txBody>
          <a:bodyPr/>
          <a:lstStyle/>
          <a:p>
            <a:r>
              <a:rPr lang="en-US" smtClean="0"/>
              <a:t>Click icon to add table</a:t>
            </a:r>
            <a:endParaRPr lang="en-US"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losing Slide">
    <p:spTree>
      <p:nvGrpSpPr>
        <p:cNvPr id="1" name=""/>
        <p:cNvGrpSpPr/>
        <p:nvPr/>
      </p:nvGrpSpPr>
      <p:grpSpPr>
        <a:xfrm>
          <a:off x="0" y="0"/>
          <a:ext cx="0" cy="0"/>
          <a:chOff x="0" y="0"/>
          <a:chExt cx="0" cy="0"/>
        </a:xfrm>
      </p:grpSpPr>
      <p:sp>
        <p:nvSpPr>
          <p:cNvPr id="9" name="Rectangle 89"/>
          <p:cNvSpPr>
            <a:spLocks noGrp="1" noChangeArrowheads="1"/>
          </p:cNvSpPr>
          <p:nvPr>
            <p:ph type="sldNum" sz="quarter" idx="4"/>
          </p:nvPr>
        </p:nvSpPr>
        <p:spPr>
          <a:xfrm>
            <a:off x="0" y="6553200"/>
            <a:ext cx="1066800" cy="304800"/>
          </a:xfrm>
          <a:prstGeom prst="rect">
            <a:avLst/>
          </a:prstGeom>
        </p:spPr>
        <p:txBody>
          <a:bodyPr/>
          <a:lstStyle>
            <a:lvl1pPr>
              <a:defRPr sz="800">
                <a:solidFill>
                  <a:schemeClr val="bg2">
                    <a:lumMod val="50000"/>
                  </a:schemeClr>
                </a:solidFill>
                <a:latin typeface="+mn-lt"/>
                <a:cs typeface="Arial" charset="0"/>
              </a:defRPr>
            </a:lvl1pPr>
          </a:lstStyle>
          <a:p>
            <a:pPr>
              <a:defRPr/>
            </a:pPr>
            <a:fld id="{FF6BD25E-35BA-4084-AA63-E6D66ECF93E2}" type="slidenum">
              <a:rPr lang="en-US" smtClean="0"/>
              <a:pPr>
                <a:defRPr/>
              </a:pPr>
              <a:t>‹#›</a:t>
            </a:fld>
            <a:endParaRPr lang="en-US" dirty="0"/>
          </a:p>
        </p:txBody>
      </p:sp>
      <p:sp>
        <p:nvSpPr>
          <p:cNvPr id="10" name="TextBox 9"/>
          <p:cNvSpPr txBox="1"/>
          <p:nvPr userDrawn="1"/>
        </p:nvSpPr>
        <p:spPr>
          <a:xfrm>
            <a:off x="0" y="6642100"/>
            <a:ext cx="9144000" cy="215900"/>
          </a:xfrm>
          <a:prstGeom prst="rect">
            <a:avLst/>
          </a:prstGeom>
          <a:noFill/>
        </p:spPr>
        <p:txBody>
          <a:bodyPr wrap="square">
            <a:spAutoFit/>
          </a:bodyPr>
          <a:lstStyle/>
          <a:p>
            <a:pPr algn="ctr">
              <a:defRPr/>
            </a:pPr>
            <a:r>
              <a:rPr lang="it-IT" sz="800" dirty="0" smtClean="0">
                <a:solidFill>
                  <a:schemeClr val="bg1"/>
                </a:solidFill>
                <a:latin typeface="Tw Cen MT" pitchFamily="34" charset="0"/>
              </a:rPr>
              <a:t>© 2012 TASC, Inc. | TASC Proprietary</a:t>
            </a:r>
            <a:endParaRPr lang="en-US" sz="800" dirty="0">
              <a:solidFill>
                <a:schemeClr val="bg1"/>
              </a:solidFill>
              <a:latin typeface="Tw Cen MT" pitchFamily="34" charset="0"/>
            </a:endParaRPr>
          </a:p>
        </p:txBody>
      </p:sp>
      <p:sp>
        <p:nvSpPr>
          <p:cNvPr id="13" name="Rectangle 12"/>
          <p:cNvSpPr/>
          <p:nvPr userDrawn="1"/>
        </p:nvSpPr>
        <p:spPr>
          <a:xfrm>
            <a:off x="0" y="0"/>
            <a:ext cx="9144000" cy="428625"/>
          </a:xfrm>
          <a:prstGeom prst="rect">
            <a:avLst/>
          </a:prstGeom>
          <a:solidFill>
            <a:srgbClr val="B5BA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fontAlgn="base">
              <a:spcBef>
                <a:spcPct val="0"/>
              </a:spcBef>
              <a:spcAft>
                <a:spcPct val="0"/>
              </a:spcAft>
            </a:pPr>
            <a:endParaRPr lang="en-US" kern="1200">
              <a:solidFill>
                <a:schemeClr val="lt1"/>
              </a:solidFill>
              <a:latin typeface="+mn-lt"/>
              <a:ea typeface="+mn-ea"/>
              <a:cs typeface="+mn-cs"/>
            </a:endParaRPr>
          </a:p>
        </p:txBody>
      </p:sp>
      <p:pic>
        <p:nvPicPr>
          <p:cNvPr id="6" name="Picture 2" descr="C:\Documents and Settings\mazuzma\Desktop\wip\Logos\2012TASC\logos\Orange\With Tagline\pngs (Transparent Background)\TASC_Orange-TAG-MR.png"/>
          <p:cNvPicPr>
            <a:picLocks noChangeAspect="1" noChangeArrowheads="1"/>
          </p:cNvPicPr>
          <p:nvPr userDrawn="1"/>
        </p:nvPicPr>
        <p:blipFill>
          <a:blip r:embed="rId2" cstate="print"/>
          <a:srcRect/>
          <a:stretch>
            <a:fillRect/>
          </a:stretch>
        </p:blipFill>
        <p:spPr bwMode="auto">
          <a:xfrm>
            <a:off x="2438401" y="2286000"/>
            <a:ext cx="4419600" cy="1957731"/>
          </a:xfrm>
          <a:prstGeom prst="rect">
            <a:avLst/>
          </a:prstGeom>
          <a:noFill/>
        </p:spPr>
      </p:pic>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9"/>
          <p:cNvSpPr>
            <a:spLocks noGrp="1" noChangeArrowheads="1"/>
          </p:cNvSpPr>
          <p:nvPr>
            <p:ph type="sldNum" sz="quarter" idx="4"/>
          </p:nvPr>
        </p:nvSpPr>
        <p:spPr>
          <a:xfrm>
            <a:off x="0" y="6553200"/>
            <a:ext cx="1066800" cy="304800"/>
          </a:xfrm>
          <a:prstGeom prst="rect">
            <a:avLst/>
          </a:prstGeom>
        </p:spPr>
        <p:txBody>
          <a:bodyPr/>
          <a:lstStyle>
            <a:lvl1pPr>
              <a:defRPr sz="800">
                <a:latin typeface="Calibri" pitchFamily="34" charset="0"/>
                <a:cs typeface="Calibri" pitchFamily="34" charset="0"/>
              </a:defRPr>
            </a:lvl1pPr>
          </a:lstStyle>
          <a:p>
            <a:pPr>
              <a:defRPr/>
            </a:pPr>
            <a:fld id="{FF6BD25E-35BA-4084-AA63-E6D66ECF93E2}" type="slidenum">
              <a:rPr lang="en-US" smtClean="0"/>
              <a:pPr>
                <a:defRPr/>
              </a:pPr>
              <a:t>‹#›</a:t>
            </a:fld>
            <a:endParaRPr lang="en-US" dirty="0"/>
          </a:p>
        </p:txBody>
      </p:sp>
      <p:sp>
        <p:nvSpPr>
          <p:cNvPr id="1029" name="Title Placeholder 15"/>
          <p:cNvSpPr>
            <a:spLocks noGrp="1"/>
          </p:cNvSpPr>
          <p:nvPr>
            <p:ph type="title"/>
          </p:nvPr>
        </p:nvSpPr>
        <p:spPr bwMode="auto">
          <a:xfrm>
            <a:off x="609600" y="228600"/>
            <a:ext cx="8229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 name="TextBox 9"/>
          <p:cNvSpPr txBox="1"/>
          <p:nvPr/>
        </p:nvSpPr>
        <p:spPr>
          <a:xfrm>
            <a:off x="0" y="6642100"/>
            <a:ext cx="9144000" cy="215900"/>
          </a:xfrm>
          <a:prstGeom prst="rect">
            <a:avLst/>
          </a:prstGeom>
          <a:noFill/>
        </p:spPr>
        <p:txBody>
          <a:bodyPr wrap="square">
            <a:spAutoFit/>
          </a:bodyPr>
          <a:lstStyle/>
          <a:p>
            <a:pPr algn="ctr">
              <a:defRPr/>
            </a:pPr>
            <a:r>
              <a:rPr lang="it-IT" sz="800" dirty="0" smtClean="0">
                <a:solidFill>
                  <a:schemeClr val="bg1"/>
                </a:solidFill>
                <a:latin typeface="Tw Cen MT" pitchFamily="34" charset="0"/>
              </a:rPr>
              <a:t>© 2012 TASC, Inc. | TASC Proprietary</a:t>
            </a:r>
            <a:endParaRPr lang="en-US" sz="800" dirty="0">
              <a:solidFill>
                <a:schemeClr val="bg1"/>
              </a:solidFill>
              <a:latin typeface="Tw Cen MT" pitchFamily="34" charset="0"/>
            </a:endParaRPr>
          </a:p>
        </p:txBody>
      </p:sp>
      <p:sp>
        <p:nvSpPr>
          <p:cNvPr id="1031" name="Text Placeholder 15"/>
          <p:cNvSpPr>
            <a:spLocks noGrp="1"/>
          </p:cNvSpPr>
          <p:nvPr>
            <p:ph type="body" idx="1"/>
          </p:nvPr>
        </p:nvSpPr>
        <p:spPr bwMode="auto">
          <a:xfrm>
            <a:off x="609600" y="1417638"/>
            <a:ext cx="8001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9" name="Picture 13"/>
          <p:cNvPicPr>
            <a:picLocks noChangeAspect="1" noChangeArrowheads="1"/>
          </p:cNvPicPr>
          <p:nvPr/>
        </p:nvPicPr>
        <p:blipFill>
          <a:blip r:embed="rId9" cstate="print"/>
          <a:srcRect/>
          <a:stretch>
            <a:fillRect/>
          </a:stretch>
        </p:blipFill>
        <p:spPr bwMode="auto">
          <a:xfrm>
            <a:off x="7914105" y="6558547"/>
            <a:ext cx="609600" cy="2032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4329" r:id="rId1"/>
    <p:sldLayoutId id="2147484330" r:id="rId2"/>
    <p:sldLayoutId id="2147484346" r:id="rId3"/>
    <p:sldLayoutId id="2147484348" r:id="rId4"/>
    <p:sldLayoutId id="2147484347" r:id="rId5"/>
    <p:sldLayoutId id="2147484349" r:id="rId6"/>
    <p:sldLayoutId id="2147484339" r:id="rId7"/>
  </p:sldLayoutIdLst>
  <p:transition spd="slow">
    <p:fade thruBlk="1"/>
  </p:transition>
  <p:hf hdr="0" ftr="0" dt="0"/>
  <p:txStyles>
    <p:titleStyle>
      <a:lvl1pPr algn="l" rtl="0" eaLnBrk="1" fontAlgn="base" hangingPunct="1">
        <a:lnSpc>
          <a:spcPct val="90000"/>
        </a:lnSpc>
        <a:spcBef>
          <a:spcPct val="0"/>
        </a:spcBef>
        <a:spcAft>
          <a:spcPct val="0"/>
        </a:spcAft>
        <a:defRPr lang="en-US" sz="2400" b="1">
          <a:solidFill>
            <a:schemeClr val="tx1"/>
          </a:solidFill>
          <a:latin typeface="+mn-lt"/>
          <a:ea typeface="+mj-ea"/>
          <a:cs typeface="+mj-cs"/>
        </a:defRPr>
      </a:lvl1pPr>
      <a:lvl2pPr algn="l" rtl="0" eaLnBrk="1" fontAlgn="base" hangingPunct="1">
        <a:spcBef>
          <a:spcPct val="0"/>
        </a:spcBef>
        <a:spcAft>
          <a:spcPct val="0"/>
        </a:spcAft>
        <a:defRPr sz="2400" b="1">
          <a:solidFill>
            <a:schemeClr val="bg1"/>
          </a:solidFill>
          <a:latin typeface="Verdana" pitchFamily="34" charset="0"/>
          <a:ea typeface="Arial" pitchFamily="-112" charset="0"/>
          <a:cs typeface="Arial" pitchFamily="-112" charset="0"/>
        </a:defRPr>
      </a:lvl2pPr>
      <a:lvl3pPr algn="l" rtl="0" eaLnBrk="1" fontAlgn="base" hangingPunct="1">
        <a:spcBef>
          <a:spcPct val="0"/>
        </a:spcBef>
        <a:spcAft>
          <a:spcPct val="0"/>
        </a:spcAft>
        <a:defRPr sz="2400" b="1">
          <a:solidFill>
            <a:schemeClr val="bg1"/>
          </a:solidFill>
          <a:latin typeface="Verdana" pitchFamily="34" charset="0"/>
          <a:ea typeface="Arial" pitchFamily="-112" charset="0"/>
          <a:cs typeface="Arial" pitchFamily="-112" charset="0"/>
        </a:defRPr>
      </a:lvl3pPr>
      <a:lvl4pPr algn="l" rtl="0" eaLnBrk="1" fontAlgn="base" hangingPunct="1">
        <a:spcBef>
          <a:spcPct val="0"/>
        </a:spcBef>
        <a:spcAft>
          <a:spcPct val="0"/>
        </a:spcAft>
        <a:defRPr sz="2400" b="1">
          <a:solidFill>
            <a:schemeClr val="bg1"/>
          </a:solidFill>
          <a:latin typeface="Verdana" pitchFamily="34" charset="0"/>
          <a:ea typeface="Arial" pitchFamily="-112" charset="0"/>
          <a:cs typeface="Arial" pitchFamily="-112" charset="0"/>
        </a:defRPr>
      </a:lvl4pPr>
      <a:lvl5pPr algn="l" rtl="0" eaLnBrk="1" fontAlgn="base" hangingPunct="1">
        <a:spcBef>
          <a:spcPct val="0"/>
        </a:spcBef>
        <a:spcAft>
          <a:spcPct val="0"/>
        </a:spcAft>
        <a:defRPr sz="2400" b="1">
          <a:solidFill>
            <a:schemeClr val="bg1"/>
          </a:solidFill>
          <a:latin typeface="Verdana" pitchFamily="34" charset="0"/>
          <a:ea typeface="Arial" pitchFamily="-112" charset="0"/>
          <a:cs typeface="Arial" pitchFamily="-112" charset="0"/>
        </a:defRPr>
      </a:lvl5pPr>
      <a:lvl6pPr marL="457200" algn="l" rtl="0" eaLnBrk="1" fontAlgn="base" hangingPunct="1">
        <a:spcBef>
          <a:spcPct val="0"/>
        </a:spcBef>
        <a:spcAft>
          <a:spcPct val="0"/>
        </a:spcAft>
        <a:defRPr sz="2600" b="1">
          <a:solidFill>
            <a:schemeClr val="tx1"/>
          </a:solidFill>
          <a:latin typeface="Verdana" pitchFamily="-112" charset="0"/>
          <a:ea typeface="Arial" pitchFamily="-112" charset="0"/>
          <a:cs typeface="Arial" pitchFamily="-112" charset="0"/>
        </a:defRPr>
      </a:lvl6pPr>
      <a:lvl7pPr marL="914400" algn="l" rtl="0" eaLnBrk="1" fontAlgn="base" hangingPunct="1">
        <a:spcBef>
          <a:spcPct val="0"/>
        </a:spcBef>
        <a:spcAft>
          <a:spcPct val="0"/>
        </a:spcAft>
        <a:defRPr sz="2600" b="1">
          <a:solidFill>
            <a:schemeClr val="tx1"/>
          </a:solidFill>
          <a:latin typeface="Verdana" pitchFamily="-112" charset="0"/>
          <a:ea typeface="Arial" pitchFamily="-112" charset="0"/>
          <a:cs typeface="Arial" pitchFamily="-112" charset="0"/>
        </a:defRPr>
      </a:lvl7pPr>
      <a:lvl8pPr marL="1371600" algn="l" rtl="0" eaLnBrk="1" fontAlgn="base" hangingPunct="1">
        <a:spcBef>
          <a:spcPct val="0"/>
        </a:spcBef>
        <a:spcAft>
          <a:spcPct val="0"/>
        </a:spcAft>
        <a:defRPr sz="2600" b="1">
          <a:solidFill>
            <a:schemeClr val="tx1"/>
          </a:solidFill>
          <a:latin typeface="Verdana" pitchFamily="-112" charset="0"/>
          <a:ea typeface="Arial" pitchFamily="-112" charset="0"/>
          <a:cs typeface="Arial" pitchFamily="-112" charset="0"/>
        </a:defRPr>
      </a:lvl8pPr>
      <a:lvl9pPr marL="1828800" algn="l" rtl="0" eaLnBrk="1" fontAlgn="base" hangingPunct="1">
        <a:spcBef>
          <a:spcPct val="0"/>
        </a:spcBef>
        <a:spcAft>
          <a:spcPct val="0"/>
        </a:spcAft>
        <a:defRPr sz="2600" b="1">
          <a:solidFill>
            <a:schemeClr val="tx1"/>
          </a:solidFill>
          <a:latin typeface="Verdana" pitchFamily="-112" charset="0"/>
          <a:ea typeface="Arial" pitchFamily="-112" charset="0"/>
          <a:cs typeface="Arial" pitchFamily="-112" charset="0"/>
        </a:defRPr>
      </a:lvl9pPr>
    </p:titleStyle>
    <p:bodyStyle>
      <a:lvl1pPr marL="342900" indent="-342900" algn="l" rtl="0" eaLnBrk="1" fontAlgn="base" hangingPunct="1">
        <a:spcBef>
          <a:spcPct val="65000"/>
        </a:spcBef>
        <a:spcAft>
          <a:spcPct val="0"/>
        </a:spcAft>
        <a:buSzPct val="100000"/>
        <a:buFont typeface="Wingdings" pitchFamily="2" charset="2"/>
        <a:buChar char="§"/>
        <a:defRPr sz="2200" b="1">
          <a:solidFill>
            <a:srgbClr val="6A737B"/>
          </a:solidFill>
          <a:latin typeface="Calibri" pitchFamily="34" charset="0"/>
          <a:ea typeface="+mn-ea"/>
          <a:cs typeface="Calibri" pitchFamily="34" charset="0"/>
        </a:defRPr>
      </a:lvl1pPr>
      <a:lvl2pPr marL="628650" indent="-171450" algn="l" rtl="0" eaLnBrk="1" fontAlgn="base" hangingPunct="1">
        <a:spcBef>
          <a:spcPct val="20000"/>
        </a:spcBef>
        <a:spcAft>
          <a:spcPct val="0"/>
        </a:spcAft>
        <a:buChar char="–"/>
        <a:defRPr>
          <a:solidFill>
            <a:srgbClr val="6A737B"/>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Font typeface="Verdana" pitchFamily="34" charset="0"/>
        <a:buChar char="–"/>
        <a:defRPr sz="1600">
          <a:solidFill>
            <a:srgbClr val="6A737B"/>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600">
          <a:solidFill>
            <a:srgbClr val="6A737B"/>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Verdana" pitchFamily="34" charset="0"/>
        <a:buChar char="–"/>
        <a:defRPr sz="1600">
          <a:solidFill>
            <a:srgbClr val="6A737B"/>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17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7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7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7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hyperlink" Target="http://nasa.github.com/CertWare/" TargetMode="External"/><Relationship Id="rId13" Type="http://schemas.openxmlformats.org/officeDocument/2006/relationships/hyperlink" Target="http://www.nasa.gov/centers/ivv/pdf/170849main_IVV%2009-4%20-%20Rev%20AE.pdf" TargetMode="External"/><Relationship Id="rId3" Type="http://schemas.openxmlformats.org/officeDocument/2006/relationships/hyperlink" Target="http://ieeexplore.ieee.org/search/searchresult.jsp?newsearch=true&amp;queryText=15026-2-2011&amp;.x=0&amp;.y=0" TargetMode="External"/><Relationship Id="rId7" Type="http://schemas.openxmlformats.org/officeDocument/2006/relationships/hyperlink" Target="http://www.omg.org/spec/SACM/" TargetMode="External"/><Relationship Id="rId12" Type="http://schemas.openxmlformats.org/officeDocument/2006/relationships/hyperlink" Target="https://ecmles.faircon.net/livelink/livelink/open/4361662" TargetMode="External"/><Relationship Id="rId2" Type="http://schemas.openxmlformats.org/officeDocument/2006/relationships/hyperlink" Target="https://ecmles.faircon.net/livelink/livelink/open/3761653" TargetMode="External"/><Relationship Id="rId1" Type="http://schemas.openxmlformats.org/officeDocument/2006/relationships/slideLayout" Target="../slideLayouts/slideLayout3.xml"/><Relationship Id="rId6" Type="http://schemas.openxmlformats.org/officeDocument/2006/relationships/hyperlink" Target="http://www.adelard.com/asce/choosing-asce/cae.html" TargetMode="External"/><Relationship Id="rId11" Type="http://schemas.openxmlformats.org/officeDocument/2006/relationships/hyperlink" Target="https://ecmles.faircon.net/livelink/livelink?func=ll&amp;objId=4425949&amp;objAction=browse" TargetMode="External"/><Relationship Id="rId5" Type="http://schemas.openxmlformats.org/officeDocument/2006/relationships/hyperlink" Target="http://www.adelard.com/asce/choosing-asce/index.html" TargetMode="External"/><Relationship Id="rId10" Type="http://schemas.openxmlformats.org/officeDocument/2006/relationships/hyperlink" Target="https://ecmles.faircon.net/livelink/livelink?func=ll&amp;objaction=overview&amp;objid=2618216" TargetMode="External"/><Relationship Id="rId4" Type="http://schemas.openxmlformats.org/officeDocument/2006/relationships/hyperlink" Target="http://www.goalstructuringnotation.info/" TargetMode="External"/><Relationship Id="rId9" Type="http://schemas.openxmlformats.org/officeDocument/2006/relationships/hyperlink" Target="http://www.nasa.gov/centers/ivv/pdf/297038main_S3106%20-%20Ver%20D.pdf" TargetMode="External"/><Relationship Id="rId14" Type="http://schemas.openxmlformats.org/officeDocument/2006/relationships/hyperlink" Target="http://www.nasa.gov/centers/ivv/pdf/170825main_IVV%2009-1%20-%20Rev%20O.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ieeexplore.ieee.org/search/searchresult.jsp?newsearch=true&amp;queryText=15026-2-2011&amp;.x=0&amp;.y=0"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2209800" y="2895600"/>
            <a:ext cx="5867400" cy="2819400"/>
          </a:xfrm>
        </p:spPr>
        <p:txBody>
          <a:bodyPr/>
          <a:lstStyle/>
          <a:p>
            <a:pPr marL="0" indent="0"/>
            <a:r>
              <a:rPr lang="en-US" dirty="0" smtClean="0"/>
              <a:t>9/11/13</a:t>
            </a:r>
            <a:endParaRPr lang="en-US" dirty="0"/>
          </a:p>
        </p:txBody>
      </p:sp>
      <p:sp>
        <p:nvSpPr>
          <p:cNvPr id="6" name="Text Placeholder 5"/>
          <p:cNvSpPr>
            <a:spLocks noGrp="1"/>
          </p:cNvSpPr>
          <p:nvPr>
            <p:ph type="body" sz="quarter" idx="17"/>
          </p:nvPr>
        </p:nvSpPr>
        <p:spPr/>
        <p:txBody>
          <a:bodyPr/>
          <a:lstStyle/>
          <a:p>
            <a:r>
              <a:rPr lang="en-US" dirty="0" smtClean="0"/>
              <a:t>T. Dawson, TASC</a:t>
            </a:r>
            <a:endParaRPr lang="en-US" dirty="0"/>
          </a:p>
        </p:txBody>
      </p:sp>
      <p:sp>
        <p:nvSpPr>
          <p:cNvPr id="3" name="Title 2"/>
          <p:cNvSpPr>
            <a:spLocks noGrp="1"/>
          </p:cNvSpPr>
          <p:nvPr>
            <p:ph type="title"/>
          </p:nvPr>
        </p:nvSpPr>
        <p:spPr/>
        <p:txBody>
          <a:bodyPr/>
          <a:lstStyle/>
          <a:p>
            <a:r>
              <a:rPr lang="en-US" dirty="0" smtClean="0"/>
              <a:t>Assurance Cases in Planning and Execution of NASA IV&amp;V Projects</a:t>
            </a:r>
            <a:endParaRPr lang="en-US" dirty="0"/>
          </a:p>
        </p:txBody>
      </p:sp>
      <p:sp>
        <p:nvSpPr>
          <p:cNvPr id="4" name="Slide Number Placeholder 3"/>
          <p:cNvSpPr>
            <a:spLocks noGrp="1"/>
          </p:cNvSpPr>
          <p:nvPr>
            <p:ph type="sldNum" sz="quarter" idx="4294967295"/>
          </p:nvPr>
        </p:nvSpPr>
        <p:spPr>
          <a:xfrm>
            <a:off x="0" y="1752600"/>
            <a:ext cx="1295400" cy="701675"/>
          </a:xfrm>
        </p:spPr>
        <p:txBody>
          <a:bodyPr/>
          <a:lstStyle/>
          <a:p>
            <a:fld id="{B6F15528-21DE-4FAA-801E-634DDDAF4B2B}" type="slidenum">
              <a:rPr lang="en-US" smtClean="0"/>
              <a:pPr/>
              <a:t>1</a:t>
            </a:fld>
            <a:endParaRPr lang="en-US"/>
          </a:p>
        </p:txBody>
      </p:sp>
    </p:spTree>
    <p:extLst>
      <p:ext uri="{BB962C8B-B14F-4D97-AF65-F5344CB8AC3E}">
        <p14:creationId xmlns="" xmlns:p14="http://schemas.microsoft.com/office/powerpoint/2010/main" val="308423820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Placeholder 33"/>
          <p:cNvSpPr>
            <a:spLocks noGrp="1"/>
          </p:cNvSpPr>
          <p:nvPr>
            <p:ph type="body" sz="quarter" idx="16"/>
          </p:nvPr>
        </p:nvSpPr>
        <p:spPr>
          <a:xfrm>
            <a:off x="457200" y="838200"/>
            <a:ext cx="3962400" cy="5486400"/>
          </a:xfrm>
        </p:spPr>
        <p:txBody>
          <a:bodyPr>
            <a:normAutofit fontScale="85000" lnSpcReduction="20000"/>
          </a:bodyPr>
          <a:lstStyle/>
          <a:p>
            <a:r>
              <a:rPr lang="en-US" dirty="0" smtClean="0"/>
              <a:t>Within IV&amp;V, claims directly correspond to assurance goals</a:t>
            </a:r>
          </a:p>
          <a:p>
            <a:pPr lvl="1"/>
            <a:r>
              <a:rPr lang="en-US" dirty="0" smtClean="0"/>
              <a:t>For a given project goal to provide an assurance statement, that statement is a claim in the assurance case sense</a:t>
            </a:r>
          </a:p>
          <a:p>
            <a:pPr lvl="1"/>
            <a:r>
              <a:rPr lang="en-US" dirty="0" smtClean="0"/>
              <a:t>Its arguments must be supported by sufficient evidence</a:t>
            </a:r>
          </a:p>
          <a:p>
            <a:pPr lvl="1"/>
            <a:r>
              <a:rPr lang="en-US" dirty="0" smtClean="0"/>
              <a:t>Evidence is identified and collected during IV&amp;V activities</a:t>
            </a:r>
          </a:p>
          <a:p>
            <a:pPr lvl="1"/>
            <a:r>
              <a:rPr lang="en-US" dirty="0" smtClean="0"/>
              <a:t>IV&amp;V activities build the argument</a:t>
            </a:r>
          </a:p>
          <a:p>
            <a:r>
              <a:rPr lang="en-US" dirty="0" smtClean="0"/>
              <a:t>However, the assurance case to be made is not whatever </a:t>
            </a:r>
            <a:r>
              <a:rPr lang="en-US" i="1" dirty="0" smtClean="0"/>
              <a:t>happens to be</a:t>
            </a:r>
            <a:r>
              <a:rPr lang="en-US" dirty="0" smtClean="0"/>
              <a:t> supported by the evidence collected by the activities that </a:t>
            </a:r>
            <a:r>
              <a:rPr lang="en-US" i="1" dirty="0" smtClean="0"/>
              <a:t>happen to be</a:t>
            </a:r>
            <a:r>
              <a:rPr lang="en-US" dirty="0" smtClean="0"/>
              <a:t> performed</a:t>
            </a:r>
          </a:p>
          <a:p>
            <a:pPr lvl="1"/>
            <a:r>
              <a:rPr lang="en-US" dirty="0" smtClean="0"/>
              <a:t>The activities are defined as necessary to collect the planned evidence</a:t>
            </a:r>
          </a:p>
          <a:p>
            <a:pPr lvl="1"/>
            <a:r>
              <a:rPr lang="en-US" dirty="0" smtClean="0"/>
              <a:t>The planned evidence is that evidence needed to support the intended claim</a:t>
            </a:r>
          </a:p>
          <a:p>
            <a:pPr lvl="1"/>
            <a:r>
              <a:rPr lang="en-US" i="1" dirty="0" smtClean="0"/>
              <a:t>Only by considering the goals (i.e. intended claims) can the appropriate IV&amp;V activities be selected</a:t>
            </a:r>
            <a:endParaRPr lang="en-US" dirty="0"/>
          </a:p>
        </p:txBody>
      </p:sp>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10</a:t>
            </a:fld>
            <a:endParaRPr lang="en-US" dirty="0"/>
          </a:p>
        </p:txBody>
      </p:sp>
      <p:sp>
        <p:nvSpPr>
          <p:cNvPr id="5" name="Title 4"/>
          <p:cNvSpPr>
            <a:spLocks noGrp="1"/>
          </p:cNvSpPr>
          <p:nvPr>
            <p:ph type="title"/>
          </p:nvPr>
        </p:nvSpPr>
        <p:spPr/>
        <p:txBody>
          <a:bodyPr/>
          <a:lstStyle/>
          <a:p>
            <a:r>
              <a:rPr lang="en-US" dirty="0" smtClean="0"/>
              <a:t>Assurance Cases in IV&amp;V</a:t>
            </a:r>
            <a:endParaRPr lang="en-US" dirty="0"/>
          </a:p>
        </p:txBody>
      </p:sp>
      <p:grpSp>
        <p:nvGrpSpPr>
          <p:cNvPr id="2" name="Group 33"/>
          <p:cNvGrpSpPr/>
          <p:nvPr/>
        </p:nvGrpSpPr>
        <p:grpSpPr>
          <a:xfrm>
            <a:off x="6553200" y="914400"/>
            <a:ext cx="2286000" cy="4724400"/>
            <a:chOff x="4495800" y="914400"/>
            <a:chExt cx="2286000" cy="4724400"/>
          </a:xfrm>
        </p:grpSpPr>
        <p:sp>
          <p:nvSpPr>
            <p:cNvPr id="27" name="TextBox 26"/>
            <p:cNvSpPr txBox="1"/>
            <p:nvPr/>
          </p:nvSpPr>
          <p:spPr>
            <a:xfrm>
              <a:off x="4495800" y="5373469"/>
              <a:ext cx="2286000" cy="265331"/>
            </a:xfrm>
            <a:prstGeom prst="rect">
              <a:avLst/>
            </a:prstGeom>
            <a:noFill/>
            <a:ln>
              <a:noFill/>
            </a:ln>
          </p:spPr>
          <p:txBody>
            <a:bodyPr wrap="square" rtlCol="0" anchor="ctr" anchorCtr="1">
              <a:noAutofit/>
            </a:bodyPr>
            <a:lstStyle/>
            <a:p>
              <a:pPr algn="ctr"/>
              <a:r>
                <a:rPr lang="en-US" i="1" dirty="0" smtClean="0"/>
                <a:t>Resulting</a:t>
              </a:r>
            </a:p>
            <a:p>
              <a:pPr algn="ctr"/>
              <a:r>
                <a:rPr lang="en-US" i="1" dirty="0" smtClean="0"/>
                <a:t>Assurance Case</a:t>
              </a:r>
              <a:endParaRPr lang="en-US" i="1" dirty="0"/>
            </a:p>
          </p:txBody>
        </p:sp>
        <p:sp>
          <p:nvSpPr>
            <p:cNvPr id="28" name="TextBox 27"/>
            <p:cNvSpPr txBox="1"/>
            <p:nvPr/>
          </p:nvSpPr>
          <p:spPr>
            <a:xfrm>
              <a:off x="4876800" y="1143000"/>
              <a:ext cx="1447800" cy="16001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9" name="TextBox 28"/>
            <p:cNvSpPr txBox="1"/>
            <p:nvPr/>
          </p:nvSpPr>
          <p:spPr>
            <a:xfrm>
              <a:off x="4876800" y="32398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30" name="TextBox 29"/>
            <p:cNvSpPr txBox="1"/>
            <p:nvPr/>
          </p:nvSpPr>
          <p:spPr>
            <a:xfrm>
              <a:off x="4876800" y="4382869"/>
              <a:ext cx="1447800" cy="646331"/>
            </a:xfrm>
            <a:prstGeom prst="rect">
              <a:avLst/>
            </a:prstGeom>
            <a:noFill/>
            <a:ln>
              <a:solidFill>
                <a:schemeClr val="accent1"/>
              </a:solidFill>
            </a:ln>
          </p:spPr>
          <p:txBody>
            <a:bodyPr wrap="square" rtlCol="0" anchor="ctr" anchorCtr="1">
              <a:noAutofit/>
            </a:bodyPr>
            <a:lstStyle/>
            <a:p>
              <a:pPr algn="ctr"/>
              <a:r>
                <a:rPr lang="en-US" dirty="0" smtClean="0"/>
                <a:t>Claims</a:t>
              </a:r>
              <a:endParaRPr lang="en-US" dirty="0"/>
            </a:p>
          </p:txBody>
        </p:sp>
        <p:sp>
          <p:nvSpPr>
            <p:cNvPr id="31" name="Down Arrow 30"/>
            <p:cNvSpPr/>
            <p:nvPr/>
          </p:nvSpPr>
          <p:spPr>
            <a:xfrm>
              <a:off x="5410200" y="2819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410200" y="3962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24400" y="914400"/>
              <a:ext cx="1752600" cy="42304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4343400" y="5181600"/>
            <a:ext cx="2133600" cy="265331"/>
          </a:xfrm>
          <a:prstGeom prst="rect">
            <a:avLst/>
          </a:prstGeom>
          <a:noFill/>
          <a:ln>
            <a:noFill/>
          </a:ln>
        </p:spPr>
        <p:txBody>
          <a:bodyPr wrap="square" rtlCol="0" anchor="ctr" anchorCtr="1">
            <a:noAutofit/>
          </a:bodyPr>
          <a:lstStyle/>
          <a:p>
            <a:pPr algn="ctr"/>
            <a:r>
              <a:rPr lang="en-US" i="1" dirty="0" smtClean="0"/>
              <a:t>IV&amp;V Activity</a:t>
            </a:r>
            <a:endParaRPr lang="en-US" i="1" dirty="0"/>
          </a:p>
        </p:txBody>
      </p:sp>
      <p:sp>
        <p:nvSpPr>
          <p:cNvPr id="54" name="Right Arrow 53"/>
          <p:cNvSpPr/>
          <p:nvPr/>
        </p:nvSpPr>
        <p:spPr>
          <a:xfrm>
            <a:off x="6248400" y="160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ight Arrow 54"/>
          <p:cNvSpPr/>
          <p:nvPr/>
        </p:nvSpPr>
        <p:spPr>
          <a:xfrm>
            <a:off x="6248400" y="3352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Arrow 55"/>
          <p:cNvSpPr/>
          <p:nvPr/>
        </p:nvSpPr>
        <p:spPr>
          <a:xfrm>
            <a:off x="6248400" y="4495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4648200" y="1143000"/>
            <a:ext cx="1524000" cy="3886200"/>
          </a:xfrm>
          <a:prstGeom prst="rect">
            <a:avLst/>
          </a:prstGeom>
          <a:noFill/>
          <a:ln>
            <a:solidFill>
              <a:schemeClr val="accent1"/>
            </a:solidFill>
          </a:ln>
        </p:spPr>
        <p:txBody>
          <a:bodyPr wrap="square" rtlCol="0" anchor="ctr" anchorCtr="1">
            <a:noAutofit/>
          </a:bodyPr>
          <a:lstStyle/>
          <a:p>
            <a:pPr algn="ctr"/>
            <a:r>
              <a:rPr lang="en-US" dirty="0" smtClean="0"/>
              <a:t>Identify/ Collect the Evidence</a:t>
            </a:r>
          </a:p>
          <a:p>
            <a:pPr algn="ctr"/>
            <a:endParaRPr lang="en-US" dirty="0"/>
          </a:p>
          <a:p>
            <a:pPr algn="ctr"/>
            <a:r>
              <a:rPr lang="en-US" dirty="0" smtClean="0"/>
              <a:t>Build the Argument</a:t>
            </a:r>
            <a:endParaRPr lang="en-US" dirty="0"/>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11</a:t>
            </a:fld>
            <a:endParaRPr lang="en-US" dirty="0"/>
          </a:p>
        </p:txBody>
      </p:sp>
      <p:sp>
        <p:nvSpPr>
          <p:cNvPr id="5" name="Title 4"/>
          <p:cNvSpPr>
            <a:spLocks noGrp="1"/>
          </p:cNvSpPr>
          <p:nvPr>
            <p:ph type="title"/>
          </p:nvPr>
        </p:nvSpPr>
        <p:spPr/>
        <p:txBody>
          <a:bodyPr/>
          <a:lstStyle/>
          <a:p>
            <a:r>
              <a:rPr lang="en-US" i="1" dirty="0" smtClean="0"/>
              <a:t>Intended</a:t>
            </a:r>
            <a:r>
              <a:rPr lang="en-US" dirty="0" smtClean="0"/>
              <a:t> Claims Support IV&amp;V Planning</a:t>
            </a:r>
            <a:endParaRPr lang="en-US" dirty="0"/>
          </a:p>
        </p:txBody>
      </p:sp>
      <p:sp>
        <p:nvSpPr>
          <p:cNvPr id="38" name="Text Placeholder 37"/>
          <p:cNvSpPr>
            <a:spLocks noGrp="1"/>
          </p:cNvSpPr>
          <p:nvPr>
            <p:ph type="body" sz="quarter" idx="17"/>
          </p:nvPr>
        </p:nvSpPr>
        <p:spPr>
          <a:xfrm>
            <a:off x="4800600" y="1295400"/>
            <a:ext cx="3962400" cy="4800600"/>
          </a:xfrm>
        </p:spPr>
        <p:txBody>
          <a:bodyPr>
            <a:normAutofit lnSpcReduction="10000"/>
          </a:bodyPr>
          <a:lstStyle/>
          <a:p>
            <a:r>
              <a:rPr lang="en-US" i="1" dirty="0" smtClean="0"/>
              <a:t>During planning, we walk through the assurance case backwards</a:t>
            </a:r>
          </a:p>
          <a:p>
            <a:r>
              <a:rPr lang="en-US" dirty="0" smtClean="0"/>
              <a:t>In the </a:t>
            </a:r>
            <a:r>
              <a:rPr lang="en-US" i="1" dirty="0" smtClean="0"/>
              <a:t>execution</a:t>
            </a:r>
            <a:r>
              <a:rPr lang="en-US" dirty="0" smtClean="0"/>
              <a:t> process, evidence supports arguments which support claims</a:t>
            </a:r>
          </a:p>
          <a:p>
            <a:r>
              <a:rPr lang="en-US" dirty="0" smtClean="0"/>
              <a:t>In the </a:t>
            </a:r>
            <a:r>
              <a:rPr lang="en-US" i="1" dirty="0" smtClean="0"/>
              <a:t>planning</a:t>
            </a:r>
            <a:r>
              <a:rPr lang="en-US" dirty="0" smtClean="0"/>
              <a:t> process, we</a:t>
            </a:r>
          </a:p>
          <a:p>
            <a:pPr lvl="1"/>
            <a:r>
              <a:rPr lang="en-US" dirty="0" smtClean="0"/>
              <a:t>Start with the intended claims</a:t>
            </a:r>
          </a:p>
          <a:p>
            <a:pPr lvl="1"/>
            <a:r>
              <a:rPr lang="en-US" dirty="0" smtClean="0"/>
              <a:t>Determine the necessary arguments</a:t>
            </a:r>
          </a:p>
          <a:p>
            <a:pPr lvl="1"/>
            <a:r>
              <a:rPr lang="en-US" dirty="0" smtClean="0"/>
              <a:t>Determine the necessary evidence</a:t>
            </a:r>
          </a:p>
          <a:p>
            <a:pPr lvl="1"/>
            <a:r>
              <a:rPr lang="en-US" dirty="0" smtClean="0"/>
              <a:t>Then plan the activities necessary to collect that evidence.</a:t>
            </a:r>
            <a:endParaRPr lang="en-US" dirty="0"/>
          </a:p>
        </p:txBody>
      </p:sp>
      <p:sp>
        <p:nvSpPr>
          <p:cNvPr id="20" name="TextBox 19"/>
          <p:cNvSpPr txBox="1"/>
          <p:nvPr/>
        </p:nvSpPr>
        <p:spPr>
          <a:xfrm>
            <a:off x="762000" y="1295400"/>
            <a:ext cx="1447800" cy="16001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2" name="TextBox 21"/>
          <p:cNvSpPr txBox="1"/>
          <p:nvPr/>
        </p:nvSpPr>
        <p:spPr>
          <a:xfrm>
            <a:off x="762000" y="33922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23" name="TextBox 22"/>
          <p:cNvSpPr txBox="1"/>
          <p:nvPr/>
        </p:nvSpPr>
        <p:spPr>
          <a:xfrm>
            <a:off x="762000" y="4535269"/>
            <a:ext cx="1447800" cy="646331"/>
          </a:xfrm>
          <a:prstGeom prst="rect">
            <a:avLst/>
          </a:prstGeom>
          <a:noFill/>
          <a:ln>
            <a:solidFill>
              <a:schemeClr val="accent1"/>
            </a:solidFill>
          </a:ln>
        </p:spPr>
        <p:txBody>
          <a:bodyPr wrap="square" rtlCol="0" anchor="ctr" anchorCtr="1">
            <a:noAutofit/>
          </a:bodyPr>
          <a:lstStyle/>
          <a:p>
            <a:pPr algn="ctr"/>
            <a:r>
              <a:rPr lang="en-US" dirty="0" smtClean="0"/>
              <a:t>Intended Claims</a:t>
            </a:r>
            <a:endParaRPr lang="en-US" dirty="0"/>
          </a:p>
        </p:txBody>
      </p:sp>
      <p:sp>
        <p:nvSpPr>
          <p:cNvPr id="24" name="Down Arrow 23"/>
          <p:cNvSpPr/>
          <p:nvPr/>
        </p:nvSpPr>
        <p:spPr>
          <a:xfrm flipV="1">
            <a:off x="1295400" y="29717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flipV="1">
            <a:off x="1295400" y="41147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09600" y="1066800"/>
            <a:ext cx="1752600" cy="42304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2286000" y="1752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04800" y="5525869"/>
            <a:ext cx="2286000" cy="265331"/>
          </a:xfrm>
          <a:prstGeom prst="rect">
            <a:avLst/>
          </a:prstGeom>
          <a:noFill/>
          <a:ln>
            <a:noFill/>
          </a:ln>
        </p:spPr>
        <p:txBody>
          <a:bodyPr wrap="square" rtlCol="0" anchor="ctr" anchorCtr="1">
            <a:noAutofit/>
          </a:bodyPr>
          <a:lstStyle/>
          <a:p>
            <a:pPr algn="ctr"/>
            <a:r>
              <a:rPr lang="en-US" i="1" dirty="0" smtClean="0"/>
              <a:t>Intended</a:t>
            </a:r>
          </a:p>
          <a:p>
            <a:pPr algn="ctr"/>
            <a:r>
              <a:rPr lang="en-US" i="1" dirty="0" smtClean="0"/>
              <a:t>Assurance Case</a:t>
            </a:r>
            <a:endParaRPr lang="en-US" i="1" dirty="0"/>
          </a:p>
        </p:txBody>
      </p:sp>
      <p:sp>
        <p:nvSpPr>
          <p:cNvPr id="36" name="Right Arrow 35"/>
          <p:cNvSpPr/>
          <p:nvPr/>
        </p:nvSpPr>
        <p:spPr>
          <a:xfrm>
            <a:off x="2286000" y="3505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2286000" y="4648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514600" y="5449669"/>
            <a:ext cx="2286000" cy="265331"/>
          </a:xfrm>
          <a:prstGeom prst="rect">
            <a:avLst/>
          </a:prstGeom>
          <a:noFill/>
          <a:ln>
            <a:noFill/>
          </a:ln>
        </p:spPr>
        <p:txBody>
          <a:bodyPr wrap="square" rtlCol="0" anchor="ctr" anchorCtr="1">
            <a:noAutofit/>
          </a:bodyPr>
          <a:lstStyle/>
          <a:p>
            <a:pPr algn="ctr"/>
            <a:r>
              <a:rPr lang="en-US" i="1" dirty="0" smtClean="0"/>
              <a:t>IV&amp;V Planning Process</a:t>
            </a:r>
            <a:endParaRPr lang="en-US" i="1" dirty="0"/>
          </a:p>
        </p:txBody>
      </p:sp>
      <p:sp>
        <p:nvSpPr>
          <p:cNvPr id="57" name="TextBox 56"/>
          <p:cNvSpPr txBox="1"/>
          <p:nvPr/>
        </p:nvSpPr>
        <p:spPr>
          <a:xfrm>
            <a:off x="2895600" y="1295400"/>
            <a:ext cx="1524000" cy="3886200"/>
          </a:xfrm>
          <a:prstGeom prst="rect">
            <a:avLst/>
          </a:prstGeom>
          <a:noFill/>
          <a:ln>
            <a:solidFill>
              <a:schemeClr val="accent1"/>
            </a:solidFill>
          </a:ln>
        </p:spPr>
        <p:txBody>
          <a:bodyPr wrap="square" rtlCol="0" anchor="ctr" anchorCtr="1">
            <a:noAutofit/>
          </a:bodyPr>
          <a:lstStyle/>
          <a:p>
            <a:pPr algn="ctr"/>
            <a:r>
              <a:rPr lang="en-US" dirty="0" smtClean="0"/>
              <a:t>Determine the IV&amp;V Activities Necessary to Support the Intended Assurance Case</a:t>
            </a:r>
            <a:endParaRPr lang="en-US" dirty="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12</a:t>
            </a:fld>
            <a:endParaRPr lang="en-US" dirty="0"/>
          </a:p>
        </p:txBody>
      </p:sp>
      <p:sp>
        <p:nvSpPr>
          <p:cNvPr id="5" name="Title 4"/>
          <p:cNvSpPr>
            <a:spLocks noGrp="1"/>
          </p:cNvSpPr>
          <p:nvPr>
            <p:ph type="title"/>
          </p:nvPr>
        </p:nvSpPr>
        <p:spPr/>
        <p:txBody>
          <a:bodyPr/>
          <a:lstStyle/>
          <a:p>
            <a:r>
              <a:rPr lang="en-US" dirty="0" smtClean="0"/>
              <a:t>Integrated Assurance Case-Based IV&amp;V Planning &amp; Execution</a:t>
            </a:r>
            <a:endParaRPr lang="en-US" dirty="0"/>
          </a:p>
        </p:txBody>
      </p:sp>
      <p:sp>
        <p:nvSpPr>
          <p:cNvPr id="20" name="TextBox 19"/>
          <p:cNvSpPr txBox="1"/>
          <p:nvPr/>
        </p:nvSpPr>
        <p:spPr>
          <a:xfrm>
            <a:off x="685800" y="1143000"/>
            <a:ext cx="1447800" cy="16001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2" name="TextBox 21"/>
          <p:cNvSpPr txBox="1"/>
          <p:nvPr/>
        </p:nvSpPr>
        <p:spPr>
          <a:xfrm>
            <a:off x="685800" y="32398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23" name="TextBox 22"/>
          <p:cNvSpPr txBox="1"/>
          <p:nvPr/>
        </p:nvSpPr>
        <p:spPr>
          <a:xfrm>
            <a:off x="685800" y="4382869"/>
            <a:ext cx="1447800" cy="646331"/>
          </a:xfrm>
          <a:prstGeom prst="rect">
            <a:avLst/>
          </a:prstGeom>
          <a:noFill/>
          <a:ln>
            <a:solidFill>
              <a:schemeClr val="accent1"/>
            </a:solidFill>
          </a:ln>
        </p:spPr>
        <p:txBody>
          <a:bodyPr wrap="square" rtlCol="0" anchor="ctr" anchorCtr="1">
            <a:noAutofit/>
          </a:bodyPr>
          <a:lstStyle/>
          <a:p>
            <a:pPr algn="ctr"/>
            <a:r>
              <a:rPr lang="en-US" dirty="0" smtClean="0"/>
              <a:t>Intended Claims</a:t>
            </a:r>
            <a:endParaRPr lang="en-US" dirty="0"/>
          </a:p>
        </p:txBody>
      </p:sp>
      <p:sp>
        <p:nvSpPr>
          <p:cNvPr id="24" name="Down Arrow 23"/>
          <p:cNvSpPr/>
          <p:nvPr/>
        </p:nvSpPr>
        <p:spPr>
          <a:xfrm flipV="1">
            <a:off x="1219200" y="2819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flipV="1">
            <a:off x="1219200" y="3962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33400" y="914400"/>
            <a:ext cx="1752600" cy="42304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2209800" y="160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6705600" y="914400"/>
            <a:ext cx="2286000" cy="4724400"/>
            <a:chOff x="4495800" y="914400"/>
            <a:chExt cx="2286000" cy="4724400"/>
          </a:xfrm>
        </p:grpSpPr>
        <p:sp>
          <p:nvSpPr>
            <p:cNvPr id="27" name="TextBox 26"/>
            <p:cNvSpPr txBox="1"/>
            <p:nvPr/>
          </p:nvSpPr>
          <p:spPr>
            <a:xfrm>
              <a:off x="4495800" y="5373469"/>
              <a:ext cx="2286000" cy="265331"/>
            </a:xfrm>
            <a:prstGeom prst="rect">
              <a:avLst/>
            </a:prstGeom>
            <a:noFill/>
            <a:ln>
              <a:noFill/>
            </a:ln>
          </p:spPr>
          <p:txBody>
            <a:bodyPr wrap="square" rtlCol="0" anchor="ctr" anchorCtr="1">
              <a:noAutofit/>
            </a:bodyPr>
            <a:lstStyle/>
            <a:p>
              <a:pPr algn="ctr"/>
              <a:r>
                <a:rPr lang="en-US" i="1" dirty="0" smtClean="0"/>
                <a:t>Resulting</a:t>
              </a:r>
            </a:p>
            <a:p>
              <a:pPr algn="ctr"/>
              <a:r>
                <a:rPr lang="en-US" i="1" dirty="0" smtClean="0"/>
                <a:t>Assurance Case</a:t>
              </a:r>
              <a:endParaRPr lang="en-US" i="1" dirty="0"/>
            </a:p>
          </p:txBody>
        </p:sp>
        <p:sp>
          <p:nvSpPr>
            <p:cNvPr id="28" name="TextBox 27"/>
            <p:cNvSpPr txBox="1"/>
            <p:nvPr/>
          </p:nvSpPr>
          <p:spPr>
            <a:xfrm>
              <a:off x="4876800" y="1143000"/>
              <a:ext cx="1447800" cy="16001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9" name="TextBox 28"/>
            <p:cNvSpPr txBox="1"/>
            <p:nvPr/>
          </p:nvSpPr>
          <p:spPr>
            <a:xfrm>
              <a:off x="4876800" y="32398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30" name="TextBox 29"/>
            <p:cNvSpPr txBox="1"/>
            <p:nvPr/>
          </p:nvSpPr>
          <p:spPr>
            <a:xfrm>
              <a:off x="4876800" y="4382869"/>
              <a:ext cx="1447800" cy="646331"/>
            </a:xfrm>
            <a:prstGeom prst="rect">
              <a:avLst/>
            </a:prstGeom>
            <a:noFill/>
            <a:ln>
              <a:solidFill>
                <a:schemeClr val="accent1"/>
              </a:solidFill>
            </a:ln>
          </p:spPr>
          <p:txBody>
            <a:bodyPr wrap="square" rtlCol="0" anchor="ctr" anchorCtr="1">
              <a:noAutofit/>
            </a:bodyPr>
            <a:lstStyle/>
            <a:p>
              <a:pPr algn="ctr"/>
              <a:r>
                <a:rPr lang="en-US" dirty="0" smtClean="0"/>
                <a:t>Claims</a:t>
              </a:r>
              <a:endParaRPr lang="en-US" dirty="0"/>
            </a:p>
          </p:txBody>
        </p:sp>
        <p:sp>
          <p:nvSpPr>
            <p:cNvPr id="31" name="Down Arrow 30"/>
            <p:cNvSpPr/>
            <p:nvPr/>
          </p:nvSpPr>
          <p:spPr>
            <a:xfrm>
              <a:off x="5410200" y="2819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410200" y="3962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24400" y="914400"/>
              <a:ext cx="1752600" cy="42304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p:cNvSpPr txBox="1"/>
          <p:nvPr/>
        </p:nvSpPr>
        <p:spPr>
          <a:xfrm>
            <a:off x="228600" y="5373469"/>
            <a:ext cx="2286000" cy="265331"/>
          </a:xfrm>
          <a:prstGeom prst="rect">
            <a:avLst/>
          </a:prstGeom>
          <a:noFill/>
          <a:ln>
            <a:noFill/>
          </a:ln>
        </p:spPr>
        <p:txBody>
          <a:bodyPr wrap="square" rtlCol="0" anchor="ctr" anchorCtr="1">
            <a:noAutofit/>
          </a:bodyPr>
          <a:lstStyle/>
          <a:p>
            <a:pPr algn="ctr"/>
            <a:r>
              <a:rPr lang="en-US" i="1" dirty="0" smtClean="0"/>
              <a:t>Intended</a:t>
            </a:r>
          </a:p>
          <a:p>
            <a:pPr algn="ctr"/>
            <a:r>
              <a:rPr lang="en-US" i="1" dirty="0" smtClean="0"/>
              <a:t>Assurance Case</a:t>
            </a:r>
            <a:endParaRPr lang="en-US" i="1" dirty="0"/>
          </a:p>
        </p:txBody>
      </p:sp>
      <p:sp>
        <p:nvSpPr>
          <p:cNvPr id="36" name="Right Arrow 35"/>
          <p:cNvSpPr/>
          <p:nvPr/>
        </p:nvSpPr>
        <p:spPr>
          <a:xfrm>
            <a:off x="2209800" y="3352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2209800" y="4495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438400" y="5297269"/>
            <a:ext cx="2286000" cy="265331"/>
          </a:xfrm>
          <a:prstGeom prst="rect">
            <a:avLst/>
          </a:prstGeom>
          <a:noFill/>
          <a:ln>
            <a:noFill/>
          </a:ln>
        </p:spPr>
        <p:txBody>
          <a:bodyPr wrap="square" rtlCol="0" anchor="ctr" anchorCtr="1">
            <a:noAutofit/>
          </a:bodyPr>
          <a:lstStyle/>
          <a:p>
            <a:pPr algn="ctr"/>
            <a:r>
              <a:rPr lang="en-US" i="1" dirty="0" smtClean="0"/>
              <a:t>IV&amp;V Planning Process</a:t>
            </a:r>
            <a:endParaRPr lang="en-US" i="1" dirty="0"/>
          </a:p>
        </p:txBody>
      </p:sp>
      <p:sp>
        <p:nvSpPr>
          <p:cNvPr id="41" name="TextBox 40"/>
          <p:cNvSpPr txBox="1"/>
          <p:nvPr/>
        </p:nvSpPr>
        <p:spPr>
          <a:xfrm>
            <a:off x="4648200" y="5181600"/>
            <a:ext cx="2286000" cy="265331"/>
          </a:xfrm>
          <a:prstGeom prst="rect">
            <a:avLst/>
          </a:prstGeom>
          <a:noFill/>
          <a:ln>
            <a:noFill/>
          </a:ln>
        </p:spPr>
        <p:txBody>
          <a:bodyPr wrap="square" rtlCol="0" anchor="ctr" anchorCtr="1">
            <a:noAutofit/>
          </a:bodyPr>
          <a:lstStyle/>
          <a:p>
            <a:pPr algn="ctr"/>
            <a:r>
              <a:rPr lang="en-US" i="1" dirty="0" smtClean="0"/>
              <a:t>IV&amp;V Activity</a:t>
            </a:r>
            <a:endParaRPr lang="en-US" i="1" dirty="0"/>
          </a:p>
        </p:txBody>
      </p:sp>
      <p:sp>
        <p:nvSpPr>
          <p:cNvPr id="43" name="Right Arrow 42"/>
          <p:cNvSpPr/>
          <p:nvPr/>
        </p:nvSpPr>
        <p:spPr>
          <a:xfrm>
            <a:off x="4419600" y="2971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53"/>
          <p:cNvSpPr/>
          <p:nvPr/>
        </p:nvSpPr>
        <p:spPr>
          <a:xfrm>
            <a:off x="6553200" y="160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ight Arrow 54"/>
          <p:cNvSpPr/>
          <p:nvPr/>
        </p:nvSpPr>
        <p:spPr>
          <a:xfrm>
            <a:off x="6553200" y="3352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Arrow 55"/>
          <p:cNvSpPr/>
          <p:nvPr/>
        </p:nvSpPr>
        <p:spPr>
          <a:xfrm>
            <a:off x="6553200" y="44958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819400" y="1143000"/>
            <a:ext cx="1524000" cy="3886200"/>
          </a:xfrm>
          <a:prstGeom prst="rect">
            <a:avLst/>
          </a:prstGeom>
          <a:noFill/>
          <a:ln>
            <a:solidFill>
              <a:schemeClr val="accent1"/>
            </a:solidFill>
          </a:ln>
        </p:spPr>
        <p:txBody>
          <a:bodyPr wrap="square" rtlCol="0" anchor="ctr" anchorCtr="1">
            <a:noAutofit/>
          </a:bodyPr>
          <a:lstStyle/>
          <a:p>
            <a:pPr algn="ctr"/>
            <a:r>
              <a:rPr lang="en-US" dirty="0"/>
              <a:t>Determine the IV&amp;V Activities Necessary to Support the Intended Assurance Case</a:t>
            </a:r>
          </a:p>
        </p:txBody>
      </p:sp>
      <p:sp>
        <p:nvSpPr>
          <p:cNvPr id="58" name="TextBox 57"/>
          <p:cNvSpPr txBox="1"/>
          <p:nvPr/>
        </p:nvSpPr>
        <p:spPr>
          <a:xfrm>
            <a:off x="4953000" y="1143000"/>
            <a:ext cx="1524000" cy="3886200"/>
          </a:xfrm>
          <a:prstGeom prst="rect">
            <a:avLst/>
          </a:prstGeom>
          <a:noFill/>
          <a:ln>
            <a:solidFill>
              <a:schemeClr val="accent1"/>
            </a:solidFill>
          </a:ln>
        </p:spPr>
        <p:txBody>
          <a:bodyPr wrap="square" rtlCol="0" anchor="ctr" anchorCtr="1">
            <a:noAutofit/>
          </a:bodyPr>
          <a:lstStyle/>
          <a:p>
            <a:pPr algn="ctr"/>
            <a:r>
              <a:rPr lang="en-US" dirty="0" smtClean="0"/>
              <a:t>Identify/ Collect the Evidence</a:t>
            </a:r>
          </a:p>
          <a:p>
            <a:pPr algn="ctr"/>
            <a:endParaRPr lang="en-US" dirty="0"/>
          </a:p>
          <a:p>
            <a:pPr algn="ctr"/>
            <a:r>
              <a:rPr lang="en-US" dirty="0" smtClean="0"/>
              <a:t>Build the Argument</a:t>
            </a:r>
            <a:endParaRPr lang="en-US" dirty="0"/>
          </a:p>
        </p:txBody>
      </p:sp>
      <p:sp>
        <p:nvSpPr>
          <p:cNvPr id="38" name="Text Placeholder 4"/>
          <p:cNvSpPr txBox="1">
            <a:spLocks/>
          </p:cNvSpPr>
          <p:nvPr/>
        </p:nvSpPr>
        <p:spPr>
          <a:xfrm>
            <a:off x="609600" y="5867400"/>
            <a:ext cx="8382000" cy="762000"/>
          </a:xfrm>
          <a:prstGeom prst="rect">
            <a:avLst/>
          </a:prstGeom>
        </p:spPr>
        <p:txBody>
          <a:bodyPr>
            <a:normAutofit/>
          </a:bodyPr>
          <a:lstStyle>
            <a:lvl1pPr marL="342900" indent="-342900" algn="l" rtl="0" eaLnBrk="1" fontAlgn="base" hangingPunct="1">
              <a:spcBef>
                <a:spcPct val="65000"/>
              </a:spcBef>
              <a:spcAft>
                <a:spcPct val="0"/>
              </a:spcAft>
              <a:buSzPct val="100000"/>
              <a:buFont typeface="Wingdings" pitchFamily="2" charset="2"/>
              <a:buChar char="§"/>
              <a:defRPr sz="2200" b="1">
                <a:solidFill>
                  <a:srgbClr val="6A737B"/>
                </a:solidFill>
                <a:latin typeface="Calibri" pitchFamily="34" charset="0"/>
                <a:ea typeface="+mn-ea"/>
                <a:cs typeface="Calibri" pitchFamily="34" charset="0"/>
              </a:defRPr>
            </a:lvl1pPr>
            <a:lvl2pPr marL="628650" indent="-171450" algn="l" rtl="0" eaLnBrk="1" fontAlgn="base" hangingPunct="1">
              <a:spcBef>
                <a:spcPct val="20000"/>
              </a:spcBef>
              <a:spcAft>
                <a:spcPct val="0"/>
              </a:spcAft>
              <a:buChar char="–"/>
              <a:defRPr>
                <a:solidFill>
                  <a:srgbClr val="6A737B"/>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Font typeface="Verdana" pitchFamily="34" charset="0"/>
              <a:buChar char="–"/>
              <a:defRPr sz="1600">
                <a:solidFill>
                  <a:srgbClr val="6A737B"/>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har char="–"/>
              <a:defRPr sz="1600">
                <a:solidFill>
                  <a:srgbClr val="6A737B"/>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Verdana" pitchFamily="34" charset="0"/>
              <a:buChar char="–"/>
              <a:defRPr sz="1600">
                <a:solidFill>
                  <a:srgbClr val="6A737B"/>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17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7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7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700">
                <a:solidFill>
                  <a:schemeClr val="tx1"/>
                </a:solidFill>
                <a:latin typeface="+mn-lt"/>
                <a:ea typeface="+mn-ea"/>
                <a:cs typeface="+mn-cs"/>
              </a:defRPr>
            </a:lvl9pPr>
          </a:lstStyle>
          <a:p>
            <a:pPr marL="0" indent="0">
              <a:buNone/>
            </a:pPr>
            <a:r>
              <a:rPr lang="en-US" i="1" kern="0" dirty="0" smtClean="0">
                <a:solidFill>
                  <a:schemeClr val="tx1">
                    <a:lumMod val="85000"/>
                    <a:lumOff val="15000"/>
                  </a:schemeClr>
                </a:solidFill>
              </a:rPr>
              <a:t>Conclusion: application of assurance case methodologies can and should provide a means of closing the project planning gap</a:t>
            </a:r>
            <a:endParaRPr lang="en-US" kern="0" dirty="0">
              <a:solidFill>
                <a:schemeClr val="tx1">
                  <a:lumMod val="85000"/>
                  <a:lumOff val="15000"/>
                </a:schemeClr>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a:xfrm>
            <a:off x="457200" y="914400"/>
            <a:ext cx="8382000" cy="5257800"/>
          </a:xfrm>
        </p:spPr>
        <p:txBody>
          <a:bodyPr>
            <a:normAutofit/>
          </a:bodyPr>
          <a:lstStyle/>
          <a:p>
            <a:r>
              <a:rPr lang="en-US" dirty="0" smtClean="0"/>
              <a:t>The proposed planning steps are therefore:</a:t>
            </a:r>
          </a:p>
          <a:p>
            <a:pPr marL="854075" lvl="1" indent="-457200">
              <a:buFont typeface="+mj-lt"/>
              <a:buAutoNum type="arabicPeriod"/>
            </a:pPr>
            <a:r>
              <a:rPr lang="en-US" dirty="0" smtClean="0"/>
              <a:t>Select the project goals</a:t>
            </a:r>
          </a:p>
          <a:p>
            <a:pPr marL="854075" lvl="1" indent="-457200">
              <a:buFont typeface="+mj-lt"/>
              <a:buAutoNum type="arabicPeriod"/>
            </a:pPr>
            <a:r>
              <a:rPr lang="en-US" dirty="0" smtClean="0"/>
              <a:t>Develop the list of claims that support to the selected goals</a:t>
            </a:r>
          </a:p>
          <a:p>
            <a:pPr marL="854075" lvl="1" indent="-457200">
              <a:buFont typeface="+mj-lt"/>
              <a:buAutoNum type="arabicPeriod"/>
            </a:pPr>
            <a:r>
              <a:rPr lang="en-US" dirty="0" smtClean="0"/>
              <a:t>Develop the list of arguments that support the intended claims</a:t>
            </a:r>
          </a:p>
          <a:p>
            <a:pPr marL="854075" lvl="1" indent="-457200">
              <a:buFont typeface="+mj-lt"/>
              <a:buAutoNum type="arabicPeriod"/>
            </a:pPr>
            <a:r>
              <a:rPr lang="en-US" dirty="0" smtClean="0"/>
              <a:t>Determine the needed evidence</a:t>
            </a:r>
          </a:p>
          <a:p>
            <a:pPr marL="854075" lvl="1" indent="-457200">
              <a:buFont typeface="+mj-lt"/>
              <a:buAutoNum type="arabicPeriod"/>
            </a:pPr>
            <a:r>
              <a:rPr lang="en-US" dirty="0" smtClean="0"/>
              <a:t>Define the necessary IV&amp;V activities</a:t>
            </a:r>
          </a:p>
          <a:p>
            <a:pPr marL="854075" lvl="1" indent="-457200">
              <a:buFont typeface="+mj-lt"/>
              <a:buAutoNum type="arabicPeriod"/>
            </a:pPr>
            <a:r>
              <a:rPr lang="en-US" dirty="0" smtClean="0"/>
              <a:t>Provide execution details and direction to analysts</a:t>
            </a:r>
          </a:p>
          <a:p>
            <a:r>
              <a:rPr lang="en-US" dirty="0" smtClean="0"/>
              <a:t>It is important to note that steps 1, 5 and 6 are already performed by IV&amp;V projects</a:t>
            </a:r>
          </a:p>
          <a:p>
            <a:r>
              <a:rPr lang="en-US" dirty="0" smtClean="0"/>
              <a:t>Steps 2, 3 and 4 are the fundamental point of this approach, intended to provide input to the planner on </a:t>
            </a:r>
            <a:r>
              <a:rPr lang="en-US" i="1" dirty="0" smtClean="0"/>
              <a:t>how</a:t>
            </a:r>
            <a:r>
              <a:rPr lang="en-US" dirty="0" smtClean="0"/>
              <a:t> to perform steps 5 and 6</a:t>
            </a:r>
            <a:endParaRPr lang="en-US" dirty="0"/>
          </a:p>
        </p:txBody>
      </p:sp>
      <p:sp>
        <p:nvSpPr>
          <p:cNvPr id="2" name="Slide Number Placeholder 1"/>
          <p:cNvSpPr>
            <a:spLocks noGrp="1"/>
          </p:cNvSpPr>
          <p:nvPr>
            <p:ph type="sldNum" sz="quarter" idx="4"/>
          </p:nvPr>
        </p:nvSpPr>
        <p:spPr/>
        <p:txBody>
          <a:bodyPr/>
          <a:lstStyle/>
          <a:p>
            <a:pPr>
              <a:defRPr/>
            </a:pPr>
            <a:fld id="{FF6BD25E-35BA-4084-AA63-E6D66ECF93E2}" type="slidenum">
              <a:rPr lang="en-US" smtClean="0"/>
              <a:pPr>
                <a:defRPr/>
              </a:pPr>
              <a:t>13</a:t>
            </a:fld>
            <a:endParaRPr lang="en-US" dirty="0"/>
          </a:p>
        </p:txBody>
      </p:sp>
      <p:sp>
        <p:nvSpPr>
          <p:cNvPr id="4" name="Title 3"/>
          <p:cNvSpPr>
            <a:spLocks noGrp="1"/>
          </p:cNvSpPr>
          <p:nvPr>
            <p:ph type="title"/>
          </p:nvPr>
        </p:nvSpPr>
        <p:spPr/>
        <p:txBody>
          <a:bodyPr/>
          <a:lstStyle/>
          <a:p>
            <a:r>
              <a:rPr lang="en-US" dirty="0" smtClean="0"/>
              <a:t>Assurance Case Process Summary for IV&amp;V</a:t>
            </a:r>
            <a:endParaRPr lang="en-US" dirty="0"/>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4" name="Title 3"/>
          <p:cNvSpPr>
            <a:spLocks noGrp="1"/>
          </p:cNvSpPr>
          <p:nvPr>
            <p:ph type="title"/>
          </p:nvPr>
        </p:nvSpPr>
        <p:spPr/>
        <p:txBody>
          <a:bodyPr/>
          <a:lstStyle/>
          <a:p>
            <a:r>
              <a:rPr lang="en-US" dirty="0" smtClean="0"/>
              <a:t>Process Example</a:t>
            </a:r>
            <a:endParaRPr lang="en-US" dirty="0"/>
          </a:p>
        </p:txBody>
      </p:sp>
      <p:sp>
        <p:nvSpPr>
          <p:cNvPr id="2" name="Slide Number Placeholder 1"/>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14</a:t>
            </a:fld>
            <a:endParaRPr lang="en-US" dirty="0"/>
          </a:p>
        </p:txBody>
      </p:sp>
    </p:spTree>
    <p:extLst>
      <p:ext uri="{BB962C8B-B14F-4D97-AF65-F5344CB8AC3E}">
        <p14:creationId xmlns="" xmlns:p14="http://schemas.microsoft.com/office/powerpoint/2010/main" val="1208771486"/>
      </p:ext>
    </p:extLst>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15</a:t>
            </a:fld>
            <a:endParaRPr lang="en-US" dirty="0"/>
          </a:p>
        </p:txBody>
      </p:sp>
      <p:sp>
        <p:nvSpPr>
          <p:cNvPr id="4" name="Title 3"/>
          <p:cNvSpPr>
            <a:spLocks noGrp="1"/>
          </p:cNvSpPr>
          <p:nvPr>
            <p:ph type="title"/>
          </p:nvPr>
        </p:nvSpPr>
        <p:spPr/>
        <p:txBody>
          <a:bodyPr/>
          <a:lstStyle/>
          <a:p>
            <a:r>
              <a:rPr lang="en-US" dirty="0" smtClean="0"/>
              <a:t>Simple Example: End-to-End Process</a:t>
            </a:r>
            <a:endParaRPr lang="en-US" dirty="0"/>
          </a:p>
        </p:txBody>
      </p:sp>
      <p:sp>
        <p:nvSpPr>
          <p:cNvPr id="5" name="TextBox 4"/>
          <p:cNvSpPr txBox="1"/>
          <p:nvPr/>
        </p:nvSpPr>
        <p:spPr>
          <a:xfrm>
            <a:off x="228600" y="685800"/>
            <a:ext cx="8686800" cy="923330"/>
          </a:xfrm>
          <a:prstGeom prst="rect">
            <a:avLst/>
          </a:prstGeom>
          <a:noFill/>
        </p:spPr>
        <p:txBody>
          <a:bodyPr wrap="square" rtlCol="0">
            <a:spAutoFit/>
          </a:bodyPr>
          <a:lstStyle/>
          <a:p>
            <a:r>
              <a:rPr lang="en-US" dirty="0" smtClean="0">
                <a:latin typeface="Verdana" pitchFamily="34" charset="0"/>
              </a:rPr>
              <a:t>Requirement: For module </a:t>
            </a:r>
            <a:r>
              <a:rPr lang="en-US" i="1" dirty="0" smtClean="0">
                <a:latin typeface="Verdana" pitchFamily="34" charset="0"/>
              </a:rPr>
              <a:t>M</a:t>
            </a:r>
            <a:r>
              <a:rPr lang="en-US" dirty="0" smtClean="0">
                <a:latin typeface="Verdana" pitchFamily="34" charset="0"/>
              </a:rPr>
              <a:t>, output </a:t>
            </a:r>
            <a:r>
              <a:rPr lang="en-US" i="1" dirty="0" smtClean="0">
                <a:latin typeface="Verdana" pitchFamily="34" charset="0"/>
              </a:rPr>
              <a:t>q</a:t>
            </a:r>
            <a:r>
              <a:rPr lang="en-US" dirty="0" smtClean="0">
                <a:latin typeface="Verdana" pitchFamily="34" charset="0"/>
              </a:rPr>
              <a:t> shall always be greater than or equal to output </a:t>
            </a:r>
            <a:r>
              <a:rPr lang="en-US" i="1" dirty="0" smtClean="0">
                <a:latin typeface="Verdana" pitchFamily="34" charset="0"/>
              </a:rPr>
              <a:t>r</a:t>
            </a:r>
            <a:r>
              <a:rPr lang="en-US" dirty="0" smtClean="0">
                <a:latin typeface="Verdana" pitchFamily="34" charset="0"/>
              </a:rPr>
              <a:t> for all input sets    [Note: module </a:t>
            </a:r>
            <a:r>
              <a:rPr lang="en-US" i="1" dirty="0" smtClean="0">
                <a:latin typeface="Verdana" pitchFamily="34" charset="0"/>
              </a:rPr>
              <a:t>M</a:t>
            </a:r>
            <a:r>
              <a:rPr lang="en-US" dirty="0" smtClean="0">
                <a:latin typeface="Verdana" pitchFamily="34" charset="0"/>
              </a:rPr>
              <a:t> is stateless]</a:t>
            </a:r>
          </a:p>
          <a:p>
            <a:r>
              <a:rPr lang="en-US" dirty="0" smtClean="0">
                <a:latin typeface="Verdana" pitchFamily="34" charset="0"/>
              </a:rPr>
              <a:t>Given: a developer-provided input/output table for Module </a:t>
            </a:r>
            <a:r>
              <a:rPr lang="en-US" i="1" dirty="0" smtClean="0">
                <a:latin typeface="Verdana" pitchFamily="34" charset="0"/>
              </a:rPr>
              <a:t>M</a:t>
            </a:r>
          </a:p>
        </p:txBody>
      </p:sp>
      <p:sp>
        <p:nvSpPr>
          <p:cNvPr id="6" name="TextBox 5"/>
          <p:cNvSpPr txBox="1"/>
          <p:nvPr/>
        </p:nvSpPr>
        <p:spPr>
          <a:xfrm>
            <a:off x="381000" y="1905000"/>
            <a:ext cx="1905000" cy="514349"/>
          </a:xfrm>
          <a:prstGeom prst="rect">
            <a:avLst/>
          </a:prstGeom>
          <a:noFill/>
          <a:ln>
            <a:solidFill>
              <a:schemeClr val="accent1"/>
            </a:solidFill>
          </a:ln>
        </p:spPr>
        <p:txBody>
          <a:bodyPr wrap="square" rtlCol="0" anchor="ctr" anchorCtr="1">
            <a:noAutofit/>
          </a:bodyPr>
          <a:lstStyle/>
          <a:p>
            <a:r>
              <a:rPr lang="en-US" sz="1400" dirty="0" smtClean="0"/>
              <a:t>Evidence: table of outputs for all inputs</a:t>
            </a:r>
            <a:endParaRPr lang="en-US" sz="1400" dirty="0"/>
          </a:p>
        </p:txBody>
      </p:sp>
      <p:sp>
        <p:nvSpPr>
          <p:cNvPr id="7" name="TextBox 6"/>
          <p:cNvSpPr txBox="1"/>
          <p:nvPr/>
        </p:nvSpPr>
        <p:spPr>
          <a:xfrm>
            <a:off x="381000" y="2819400"/>
            <a:ext cx="1905000" cy="1106269"/>
          </a:xfrm>
          <a:prstGeom prst="rect">
            <a:avLst/>
          </a:prstGeom>
          <a:noFill/>
          <a:ln>
            <a:solidFill>
              <a:schemeClr val="accent1"/>
            </a:solidFill>
          </a:ln>
        </p:spPr>
        <p:txBody>
          <a:bodyPr wrap="square" rtlCol="0" anchor="ctr" anchorCtr="1">
            <a:noAutofit/>
          </a:bodyPr>
          <a:lstStyle/>
          <a:p>
            <a:r>
              <a:rPr lang="en-US" sz="1400" dirty="0" smtClean="0"/>
              <a:t>Argument: by inspection of exhaustive set of cases, we confirm that q ≥ r in all cases</a:t>
            </a:r>
            <a:endParaRPr lang="en-US" sz="1400" dirty="0"/>
          </a:p>
        </p:txBody>
      </p:sp>
      <p:sp>
        <p:nvSpPr>
          <p:cNvPr id="8" name="TextBox 7"/>
          <p:cNvSpPr txBox="1"/>
          <p:nvPr/>
        </p:nvSpPr>
        <p:spPr>
          <a:xfrm>
            <a:off x="381000" y="4343400"/>
            <a:ext cx="1905000" cy="1295400"/>
          </a:xfrm>
          <a:prstGeom prst="rect">
            <a:avLst/>
          </a:prstGeom>
          <a:noFill/>
          <a:ln>
            <a:solidFill>
              <a:schemeClr val="accent1"/>
            </a:solidFill>
          </a:ln>
        </p:spPr>
        <p:txBody>
          <a:bodyPr wrap="square" rtlCol="0" anchor="ctr" anchorCtr="1">
            <a:noAutofit/>
          </a:bodyPr>
          <a:lstStyle/>
          <a:p>
            <a:r>
              <a:rPr lang="en-US" sz="1400" dirty="0" smtClean="0"/>
              <a:t>Intended Claim: </a:t>
            </a:r>
            <a:r>
              <a:rPr lang="en-US" sz="1400" dirty="0">
                <a:latin typeface="Verdana" pitchFamily="34" charset="0"/>
              </a:rPr>
              <a:t>For module </a:t>
            </a:r>
            <a:r>
              <a:rPr lang="en-US" sz="1400" i="1" dirty="0">
                <a:latin typeface="Verdana" pitchFamily="34" charset="0"/>
              </a:rPr>
              <a:t>M</a:t>
            </a:r>
            <a:r>
              <a:rPr lang="en-US" sz="1400" dirty="0">
                <a:latin typeface="Verdana" pitchFamily="34" charset="0"/>
              </a:rPr>
              <a:t>, output </a:t>
            </a:r>
            <a:r>
              <a:rPr lang="en-US" sz="1400" i="1" dirty="0">
                <a:latin typeface="Verdana" pitchFamily="34" charset="0"/>
              </a:rPr>
              <a:t>q</a:t>
            </a:r>
            <a:r>
              <a:rPr lang="en-US" sz="1400" dirty="0">
                <a:latin typeface="Verdana" pitchFamily="34" charset="0"/>
              </a:rPr>
              <a:t> </a:t>
            </a:r>
            <a:r>
              <a:rPr lang="en-US" sz="1400" dirty="0" smtClean="0">
                <a:latin typeface="Verdana" pitchFamily="34" charset="0"/>
              </a:rPr>
              <a:t>is always </a:t>
            </a:r>
            <a:r>
              <a:rPr lang="en-US" sz="1400" dirty="0">
                <a:latin typeface="Verdana" pitchFamily="34" charset="0"/>
              </a:rPr>
              <a:t>greater than or equal to output </a:t>
            </a:r>
            <a:r>
              <a:rPr lang="en-US" sz="1400" i="1" dirty="0">
                <a:latin typeface="Verdana" pitchFamily="34" charset="0"/>
              </a:rPr>
              <a:t>r</a:t>
            </a:r>
            <a:r>
              <a:rPr lang="en-US" sz="1400" dirty="0">
                <a:latin typeface="Verdana" pitchFamily="34" charset="0"/>
              </a:rPr>
              <a:t> for all input sets</a:t>
            </a:r>
            <a:endParaRPr lang="en-US" sz="1400" dirty="0"/>
          </a:p>
        </p:txBody>
      </p:sp>
      <p:sp>
        <p:nvSpPr>
          <p:cNvPr id="9" name="Down Arrow 8"/>
          <p:cNvSpPr/>
          <p:nvPr/>
        </p:nvSpPr>
        <p:spPr>
          <a:xfrm flipV="1">
            <a:off x="1219200" y="2476501"/>
            <a:ext cx="381000" cy="266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1752599"/>
            <a:ext cx="2133600" cy="40386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362200" y="19812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0" y="5983069"/>
            <a:ext cx="2286000" cy="265331"/>
          </a:xfrm>
          <a:prstGeom prst="rect">
            <a:avLst/>
          </a:prstGeom>
          <a:noFill/>
          <a:ln>
            <a:noFill/>
          </a:ln>
        </p:spPr>
        <p:txBody>
          <a:bodyPr wrap="square" rtlCol="0" anchor="ctr" anchorCtr="1">
            <a:noAutofit/>
          </a:bodyPr>
          <a:lstStyle/>
          <a:p>
            <a:pPr algn="ctr"/>
            <a:r>
              <a:rPr lang="en-US" sz="1600" i="1" dirty="0" smtClean="0"/>
              <a:t>Resulting</a:t>
            </a:r>
          </a:p>
          <a:p>
            <a:pPr algn="ctr"/>
            <a:r>
              <a:rPr lang="en-US" sz="1600" i="1" dirty="0" smtClean="0"/>
              <a:t>Assurance Case</a:t>
            </a:r>
            <a:endParaRPr lang="en-US" sz="1600" i="1" dirty="0"/>
          </a:p>
        </p:txBody>
      </p:sp>
      <p:sp>
        <p:nvSpPr>
          <p:cNvPr id="15" name="TextBox 14"/>
          <p:cNvSpPr txBox="1"/>
          <p:nvPr/>
        </p:nvSpPr>
        <p:spPr>
          <a:xfrm>
            <a:off x="7239000" y="1905000"/>
            <a:ext cx="1447800" cy="514349"/>
          </a:xfrm>
          <a:prstGeom prst="rect">
            <a:avLst/>
          </a:prstGeom>
          <a:noFill/>
          <a:ln>
            <a:solidFill>
              <a:schemeClr val="accent1"/>
            </a:solidFill>
          </a:ln>
        </p:spPr>
        <p:txBody>
          <a:bodyPr wrap="square" rtlCol="0" anchor="ctr" anchorCtr="1">
            <a:noAutofit/>
          </a:bodyPr>
          <a:lstStyle/>
          <a:p>
            <a:pPr algn="ctr"/>
            <a:r>
              <a:rPr lang="en-US" sz="1400" dirty="0" smtClean="0"/>
              <a:t>Input/output Table</a:t>
            </a:r>
            <a:endParaRPr lang="en-US" sz="1400" dirty="0"/>
          </a:p>
        </p:txBody>
      </p:sp>
      <p:sp>
        <p:nvSpPr>
          <p:cNvPr id="16" name="TextBox 15"/>
          <p:cNvSpPr txBox="1"/>
          <p:nvPr/>
        </p:nvSpPr>
        <p:spPr>
          <a:xfrm>
            <a:off x="7239000" y="2819401"/>
            <a:ext cx="1447800" cy="1106268"/>
          </a:xfrm>
          <a:prstGeom prst="rect">
            <a:avLst/>
          </a:prstGeom>
          <a:noFill/>
          <a:ln>
            <a:solidFill>
              <a:schemeClr val="accent1"/>
            </a:solidFill>
          </a:ln>
        </p:spPr>
        <p:txBody>
          <a:bodyPr wrap="square" rtlCol="0" anchor="ctr" anchorCtr="1">
            <a:noAutofit/>
          </a:bodyPr>
          <a:lstStyle/>
          <a:p>
            <a:pPr algn="ctr"/>
            <a:r>
              <a:rPr lang="en-US" sz="1400" dirty="0" smtClean="0"/>
              <a:t>Explanation of approach and results (make the argument)</a:t>
            </a:r>
            <a:endParaRPr lang="en-US" sz="1400" dirty="0"/>
          </a:p>
        </p:txBody>
      </p:sp>
      <p:sp>
        <p:nvSpPr>
          <p:cNvPr id="17" name="TextBox 16"/>
          <p:cNvSpPr txBox="1"/>
          <p:nvPr/>
        </p:nvSpPr>
        <p:spPr>
          <a:xfrm>
            <a:off x="7239000" y="4343401"/>
            <a:ext cx="1447800" cy="1295399"/>
          </a:xfrm>
          <a:prstGeom prst="rect">
            <a:avLst/>
          </a:prstGeom>
          <a:noFill/>
          <a:ln>
            <a:solidFill>
              <a:schemeClr val="accent1"/>
            </a:solidFill>
          </a:ln>
        </p:spPr>
        <p:txBody>
          <a:bodyPr wrap="square" rtlCol="0" anchor="ctr" anchorCtr="1">
            <a:noAutofit/>
          </a:bodyPr>
          <a:lstStyle/>
          <a:p>
            <a:pPr algn="ctr"/>
            <a:r>
              <a:rPr lang="en-US" sz="1400" dirty="0" smtClean="0"/>
              <a:t>Make Claim</a:t>
            </a:r>
            <a:endParaRPr lang="en-US" sz="1400" dirty="0"/>
          </a:p>
        </p:txBody>
      </p:sp>
      <p:sp>
        <p:nvSpPr>
          <p:cNvPr id="18" name="Down Arrow 17"/>
          <p:cNvSpPr/>
          <p:nvPr/>
        </p:nvSpPr>
        <p:spPr>
          <a:xfrm>
            <a:off x="7772400" y="2467169"/>
            <a:ext cx="381000" cy="3149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7772400" y="3999131"/>
            <a:ext cx="381000" cy="3061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086600" y="1752599"/>
            <a:ext cx="1752600" cy="403860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5931641"/>
            <a:ext cx="2286000" cy="265331"/>
          </a:xfrm>
          <a:prstGeom prst="rect">
            <a:avLst/>
          </a:prstGeom>
          <a:noFill/>
          <a:ln>
            <a:noFill/>
          </a:ln>
        </p:spPr>
        <p:txBody>
          <a:bodyPr wrap="square" rtlCol="0" anchor="ctr" anchorCtr="1">
            <a:noAutofit/>
          </a:bodyPr>
          <a:lstStyle/>
          <a:p>
            <a:pPr algn="ctr"/>
            <a:r>
              <a:rPr lang="en-US" sz="1600" i="1" dirty="0" smtClean="0"/>
              <a:t>Intended</a:t>
            </a:r>
          </a:p>
          <a:p>
            <a:pPr algn="ctr"/>
            <a:r>
              <a:rPr lang="en-US" sz="1600" i="1" dirty="0" smtClean="0"/>
              <a:t>Assurance Case</a:t>
            </a:r>
            <a:endParaRPr lang="en-US" sz="1600" i="1" dirty="0"/>
          </a:p>
        </p:txBody>
      </p:sp>
      <p:sp>
        <p:nvSpPr>
          <p:cNvPr id="22" name="Right Arrow 21"/>
          <p:cNvSpPr/>
          <p:nvPr/>
        </p:nvSpPr>
        <p:spPr>
          <a:xfrm>
            <a:off x="2362200" y="32004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2362200" y="48768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743200" y="5906869"/>
            <a:ext cx="2286000" cy="265331"/>
          </a:xfrm>
          <a:prstGeom prst="rect">
            <a:avLst/>
          </a:prstGeom>
          <a:noFill/>
          <a:ln>
            <a:noFill/>
          </a:ln>
        </p:spPr>
        <p:txBody>
          <a:bodyPr wrap="square" rtlCol="0" anchor="ctr" anchorCtr="1">
            <a:noAutofit/>
          </a:bodyPr>
          <a:lstStyle/>
          <a:p>
            <a:pPr algn="ctr"/>
            <a:r>
              <a:rPr lang="en-US" sz="1600" i="1" dirty="0" smtClean="0"/>
              <a:t>IV&amp;V Planning Process</a:t>
            </a:r>
            <a:endParaRPr lang="en-US" sz="1600" i="1" dirty="0"/>
          </a:p>
        </p:txBody>
      </p:sp>
      <p:sp>
        <p:nvSpPr>
          <p:cNvPr id="25" name="TextBox 24"/>
          <p:cNvSpPr txBox="1"/>
          <p:nvPr/>
        </p:nvSpPr>
        <p:spPr>
          <a:xfrm>
            <a:off x="5105400" y="5906869"/>
            <a:ext cx="2057400" cy="265331"/>
          </a:xfrm>
          <a:prstGeom prst="rect">
            <a:avLst/>
          </a:prstGeom>
          <a:noFill/>
          <a:ln>
            <a:noFill/>
          </a:ln>
        </p:spPr>
        <p:txBody>
          <a:bodyPr wrap="square" rtlCol="0" anchor="ctr" anchorCtr="1">
            <a:noAutofit/>
          </a:bodyPr>
          <a:lstStyle/>
          <a:p>
            <a:pPr algn="ctr"/>
            <a:r>
              <a:rPr lang="en-US" sz="1600" i="1" dirty="0" smtClean="0"/>
              <a:t>IV&amp;V Activity</a:t>
            </a:r>
            <a:endParaRPr lang="en-US" sz="1600" i="1" dirty="0"/>
          </a:p>
        </p:txBody>
      </p:sp>
      <p:sp>
        <p:nvSpPr>
          <p:cNvPr id="26" name="Right Arrow 25"/>
          <p:cNvSpPr/>
          <p:nvPr/>
        </p:nvSpPr>
        <p:spPr>
          <a:xfrm>
            <a:off x="5029200" y="37338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6781800" y="19812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6781800" y="32004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6781800" y="48006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819400" y="1752599"/>
            <a:ext cx="2133600" cy="4038601"/>
          </a:xfrm>
          <a:prstGeom prst="rect">
            <a:avLst/>
          </a:prstGeom>
          <a:noFill/>
          <a:ln>
            <a:solidFill>
              <a:schemeClr val="accent1"/>
            </a:solidFill>
          </a:ln>
        </p:spPr>
        <p:txBody>
          <a:bodyPr wrap="square" rtlCol="0" anchor="ctr" anchorCtr="1">
            <a:noAutofit/>
          </a:bodyPr>
          <a:lstStyle/>
          <a:p>
            <a:r>
              <a:rPr lang="en-US" sz="1600" dirty="0" smtClean="0"/>
              <a:t>We determine that we must:</a:t>
            </a:r>
          </a:p>
          <a:p>
            <a:endParaRPr lang="en-US" sz="1600" dirty="0"/>
          </a:p>
          <a:p>
            <a:r>
              <a:rPr lang="en-US" sz="1600" dirty="0" smtClean="0"/>
              <a:t>1. Obtain table covering all cases</a:t>
            </a:r>
          </a:p>
          <a:p>
            <a:endParaRPr lang="en-US" sz="1600" dirty="0"/>
          </a:p>
          <a:p>
            <a:r>
              <a:rPr lang="en-US" sz="1600" dirty="0" smtClean="0"/>
              <a:t>2. Examine all cases for value of </a:t>
            </a:r>
            <a:r>
              <a:rPr lang="en-US" sz="1600" i="1" dirty="0" smtClean="0"/>
              <a:t>q</a:t>
            </a:r>
            <a:r>
              <a:rPr lang="en-US" sz="1600" dirty="0" smtClean="0"/>
              <a:t> w.r.t </a:t>
            </a:r>
            <a:r>
              <a:rPr lang="en-US" sz="1600" i="1" dirty="0" smtClean="0"/>
              <a:t>r</a:t>
            </a:r>
            <a:endParaRPr lang="en-US" sz="1600" dirty="0" smtClean="0"/>
          </a:p>
          <a:p>
            <a:endParaRPr lang="en-US" sz="1600" dirty="0"/>
          </a:p>
          <a:p>
            <a:r>
              <a:rPr lang="en-US" sz="1600" dirty="0" smtClean="0"/>
              <a:t>3. Document assurance case</a:t>
            </a:r>
          </a:p>
          <a:p>
            <a:endParaRPr lang="en-US" sz="1600" i="1" dirty="0"/>
          </a:p>
          <a:p>
            <a:r>
              <a:rPr lang="en-US" sz="1600" i="1" dirty="0" smtClean="0"/>
              <a:t>(Scheduling, assigning task, etc. are all important but not germane)</a:t>
            </a:r>
            <a:endParaRPr lang="en-US" sz="1600" i="1" dirty="0"/>
          </a:p>
        </p:txBody>
      </p:sp>
      <p:sp>
        <p:nvSpPr>
          <p:cNvPr id="31" name="TextBox 30"/>
          <p:cNvSpPr txBox="1"/>
          <p:nvPr/>
        </p:nvSpPr>
        <p:spPr>
          <a:xfrm>
            <a:off x="5486400" y="1752599"/>
            <a:ext cx="1219200" cy="4038601"/>
          </a:xfrm>
          <a:prstGeom prst="rect">
            <a:avLst/>
          </a:prstGeom>
          <a:noFill/>
          <a:ln>
            <a:solidFill>
              <a:schemeClr val="accent1"/>
            </a:solidFill>
          </a:ln>
        </p:spPr>
        <p:txBody>
          <a:bodyPr wrap="square" rtlCol="0" anchor="ctr" anchorCtr="1">
            <a:noAutofit/>
          </a:bodyPr>
          <a:lstStyle/>
          <a:p>
            <a:r>
              <a:rPr lang="en-US" sz="1600" dirty="0" smtClean="0"/>
              <a:t>Execute #1, #2 and #3 from planning process</a:t>
            </a:r>
            <a:endParaRPr lang="en-US" sz="1600" dirty="0"/>
          </a:p>
        </p:txBody>
      </p:sp>
      <p:sp>
        <p:nvSpPr>
          <p:cNvPr id="32" name="Down Arrow 31"/>
          <p:cNvSpPr/>
          <p:nvPr/>
        </p:nvSpPr>
        <p:spPr>
          <a:xfrm flipV="1">
            <a:off x="1219200" y="3962400"/>
            <a:ext cx="381000" cy="266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47462608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4" grpId="0"/>
      <p:bldP spid="15" grpId="0" animBg="1"/>
      <p:bldP spid="16" grpId="0" animBg="1"/>
      <p:bldP spid="17" grpId="0" animBg="1"/>
      <p:bldP spid="18" grpId="0" animBg="1"/>
      <p:bldP spid="19" grpId="0" animBg="1"/>
      <p:bldP spid="20" grpId="0" animBg="1"/>
      <p:bldP spid="21" grpId="0"/>
      <p:bldP spid="22" grpId="0" animBg="1"/>
      <p:bldP spid="23" grpId="0" animBg="1"/>
      <p:bldP spid="24" grpId="0"/>
      <p:bldP spid="25" grpId="0"/>
      <p:bldP spid="26" grpId="0" animBg="1"/>
      <p:bldP spid="27" grpId="0" animBg="1"/>
      <p:bldP spid="28" grpId="0" animBg="1"/>
      <p:bldP spid="29" grpId="0" animBg="1"/>
      <p:bldP spid="30" grpId="0" animBg="1"/>
      <p:bldP spid="31"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16</a:t>
            </a:fld>
            <a:endParaRPr lang="en-US" dirty="0"/>
          </a:p>
        </p:txBody>
      </p:sp>
      <p:sp>
        <p:nvSpPr>
          <p:cNvPr id="4" name="Title 3"/>
          <p:cNvSpPr>
            <a:spLocks noGrp="1"/>
          </p:cNvSpPr>
          <p:nvPr>
            <p:ph type="title"/>
          </p:nvPr>
        </p:nvSpPr>
        <p:spPr/>
        <p:txBody>
          <a:bodyPr/>
          <a:lstStyle/>
          <a:p>
            <a:r>
              <a:rPr lang="en-US" dirty="0" smtClean="0"/>
              <a:t>Simple Example: Alternate Argument</a:t>
            </a:r>
            <a:endParaRPr lang="en-US" dirty="0"/>
          </a:p>
        </p:txBody>
      </p:sp>
      <p:sp>
        <p:nvSpPr>
          <p:cNvPr id="5" name="TextBox 4"/>
          <p:cNvSpPr txBox="1"/>
          <p:nvPr/>
        </p:nvSpPr>
        <p:spPr>
          <a:xfrm>
            <a:off x="228600" y="685800"/>
            <a:ext cx="8686800" cy="923330"/>
          </a:xfrm>
          <a:prstGeom prst="rect">
            <a:avLst/>
          </a:prstGeom>
          <a:noFill/>
        </p:spPr>
        <p:txBody>
          <a:bodyPr wrap="square" rtlCol="0">
            <a:spAutoFit/>
          </a:bodyPr>
          <a:lstStyle/>
          <a:p>
            <a:r>
              <a:rPr lang="en-US" dirty="0" smtClean="0">
                <a:latin typeface="Verdana" pitchFamily="34" charset="0"/>
              </a:rPr>
              <a:t>Requirement: For module </a:t>
            </a:r>
            <a:r>
              <a:rPr lang="en-US" i="1" dirty="0" smtClean="0">
                <a:latin typeface="Verdana" pitchFamily="34" charset="0"/>
              </a:rPr>
              <a:t>M</a:t>
            </a:r>
            <a:r>
              <a:rPr lang="en-US" dirty="0" smtClean="0">
                <a:latin typeface="Verdana" pitchFamily="34" charset="0"/>
              </a:rPr>
              <a:t>, output </a:t>
            </a:r>
            <a:r>
              <a:rPr lang="en-US" i="1" dirty="0" smtClean="0">
                <a:latin typeface="Verdana" pitchFamily="34" charset="0"/>
              </a:rPr>
              <a:t>q</a:t>
            </a:r>
            <a:r>
              <a:rPr lang="en-US" dirty="0" smtClean="0">
                <a:latin typeface="Verdana" pitchFamily="34" charset="0"/>
              </a:rPr>
              <a:t> shall always be greater than or equal to output </a:t>
            </a:r>
            <a:r>
              <a:rPr lang="en-US" i="1" dirty="0" smtClean="0">
                <a:latin typeface="Verdana" pitchFamily="34" charset="0"/>
              </a:rPr>
              <a:t>r</a:t>
            </a:r>
            <a:r>
              <a:rPr lang="en-US" dirty="0" smtClean="0">
                <a:latin typeface="Verdana" pitchFamily="34" charset="0"/>
              </a:rPr>
              <a:t> for all input sets    [Note: module </a:t>
            </a:r>
            <a:r>
              <a:rPr lang="en-US" i="1" dirty="0" smtClean="0">
                <a:latin typeface="Verdana" pitchFamily="34" charset="0"/>
              </a:rPr>
              <a:t>M</a:t>
            </a:r>
            <a:r>
              <a:rPr lang="en-US" dirty="0" smtClean="0">
                <a:latin typeface="Verdana" pitchFamily="34" charset="0"/>
              </a:rPr>
              <a:t> is stateless]</a:t>
            </a:r>
          </a:p>
          <a:p>
            <a:r>
              <a:rPr lang="en-US" dirty="0">
                <a:latin typeface="Verdana" pitchFamily="34" charset="0"/>
              </a:rPr>
              <a:t>Given: No </a:t>
            </a:r>
            <a:r>
              <a:rPr lang="en-US" dirty="0" smtClean="0">
                <a:latin typeface="Verdana" pitchFamily="34" charset="0"/>
              </a:rPr>
              <a:t>I/O </a:t>
            </a:r>
            <a:r>
              <a:rPr lang="en-US" dirty="0">
                <a:latin typeface="Verdana" pitchFamily="34" charset="0"/>
              </a:rPr>
              <a:t>table is available, but an executable model is </a:t>
            </a:r>
            <a:r>
              <a:rPr lang="en-US" dirty="0" smtClean="0">
                <a:latin typeface="Verdana" pitchFamily="34" charset="0"/>
              </a:rPr>
              <a:t>available </a:t>
            </a:r>
          </a:p>
        </p:txBody>
      </p:sp>
      <p:sp>
        <p:nvSpPr>
          <p:cNvPr id="6" name="TextBox 5"/>
          <p:cNvSpPr txBox="1"/>
          <p:nvPr/>
        </p:nvSpPr>
        <p:spPr>
          <a:xfrm>
            <a:off x="381000" y="1905001"/>
            <a:ext cx="1905000" cy="514349"/>
          </a:xfrm>
          <a:prstGeom prst="rect">
            <a:avLst/>
          </a:prstGeom>
          <a:noFill/>
          <a:ln>
            <a:solidFill>
              <a:schemeClr val="accent1"/>
            </a:solidFill>
          </a:ln>
        </p:spPr>
        <p:txBody>
          <a:bodyPr wrap="square" rtlCol="0" anchor="ctr" anchorCtr="1">
            <a:noAutofit/>
          </a:bodyPr>
          <a:lstStyle/>
          <a:p>
            <a:r>
              <a:rPr lang="en-US" sz="1400" dirty="0" smtClean="0"/>
              <a:t>Evidence: Executable model</a:t>
            </a:r>
            <a:endParaRPr lang="en-US" sz="1400" dirty="0"/>
          </a:p>
        </p:txBody>
      </p:sp>
      <p:sp>
        <p:nvSpPr>
          <p:cNvPr id="7" name="TextBox 6"/>
          <p:cNvSpPr txBox="1"/>
          <p:nvPr/>
        </p:nvSpPr>
        <p:spPr>
          <a:xfrm>
            <a:off x="381000" y="2819401"/>
            <a:ext cx="1905000" cy="1106269"/>
          </a:xfrm>
          <a:prstGeom prst="rect">
            <a:avLst/>
          </a:prstGeom>
          <a:noFill/>
          <a:ln>
            <a:solidFill>
              <a:schemeClr val="accent1"/>
            </a:solidFill>
          </a:ln>
        </p:spPr>
        <p:txBody>
          <a:bodyPr wrap="square" rtlCol="0" anchor="ctr" anchorCtr="1">
            <a:noAutofit/>
          </a:bodyPr>
          <a:lstStyle/>
          <a:p>
            <a:r>
              <a:rPr lang="en-US" sz="1400" dirty="0" smtClean="0"/>
              <a:t>Argument: by inspection of exhaustive set of cases, we confirm that q ≥ r in all cases</a:t>
            </a:r>
            <a:endParaRPr lang="en-US" sz="1400" dirty="0"/>
          </a:p>
        </p:txBody>
      </p:sp>
      <p:sp>
        <p:nvSpPr>
          <p:cNvPr id="8" name="TextBox 7"/>
          <p:cNvSpPr txBox="1"/>
          <p:nvPr/>
        </p:nvSpPr>
        <p:spPr>
          <a:xfrm>
            <a:off x="381000" y="4343401"/>
            <a:ext cx="1905000" cy="1295400"/>
          </a:xfrm>
          <a:prstGeom prst="rect">
            <a:avLst/>
          </a:prstGeom>
          <a:noFill/>
          <a:ln>
            <a:solidFill>
              <a:schemeClr val="accent1"/>
            </a:solidFill>
          </a:ln>
        </p:spPr>
        <p:txBody>
          <a:bodyPr wrap="square" rtlCol="0" anchor="ctr" anchorCtr="1">
            <a:noAutofit/>
          </a:bodyPr>
          <a:lstStyle/>
          <a:p>
            <a:r>
              <a:rPr lang="en-US" sz="1400" dirty="0" smtClean="0"/>
              <a:t>Intended Claim: </a:t>
            </a:r>
            <a:r>
              <a:rPr lang="en-US" sz="1400" dirty="0">
                <a:latin typeface="Verdana" pitchFamily="34" charset="0"/>
              </a:rPr>
              <a:t>For module </a:t>
            </a:r>
            <a:r>
              <a:rPr lang="en-US" sz="1400" i="1" dirty="0">
                <a:latin typeface="Verdana" pitchFamily="34" charset="0"/>
              </a:rPr>
              <a:t>M</a:t>
            </a:r>
            <a:r>
              <a:rPr lang="en-US" sz="1400" dirty="0">
                <a:latin typeface="Verdana" pitchFamily="34" charset="0"/>
              </a:rPr>
              <a:t>, output </a:t>
            </a:r>
            <a:r>
              <a:rPr lang="en-US" sz="1400" i="1" dirty="0">
                <a:latin typeface="Verdana" pitchFamily="34" charset="0"/>
              </a:rPr>
              <a:t>q</a:t>
            </a:r>
            <a:r>
              <a:rPr lang="en-US" sz="1400" dirty="0">
                <a:latin typeface="Verdana" pitchFamily="34" charset="0"/>
              </a:rPr>
              <a:t> </a:t>
            </a:r>
            <a:r>
              <a:rPr lang="en-US" sz="1400" dirty="0" smtClean="0">
                <a:latin typeface="Verdana" pitchFamily="34" charset="0"/>
              </a:rPr>
              <a:t>is always </a:t>
            </a:r>
            <a:r>
              <a:rPr lang="en-US" sz="1400" dirty="0">
                <a:latin typeface="Verdana" pitchFamily="34" charset="0"/>
              </a:rPr>
              <a:t>greater than or equal to output </a:t>
            </a:r>
            <a:r>
              <a:rPr lang="en-US" sz="1400" i="1" dirty="0">
                <a:latin typeface="Verdana" pitchFamily="34" charset="0"/>
              </a:rPr>
              <a:t>r</a:t>
            </a:r>
            <a:r>
              <a:rPr lang="en-US" sz="1400" dirty="0">
                <a:latin typeface="Verdana" pitchFamily="34" charset="0"/>
              </a:rPr>
              <a:t> for all input sets</a:t>
            </a:r>
            <a:endParaRPr lang="en-US" sz="1400" dirty="0"/>
          </a:p>
        </p:txBody>
      </p:sp>
      <p:sp>
        <p:nvSpPr>
          <p:cNvPr id="9" name="Down Arrow 8"/>
          <p:cNvSpPr/>
          <p:nvPr/>
        </p:nvSpPr>
        <p:spPr>
          <a:xfrm flipV="1">
            <a:off x="1219200" y="2476502"/>
            <a:ext cx="381000" cy="266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1752600"/>
            <a:ext cx="2133600" cy="40386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362200" y="1981201"/>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58000" y="5983070"/>
            <a:ext cx="2286000" cy="265331"/>
          </a:xfrm>
          <a:prstGeom prst="rect">
            <a:avLst/>
          </a:prstGeom>
          <a:noFill/>
          <a:ln>
            <a:noFill/>
          </a:ln>
        </p:spPr>
        <p:txBody>
          <a:bodyPr wrap="square" rtlCol="0" anchor="ctr" anchorCtr="1">
            <a:noAutofit/>
          </a:bodyPr>
          <a:lstStyle/>
          <a:p>
            <a:pPr algn="ctr"/>
            <a:r>
              <a:rPr lang="en-US" sz="1600" i="1" dirty="0" smtClean="0"/>
              <a:t>Resulting</a:t>
            </a:r>
          </a:p>
          <a:p>
            <a:pPr algn="ctr"/>
            <a:r>
              <a:rPr lang="en-US" sz="1600" i="1" dirty="0" smtClean="0"/>
              <a:t>Assurance Case</a:t>
            </a:r>
            <a:endParaRPr lang="en-US" sz="1600" i="1" dirty="0"/>
          </a:p>
        </p:txBody>
      </p:sp>
      <p:sp>
        <p:nvSpPr>
          <p:cNvPr id="15" name="TextBox 14"/>
          <p:cNvSpPr txBox="1"/>
          <p:nvPr/>
        </p:nvSpPr>
        <p:spPr>
          <a:xfrm>
            <a:off x="7239000" y="1905001"/>
            <a:ext cx="1447800" cy="514349"/>
          </a:xfrm>
          <a:prstGeom prst="rect">
            <a:avLst/>
          </a:prstGeom>
          <a:noFill/>
          <a:ln>
            <a:solidFill>
              <a:schemeClr val="accent1"/>
            </a:solidFill>
          </a:ln>
        </p:spPr>
        <p:txBody>
          <a:bodyPr wrap="square" rtlCol="0" anchor="ctr" anchorCtr="1">
            <a:noAutofit/>
          </a:bodyPr>
          <a:lstStyle/>
          <a:p>
            <a:pPr algn="ctr"/>
            <a:r>
              <a:rPr lang="en-US" sz="1400" dirty="0" smtClean="0"/>
              <a:t>Executable Model</a:t>
            </a:r>
            <a:endParaRPr lang="en-US" sz="1400" dirty="0"/>
          </a:p>
        </p:txBody>
      </p:sp>
      <p:sp>
        <p:nvSpPr>
          <p:cNvPr id="16" name="TextBox 15"/>
          <p:cNvSpPr txBox="1"/>
          <p:nvPr/>
        </p:nvSpPr>
        <p:spPr>
          <a:xfrm>
            <a:off x="7239000" y="2819402"/>
            <a:ext cx="1447800" cy="1106268"/>
          </a:xfrm>
          <a:prstGeom prst="rect">
            <a:avLst/>
          </a:prstGeom>
          <a:noFill/>
          <a:ln>
            <a:solidFill>
              <a:schemeClr val="accent1"/>
            </a:solidFill>
          </a:ln>
        </p:spPr>
        <p:txBody>
          <a:bodyPr wrap="square" rtlCol="0" anchor="ctr" anchorCtr="1">
            <a:noAutofit/>
          </a:bodyPr>
          <a:lstStyle/>
          <a:p>
            <a:pPr algn="ctr"/>
            <a:r>
              <a:rPr lang="en-US" sz="1400" dirty="0" smtClean="0"/>
              <a:t>Explanation of approach </a:t>
            </a:r>
            <a:r>
              <a:rPr lang="en-US" sz="1400" dirty="0"/>
              <a:t>and results (make the argument)</a:t>
            </a:r>
          </a:p>
        </p:txBody>
      </p:sp>
      <p:sp>
        <p:nvSpPr>
          <p:cNvPr id="17" name="TextBox 16"/>
          <p:cNvSpPr txBox="1"/>
          <p:nvPr/>
        </p:nvSpPr>
        <p:spPr>
          <a:xfrm>
            <a:off x="7239000" y="4343402"/>
            <a:ext cx="1447800" cy="1295399"/>
          </a:xfrm>
          <a:prstGeom prst="rect">
            <a:avLst/>
          </a:prstGeom>
          <a:noFill/>
          <a:ln>
            <a:solidFill>
              <a:schemeClr val="accent1"/>
            </a:solidFill>
          </a:ln>
        </p:spPr>
        <p:txBody>
          <a:bodyPr wrap="square" rtlCol="0" anchor="ctr" anchorCtr="1">
            <a:noAutofit/>
          </a:bodyPr>
          <a:lstStyle/>
          <a:p>
            <a:pPr algn="ctr"/>
            <a:r>
              <a:rPr lang="en-US" sz="1400" dirty="0" smtClean="0"/>
              <a:t>Make Claim</a:t>
            </a:r>
            <a:endParaRPr lang="en-US" sz="1400" dirty="0"/>
          </a:p>
        </p:txBody>
      </p:sp>
      <p:sp>
        <p:nvSpPr>
          <p:cNvPr id="18" name="Down Arrow 17"/>
          <p:cNvSpPr/>
          <p:nvPr/>
        </p:nvSpPr>
        <p:spPr>
          <a:xfrm>
            <a:off x="7772400" y="2467170"/>
            <a:ext cx="381000" cy="3149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7772400" y="3999132"/>
            <a:ext cx="381000" cy="3061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086600" y="1752600"/>
            <a:ext cx="1752600" cy="403860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8600" y="5931642"/>
            <a:ext cx="2286000" cy="265331"/>
          </a:xfrm>
          <a:prstGeom prst="rect">
            <a:avLst/>
          </a:prstGeom>
          <a:noFill/>
          <a:ln>
            <a:noFill/>
          </a:ln>
        </p:spPr>
        <p:txBody>
          <a:bodyPr wrap="square" rtlCol="0" anchor="ctr" anchorCtr="1">
            <a:noAutofit/>
          </a:bodyPr>
          <a:lstStyle/>
          <a:p>
            <a:pPr algn="ctr"/>
            <a:r>
              <a:rPr lang="en-US" sz="1600" i="1" dirty="0" smtClean="0"/>
              <a:t>Intended</a:t>
            </a:r>
          </a:p>
          <a:p>
            <a:pPr algn="ctr"/>
            <a:r>
              <a:rPr lang="en-US" sz="1600" i="1" dirty="0" smtClean="0"/>
              <a:t>Assurance Case</a:t>
            </a:r>
            <a:endParaRPr lang="en-US" sz="1600" i="1" dirty="0"/>
          </a:p>
        </p:txBody>
      </p:sp>
      <p:sp>
        <p:nvSpPr>
          <p:cNvPr id="22" name="Right Arrow 21"/>
          <p:cNvSpPr/>
          <p:nvPr/>
        </p:nvSpPr>
        <p:spPr>
          <a:xfrm>
            <a:off x="2362200" y="3200401"/>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2362200" y="4876801"/>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743200" y="5906870"/>
            <a:ext cx="2286000" cy="265331"/>
          </a:xfrm>
          <a:prstGeom prst="rect">
            <a:avLst/>
          </a:prstGeom>
          <a:noFill/>
          <a:ln>
            <a:noFill/>
          </a:ln>
        </p:spPr>
        <p:txBody>
          <a:bodyPr wrap="square" rtlCol="0" anchor="ctr" anchorCtr="1">
            <a:noAutofit/>
          </a:bodyPr>
          <a:lstStyle/>
          <a:p>
            <a:pPr algn="ctr"/>
            <a:r>
              <a:rPr lang="en-US" sz="1600" i="1" dirty="0" smtClean="0"/>
              <a:t>IV&amp;V Planning Process</a:t>
            </a:r>
            <a:endParaRPr lang="en-US" sz="1600" i="1" dirty="0"/>
          </a:p>
        </p:txBody>
      </p:sp>
      <p:sp>
        <p:nvSpPr>
          <p:cNvPr id="25" name="TextBox 24"/>
          <p:cNvSpPr txBox="1"/>
          <p:nvPr/>
        </p:nvSpPr>
        <p:spPr>
          <a:xfrm>
            <a:off x="4876800" y="5906870"/>
            <a:ext cx="2286000" cy="265331"/>
          </a:xfrm>
          <a:prstGeom prst="rect">
            <a:avLst/>
          </a:prstGeom>
          <a:noFill/>
          <a:ln>
            <a:noFill/>
          </a:ln>
        </p:spPr>
        <p:txBody>
          <a:bodyPr wrap="square" rtlCol="0" anchor="ctr" anchorCtr="1">
            <a:noAutofit/>
          </a:bodyPr>
          <a:lstStyle/>
          <a:p>
            <a:pPr algn="ctr"/>
            <a:r>
              <a:rPr lang="en-US" sz="1600" i="1" dirty="0" smtClean="0"/>
              <a:t>IV&amp;V Activity</a:t>
            </a:r>
            <a:endParaRPr lang="en-US" sz="1600" i="1" dirty="0"/>
          </a:p>
        </p:txBody>
      </p:sp>
      <p:sp>
        <p:nvSpPr>
          <p:cNvPr id="26" name="Right Arrow 25"/>
          <p:cNvSpPr/>
          <p:nvPr/>
        </p:nvSpPr>
        <p:spPr>
          <a:xfrm>
            <a:off x="5029200" y="3733801"/>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6781800" y="19812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6781800" y="32004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6781800" y="48006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819400" y="1752600"/>
            <a:ext cx="2133600" cy="4038601"/>
          </a:xfrm>
          <a:prstGeom prst="rect">
            <a:avLst/>
          </a:prstGeom>
          <a:noFill/>
          <a:ln>
            <a:solidFill>
              <a:schemeClr val="accent1"/>
            </a:solidFill>
          </a:ln>
        </p:spPr>
        <p:txBody>
          <a:bodyPr wrap="square" rtlCol="0" anchor="ctr" anchorCtr="1">
            <a:noAutofit/>
          </a:bodyPr>
          <a:lstStyle/>
          <a:p>
            <a:r>
              <a:rPr lang="en-US" sz="1600" dirty="0" smtClean="0"/>
              <a:t>We determine that we must:</a:t>
            </a:r>
          </a:p>
          <a:p>
            <a:endParaRPr lang="en-US" sz="1600" dirty="0"/>
          </a:p>
          <a:p>
            <a:r>
              <a:rPr lang="en-US" sz="1600" dirty="0" smtClean="0"/>
              <a:t>1. Obtain executable model</a:t>
            </a:r>
          </a:p>
          <a:p>
            <a:endParaRPr lang="en-US" sz="1600" dirty="0"/>
          </a:p>
          <a:p>
            <a:r>
              <a:rPr lang="en-US" sz="1600" dirty="0" smtClean="0"/>
              <a:t>2. Generate table covering all cases</a:t>
            </a:r>
          </a:p>
          <a:p>
            <a:endParaRPr lang="en-US" sz="1600" dirty="0"/>
          </a:p>
          <a:p>
            <a:r>
              <a:rPr lang="en-US" sz="1600" dirty="0" smtClean="0"/>
              <a:t>3. Examine all cases for value of </a:t>
            </a:r>
            <a:r>
              <a:rPr lang="en-US" sz="1600" i="1" dirty="0" smtClean="0"/>
              <a:t>q</a:t>
            </a:r>
            <a:r>
              <a:rPr lang="en-US" sz="1600" dirty="0" smtClean="0"/>
              <a:t> w.r.t </a:t>
            </a:r>
            <a:r>
              <a:rPr lang="en-US" sz="1600" i="1" dirty="0" smtClean="0"/>
              <a:t>r</a:t>
            </a:r>
            <a:endParaRPr lang="en-US" sz="1600" dirty="0"/>
          </a:p>
          <a:p>
            <a:endParaRPr lang="en-US" sz="1600" dirty="0" smtClean="0"/>
          </a:p>
          <a:p>
            <a:r>
              <a:rPr lang="en-US" sz="1600" dirty="0"/>
              <a:t>4</a:t>
            </a:r>
            <a:r>
              <a:rPr lang="en-US" sz="1600" dirty="0" smtClean="0"/>
              <a:t>. </a:t>
            </a:r>
            <a:r>
              <a:rPr lang="en-US" sz="1600" dirty="0"/>
              <a:t>Document assurance </a:t>
            </a:r>
            <a:r>
              <a:rPr lang="en-US" sz="1600" dirty="0" smtClean="0"/>
              <a:t>case</a:t>
            </a:r>
            <a:endParaRPr lang="en-US" sz="1600" dirty="0"/>
          </a:p>
        </p:txBody>
      </p:sp>
      <p:sp>
        <p:nvSpPr>
          <p:cNvPr id="31" name="TextBox 30"/>
          <p:cNvSpPr txBox="1"/>
          <p:nvPr/>
        </p:nvSpPr>
        <p:spPr>
          <a:xfrm>
            <a:off x="5486400" y="1752600"/>
            <a:ext cx="1219200" cy="4038601"/>
          </a:xfrm>
          <a:prstGeom prst="rect">
            <a:avLst/>
          </a:prstGeom>
          <a:noFill/>
          <a:ln>
            <a:solidFill>
              <a:schemeClr val="accent1"/>
            </a:solidFill>
          </a:ln>
        </p:spPr>
        <p:txBody>
          <a:bodyPr wrap="square" rtlCol="0" anchor="ctr" anchorCtr="1">
            <a:noAutofit/>
          </a:bodyPr>
          <a:lstStyle/>
          <a:p>
            <a:r>
              <a:rPr lang="en-US" sz="1600" dirty="0" smtClean="0"/>
              <a:t>Execute #1 through #4 from planning process</a:t>
            </a:r>
            <a:endParaRPr lang="en-US" sz="1600" dirty="0"/>
          </a:p>
        </p:txBody>
      </p:sp>
      <p:sp>
        <p:nvSpPr>
          <p:cNvPr id="32" name="Down Arrow 31"/>
          <p:cNvSpPr/>
          <p:nvPr/>
        </p:nvSpPr>
        <p:spPr>
          <a:xfrm flipV="1">
            <a:off x="1219200" y="3962401"/>
            <a:ext cx="381000" cy="2666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556710719"/>
      </p:ext>
    </p:extLst>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lstStyle/>
          <a:p>
            <a:r>
              <a:rPr lang="en-US" dirty="0" smtClean="0"/>
              <a:t>Do </a:t>
            </a:r>
            <a:r>
              <a:rPr lang="en-US" dirty="0"/>
              <a:t>we really go through this process for every requirement</a:t>
            </a:r>
            <a:r>
              <a:rPr lang="en-US" dirty="0" smtClean="0"/>
              <a:t>?</a:t>
            </a:r>
          </a:p>
          <a:p>
            <a:pPr lvl="1"/>
            <a:r>
              <a:rPr lang="en-US" dirty="0" smtClean="0"/>
              <a:t>Not necessarily – we won’t build 5,000 assurance cases for a requirement set with 5,000 requirements</a:t>
            </a:r>
          </a:p>
          <a:p>
            <a:pPr lvl="1"/>
            <a:r>
              <a:rPr lang="en-US" dirty="0" smtClean="0"/>
              <a:t>There </a:t>
            </a:r>
            <a:r>
              <a:rPr lang="en-US" i="1" dirty="0" smtClean="0"/>
              <a:t>may</a:t>
            </a:r>
            <a:r>
              <a:rPr lang="en-US" dirty="0" smtClean="0"/>
              <a:t> be individual requirements that merit this</a:t>
            </a:r>
          </a:p>
          <a:p>
            <a:pPr lvl="1"/>
            <a:r>
              <a:rPr lang="en-US" dirty="0" smtClean="0"/>
              <a:t>There is generally a one-to-one relationship between activities and assurance cases</a:t>
            </a:r>
          </a:p>
          <a:p>
            <a:pPr lvl="1"/>
            <a:r>
              <a:rPr lang="en-US" dirty="0" smtClean="0"/>
              <a:t>In picking an example, a simple example was necessary to illustrate the process</a:t>
            </a:r>
          </a:p>
          <a:p>
            <a:pPr lvl="1"/>
            <a:r>
              <a:rPr lang="en-US" dirty="0" smtClean="0"/>
              <a:t>This thought process could be used in the requirements analysis, i.e. in the analyst notes wherever those are currently captured (“Verified by examination of exhaustive I/O table that q ≥ r in all cases”)</a:t>
            </a:r>
            <a:endParaRPr lang="en-US" dirty="0"/>
          </a:p>
          <a:p>
            <a:endParaRPr lang="en-US" dirty="0"/>
          </a:p>
        </p:txBody>
      </p:sp>
      <p:sp>
        <p:nvSpPr>
          <p:cNvPr id="2" name="Slide Number Placeholder 1"/>
          <p:cNvSpPr>
            <a:spLocks noGrp="1"/>
          </p:cNvSpPr>
          <p:nvPr>
            <p:ph type="sldNum" sz="quarter" idx="4"/>
          </p:nvPr>
        </p:nvSpPr>
        <p:spPr/>
        <p:txBody>
          <a:bodyPr/>
          <a:lstStyle/>
          <a:p>
            <a:pPr>
              <a:defRPr/>
            </a:pPr>
            <a:fld id="{FF6BD25E-35BA-4084-AA63-E6D66ECF93E2}" type="slidenum">
              <a:rPr lang="en-US" smtClean="0"/>
              <a:pPr>
                <a:defRPr/>
              </a:pPr>
              <a:t>17</a:t>
            </a:fld>
            <a:endParaRPr lang="en-US" dirty="0"/>
          </a:p>
        </p:txBody>
      </p:sp>
      <p:sp>
        <p:nvSpPr>
          <p:cNvPr id="3" name="Title 2"/>
          <p:cNvSpPr>
            <a:spLocks noGrp="1"/>
          </p:cNvSpPr>
          <p:nvPr>
            <p:ph type="title"/>
          </p:nvPr>
        </p:nvSpPr>
        <p:spPr/>
        <p:txBody>
          <a:bodyPr/>
          <a:lstStyle/>
          <a:p>
            <a:r>
              <a:rPr lang="en-US" dirty="0" smtClean="0"/>
              <a:t>Comments on the Example</a:t>
            </a:r>
            <a:endParaRPr lang="en-US" dirty="0"/>
          </a:p>
        </p:txBody>
      </p:sp>
    </p:spTree>
    <p:extLst>
      <p:ext uri="{BB962C8B-B14F-4D97-AF65-F5344CB8AC3E}">
        <p14:creationId xmlns="" xmlns:p14="http://schemas.microsoft.com/office/powerpoint/2010/main" val="64113144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normAutofit fontScale="92500" lnSpcReduction="20000"/>
          </a:bodyPr>
          <a:lstStyle/>
          <a:p>
            <a:r>
              <a:rPr lang="en-US" dirty="0" smtClean="0"/>
              <a:t>Approach A: Examine exhaustive, developer-provided I/O table (proof by inspection)</a:t>
            </a:r>
          </a:p>
          <a:p>
            <a:r>
              <a:rPr lang="en-US" dirty="0" smtClean="0"/>
              <a:t>Approach B: Generate I/O table from develop-provided executable model and continue with argument of Approach A</a:t>
            </a:r>
          </a:p>
          <a:p>
            <a:r>
              <a:rPr lang="en-US" dirty="0" smtClean="0"/>
              <a:t>Approach C: Generate model from design or requirements then continue with argument from Approach B</a:t>
            </a:r>
          </a:p>
          <a:p>
            <a:r>
              <a:rPr lang="en-US" dirty="0" smtClean="0"/>
              <a:t>Approach D: Prove directly (e.g. mathematically) from the design or requirements that claim is always true</a:t>
            </a:r>
          </a:p>
          <a:p>
            <a:r>
              <a:rPr lang="en-US" dirty="0" smtClean="0"/>
              <a:t>Approach E: Exhaustively exercise the code in a test environment</a:t>
            </a:r>
          </a:p>
          <a:p>
            <a:r>
              <a:rPr lang="en-US" dirty="0"/>
              <a:t>e</a:t>
            </a:r>
            <a:r>
              <a:rPr lang="en-US" dirty="0" smtClean="0"/>
              <a:t>tc.</a:t>
            </a:r>
          </a:p>
          <a:p>
            <a:endParaRPr lang="en-US" dirty="0"/>
          </a:p>
          <a:p>
            <a:r>
              <a:rPr lang="en-US" dirty="0" smtClean="0"/>
              <a:t>Claim must not overstate, i.e. it must take into account the evidence</a:t>
            </a:r>
          </a:p>
          <a:p>
            <a:pPr lvl="1"/>
            <a:r>
              <a:rPr lang="en-US" dirty="0" smtClean="0"/>
              <a:t>Evidence from the requirements or design does not support a claim about the code</a:t>
            </a:r>
            <a:endParaRPr lang="en-US" dirty="0"/>
          </a:p>
        </p:txBody>
      </p:sp>
      <p:sp>
        <p:nvSpPr>
          <p:cNvPr id="2" name="Slide Number Placeholder 1"/>
          <p:cNvSpPr>
            <a:spLocks noGrp="1"/>
          </p:cNvSpPr>
          <p:nvPr>
            <p:ph type="sldNum" sz="quarter" idx="4"/>
          </p:nvPr>
        </p:nvSpPr>
        <p:spPr/>
        <p:txBody>
          <a:bodyPr/>
          <a:lstStyle/>
          <a:p>
            <a:pPr>
              <a:defRPr/>
            </a:pPr>
            <a:fld id="{FF6BD25E-35BA-4084-AA63-E6D66ECF93E2}" type="slidenum">
              <a:rPr lang="en-US" smtClean="0"/>
              <a:pPr>
                <a:defRPr/>
              </a:pPr>
              <a:t>18</a:t>
            </a:fld>
            <a:endParaRPr lang="en-US" dirty="0"/>
          </a:p>
        </p:txBody>
      </p:sp>
      <p:sp>
        <p:nvSpPr>
          <p:cNvPr id="3" name="Title 2"/>
          <p:cNvSpPr>
            <a:spLocks noGrp="1"/>
          </p:cNvSpPr>
          <p:nvPr>
            <p:ph type="title"/>
          </p:nvPr>
        </p:nvSpPr>
        <p:spPr/>
        <p:txBody>
          <a:bodyPr/>
          <a:lstStyle/>
          <a:p>
            <a:r>
              <a:rPr lang="en-US" dirty="0" smtClean="0"/>
              <a:t>Simple Example: Alternative Arguments</a:t>
            </a:r>
            <a:endParaRPr lang="en-US" dirty="0"/>
          </a:p>
        </p:txBody>
      </p:sp>
    </p:spTree>
    <p:extLst>
      <p:ext uri="{BB962C8B-B14F-4D97-AF65-F5344CB8AC3E}">
        <p14:creationId xmlns="" xmlns:p14="http://schemas.microsoft.com/office/powerpoint/2010/main" val="3846061844"/>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pPr>
              <a:buFont typeface="Arial" pitchFamily="34" charset="0"/>
              <a:buChar char="•"/>
            </a:pPr>
            <a:r>
              <a:rPr lang="en-US" dirty="0" smtClean="0"/>
              <a:t>Claim elaboration</a:t>
            </a:r>
          </a:p>
          <a:p>
            <a:pPr>
              <a:buFont typeface="Arial" pitchFamily="34" charset="0"/>
              <a:buChar char="•"/>
            </a:pPr>
            <a:r>
              <a:rPr lang="en-US" dirty="0" smtClean="0"/>
              <a:t>Iterative planning process</a:t>
            </a:r>
            <a:endParaRPr lang="en-US" dirty="0"/>
          </a:p>
        </p:txBody>
      </p:sp>
      <p:sp>
        <p:nvSpPr>
          <p:cNvPr id="7" name="Text Placeholder 6"/>
          <p:cNvSpPr>
            <a:spLocks noGrp="1"/>
          </p:cNvSpPr>
          <p:nvPr>
            <p:ph type="body" sz="quarter" idx="17"/>
          </p:nvPr>
        </p:nvSpPr>
        <p:spPr/>
        <p:txBody>
          <a:bodyPr/>
          <a:lstStyle/>
          <a:p>
            <a:endParaRPr lang="en-US"/>
          </a:p>
        </p:txBody>
      </p:sp>
      <p:sp>
        <p:nvSpPr>
          <p:cNvPr id="5" name="Title 4"/>
          <p:cNvSpPr>
            <a:spLocks noGrp="1"/>
          </p:cNvSpPr>
          <p:nvPr>
            <p:ph type="title"/>
          </p:nvPr>
        </p:nvSpPr>
        <p:spPr/>
        <p:txBody>
          <a:bodyPr/>
          <a:lstStyle/>
          <a:p>
            <a:r>
              <a:rPr lang="en-US" dirty="0" smtClean="0"/>
              <a:t>Real-World Considerations</a:t>
            </a:r>
            <a:endParaRPr lang="en-US" dirty="0"/>
          </a:p>
        </p:txBody>
      </p:sp>
      <p:sp>
        <p:nvSpPr>
          <p:cNvPr id="3" name="Slide Number Placeholder 2"/>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19</a:t>
            </a:fld>
            <a:endParaRPr lang="en-US"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p:txBody>
          <a:bodyPr/>
          <a:lstStyle/>
          <a:p>
            <a:pPr>
              <a:buFont typeface="Arial" pitchFamily="34" charset="0"/>
              <a:buChar char="•"/>
            </a:pPr>
            <a:endParaRPr lang="en-US" dirty="0"/>
          </a:p>
        </p:txBody>
      </p:sp>
      <p:sp>
        <p:nvSpPr>
          <p:cNvPr id="6" name="Text Placeholder 5"/>
          <p:cNvSpPr>
            <a:spLocks noGrp="1"/>
          </p:cNvSpPr>
          <p:nvPr>
            <p:ph type="body" sz="quarter" idx="17"/>
          </p:nvPr>
        </p:nvSpPr>
        <p:spPr/>
        <p:txBody>
          <a:bodyPr/>
          <a:lstStyle/>
          <a:p>
            <a:endParaRPr lang="en-US"/>
          </a:p>
        </p:txBody>
      </p:sp>
      <p:sp>
        <p:nvSpPr>
          <p:cNvPr id="4" name="Title 3"/>
          <p:cNvSpPr>
            <a:spLocks noGrp="1"/>
          </p:cNvSpPr>
          <p:nvPr>
            <p:ph type="title"/>
          </p:nvPr>
        </p:nvSpPr>
        <p:spPr/>
        <p:txBody>
          <a:bodyPr/>
          <a:lstStyle/>
          <a:p>
            <a:r>
              <a:rPr lang="en-US" dirty="0" smtClean="0"/>
              <a:t>History of Evidence-Based Assurance at IV&amp;V</a:t>
            </a:r>
          </a:p>
        </p:txBody>
      </p:sp>
      <p:sp>
        <p:nvSpPr>
          <p:cNvPr id="3" name="Slide Number Placeholder 2"/>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2</a:t>
            </a:fld>
            <a:endParaRPr lang="en-US" dirty="0"/>
          </a:p>
        </p:txBody>
      </p:sp>
    </p:spTree>
    <p:extLst>
      <p:ext uri="{BB962C8B-B14F-4D97-AF65-F5344CB8AC3E}">
        <p14:creationId xmlns="" xmlns:p14="http://schemas.microsoft.com/office/powerpoint/2010/main" val="847349597"/>
      </p:ext>
    </p:extLst>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a:xfrm>
            <a:off x="457200" y="838200"/>
            <a:ext cx="8382000" cy="5410200"/>
          </a:xfrm>
        </p:spPr>
        <p:txBody>
          <a:bodyPr>
            <a:normAutofit/>
          </a:bodyPr>
          <a:lstStyle/>
          <a:p>
            <a:r>
              <a:rPr lang="en-US" dirty="0" smtClean="0"/>
              <a:t>The project goals selected in step 1 may not lend themselves directly to claim development since</a:t>
            </a:r>
          </a:p>
          <a:p>
            <a:pPr lvl="1"/>
            <a:r>
              <a:rPr lang="en-US" dirty="0" smtClean="0"/>
              <a:t>Project goals are often high level</a:t>
            </a:r>
          </a:p>
          <a:p>
            <a:pPr lvl="1"/>
            <a:r>
              <a:rPr lang="en-US" dirty="0" smtClean="0"/>
              <a:t>Useful claims need to be relatively low-level in order to be directly relatable to IV&amp;V activities</a:t>
            </a:r>
          </a:p>
          <a:p>
            <a:r>
              <a:rPr lang="en-US" dirty="0" smtClean="0"/>
              <a:t>If the initial project goals are too high-level, a necessary step is to decompose the claim into sub-claims</a:t>
            </a:r>
          </a:p>
          <a:p>
            <a:pPr lvl="1"/>
            <a:r>
              <a:rPr lang="en-US" dirty="0" smtClean="0"/>
              <a:t>The sub-claims then have their own associated arguments and evidence, or potentially further sub-claims</a:t>
            </a:r>
          </a:p>
          <a:p>
            <a:pPr lvl="1"/>
            <a:r>
              <a:rPr lang="en-US" dirty="0" smtClean="0"/>
              <a:t>IV&amp;V planning is then performed for each lowest-level claim</a:t>
            </a:r>
          </a:p>
          <a:p>
            <a:r>
              <a:rPr lang="en-US" dirty="0" smtClean="0"/>
              <a:t>This introduces the concept of a claim being supported by something other than a single argument, specifically that of a claim being supported by one or more sub-claims</a:t>
            </a:r>
          </a:p>
          <a:p>
            <a:pPr lvl="1"/>
            <a:r>
              <a:rPr lang="en-US" dirty="0" smtClean="0"/>
              <a:t>Claims can also be supported by </a:t>
            </a:r>
            <a:r>
              <a:rPr lang="en-US" i="1" dirty="0" smtClean="0"/>
              <a:t>assumptions</a:t>
            </a:r>
            <a:r>
              <a:rPr lang="en-US" dirty="0" smtClean="0"/>
              <a:t> (unsubstantiated claims) in addition to sub-claims and arguments.</a:t>
            </a:r>
            <a:endParaRPr lang="en-US" dirty="0"/>
          </a:p>
        </p:txBody>
      </p:sp>
      <p:sp>
        <p:nvSpPr>
          <p:cNvPr id="5" name="Title 4"/>
          <p:cNvSpPr>
            <a:spLocks noGrp="1"/>
          </p:cNvSpPr>
          <p:nvPr>
            <p:ph type="title"/>
          </p:nvPr>
        </p:nvSpPr>
        <p:spPr/>
        <p:txBody>
          <a:bodyPr/>
          <a:lstStyle/>
          <a:p>
            <a:r>
              <a:rPr lang="en-US" dirty="0" smtClean="0"/>
              <a:t>Assurance Case Elaboration</a:t>
            </a:r>
            <a:endParaRPr lang="en-US" dirty="0"/>
          </a:p>
        </p:txBody>
      </p:sp>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21</a:t>
            </a:fld>
            <a:endParaRPr lang="en-US" dirty="0"/>
          </a:p>
        </p:txBody>
      </p:sp>
      <p:sp>
        <p:nvSpPr>
          <p:cNvPr id="5" name="Title 4"/>
          <p:cNvSpPr>
            <a:spLocks noGrp="1"/>
          </p:cNvSpPr>
          <p:nvPr>
            <p:ph type="title"/>
          </p:nvPr>
        </p:nvSpPr>
        <p:spPr/>
        <p:txBody>
          <a:bodyPr/>
          <a:lstStyle/>
          <a:p>
            <a:r>
              <a:rPr lang="en-US" dirty="0" smtClean="0"/>
              <a:t>Claim Elaboration</a:t>
            </a:r>
            <a:endParaRPr lang="en-US" dirty="0"/>
          </a:p>
        </p:txBody>
      </p:sp>
      <p:sp>
        <p:nvSpPr>
          <p:cNvPr id="27" name="TextBox 26"/>
          <p:cNvSpPr txBox="1"/>
          <p:nvPr/>
        </p:nvSpPr>
        <p:spPr>
          <a:xfrm>
            <a:off x="5334000" y="5539154"/>
            <a:ext cx="2286000" cy="265331"/>
          </a:xfrm>
          <a:prstGeom prst="rect">
            <a:avLst/>
          </a:prstGeom>
          <a:noFill/>
          <a:ln>
            <a:noFill/>
          </a:ln>
        </p:spPr>
        <p:txBody>
          <a:bodyPr wrap="square" rtlCol="0" anchor="ctr" anchorCtr="1">
            <a:noAutofit/>
          </a:bodyPr>
          <a:lstStyle/>
          <a:p>
            <a:pPr algn="ctr"/>
            <a:r>
              <a:rPr lang="en-US" i="1" dirty="0" smtClean="0"/>
              <a:t>Assurance Case</a:t>
            </a:r>
            <a:endParaRPr lang="en-US" i="1" dirty="0"/>
          </a:p>
        </p:txBody>
      </p:sp>
      <p:sp>
        <p:nvSpPr>
          <p:cNvPr id="28" name="TextBox 27"/>
          <p:cNvSpPr txBox="1"/>
          <p:nvPr/>
        </p:nvSpPr>
        <p:spPr>
          <a:xfrm>
            <a:off x="5732584" y="4724400"/>
            <a:ext cx="1447800" cy="6857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9" name="TextBox 28"/>
          <p:cNvSpPr txBox="1"/>
          <p:nvPr/>
        </p:nvSpPr>
        <p:spPr>
          <a:xfrm>
            <a:off x="5715000" y="36208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30" name="TextBox 29"/>
          <p:cNvSpPr txBox="1"/>
          <p:nvPr/>
        </p:nvSpPr>
        <p:spPr>
          <a:xfrm>
            <a:off x="5709138" y="2438400"/>
            <a:ext cx="1447800" cy="646331"/>
          </a:xfrm>
          <a:prstGeom prst="rect">
            <a:avLst/>
          </a:prstGeom>
          <a:noFill/>
          <a:ln>
            <a:solidFill>
              <a:schemeClr val="accent1"/>
            </a:solidFill>
          </a:ln>
        </p:spPr>
        <p:txBody>
          <a:bodyPr wrap="square" rtlCol="0" anchor="ctr" anchorCtr="1">
            <a:noAutofit/>
          </a:bodyPr>
          <a:lstStyle/>
          <a:p>
            <a:pPr algn="ctr"/>
            <a:r>
              <a:rPr lang="en-US" dirty="0" smtClean="0"/>
              <a:t>Sub-Claim</a:t>
            </a:r>
            <a:endParaRPr lang="en-US" dirty="0"/>
          </a:p>
        </p:txBody>
      </p:sp>
      <p:sp>
        <p:nvSpPr>
          <p:cNvPr id="31" name="Down Arrow 30"/>
          <p:cNvSpPr/>
          <p:nvPr/>
        </p:nvSpPr>
        <p:spPr>
          <a:xfrm flipV="1">
            <a:off x="6248400" y="3200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flipV="1">
            <a:off x="6248400" y="43433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562600" y="2362200"/>
            <a:ext cx="1752600" cy="31636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95400" y="5539154"/>
            <a:ext cx="2286000" cy="265331"/>
          </a:xfrm>
          <a:prstGeom prst="rect">
            <a:avLst/>
          </a:prstGeom>
          <a:noFill/>
          <a:ln>
            <a:noFill/>
          </a:ln>
        </p:spPr>
        <p:txBody>
          <a:bodyPr wrap="square" rtlCol="0" anchor="ctr" anchorCtr="1">
            <a:noAutofit/>
          </a:bodyPr>
          <a:lstStyle/>
          <a:p>
            <a:pPr algn="ctr"/>
            <a:r>
              <a:rPr lang="en-US" i="1" dirty="0" smtClean="0"/>
              <a:t>Assurance Case</a:t>
            </a:r>
            <a:endParaRPr lang="en-US" i="1" dirty="0"/>
          </a:p>
        </p:txBody>
      </p:sp>
      <p:sp>
        <p:nvSpPr>
          <p:cNvPr id="13" name="TextBox 12"/>
          <p:cNvSpPr txBox="1"/>
          <p:nvPr/>
        </p:nvSpPr>
        <p:spPr>
          <a:xfrm>
            <a:off x="1693984" y="4740423"/>
            <a:ext cx="1447800" cy="6857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14" name="TextBox 13"/>
          <p:cNvSpPr txBox="1"/>
          <p:nvPr/>
        </p:nvSpPr>
        <p:spPr>
          <a:xfrm>
            <a:off x="1676400" y="3636892"/>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15" name="TextBox 14"/>
          <p:cNvSpPr txBox="1"/>
          <p:nvPr/>
        </p:nvSpPr>
        <p:spPr>
          <a:xfrm>
            <a:off x="1670538" y="2454423"/>
            <a:ext cx="1447800" cy="646331"/>
          </a:xfrm>
          <a:prstGeom prst="rect">
            <a:avLst/>
          </a:prstGeom>
          <a:noFill/>
          <a:ln>
            <a:solidFill>
              <a:schemeClr val="accent1"/>
            </a:solidFill>
          </a:ln>
        </p:spPr>
        <p:txBody>
          <a:bodyPr wrap="square" rtlCol="0" anchor="ctr" anchorCtr="1">
            <a:noAutofit/>
          </a:bodyPr>
          <a:lstStyle/>
          <a:p>
            <a:pPr algn="ctr"/>
            <a:r>
              <a:rPr lang="en-US" dirty="0" smtClean="0"/>
              <a:t>Sub-Claim</a:t>
            </a:r>
            <a:endParaRPr lang="en-US" dirty="0"/>
          </a:p>
        </p:txBody>
      </p:sp>
      <p:sp>
        <p:nvSpPr>
          <p:cNvPr id="16" name="Down Arrow 15"/>
          <p:cNvSpPr/>
          <p:nvPr/>
        </p:nvSpPr>
        <p:spPr>
          <a:xfrm flipV="1">
            <a:off x="2209800" y="3216422"/>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flipV="1">
            <a:off x="2209800" y="4359422"/>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524000" y="2378223"/>
            <a:ext cx="1752600" cy="31636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657600" y="1182469"/>
            <a:ext cx="1447800" cy="646331"/>
          </a:xfrm>
          <a:prstGeom prst="rect">
            <a:avLst/>
          </a:prstGeom>
          <a:noFill/>
          <a:ln>
            <a:solidFill>
              <a:schemeClr val="accent1"/>
            </a:solidFill>
          </a:ln>
        </p:spPr>
        <p:txBody>
          <a:bodyPr wrap="square" rtlCol="0" anchor="ctr" anchorCtr="1">
            <a:noAutofit/>
          </a:bodyPr>
          <a:lstStyle/>
          <a:p>
            <a:pPr algn="ctr"/>
            <a:r>
              <a:rPr lang="en-US" dirty="0" smtClean="0"/>
              <a:t>Claim</a:t>
            </a:r>
            <a:endParaRPr lang="en-US" dirty="0"/>
          </a:p>
        </p:txBody>
      </p:sp>
      <p:sp>
        <p:nvSpPr>
          <p:cNvPr id="20" name="Down Arrow 19"/>
          <p:cNvSpPr/>
          <p:nvPr/>
        </p:nvSpPr>
        <p:spPr>
          <a:xfrm rot="2411516" flipV="1">
            <a:off x="3210492" y="1834896"/>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rot="19188484" flipH="1" flipV="1">
            <a:off x="5267892" y="1859435"/>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143000" y="1066800"/>
            <a:ext cx="6629400" cy="48768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621823" y="5943600"/>
            <a:ext cx="2977662" cy="265331"/>
          </a:xfrm>
          <a:prstGeom prst="rect">
            <a:avLst/>
          </a:prstGeom>
          <a:noFill/>
          <a:ln>
            <a:noFill/>
          </a:ln>
        </p:spPr>
        <p:txBody>
          <a:bodyPr wrap="square" rtlCol="0" anchor="ctr" anchorCtr="1">
            <a:noAutofit/>
          </a:bodyPr>
          <a:lstStyle/>
          <a:p>
            <a:pPr algn="ctr"/>
            <a:r>
              <a:rPr lang="en-US" i="1" dirty="0" smtClean="0"/>
              <a:t>Assurance Case Network</a:t>
            </a:r>
            <a:endParaRPr lang="en-US" i="1" dirty="0"/>
          </a:p>
        </p:txBody>
      </p:sp>
      <p:sp>
        <p:nvSpPr>
          <p:cNvPr id="2" name="TextBox 1"/>
          <p:cNvSpPr txBox="1"/>
          <p:nvPr/>
        </p:nvSpPr>
        <p:spPr>
          <a:xfrm>
            <a:off x="457200" y="6172200"/>
            <a:ext cx="4038600" cy="523220"/>
          </a:xfrm>
          <a:prstGeom prst="rect">
            <a:avLst/>
          </a:prstGeom>
          <a:noFill/>
        </p:spPr>
        <p:txBody>
          <a:bodyPr wrap="square" rtlCol="0">
            <a:spAutoFit/>
          </a:bodyPr>
          <a:lstStyle/>
          <a:p>
            <a:pPr marL="176213" indent="-176213"/>
            <a:r>
              <a:rPr lang="en-US" sz="1400" dirty="0" smtClean="0">
                <a:latin typeface="Verdana" pitchFamily="34" charset="0"/>
              </a:rPr>
              <a:t>* A sub-claim is a claim.  A sub-claim is just a claim that supports another claim</a:t>
            </a:r>
          </a:p>
        </p:txBody>
      </p:sp>
      <p:sp>
        <p:nvSpPr>
          <p:cNvPr id="3" name="TextBox 2"/>
          <p:cNvSpPr txBox="1"/>
          <p:nvPr/>
        </p:nvSpPr>
        <p:spPr>
          <a:xfrm>
            <a:off x="2819400" y="2587823"/>
            <a:ext cx="298480" cy="307777"/>
          </a:xfrm>
          <a:prstGeom prst="rect">
            <a:avLst/>
          </a:prstGeom>
          <a:noFill/>
        </p:spPr>
        <p:txBody>
          <a:bodyPr wrap="none" rtlCol="0">
            <a:spAutoFit/>
          </a:bodyPr>
          <a:lstStyle/>
          <a:p>
            <a:r>
              <a:rPr lang="en-US" sz="1400" dirty="0" smtClean="0">
                <a:latin typeface="Verdana" pitchFamily="34" charset="0"/>
              </a:rPr>
              <a:t>*</a:t>
            </a:r>
          </a:p>
        </p:txBody>
      </p:sp>
      <p:sp>
        <p:nvSpPr>
          <p:cNvPr id="26" name="TextBox 25"/>
          <p:cNvSpPr txBox="1"/>
          <p:nvPr/>
        </p:nvSpPr>
        <p:spPr>
          <a:xfrm>
            <a:off x="6858458" y="2587822"/>
            <a:ext cx="298480" cy="307777"/>
          </a:xfrm>
          <a:prstGeom prst="rect">
            <a:avLst/>
          </a:prstGeom>
          <a:noFill/>
        </p:spPr>
        <p:txBody>
          <a:bodyPr wrap="none" rtlCol="0">
            <a:spAutoFit/>
          </a:bodyPr>
          <a:lstStyle/>
          <a:p>
            <a:r>
              <a:rPr lang="en-US" sz="1400" dirty="0" smtClean="0">
                <a:latin typeface="Verdana" pitchFamily="34" charset="0"/>
              </a:rPr>
              <a:t>*</a:t>
            </a:r>
          </a:p>
        </p:txBody>
      </p:sp>
    </p:spTree>
    <p:extLst>
      <p:ext uri="{BB962C8B-B14F-4D97-AF65-F5344CB8AC3E}">
        <p14:creationId xmlns="" xmlns:p14="http://schemas.microsoft.com/office/powerpoint/2010/main" val="322825490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1" grpId="0" animBg="1"/>
      <p:bldP spid="32" grpId="0" animBg="1"/>
      <p:bldP spid="33" grpId="0" animBg="1"/>
      <p:bldP spid="12" grpId="0"/>
      <p:bldP spid="13" grpId="0" animBg="1"/>
      <p:bldP spid="14" grpId="0" animBg="1"/>
      <p:bldP spid="16" grpId="0" animBg="1"/>
      <p:bldP spid="17" grpId="0" animBg="1"/>
      <p:bldP spid="18" grpId="0" animBg="1"/>
      <p:bldP spid="22" grpId="0" animBg="1"/>
      <p:bldP spid="23" grpId="0"/>
      <p:bldP spid="2" grpId="0"/>
      <p:bldP spid="3"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smtClean="0"/>
              <a:t>There may also be unintended results during evidence collection, which include:</a:t>
            </a:r>
          </a:p>
          <a:p>
            <a:pPr lvl="1"/>
            <a:r>
              <a:rPr lang="en-US" dirty="0" smtClean="0"/>
              <a:t>Conflicting evidence</a:t>
            </a:r>
          </a:p>
          <a:p>
            <a:pPr lvl="1"/>
            <a:r>
              <a:rPr lang="en-US" dirty="0" smtClean="0"/>
              <a:t>Incomplete evidence</a:t>
            </a:r>
          </a:p>
          <a:p>
            <a:pPr lvl="1"/>
            <a:r>
              <a:rPr lang="en-US" dirty="0" smtClean="0"/>
              <a:t>Inability to collect planned evidence</a:t>
            </a:r>
          </a:p>
          <a:p>
            <a:pPr lvl="1"/>
            <a:r>
              <a:rPr lang="en-US" dirty="0" smtClean="0"/>
              <a:t>The appropriate claim (based on actual vs. intended evidence) may emerge to be different from the originally-intended claim</a:t>
            </a:r>
          </a:p>
          <a:p>
            <a:r>
              <a:rPr lang="en-US" dirty="0" smtClean="0"/>
              <a:t>These considerations are handled through planning process </a:t>
            </a:r>
            <a:r>
              <a:rPr lang="en-US" i="1" dirty="0" smtClean="0"/>
              <a:t>iteration</a:t>
            </a:r>
            <a:r>
              <a:rPr lang="en-US" dirty="0" smtClean="0"/>
              <a:t>, allowing mid-course corrections or revisions to IV&amp;V plans</a:t>
            </a:r>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22</a:t>
            </a:fld>
            <a:endParaRPr lang="en-US" dirty="0"/>
          </a:p>
        </p:txBody>
      </p:sp>
      <p:sp>
        <p:nvSpPr>
          <p:cNvPr id="4" name="Title 3"/>
          <p:cNvSpPr>
            <a:spLocks noGrp="1"/>
          </p:cNvSpPr>
          <p:nvPr>
            <p:ph type="title"/>
          </p:nvPr>
        </p:nvSpPr>
        <p:spPr/>
        <p:txBody>
          <a:bodyPr/>
          <a:lstStyle/>
          <a:p>
            <a:r>
              <a:rPr lang="en-US" dirty="0" smtClean="0"/>
              <a:t>Planning Process Iteration</a:t>
            </a:r>
            <a:endParaRPr lang="en-US" dirty="0"/>
          </a:p>
        </p:txBody>
      </p:sp>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23</a:t>
            </a:fld>
            <a:endParaRPr lang="en-US" dirty="0"/>
          </a:p>
        </p:txBody>
      </p:sp>
      <p:sp>
        <p:nvSpPr>
          <p:cNvPr id="5" name="Title 4"/>
          <p:cNvSpPr>
            <a:spLocks noGrp="1"/>
          </p:cNvSpPr>
          <p:nvPr>
            <p:ph type="title"/>
          </p:nvPr>
        </p:nvSpPr>
        <p:spPr/>
        <p:txBody>
          <a:bodyPr/>
          <a:lstStyle/>
          <a:p>
            <a:r>
              <a:rPr lang="en-US" dirty="0" smtClean="0"/>
              <a:t>Iterative IV&amp;V Planning</a:t>
            </a:r>
            <a:endParaRPr lang="en-US" dirty="0"/>
          </a:p>
        </p:txBody>
      </p:sp>
      <p:sp>
        <p:nvSpPr>
          <p:cNvPr id="20" name="TextBox 19"/>
          <p:cNvSpPr txBox="1"/>
          <p:nvPr/>
        </p:nvSpPr>
        <p:spPr>
          <a:xfrm>
            <a:off x="685800" y="1905001"/>
            <a:ext cx="1447800" cy="1600199"/>
          </a:xfrm>
          <a:prstGeom prst="rect">
            <a:avLst/>
          </a:prstGeom>
          <a:noFill/>
          <a:ln>
            <a:solidFill>
              <a:schemeClr val="accent1"/>
            </a:solidFill>
          </a:ln>
        </p:spPr>
        <p:txBody>
          <a:bodyPr wrap="square" rtlCol="0" anchor="ctr" anchorCtr="1">
            <a:noAutofit/>
          </a:bodyPr>
          <a:lstStyle/>
          <a:p>
            <a:pPr algn="ctr"/>
            <a:r>
              <a:rPr lang="en-US" dirty="0" smtClean="0"/>
              <a:t>Intended Assurance Case</a:t>
            </a:r>
            <a:endParaRPr lang="en-US" dirty="0"/>
          </a:p>
        </p:txBody>
      </p:sp>
      <p:sp>
        <p:nvSpPr>
          <p:cNvPr id="21" name="Right Arrow 20"/>
          <p:cNvSpPr/>
          <p:nvPr/>
        </p:nvSpPr>
        <p:spPr>
          <a:xfrm>
            <a:off x="2209800" y="2514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858000" y="1905001"/>
            <a:ext cx="1447800" cy="1600199"/>
          </a:xfrm>
          <a:prstGeom prst="rect">
            <a:avLst/>
          </a:prstGeom>
          <a:noFill/>
          <a:ln>
            <a:solidFill>
              <a:schemeClr val="accent1"/>
            </a:solidFill>
          </a:ln>
        </p:spPr>
        <p:txBody>
          <a:bodyPr wrap="square" rtlCol="0" anchor="b" anchorCtr="1">
            <a:noAutofit/>
          </a:bodyPr>
          <a:lstStyle/>
          <a:p>
            <a:pPr algn="ctr"/>
            <a:r>
              <a:rPr lang="en-US" dirty="0" smtClean="0"/>
              <a:t>Resulting Assurance Case</a:t>
            </a:r>
            <a:endParaRPr lang="en-US" dirty="0"/>
          </a:p>
        </p:txBody>
      </p:sp>
      <p:sp>
        <p:nvSpPr>
          <p:cNvPr id="34" name="TextBox 33"/>
          <p:cNvSpPr txBox="1"/>
          <p:nvPr/>
        </p:nvSpPr>
        <p:spPr>
          <a:xfrm>
            <a:off x="2743200" y="1905001"/>
            <a:ext cx="1447800" cy="1600199"/>
          </a:xfrm>
          <a:prstGeom prst="rect">
            <a:avLst/>
          </a:prstGeom>
          <a:noFill/>
          <a:ln>
            <a:solidFill>
              <a:schemeClr val="accent1"/>
            </a:solidFill>
          </a:ln>
        </p:spPr>
        <p:txBody>
          <a:bodyPr wrap="square" rtlCol="0" anchor="ctr" anchorCtr="1">
            <a:noAutofit/>
          </a:bodyPr>
          <a:lstStyle/>
          <a:p>
            <a:pPr algn="ctr"/>
            <a:r>
              <a:rPr lang="en-US" dirty="0" smtClean="0"/>
              <a:t>IV&amp;V Planning Process</a:t>
            </a:r>
            <a:endParaRPr lang="en-US" dirty="0"/>
          </a:p>
        </p:txBody>
      </p:sp>
      <p:sp>
        <p:nvSpPr>
          <p:cNvPr id="42" name="Right Arrow 41"/>
          <p:cNvSpPr/>
          <p:nvPr/>
        </p:nvSpPr>
        <p:spPr>
          <a:xfrm>
            <a:off x="4267200" y="2514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800600" y="1905001"/>
            <a:ext cx="1447800" cy="1600199"/>
          </a:xfrm>
          <a:prstGeom prst="rect">
            <a:avLst/>
          </a:prstGeom>
          <a:noFill/>
          <a:ln>
            <a:solidFill>
              <a:schemeClr val="accent1"/>
            </a:solidFill>
          </a:ln>
        </p:spPr>
        <p:txBody>
          <a:bodyPr wrap="square" rtlCol="0" anchor="ctr" anchorCtr="1">
            <a:noAutofit/>
          </a:bodyPr>
          <a:lstStyle/>
          <a:p>
            <a:pPr algn="ctr"/>
            <a:r>
              <a:rPr lang="en-US" dirty="0" smtClean="0"/>
              <a:t>IV&amp;V Activity</a:t>
            </a:r>
            <a:endParaRPr lang="en-US" dirty="0"/>
          </a:p>
        </p:txBody>
      </p:sp>
      <p:sp>
        <p:nvSpPr>
          <p:cNvPr id="50" name="Right Arrow 49"/>
          <p:cNvSpPr/>
          <p:nvPr/>
        </p:nvSpPr>
        <p:spPr>
          <a:xfrm>
            <a:off x="6324600" y="2514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010400" y="2057402"/>
            <a:ext cx="1143000" cy="381000"/>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cxnSp>
        <p:nvCxnSpPr>
          <p:cNvPr id="53" name="Straight Connector 52"/>
          <p:cNvCxnSpPr/>
          <p:nvPr/>
        </p:nvCxnSpPr>
        <p:spPr>
          <a:xfrm flipH="1">
            <a:off x="3733800" y="1524000"/>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733800" y="1524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486400" y="15240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3429000" y="12954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429000" y="12954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391400" y="1295400"/>
            <a:ext cx="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3124200" y="106680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124200" y="1066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772400" y="1066800"/>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1371600" y="38862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1371600" y="3505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3429000" y="3505200"/>
            <a:ext cx="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5562600" y="1600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a:t>
            </a:r>
            <a:endParaRPr lang="en-US" sz="1200" dirty="0"/>
          </a:p>
        </p:txBody>
      </p:sp>
      <p:sp>
        <p:nvSpPr>
          <p:cNvPr id="84" name="Oval 83"/>
          <p:cNvSpPr/>
          <p:nvPr/>
        </p:nvSpPr>
        <p:spPr>
          <a:xfrm>
            <a:off x="7162800" y="152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a:t>
            </a:r>
            <a:endParaRPr lang="en-US" sz="1200" dirty="0"/>
          </a:p>
        </p:txBody>
      </p:sp>
      <p:sp>
        <p:nvSpPr>
          <p:cNvPr id="85" name="Oval 84"/>
          <p:cNvSpPr/>
          <p:nvPr/>
        </p:nvSpPr>
        <p:spPr>
          <a:xfrm>
            <a:off x="7848600" y="1219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3</a:t>
            </a:r>
            <a:endParaRPr lang="en-US" sz="1200" dirty="0"/>
          </a:p>
        </p:txBody>
      </p:sp>
      <p:sp>
        <p:nvSpPr>
          <p:cNvPr id="86" name="Oval 85"/>
          <p:cNvSpPr/>
          <p:nvPr/>
        </p:nvSpPr>
        <p:spPr>
          <a:xfrm>
            <a:off x="4419600" y="428011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a:t>
            </a:r>
            <a:endParaRPr lang="en-US" sz="1200" dirty="0"/>
          </a:p>
        </p:txBody>
      </p:sp>
      <p:sp>
        <p:nvSpPr>
          <p:cNvPr id="87" name="Oval 86"/>
          <p:cNvSpPr/>
          <p:nvPr/>
        </p:nvSpPr>
        <p:spPr>
          <a:xfrm>
            <a:off x="7391400" y="428011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a:t>
            </a:r>
            <a:endParaRPr lang="en-US" sz="1200" dirty="0"/>
          </a:p>
        </p:txBody>
      </p:sp>
      <p:sp>
        <p:nvSpPr>
          <p:cNvPr id="88" name="Oval 87"/>
          <p:cNvSpPr/>
          <p:nvPr/>
        </p:nvSpPr>
        <p:spPr>
          <a:xfrm>
            <a:off x="6858000" y="450871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3</a:t>
            </a:r>
            <a:endParaRPr lang="en-US" sz="1200" dirty="0"/>
          </a:p>
        </p:txBody>
      </p:sp>
      <p:sp>
        <p:nvSpPr>
          <p:cNvPr id="89" name="Oval 88"/>
          <p:cNvSpPr/>
          <p:nvPr/>
        </p:nvSpPr>
        <p:spPr>
          <a:xfrm>
            <a:off x="3505200" y="3733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4</a:t>
            </a:r>
            <a:endParaRPr lang="en-US" sz="1200" dirty="0"/>
          </a:p>
        </p:txBody>
      </p:sp>
      <p:sp>
        <p:nvSpPr>
          <p:cNvPr id="90" name="Oval 89"/>
          <p:cNvSpPr/>
          <p:nvPr/>
        </p:nvSpPr>
        <p:spPr>
          <a:xfrm>
            <a:off x="3962400" y="549931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4</a:t>
            </a:r>
            <a:endParaRPr lang="en-US" sz="1200" dirty="0"/>
          </a:p>
        </p:txBody>
      </p:sp>
      <p:sp>
        <p:nvSpPr>
          <p:cNvPr id="91" name="TextBox 90"/>
          <p:cNvSpPr txBox="1"/>
          <p:nvPr/>
        </p:nvSpPr>
        <p:spPr>
          <a:xfrm>
            <a:off x="1752600" y="4203918"/>
            <a:ext cx="6172200" cy="1077218"/>
          </a:xfrm>
          <a:prstGeom prst="rect">
            <a:avLst/>
          </a:prstGeom>
          <a:noFill/>
        </p:spPr>
        <p:txBody>
          <a:bodyPr wrap="square" rtlCol="0">
            <a:spAutoFit/>
          </a:bodyPr>
          <a:lstStyle/>
          <a:p>
            <a:r>
              <a:rPr lang="en-US" sz="1600" dirty="0" smtClean="0"/>
              <a:t>Intermediate activity results    , intermediate or final evidence   , and the resulting assurance case that can be supported    can all feed back into the IV&amp;V planning process in order to allow adjustments to the IV&amp;V plans.</a:t>
            </a:r>
          </a:p>
        </p:txBody>
      </p:sp>
      <p:sp>
        <p:nvSpPr>
          <p:cNvPr id="93" name="TextBox 92"/>
          <p:cNvSpPr txBox="1"/>
          <p:nvPr/>
        </p:nvSpPr>
        <p:spPr>
          <a:xfrm>
            <a:off x="1752600" y="5435025"/>
            <a:ext cx="6172200" cy="584775"/>
          </a:xfrm>
          <a:prstGeom prst="rect">
            <a:avLst/>
          </a:prstGeom>
          <a:noFill/>
        </p:spPr>
        <p:txBody>
          <a:bodyPr wrap="square" rtlCol="0">
            <a:spAutoFit/>
          </a:bodyPr>
          <a:lstStyle/>
          <a:p>
            <a:r>
              <a:rPr lang="en-US" sz="1600" dirty="0" smtClean="0"/>
              <a:t>Iterative IV&amp;V planning     can feed back to the intended assurance case if necessary.</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87" grpId="0" animBg="1"/>
      <p:bldP spid="88" grpId="0" animBg="1"/>
      <p:bldP spid="89" grpId="0" animBg="1"/>
      <p:bldP spid="90" grpId="0" animBg="1"/>
      <p:bldP spid="91" grpId="0"/>
      <p:bldP spid="9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4" name="Title 3"/>
          <p:cNvSpPr>
            <a:spLocks noGrp="1"/>
          </p:cNvSpPr>
          <p:nvPr>
            <p:ph type="title"/>
          </p:nvPr>
        </p:nvSpPr>
        <p:spPr/>
        <p:txBody>
          <a:bodyPr/>
          <a:lstStyle/>
          <a:p>
            <a:r>
              <a:rPr lang="en-US" dirty="0" smtClean="0"/>
              <a:t>Claim Considerations for IV&amp;V</a:t>
            </a:r>
            <a:endParaRPr lang="en-US" dirty="0"/>
          </a:p>
        </p:txBody>
      </p:sp>
      <p:sp>
        <p:nvSpPr>
          <p:cNvPr id="2" name="Slide Number Placeholder 1"/>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24</a:t>
            </a:fld>
            <a:endParaRPr lang="en-US" dirty="0"/>
          </a:p>
        </p:txBody>
      </p:sp>
    </p:spTree>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normAutofit fontScale="92500" lnSpcReduction="20000"/>
          </a:bodyPr>
          <a:lstStyle/>
          <a:p>
            <a:r>
              <a:rPr lang="en-US" dirty="0" smtClean="0"/>
              <a:t>Two considerations have provided the biggest stumbling blocks:</a:t>
            </a:r>
          </a:p>
          <a:p>
            <a:pPr lvl="1"/>
            <a:r>
              <a:rPr lang="en-US" dirty="0" smtClean="0"/>
              <a:t>Claim structure starting point (first-level decomposition)</a:t>
            </a:r>
          </a:p>
          <a:p>
            <a:pPr lvl="1"/>
            <a:r>
              <a:rPr lang="en-US" dirty="0" smtClean="0"/>
              <a:t>When to stop</a:t>
            </a:r>
          </a:p>
          <a:p>
            <a:r>
              <a:rPr lang="en-US" dirty="0" smtClean="0"/>
              <a:t>There are numerous starting approaches to creating a claim structure – the structure can be based on:</a:t>
            </a:r>
          </a:p>
          <a:p>
            <a:pPr lvl="1"/>
            <a:r>
              <a:rPr lang="en-US" dirty="0" smtClean="0"/>
              <a:t>IV&amp;V project goals</a:t>
            </a:r>
          </a:p>
          <a:p>
            <a:pPr lvl="1"/>
            <a:r>
              <a:rPr lang="en-US" dirty="0" smtClean="0"/>
              <a:t>IV&amp;V Three Questions</a:t>
            </a:r>
          </a:p>
          <a:p>
            <a:pPr marL="1203325" lvl="1" indent="-288925">
              <a:buFont typeface="+mj-lt"/>
              <a:buAutoNum type="arabicPeriod"/>
            </a:pPr>
            <a:r>
              <a:rPr lang="en-US" i="1" dirty="0" smtClean="0"/>
              <a:t>Will the system’s software do what it is supposed to do?</a:t>
            </a:r>
            <a:endParaRPr lang="en-US" dirty="0" smtClean="0"/>
          </a:p>
          <a:p>
            <a:pPr marL="1203325" lvl="1" indent="-288925">
              <a:buFont typeface="+mj-lt"/>
              <a:buAutoNum type="arabicPeriod"/>
            </a:pPr>
            <a:r>
              <a:rPr lang="en-US" i="1" dirty="0" smtClean="0"/>
              <a:t>Will the system’s software not do what it is not supposed to do?</a:t>
            </a:r>
            <a:endParaRPr lang="en-US" dirty="0" smtClean="0"/>
          </a:p>
          <a:p>
            <a:pPr marL="1203325" lvl="1" indent="-288925">
              <a:buFont typeface="+mj-lt"/>
              <a:buAutoNum type="arabicPeriod"/>
            </a:pPr>
            <a:r>
              <a:rPr lang="en-US" i="1" dirty="0" smtClean="0"/>
              <a:t>Will the system’s software respond as expected under adverse conditions</a:t>
            </a:r>
            <a:r>
              <a:rPr lang="en-US" i="1" dirty="0" smtClean="0"/>
              <a:t>?</a:t>
            </a:r>
            <a:endParaRPr lang="en-US" dirty="0" smtClean="0"/>
          </a:p>
          <a:p>
            <a:pPr lvl="1"/>
            <a:r>
              <a:rPr lang="en-US" dirty="0" smtClean="0"/>
              <a:t>System architectural decomposition (GN&amp;C, power, C&amp;DH, …)</a:t>
            </a:r>
          </a:p>
          <a:p>
            <a:pPr lvl="1"/>
            <a:r>
              <a:rPr lang="en-US" dirty="0" smtClean="0"/>
              <a:t>System-level behaviors (attain proper orbit, collect intended science, …)</a:t>
            </a:r>
          </a:p>
          <a:p>
            <a:r>
              <a:rPr lang="en-US" dirty="0" smtClean="0"/>
              <a:t>How far?</a:t>
            </a:r>
          </a:p>
          <a:p>
            <a:pPr lvl="1"/>
            <a:r>
              <a:rPr lang="en-US" dirty="0" smtClean="0"/>
              <a:t>At what point does the assurance case approach become self-serving and not help attain IV&amp;V goals?</a:t>
            </a:r>
          </a:p>
          <a:p>
            <a:pPr lvl="1"/>
            <a:r>
              <a:rPr lang="en-US" dirty="0" smtClean="0"/>
              <a:t>Is the solution a null set due to cost-effectiveness?</a:t>
            </a:r>
          </a:p>
          <a:p>
            <a:pPr lvl="1"/>
            <a:endParaRPr lang="en-US" dirty="0" smtClean="0"/>
          </a:p>
        </p:txBody>
      </p:sp>
      <p:sp>
        <p:nvSpPr>
          <p:cNvPr id="5" name="Title 4"/>
          <p:cNvSpPr>
            <a:spLocks noGrp="1"/>
          </p:cNvSpPr>
          <p:nvPr>
            <p:ph type="title"/>
          </p:nvPr>
        </p:nvSpPr>
        <p:spPr/>
        <p:txBody>
          <a:bodyPr/>
          <a:lstStyle/>
          <a:p>
            <a:r>
              <a:rPr lang="en-US" smtClean="0"/>
              <a:t>Conclusions and Observations from Initial IV&amp;V Implementation of Assurance Cases</a:t>
            </a:r>
            <a:endParaRPr lang="en-US" dirty="0"/>
          </a:p>
        </p:txBody>
      </p:sp>
    </p:spTree>
  </p:cSld>
  <p:clrMapOvr>
    <a:masterClrMapping/>
  </p:clrMapOvr>
  <p:transition spd="slow">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26</a:t>
            </a:fld>
            <a:endParaRPr lang="en-US" dirty="0"/>
          </a:p>
        </p:txBody>
      </p:sp>
      <p:sp>
        <p:nvSpPr>
          <p:cNvPr id="5" name="Title 4"/>
          <p:cNvSpPr>
            <a:spLocks noGrp="1"/>
          </p:cNvSpPr>
          <p:nvPr>
            <p:ph type="title"/>
          </p:nvPr>
        </p:nvSpPr>
        <p:spPr/>
        <p:txBody>
          <a:bodyPr/>
          <a:lstStyle/>
          <a:p>
            <a:r>
              <a:rPr lang="en-US" dirty="0" smtClean="0"/>
              <a:t>One consideration: Assurance </a:t>
            </a:r>
            <a:r>
              <a:rPr lang="en-US" dirty="0" smtClean="0"/>
              <a:t>Case </a:t>
            </a:r>
            <a:r>
              <a:rPr lang="en-US" dirty="0" smtClean="0"/>
              <a:t>Approaches Need Not be Mutually-Exclusive</a:t>
            </a:r>
            <a:endParaRPr lang="en-US" dirty="0"/>
          </a:p>
        </p:txBody>
      </p:sp>
      <p:sp>
        <p:nvSpPr>
          <p:cNvPr id="13" name="TextBox 12"/>
          <p:cNvSpPr txBox="1"/>
          <p:nvPr/>
        </p:nvSpPr>
        <p:spPr>
          <a:xfrm>
            <a:off x="3963866" y="4715607"/>
            <a:ext cx="1447800" cy="685799"/>
          </a:xfrm>
          <a:prstGeom prst="rect">
            <a:avLst/>
          </a:prstGeom>
          <a:noFill/>
          <a:ln>
            <a:solidFill>
              <a:schemeClr val="accent1"/>
            </a:solidFill>
          </a:ln>
        </p:spPr>
        <p:txBody>
          <a:bodyPr wrap="square" rtlCol="0" anchor="ctr" anchorCtr="1">
            <a:noAutofit/>
          </a:bodyPr>
          <a:lstStyle/>
          <a:p>
            <a:pPr algn="ctr"/>
            <a:r>
              <a:rPr lang="en-US" sz="1400" dirty="0" smtClean="0"/>
              <a:t>GN&amp;C Requirements Evidence</a:t>
            </a:r>
            <a:endParaRPr lang="en-US" sz="1400" dirty="0"/>
          </a:p>
        </p:txBody>
      </p:sp>
      <p:sp>
        <p:nvSpPr>
          <p:cNvPr id="14" name="TextBox 13"/>
          <p:cNvSpPr txBox="1"/>
          <p:nvPr/>
        </p:nvSpPr>
        <p:spPr>
          <a:xfrm>
            <a:off x="1371600" y="2971801"/>
            <a:ext cx="1447800" cy="646331"/>
          </a:xfrm>
          <a:prstGeom prst="rect">
            <a:avLst/>
          </a:prstGeom>
          <a:noFill/>
          <a:ln>
            <a:solidFill>
              <a:schemeClr val="accent1"/>
            </a:solidFill>
          </a:ln>
        </p:spPr>
        <p:txBody>
          <a:bodyPr wrap="square" rtlCol="0" anchor="ctr" anchorCtr="1">
            <a:noAutofit/>
          </a:bodyPr>
          <a:lstStyle/>
          <a:p>
            <a:pPr algn="ctr"/>
            <a:r>
              <a:rPr lang="en-US" sz="1400" dirty="0" smtClean="0"/>
              <a:t>Argument</a:t>
            </a:r>
            <a:endParaRPr lang="en-US" sz="1400" dirty="0"/>
          </a:p>
        </p:txBody>
      </p:sp>
      <p:sp>
        <p:nvSpPr>
          <p:cNvPr id="19" name="TextBox 18"/>
          <p:cNvSpPr txBox="1"/>
          <p:nvPr/>
        </p:nvSpPr>
        <p:spPr>
          <a:xfrm>
            <a:off x="685800" y="1600202"/>
            <a:ext cx="1447800" cy="685799"/>
          </a:xfrm>
          <a:prstGeom prst="rect">
            <a:avLst/>
          </a:prstGeom>
          <a:noFill/>
          <a:ln>
            <a:solidFill>
              <a:schemeClr val="accent1"/>
            </a:solidFill>
          </a:ln>
        </p:spPr>
        <p:txBody>
          <a:bodyPr wrap="square" rtlCol="0" anchor="ctr" anchorCtr="1">
            <a:noAutofit/>
          </a:bodyPr>
          <a:lstStyle/>
          <a:p>
            <a:pPr algn="ctr"/>
            <a:r>
              <a:rPr lang="en-US" sz="1400" dirty="0" smtClean="0"/>
              <a:t>Claim: EDL will perform correctly</a:t>
            </a:r>
            <a:endParaRPr lang="en-US" sz="1400" dirty="0"/>
          </a:p>
        </p:txBody>
      </p:sp>
      <p:sp>
        <p:nvSpPr>
          <p:cNvPr id="34" name="TextBox 33"/>
          <p:cNvSpPr txBox="1"/>
          <p:nvPr/>
        </p:nvSpPr>
        <p:spPr>
          <a:xfrm>
            <a:off x="2379785" y="1600201"/>
            <a:ext cx="2057400" cy="685800"/>
          </a:xfrm>
          <a:prstGeom prst="rect">
            <a:avLst/>
          </a:prstGeom>
          <a:noFill/>
          <a:ln>
            <a:solidFill>
              <a:schemeClr val="accent1"/>
            </a:solidFill>
          </a:ln>
        </p:spPr>
        <p:txBody>
          <a:bodyPr wrap="square" rtlCol="0" anchor="ctr" anchorCtr="1">
            <a:noAutofit/>
          </a:bodyPr>
          <a:lstStyle/>
          <a:p>
            <a:pPr algn="ctr"/>
            <a:r>
              <a:rPr lang="en-US" sz="1400" dirty="0" smtClean="0"/>
              <a:t>Claim: Requirements support subsequent phases</a:t>
            </a:r>
            <a:endParaRPr lang="en-US" sz="1400" dirty="0"/>
          </a:p>
        </p:txBody>
      </p:sp>
      <p:sp>
        <p:nvSpPr>
          <p:cNvPr id="35" name="TextBox 34"/>
          <p:cNvSpPr txBox="1"/>
          <p:nvPr/>
        </p:nvSpPr>
        <p:spPr>
          <a:xfrm>
            <a:off x="4724400" y="1600201"/>
            <a:ext cx="1524000" cy="685800"/>
          </a:xfrm>
          <a:prstGeom prst="rect">
            <a:avLst/>
          </a:prstGeom>
          <a:noFill/>
          <a:ln>
            <a:solidFill>
              <a:schemeClr val="accent1"/>
            </a:solidFill>
          </a:ln>
        </p:spPr>
        <p:txBody>
          <a:bodyPr wrap="square" rtlCol="0" anchor="ctr" anchorCtr="1">
            <a:noAutofit/>
          </a:bodyPr>
          <a:lstStyle/>
          <a:p>
            <a:pPr algn="ctr"/>
            <a:r>
              <a:rPr lang="en-US" sz="1400" dirty="0" smtClean="0"/>
              <a:t>Claim: GN&amp;C s/w will perform as needed</a:t>
            </a:r>
            <a:endParaRPr lang="en-US" sz="1400" dirty="0"/>
          </a:p>
        </p:txBody>
      </p:sp>
      <p:sp>
        <p:nvSpPr>
          <p:cNvPr id="36" name="TextBox 35"/>
          <p:cNvSpPr txBox="1"/>
          <p:nvPr/>
        </p:nvSpPr>
        <p:spPr>
          <a:xfrm>
            <a:off x="6553200" y="1600201"/>
            <a:ext cx="1752600" cy="685800"/>
          </a:xfrm>
          <a:prstGeom prst="rect">
            <a:avLst/>
          </a:prstGeom>
          <a:noFill/>
          <a:ln>
            <a:solidFill>
              <a:schemeClr val="accent1"/>
            </a:solidFill>
          </a:ln>
        </p:spPr>
        <p:txBody>
          <a:bodyPr wrap="square" rtlCol="0" anchor="ctr" anchorCtr="1">
            <a:noAutofit/>
          </a:bodyPr>
          <a:lstStyle/>
          <a:p>
            <a:pPr algn="ctr"/>
            <a:r>
              <a:rPr lang="en-US" sz="1400" dirty="0" smtClean="0"/>
              <a:t>Claim: The system will perform as needed</a:t>
            </a:r>
            <a:endParaRPr lang="en-US" sz="1400" dirty="0"/>
          </a:p>
        </p:txBody>
      </p:sp>
      <p:sp>
        <p:nvSpPr>
          <p:cNvPr id="37" name="TextBox 36"/>
          <p:cNvSpPr txBox="1"/>
          <p:nvPr/>
        </p:nvSpPr>
        <p:spPr>
          <a:xfrm>
            <a:off x="3048000" y="2971801"/>
            <a:ext cx="1447800" cy="646331"/>
          </a:xfrm>
          <a:prstGeom prst="rect">
            <a:avLst/>
          </a:prstGeom>
          <a:noFill/>
          <a:ln>
            <a:solidFill>
              <a:schemeClr val="accent1"/>
            </a:solidFill>
          </a:ln>
        </p:spPr>
        <p:txBody>
          <a:bodyPr wrap="square" rtlCol="0" anchor="ctr" anchorCtr="1">
            <a:noAutofit/>
          </a:bodyPr>
          <a:lstStyle/>
          <a:p>
            <a:pPr algn="ctr"/>
            <a:r>
              <a:rPr lang="en-US" sz="1400" dirty="0" smtClean="0"/>
              <a:t>Argument</a:t>
            </a:r>
            <a:endParaRPr lang="en-US" sz="1400" dirty="0"/>
          </a:p>
        </p:txBody>
      </p:sp>
      <p:sp>
        <p:nvSpPr>
          <p:cNvPr id="38" name="TextBox 37"/>
          <p:cNvSpPr txBox="1"/>
          <p:nvPr/>
        </p:nvSpPr>
        <p:spPr>
          <a:xfrm>
            <a:off x="4724400" y="2971801"/>
            <a:ext cx="1447800" cy="646331"/>
          </a:xfrm>
          <a:prstGeom prst="rect">
            <a:avLst/>
          </a:prstGeom>
          <a:noFill/>
          <a:ln>
            <a:solidFill>
              <a:schemeClr val="accent1"/>
            </a:solidFill>
          </a:ln>
        </p:spPr>
        <p:txBody>
          <a:bodyPr wrap="square" rtlCol="0" anchor="ctr" anchorCtr="1">
            <a:noAutofit/>
          </a:bodyPr>
          <a:lstStyle/>
          <a:p>
            <a:pPr algn="ctr"/>
            <a:r>
              <a:rPr lang="en-US" sz="1400" dirty="0" smtClean="0"/>
              <a:t>Argument</a:t>
            </a:r>
            <a:endParaRPr lang="en-US" sz="1400" dirty="0"/>
          </a:p>
        </p:txBody>
      </p:sp>
      <p:sp>
        <p:nvSpPr>
          <p:cNvPr id="39" name="TextBox 38"/>
          <p:cNvSpPr txBox="1"/>
          <p:nvPr/>
        </p:nvSpPr>
        <p:spPr>
          <a:xfrm>
            <a:off x="6400800" y="2971801"/>
            <a:ext cx="1447800" cy="646331"/>
          </a:xfrm>
          <a:prstGeom prst="rect">
            <a:avLst/>
          </a:prstGeom>
          <a:noFill/>
          <a:ln>
            <a:solidFill>
              <a:schemeClr val="accent1"/>
            </a:solidFill>
          </a:ln>
        </p:spPr>
        <p:txBody>
          <a:bodyPr wrap="square" rtlCol="0" anchor="ctr" anchorCtr="1">
            <a:noAutofit/>
          </a:bodyPr>
          <a:lstStyle/>
          <a:p>
            <a:pPr algn="ctr"/>
            <a:r>
              <a:rPr lang="en-US" sz="1400" dirty="0" smtClean="0"/>
              <a:t>Argument</a:t>
            </a:r>
            <a:endParaRPr lang="en-US" sz="1400" dirty="0"/>
          </a:p>
        </p:txBody>
      </p:sp>
      <p:cxnSp>
        <p:nvCxnSpPr>
          <p:cNvPr id="7" name="Straight Arrow Connector 6"/>
          <p:cNvCxnSpPr>
            <a:stCxn id="13" idx="0"/>
            <a:endCxn id="14" idx="2"/>
          </p:cNvCxnSpPr>
          <p:nvPr/>
        </p:nvCxnSpPr>
        <p:spPr>
          <a:xfrm flipH="1" flipV="1">
            <a:off x="2095500" y="3618132"/>
            <a:ext cx="2592266" cy="1097475"/>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13" idx="0"/>
            <a:endCxn id="37" idx="2"/>
          </p:cNvCxnSpPr>
          <p:nvPr/>
        </p:nvCxnSpPr>
        <p:spPr>
          <a:xfrm flipH="1" flipV="1">
            <a:off x="3771900" y="3618132"/>
            <a:ext cx="915866" cy="1097475"/>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13" idx="0"/>
            <a:endCxn id="38" idx="2"/>
          </p:cNvCxnSpPr>
          <p:nvPr/>
        </p:nvCxnSpPr>
        <p:spPr>
          <a:xfrm flipV="1">
            <a:off x="4687766" y="3618132"/>
            <a:ext cx="760534" cy="1097475"/>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3" idx="0"/>
            <a:endCxn id="39" idx="2"/>
          </p:cNvCxnSpPr>
          <p:nvPr/>
        </p:nvCxnSpPr>
        <p:spPr>
          <a:xfrm flipV="1">
            <a:off x="4687766" y="3618132"/>
            <a:ext cx="2436934" cy="1097475"/>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4" idx="0"/>
            <a:endCxn id="19" idx="2"/>
          </p:cNvCxnSpPr>
          <p:nvPr/>
        </p:nvCxnSpPr>
        <p:spPr>
          <a:xfrm flipH="1" flipV="1">
            <a:off x="1409700" y="2286001"/>
            <a:ext cx="685800" cy="685800"/>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7" idx="0"/>
            <a:endCxn id="34" idx="2"/>
          </p:cNvCxnSpPr>
          <p:nvPr/>
        </p:nvCxnSpPr>
        <p:spPr>
          <a:xfrm flipH="1" flipV="1">
            <a:off x="3408485" y="2286001"/>
            <a:ext cx="363415" cy="685800"/>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38" idx="0"/>
            <a:endCxn id="35" idx="2"/>
          </p:cNvCxnSpPr>
          <p:nvPr/>
        </p:nvCxnSpPr>
        <p:spPr>
          <a:xfrm flipV="1">
            <a:off x="5448300" y="2286001"/>
            <a:ext cx="38100" cy="685800"/>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9" idx="0"/>
            <a:endCxn id="36" idx="2"/>
          </p:cNvCxnSpPr>
          <p:nvPr/>
        </p:nvCxnSpPr>
        <p:spPr>
          <a:xfrm flipV="1">
            <a:off x="7124700" y="2286001"/>
            <a:ext cx="304800" cy="685800"/>
          </a:xfrm>
          <a:prstGeom prst="straightConnector1">
            <a:avLst/>
          </a:prstGeom>
          <a:ln>
            <a:solidFill>
              <a:srgbClr val="F78D1E"/>
            </a:solidFill>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257300" y="4686300"/>
            <a:ext cx="1447800" cy="685799"/>
          </a:xfrm>
          <a:prstGeom prst="rect">
            <a:avLst/>
          </a:prstGeom>
          <a:noFill/>
          <a:ln>
            <a:solidFill>
              <a:schemeClr val="accent1"/>
            </a:solidFill>
          </a:ln>
        </p:spPr>
        <p:txBody>
          <a:bodyPr wrap="square" rtlCol="0" anchor="ctr" anchorCtr="1">
            <a:noAutofit/>
          </a:bodyPr>
          <a:lstStyle/>
          <a:p>
            <a:pPr algn="ctr"/>
            <a:r>
              <a:rPr lang="en-US" sz="1400" dirty="0" smtClean="0"/>
              <a:t>Other Evidence</a:t>
            </a:r>
            <a:endParaRPr lang="en-US" sz="1400" dirty="0"/>
          </a:p>
        </p:txBody>
      </p:sp>
      <p:sp>
        <p:nvSpPr>
          <p:cNvPr id="51" name="TextBox 50"/>
          <p:cNvSpPr txBox="1"/>
          <p:nvPr/>
        </p:nvSpPr>
        <p:spPr>
          <a:xfrm>
            <a:off x="6424246" y="4686299"/>
            <a:ext cx="1447800" cy="685799"/>
          </a:xfrm>
          <a:prstGeom prst="rect">
            <a:avLst/>
          </a:prstGeom>
          <a:noFill/>
          <a:ln>
            <a:solidFill>
              <a:schemeClr val="accent1"/>
            </a:solidFill>
          </a:ln>
        </p:spPr>
        <p:txBody>
          <a:bodyPr wrap="square" rtlCol="0" anchor="ctr" anchorCtr="1">
            <a:noAutofit/>
          </a:bodyPr>
          <a:lstStyle/>
          <a:p>
            <a:pPr algn="ctr"/>
            <a:r>
              <a:rPr lang="en-US" sz="1400" dirty="0" smtClean="0"/>
              <a:t>Other Evidence</a:t>
            </a:r>
            <a:endParaRPr lang="en-US" sz="1400" dirty="0"/>
          </a:p>
        </p:txBody>
      </p:sp>
      <p:cxnSp>
        <p:nvCxnSpPr>
          <p:cNvPr id="61" name="Straight Arrow Connector 60"/>
          <p:cNvCxnSpPr>
            <a:stCxn id="48" idx="0"/>
            <a:endCxn id="14" idx="2"/>
          </p:cNvCxnSpPr>
          <p:nvPr/>
        </p:nvCxnSpPr>
        <p:spPr>
          <a:xfrm flipV="1">
            <a:off x="1981200" y="3618132"/>
            <a:ext cx="114300" cy="1068168"/>
          </a:xfrm>
          <a:prstGeom prst="straightConnector1">
            <a:avLst/>
          </a:prstGeom>
          <a:ln>
            <a:solidFill>
              <a:srgbClr val="00929B"/>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48" idx="0"/>
            <a:endCxn id="37" idx="2"/>
          </p:cNvCxnSpPr>
          <p:nvPr/>
        </p:nvCxnSpPr>
        <p:spPr>
          <a:xfrm flipV="1">
            <a:off x="1981200" y="3618132"/>
            <a:ext cx="1790700" cy="1068168"/>
          </a:xfrm>
          <a:prstGeom prst="straightConnector1">
            <a:avLst/>
          </a:prstGeom>
          <a:ln>
            <a:solidFill>
              <a:srgbClr val="00929B"/>
            </a:solidFill>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48" idx="0"/>
            <a:endCxn id="39" idx="2"/>
          </p:cNvCxnSpPr>
          <p:nvPr/>
        </p:nvCxnSpPr>
        <p:spPr>
          <a:xfrm flipV="1">
            <a:off x="1981200" y="3618132"/>
            <a:ext cx="5143500" cy="1068168"/>
          </a:xfrm>
          <a:prstGeom prst="straightConnector1">
            <a:avLst/>
          </a:prstGeom>
          <a:ln>
            <a:solidFill>
              <a:srgbClr val="00929B"/>
            </a:solidFill>
            <a:tailEnd type="arrow"/>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51" idx="0"/>
            <a:endCxn id="14" idx="2"/>
          </p:cNvCxnSpPr>
          <p:nvPr/>
        </p:nvCxnSpPr>
        <p:spPr>
          <a:xfrm flipH="1" flipV="1">
            <a:off x="2095500" y="3618132"/>
            <a:ext cx="5052646" cy="1068167"/>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51" idx="0"/>
            <a:endCxn id="39" idx="2"/>
          </p:cNvCxnSpPr>
          <p:nvPr/>
        </p:nvCxnSpPr>
        <p:spPr>
          <a:xfrm flipH="1" flipV="1">
            <a:off x="7124700" y="3618132"/>
            <a:ext cx="23446" cy="1068167"/>
          </a:xfrm>
          <a:prstGeom prst="straightConnector1">
            <a:avLst/>
          </a:prstGeom>
          <a:ln>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712653758"/>
      </p:ext>
    </p:extLst>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endParaRPr lang="en-US"/>
          </a:p>
        </p:txBody>
      </p:sp>
      <p:sp>
        <p:nvSpPr>
          <p:cNvPr id="7" name="Text Placeholder 6"/>
          <p:cNvSpPr>
            <a:spLocks noGrp="1"/>
          </p:cNvSpPr>
          <p:nvPr>
            <p:ph type="body" sz="quarter" idx="17"/>
          </p:nvPr>
        </p:nvSpPr>
        <p:spPr/>
        <p:txBody>
          <a:bodyPr/>
          <a:lstStyle/>
          <a:p>
            <a:endParaRPr lang="en-US"/>
          </a:p>
        </p:txBody>
      </p:sp>
      <p:sp>
        <p:nvSpPr>
          <p:cNvPr id="5" name="Title 4"/>
          <p:cNvSpPr>
            <a:spLocks noGrp="1"/>
          </p:cNvSpPr>
          <p:nvPr>
            <p:ph type="title"/>
          </p:nvPr>
        </p:nvSpPr>
        <p:spPr/>
        <p:txBody>
          <a:bodyPr/>
          <a:lstStyle/>
          <a:p>
            <a:r>
              <a:rPr lang="en-US" dirty="0" smtClean="0"/>
              <a:t>Notation and Tools</a:t>
            </a:r>
            <a:endParaRPr lang="en-US" dirty="0"/>
          </a:p>
        </p:txBody>
      </p:sp>
      <p:sp>
        <p:nvSpPr>
          <p:cNvPr id="3" name="Slide Number Placeholder 2"/>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27</a:t>
            </a:fld>
            <a:endParaRPr lang="en-US" dirty="0"/>
          </a:p>
        </p:txBody>
      </p:sp>
    </p:spTree>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fontScale="85000" lnSpcReduction="20000"/>
          </a:bodyPr>
          <a:lstStyle/>
          <a:p>
            <a:r>
              <a:rPr lang="en-US" dirty="0" smtClean="0"/>
              <a:t>The IEEE standard does not specify notation, graphical or otherwise</a:t>
            </a:r>
          </a:p>
          <a:p>
            <a:r>
              <a:rPr lang="en-US" dirty="0" smtClean="0"/>
              <a:t>One standard in use at NASA IV&amp;V is Goal Structuring Notation, or GSN</a:t>
            </a:r>
          </a:p>
          <a:p>
            <a:pPr lvl="1"/>
            <a:r>
              <a:rPr lang="en-US" dirty="0" smtClean="0"/>
              <a:t>GSN has been in use since 1997</a:t>
            </a:r>
          </a:p>
          <a:p>
            <a:pPr lvl="1"/>
            <a:r>
              <a:rPr lang="en-US" dirty="0" smtClean="0"/>
              <a:t>The current standard initially in draft in May 2010</a:t>
            </a:r>
          </a:p>
          <a:p>
            <a:r>
              <a:rPr lang="en-US" dirty="0" smtClean="0"/>
              <a:t>GSN introduces a graphical standard for representing assurance cases, and is supported by a variety of tools</a:t>
            </a:r>
          </a:p>
          <a:p>
            <a:r>
              <a:rPr lang="en-US" dirty="0" smtClean="0"/>
              <a:t>Unfortunately, GSN does not directly support the IEEE standard</a:t>
            </a:r>
          </a:p>
          <a:p>
            <a:pPr lvl="1"/>
            <a:r>
              <a:rPr lang="en-US" dirty="0" smtClean="0"/>
              <a:t>The IEEE standard has elements of claims, argument, evidence, justifications and assumptions</a:t>
            </a:r>
          </a:p>
          <a:p>
            <a:pPr lvl="1"/>
            <a:r>
              <a:rPr lang="en-US" dirty="0" smtClean="0"/>
              <a:t>GSN has elements of goals, solutions, strategies, assumptions, contexts, and justifications</a:t>
            </a:r>
          </a:p>
          <a:p>
            <a:pPr lvl="1"/>
            <a:r>
              <a:rPr lang="en-US" dirty="0" smtClean="0"/>
              <a:t>GSN was not directly created to support assurance cases, although it can be (and often is) applied to them</a:t>
            </a:r>
          </a:p>
          <a:p>
            <a:pPr lvl="1"/>
            <a:r>
              <a:rPr lang="en-US" dirty="0" smtClean="0"/>
              <a:t>GSN has the broader scope of any structured argument, of which assurance cases are one type.</a:t>
            </a:r>
          </a:p>
          <a:p>
            <a:r>
              <a:rPr lang="en-US" dirty="0" smtClean="0"/>
              <a:t>GSN defines</a:t>
            </a:r>
          </a:p>
          <a:p>
            <a:pPr lvl="1"/>
            <a:r>
              <a:rPr lang="en-US" dirty="0" smtClean="0"/>
              <a:t>Graphical representations of each of its elements</a:t>
            </a:r>
          </a:p>
          <a:p>
            <a:pPr lvl="1"/>
            <a:r>
              <a:rPr lang="en-US" dirty="0" smtClean="0"/>
              <a:t>Two types of linkages between elements, </a:t>
            </a:r>
            <a:r>
              <a:rPr lang="en-US" i="1" dirty="0" err="1" smtClean="0"/>
              <a:t>SupportedBy</a:t>
            </a:r>
            <a:r>
              <a:rPr lang="en-US" dirty="0" smtClean="0"/>
              <a:t> and </a:t>
            </a:r>
            <a:r>
              <a:rPr lang="en-US" i="1" dirty="0" err="1" smtClean="0"/>
              <a:t>InContextOf</a:t>
            </a:r>
            <a:endParaRPr lang="en-US" i="1" dirty="0" smtClean="0"/>
          </a:p>
          <a:p>
            <a:pPr lvl="1"/>
            <a:r>
              <a:rPr lang="en-US" dirty="0" smtClean="0"/>
              <a:t>The total network of elements and linkages is known as the </a:t>
            </a:r>
            <a:r>
              <a:rPr lang="en-US" i="1" dirty="0" smtClean="0"/>
              <a:t>goal structure</a:t>
            </a:r>
            <a:r>
              <a:rPr lang="en-US" dirty="0"/>
              <a:t> </a:t>
            </a:r>
            <a:r>
              <a:rPr lang="en-US" dirty="0" smtClean="0"/>
              <a:t>(what we have called the Assurance Case Network previously)</a:t>
            </a:r>
          </a:p>
          <a:p>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28</a:t>
            </a:fld>
            <a:endParaRPr lang="en-US" dirty="0"/>
          </a:p>
        </p:txBody>
      </p:sp>
      <p:sp>
        <p:nvSpPr>
          <p:cNvPr id="4" name="Title 3"/>
          <p:cNvSpPr>
            <a:spLocks noGrp="1"/>
          </p:cNvSpPr>
          <p:nvPr>
            <p:ph type="title"/>
          </p:nvPr>
        </p:nvSpPr>
        <p:spPr/>
        <p:txBody>
          <a:bodyPr/>
          <a:lstStyle/>
          <a:p>
            <a:r>
              <a:rPr lang="en-US" dirty="0" smtClean="0"/>
              <a:t>Goal Structuring Notation</a:t>
            </a:r>
            <a:endParaRPr lang="en-US" dirty="0"/>
          </a:p>
        </p:txBody>
      </p:sp>
    </p:spTree>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fontScale="92500" lnSpcReduction="10000"/>
          </a:bodyPr>
          <a:lstStyle/>
          <a:p>
            <a:r>
              <a:rPr lang="en-US" i="1" dirty="0" smtClean="0"/>
              <a:t>Claim-argument-evidence (CAE</a:t>
            </a:r>
            <a:r>
              <a:rPr lang="en-US" dirty="0" smtClean="0"/>
              <a:t>) notation was created by Adelard and supported by their COTS ASCE tool</a:t>
            </a:r>
          </a:p>
          <a:p>
            <a:pPr lvl="1"/>
            <a:r>
              <a:rPr lang="en-US" dirty="0" smtClean="0"/>
              <a:t>ASCE stands for </a:t>
            </a:r>
            <a:r>
              <a:rPr lang="en-US" i="1" dirty="0" smtClean="0"/>
              <a:t>Assurance and Safety Case Environment</a:t>
            </a:r>
          </a:p>
          <a:p>
            <a:pPr lvl="1"/>
            <a:r>
              <a:rPr lang="en-US" dirty="0" smtClean="0"/>
              <a:t>CAE more closely follows the IEEE terminology, but does not include justifications or assumptions</a:t>
            </a:r>
          </a:p>
          <a:p>
            <a:pPr lvl="1"/>
            <a:r>
              <a:rPr lang="en-US" dirty="0" smtClean="0"/>
              <a:t>In the IEEE standard, an assumption is just a special case of a claim, so a CAE claim can fill that need</a:t>
            </a:r>
          </a:p>
          <a:p>
            <a:pPr lvl="1"/>
            <a:r>
              <a:rPr lang="en-US" dirty="0" smtClean="0"/>
              <a:t>CAE also has the element </a:t>
            </a:r>
            <a:r>
              <a:rPr lang="en-US" i="1" dirty="0" smtClean="0"/>
              <a:t>other</a:t>
            </a:r>
            <a:r>
              <a:rPr lang="en-US" dirty="0" smtClean="0"/>
              <a:t>, which can attach general text to any element, which can fill the need for IEEE justifications</a:t>
            </a:r>
          </a:p>
          <a:p>
            <a:pPr lvl="1"/>
            <a:r>
              <a:rPr lang="en-US" dirty="0" smtClean="0"/>
              <a:t>The fifth and final CAE element is </a:t>
            </a:r>
            <a:r>
              <a:rPr lang="en-US" i="1" dirty="0" smtClean="0"/>
              <a:t>caption,</a:t>
            </a:r>
            <a:r>
              <a:rPr lang="en-US" dirty="0" smtClean="0"/>
              <a:t> which is used to provide annotation over the graph</a:t>
            </a:r>
          </a:p>
          <a:p>
            <a:pPr lvl="1"/>
            <a:r>
              <a:rPr lang="en-US" dirty="0" smtClean="0"/>
              <a:t>CAE also introduces linkages of various types between elements.</a:t>
            </a:r>
          </a:p>
          <a:p>
            <a:r>
              <a:rPr lang="en-US" dirty="0" smtClean="0"/>
              <a:t>As a tool (vs. a standard), ASCE provides functionality in addition to the graphical network representation, including reports, exporting, and others.</a:t>
            </a:r>
          </a:p>
          <a:p>
            <a:r>
              <a:rPr lang="en-US" dirty="0" smtClean="0"/>
              <a:t>ASCE was introduced here in the context of CAE, but ASCE supports both GSN and CAE</a:t>
            </a:r>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29</a:t>
            </a:fld>
            <a:endParaRPr lang="en-US" dirty="0"/>
          </a:p>
        </p:txBody>
      </p:sp>
      <p:sp>
        <p:nvSpPr>
          <p:cNvPr id="4" name="Title 3"/>
          <p:cNvSpPr>
            <a:spLocks noGrp="1"/>
          </p:cNvSpPr>
          <p:nvPr>
            <p:ph type="title"/>
          </p:nvPr>
        </p:nvSpPr>
        <p:spPr/>
        <p:txBody>
          <a:bodyPr/>
          <a:lstStyle/>
          <a:p>
            <a:r>
              <a:rPr lang="en-US" dirty="0" smtClean="0"/>
              <a:t>Claims-Arguments-Evidence (CAE) &amp; ASCE</a:t>
            </a:r>
            <a:endParaRPr lang="en-US" dirty="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a:xfrm>
            <a:off x="457200" y="838200"/>
            <a:ext cx="8382000" cy="5105400"/>
          </a:xfrm>
        </p:spPr>
        <p:txBody>
          <a:bodyPr>
            <a:normAutofit fontScale="92500" lnSpcReduction="20000"/>
          </a:bodyPr>
          <a:lstStyle/>
          <a:p>
            <a:r>
              <a:rPr lang="en-US" dirty="0" smtClean="0"/>
              <a:t>Evidence-Based Assurance, that is, providing mission and safety assurance based on documented, objective evidence, is a component of the NASA IV&amp;V Program </a:t>
            </a:r>
            <a:r>
              <a:rPr lang="en-US" dirty="0" smtClean="0"/>
              <a:t>Mission Statement and Strategic Plan</a:t>
            </a:r>
          </a:p>
          <a:p>
            <a:pPr lvl="1"/>
            <a:r>
              <a:rPr lang="en-US" dirty="0" smtClean="0"/>
              <a:t>The NASA IV&amp;V Mission Statement reads</a:t>
            </a:r>
            <a:r>
              <a:rPr lang="en-US" dirty="0" smtClean="0"/>
              <a:t>, in part, “To provide our customers assurance that their safety and mission-critical software will operate reliably and safely and to advance the systems and software engineering disciplines</a:t>
            </a:r>
            <a:r>
              <a:rPr lang="en-US" dirty="0" smtClean="0"/>
              <a:t>.”</a:t>
            </a:r>
            <a:endParaRPr lang="en-US" dirty="0" smtClean="0"/>
          </a:p>
          <a:p>
            <a:pPr lvl="1"/>
            <a:r>
              <a:rPr lang="en-US" dirty="0" smtClean="0"/>
              <a:t>The NASA IV&amp;V Vision Outcome </a:t>
            </a:r>
            <a:r>
              <a:rPr lang="en-US" dirty="0" smtClean="0"/>
              <a:t>1.2 of that Plan reads</a:t>
            </a:r>
            <a:r>
              <a:rPr lang="en-US" dirty="0" smtClean="0"/>
              <a:t>: “</a:t>
            </a:r>
            <a:r>
              <a:rPr lang="en-US" i="1" dirty="0" smtClean="0"/>
              <a:t>We </a:t>
            </a:r>
            <a:r>
              <a:rPr lang="en-US" i="1" dirty="0" smtClean="0"/>
              <a:t>produce results that are empirically-derived and clearly indicate the reliability and safety of operating the </a:t>
            </a:r>
            <a:r>
              <a:rPr lang="en-US" i="1" dirty="0" smtClean="0"/>
              <a:t>system”  -- </a:t>
            </a:r>
            <a:r>
              <a:rPr lang="en-US" dirty="0" smtClean="0"/>
              <a:t>“</a:t>
            </a:r>
            <a:r>
              <a:rPr lang="en-US" dirty="0" err="1" smtClean="0"/>
              <a:t>epirically</a:t>
            </a:r>
            <a:r>
              <a:rPr lang="en-US" dirty="0" smtClean="0"/>
              <a:t>-derived</a:t>
            </a:r>
            <a:r>
              <a:rPr lang="en-US" dirty="0" smtClean="0"/>
              <a:t>” means, in part, based on objective, documented </a:t>
            </a:r>
            <a:r>
              <a:rPr lang="en-US" dirty="0" smtClean="0"/>
              <a:t>evidence</a:t>
            </a:r>
            <a:endParaRPr lang="en-US" dirty="0" smtClean="0"/>
          </a:p>
          <a:p>
            <a:r>
              <a:rPr lang="en-US" dirty="0" smtClean="0"/>
              <a:t>For years NASA IV&amp;V managers have struggled with determining the best ways to infuse Evidence-Based Assurance principles into the IV&amp;V culture, and with implementing appropriate techniques and tools</a:t>
            </a:r>
          </a:p>
          <a:p>
            <a:pPr lvl="1"/>
            <a:r>
              <a:rPr lang="en-US" dirty="0" smtClean="0"/>
              <a:t>Evidence-based assurance* (working definition): </a:t>
            </a:r>
            <a:r>
              <a:rPr lang="en-US" i="1" dirty="0" smtClean="0"/>
              <a:t>providing assurance, through a structured argument based on evidence, that some mission need will be met</a:t>
            </a:r>
          </a:p>
          <a:p>
            <a:pPr lvl="1"/>
            <a:r>
              <a:rPr lang="en-US" dirty="0" smtClean="0"/>
              <a:t>Assurance Cases provide one approach to meeting these needs that is currently gaining momentum within the Program</a:t>
            </a:r>
          </a:p>
          <a:p>
            <a:r>
              <a:rPr lang="en-US" dirty="0" smtClean="0"/>
              <a:t>Evidence-Based Assurance is the need.  The approach taken to fill this need is the use of Assurance Case methodologies</a:t>
            </a:r>
          </a:p>
        </p:txBody>
      </p:sp>
      <p:sp>
        <p:nvSpPr>
          <p:cNvPr id="5" name="Title 4"/>
          <p:cNvSpPr>
            <a:spLocks noGrp="1"/>
          </p:cNvSpPr>
          <p:nvPr>
            <p:ph type="title"/>
          </p:nvPr>
        </p:nvSpPr>
        <p:spPr/>
        <p:txBody>
          <a:bodyPr/>
          <a:lstStyle/>
          <a:p>
            <a:r>
              <a:rPr lang="en-US" dirty="0" smtClean="0"/>
              <a:t>Evidence-Based Assurance at NASA IV&amp;V</a:t>
            </a:r>
            <a:endParaRPr lang="en-US" dirty="0"/>
          </a:p>
        </p:txBody>
      </p:sp>
      <p:sp>
        <p:nvSpPr>
          <p:cNvPr id="2" name="TextBox 1"/>
          <p:cNvSpPr txBox="1"/>
          <p:nvPr/>
        </p:nvSpPr>
        <p:spPr>
          <a:xfrm>
            <a:off x="1856297" y="5902514"/>
            <a:ext cx="5154103" cy="307777"/>
          </a:xfrm>
          <a:prstGeom prst="rect">
            <a:avLst/>
          </a:prstGeom>
          <a:noFill/>
        </p:spPr>
        <p:txBody>
          <a:bodyPr wrap="none" rtlCol="0">
            <a:spAutoFit/>
          </a:bodyPr>
          <a:lstStyle/>
          <a:p>
            <a:r>
              <a:rPr lang="en-US" sz="1400" dirty="0" smtClean="0">
                <a:solidFill>
                  <a:schemeClr val="tx1">
                    <a:lumMod val="75000"/>
                    <a:lumOff val="25000"/>
                  </a:schemeClr>
                </a:solidFill>
                <a:latin typeface="Verdana" pitchFamily="34" charset="0"/>
              </a:rPr>
              <a:t>* Sometimes contrasted with </a:t>
            </a:r>
            <a:r>
              <a:rPr lang="en-US" sz="1400" i="1" dirty="0" smtClean="0">
                <a:solidFill>
                  <a:schemeClr val="tx1">
                    <a:lumMod val="75000"/>
                    <a:lumOff val="25000"/>
                  </a:schemeClr>
                </a:solidFill>
                <a:latin typeface="Verdana" pitchFamily="34" charset="0"/>
              </a:rPr>
              <a:t>process-based assurance</a:t>
            </a:r>
          </a:p>
        </p:txBody>
      </p:sp>
    </p:spTree>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30</a:t>
            </a:fld>
            <a:endParaRPr lang="en-US" dirty="0"/>
          </a:p>
        </p:txBody>
      </p:sp>
      <p:sp>
        <p:nvSpPr>
          <p:cNvPr id="5" name="Title 4"/>
          <p:cNvSpPr>
            <a:spLocks noGrp="1"/>
          </p:cNvSpPr>
          <p:nvPr>
            <p:ph type="title"/>
          </p:nvPr>
        </p:nvSpPr>
        <p:spPr/>
        <p:txBody>
          <a:bodyPr/>
          <a:lstStyle/>
          <a:p>
            <a:r>
              <a:rPr lang="en-US" dirty="0" smtClean="0"/>
              <a:t>Comparison of IEEE, GSN and CAE Elements</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3566278940"/>
              </p:ext>
            </p:extLst>
          </p:nvPr>
        </p:nvGraphicFramePr>
        <p:xfrm>
          <a:off x="533401" y="1143000"/>
          <a:ext cx="8153398" cy="5105400"/>
        </p:xfrm>
        <a:graphic>
          <a:graphicData uri="http://schemas.openxmlformats.org/drawingml/2006/table">
            <a:tbl>
              <a:tblPr/>
              <a:tblGrid>
                <a:gridCol w="1127560"/>
                <a:gridCol w="1127560"/>
                <a:gridCol w="1099590"/>
                <a:gridCol w="4798688"/>
              </a:tblGrid>
              <a:tr h="510540">
                <a:tc>
                  <a:txBody>
                    <a:bodyPr/>
                    <a:lstStyle/>
                    <a:p>
                      <a:pPr marL="0" marR="0" algn="ctr">
                        <a:spcBef>
                          <a:spcPts val="0"/>
                        </a:spcBef>
                        <a:spcAft>
                          <a:spcPts val="0"/>
                        </a:spcAft>
                      </a:pPr>
                      <a:r>
                        <a:rPr lang="en-US" sz="1600" dirty="0">
                          <a:solidFill>
                            <a:srgbClr val="FFFFFF"/>
                          </a:solidFill>
                          <a:latin typeface="Times New Roman"/>
                          <a:ea typeface="Times New Roman"/>
                        </a:rPr>
                        <a:t>IEEE Element</a:t>
                      </a:r>
                      <a:endParaRPr lang="en-US" sz="1600" dirty="0">
                        <a:latin typeface="Times New Roman"/>
                        <a:ea typeface="Times New Roman"/>
                      </a:endParaRPr>
                    </a:p>
                  </a:txBody>
                  <a:tcPr marL="36830" marR="36830" marT="0" marB="0" anchor="b">
                    <a:lnL>
                      <a:noFill/>
                    </a:lnL>
                    <a:lnR w="12700" cap="flat" cmpd="sng" algn="ctr">
                      <a:solidFill>
                        <a:srgbClr val="FFFFFF"/>
                      </a:solidFill>
                      <a:prstDash val="solid"/>
                      <a:round/>
                      <a:headEnd type="none" w="med" len="med"/>
                      <a:tailEnd type="none" w="med" len="med"/>
                    </a:lnR>
                    <a:lnT w="12700" cap="flat" cmpd="sng" algn="ctr">
                      <a:solidFill>
                        <a:srgbClr val="002D62"/>
                      </a:solidFill>
                      <a:prstDash val="solid"/>
                      <a:round/>
                      <a:headEnd type="none" w="med" len="med"/>
                      <a:tailEnd type="none" w="med" len="med"/>
                    </a:lnT>
                    <a:lnB w="28575" cap="flat" cmpd="sng" algn="ctr">
                      <a:solidFill>
                        <a:srgbClr val="A84D10"/>
                      </a:solidFill>
                      <a:prstDash val="solid"/>
                      <a:round/>
                      <a:headEnd type="none" w="med" len="med"/>
                      <a:tailEnd type="none" w="med" len="med"/>
                    </a:lnB>
                    <a:solidFill>
                      <a:srgbClr val="002D62"/>
                    </a:solidFill>
                  </a:tcPr>
                </a:tc>
                <a:tc>
                  <a:txBody>
                    <a:bodyPr/>
                    <a:lstStyle/>
                    <a:p>
                      <a:pPr marL="0" marR="0" algn="ctr">
                        <a:spcBef>
                          <a:spcPts val="0"/>
                        </a:spcBef>
                        <a:spcAft>
                          <a:spcPts val="0"/>
                        </a:spcAft>
                      </a:pPr>
                      <a:r>
                        <a:rPr lang="en-US" sz="1600">
                          <a:solidFill>
                            <a:srgbClr val="FFFFFF"/>
                          </a:solidFill>
                          <a:latin typeface="Times New Roman"/>
                          <a:ea typeface="Times New Roman"/>
                        </a:rPr>
                        <a:t>GSN Element</a:t>
                      </a:r>
                      <a:endParaRPr lang="en-US" sz="1600">
                        <a:latin typeface="Times New Roman"/>
                        <a:ea typeface="Times New Roman"/>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D62"/>
                      </a:solidFill>
                      <a:prstDash val="solid"/>
                      <a:round/>
                      <a:headEnd type="none" w="med" len="med"/>
                      <a:tailEnd type="none" w="med" len="med"/>
                    </a:lnT>
                    <a:lnB w="28575" cap="flat" cmpd="sng" algn="ctr">
                      <a:solidFill>
                        <a:srgbClr val="A84D10"/>
                      </a:solidFill>
                      <a:prstDash val="solid"/>
                      <a:round/>
                      <a:headEnd type="none" w="med" len="med"/>
                      <a:tailEnd type="none" w="med" len="med"/>
                    </a:lnB>
                    <a:solidFill>
                      <a:srgbClr val="002D62"/>
                    </a:solidFill>
                  </a:tcPr>
                </a:tc>
                <a:tc>
                  <a:txBody>
                    <a:bodyPr/>
                    <a:lstStyle/>
                    <a:p>
                      <a:pPr marL="0" marR="0" algn="ctr">
                        <a:spcBef>
                          <a:spcPts val="0"/>
                        </a:spcBef>
                        <a:spcAft>
                          <a:spcPts val="0"/>
                        </a:spcAft>
                      </a:pPr>
                      <a:r>
                        <a:rPr lang="en-US" sz="1600">
                          <a:solidFill>
                            <a:srgbClr val="FFFFFF"/>
                          </a:solidFill>
                          <a:latin typeface="Times New Roman"/>
                          <a:ea typeface="Times New Roman"/>
                        </a:rPr>
                        <a:t>CAE Element</a:t>
                      </a:r>
                      <a:endParaRPr lang="en-US" sz="1600">
                        <a:latin typeface="Times New Roman"/>
                        <a:ea typeface="Times New Roman"/>
                      </a:endParaRPr>
                    </a:p>
                  </a:txBody>
                  <a:tcPr marL="36830" marR="368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2D62"/>
                      </a:solidFill>
                      <a:prstDash val="solid"/>
                      <a:round/>
                      <a:headEnd type="none" w="med" len="med"/>
                      <a:tailEnd type="none" w="med" len="med"/>
                    </a:lnT>
                    <a:lnB w="28575" cap="flat" cmpd="sng" algn="ctr">
                      <a:solidFill>
                        <a:srgbClr val="A84D10"/>
                      </a:solidFill>
                      <a:prstDash val="solid"/>
                      <a:round/>
                      <a:headEnd type="none" w="med" len="med"/>
                      <a:tailEnd type="none" w="med" len="med"/>
                    </a:lnB>
                    <a:solidFill>
                      <a:srgbClr val="002D62"/>
                    </a:solidFill>
                  </a:tcPr>
                </a:tc>
                <a:tc>
                  <a:txBody>
                    <a:bodyPr/>
                    <a:lstStyle/>
                    <a:p>
                      <a:pPr marL="0" marR="0" algn="ctr">
                        <a:spcBef>
                          <a:spcPts val="0"/>
                        </a:spcBef>
                        <a:spcAft>
                          <a:spcPts val="0"/>
                        </a:spcAft>
                      </a:pPr>
                      <a:r>
                        <a:rPr lang="en-US" sz="1600">
                          <a:solidFill>
                            <a:srgbClr val="FFFFFF"/>
                          </a:solidFill>
                          <a:latin typeface="Times New Roman"/>
                          <a:ea typeface="Times New Roman"/>
                        </a:rPr>
                        <a:t>Comment</a:t>
                      </a:r>
                      <a:endParaRPr lang="en-US" sz="1600">
                        <a:latin typeface="Times New Roman"/>
                        <a:ea typeface="Times New Roman"/>
                      </a:endParaRPr>
                    </a:p>
                  </a:txBody>
                  <a:tcPr marL="36830" marR="36830" marT="0" marB="0" anchor="b">
                    <a:lnL w="12700" cap="flat" cmpd="sng" algn="ctr">
                      <a:solidFill>
                        <a:srgbClr val="FFFFFF"/>
                      </a:solidFill>
                      <a:prstDash val="solid"/>
                      <a:round/>
                      <a:headEnd type="none" w="med" len="med"/>
                      <a:tailEnd type="none" w="med" len="med"/>
                    </a:lnL>
                    <a:lnR>
                      <a:noFill/>
                    </a:lnR>
                    <a:lnT w="12700" cap="flat" cmpd="sng" algn="ctr">
                      <a:solidFill>
                        <a:srgbClr val="002D62"/>
                      </a:solidFill>
                      <a:prstDash val="solid"/>
                      <a:round/>
                      <a:headEnd type="none" w="med" len="med"/>
                      <a:tailEnd type="none" w="med" len="med"/>
                    </a:lnT>
                    <a:lnB w="28575" cap="flat" cmpd="sng" algn="ctr">
                      <a:solidFill>
                        <a:srgbClr val="A84D10"/>
                      </a:solidFill>
                      <a:prstDash val="solid"/>
                      <a:round/>
                      <a:headEnd type="none" w="med" len="med"/>
                      <a:tailEnd type="none" w="med" len="med"/>
                    </a:lnB>
                    <a:solidFill>
                      <a:srgbClr val="002D62"/>
                    </a:solidFill>
                  </a:tcPr>
                </a:tc>
              </a:tr>
              <a:tr h="510540">
                <a:tc>
                  <a:txBody>
                    <a:bodyPr/>
                    <a:lstStyle/>
                    <a:p>
                      <a:pPr marL="0" marR="0">
                        <a:spcBef>
                          <a:spcPts val="0"/>
                        </a:spcBef>
                        <a:spcAft>
                          <a:spcPts val="600"/>
                        </a:spcAft>
                      </a:pPr>
                      <a:r>
                        <a:rPr lang="en-US" sz="1600">
                          <a:latin typeface="Times New Roman"/>
                          <a:ea typeface="Times New Roman"/>
                        </a:rPr>
                        <a:t>Claim</a:t>
                      </a:r>
                    </a:p>
                  </a:txBody>
                  <a:tcPr marL="36830" marR="36830" marT="0" marB="0">
                    <a:lnL>
                      <a:noFill/>
                    </a:lnL>
                    <a:lnR w="12700" cap="flat" cmpd="sng" algn="ctr">
                      <a:solidFill>
                        <a:srgbClr val="002D62"/>
                      </a:solidFill>
                      <a:prstDash val="solid"/>
                      <a:round/>
                      <a:headEnd type="none" w="med" len="med"/>
                      <a:tailEnd type="none" w="med" len="med"/>
                    </a:lnR>
                    <a:lnT w="28575" cap="flat" cmpd="sng" algn="ctr">
                      <a:solidFill>
                        <a:srgbClr val="A84D10"/>
                      </a:solidFill>
                      <a:prstDash val="solid"/>
                      <a:round/>
                      <a:headEnd type="none" w="med" len="med"/>
                      <a:tailEnd type="none" w="med" len="med"/>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Goal</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w="28575" cap="flat" cmpd="sng" algn="ctr">
                      <a:solidFill>
                        <a:srgbClr val="A84D10"/>
                      </a:solidFill>
                      <a:prstDash val="solid"/>
                      <a:round/>
                      <a:headEnd type="none" w="med" len="med"/>
                      <a:tailEnd type="none" w="med" len="med"/>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Claim</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w="28575" cap="flat" cmpd="sng" algn="ctr">
                      <a:solidFill>
                        <a:srgbClr val="A84D10"/>
                      </a:solidFill>
                      <a:prstDash val="solid"/>
                      <a:round/>
                      <a:headEnd type="none" w="med" len="med"/>
                      <a:tailEnd type="none" w="med" len="med"/>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Generally directly applicable, although see GSN Context below</a:t>
                      </a:r>
                    </a:p>
                  </a:txBody>
                  <a:tcPr marL="36830" marR="36830" marT="0" marB="0">
                    <a:lnL w="12700" cap="flat" cmpd="sng" algn="ctr">
                      <a:solidFill>
                        <a:srgbClr val="002D62"/>
                      </a:solidFill>
                      <a:prstDash val="solid"/>
                      <a:round/>
                      <a:headEnd type="none" w="med" len="med"/>
                      <a:tailEnd type="none" w="med" len="med"/>
                    </a:lnL>
                    <a:lnR>
                      <a:noFill/>
                    </a:lnR>
                    <a:lnT w="28575" cap="flat" cmpd="sng" algn="ctr">
                      <a:solidFill>
                        <a:srgbClr val="A84D10"/>
                      </a:solidFill>
                      <a:prstDash val="solid"/>
                      <a:round/>
                      <a:headEnd type="none" w="med" len="med"/>
                      <a:tailEnd type="none" w="med" len="med"/>
                    </a:lnT>
                    <a:lnB>
                      <a:noFill/>
                    </a:lnB>
                    <a:solidFill>
                      <a:srgbClr val="FFFFFF"/>
                    </a:solidFill>
                  </a:tcPr>
                </a:tc>
              </a:tr>
              <a:tr h="510540">
                <a:tc>
                  <a:txBody>
                    <a:bodyPr/>
                    <a:lstStyle/>
                    <a:p>
                      <a:pPr marL="0" marR="0">
                        <a:spcBef>
                          <a:spcPts val="0"/>
                        </a:spcBef>
                        <a:spcAft>
                          <a:spcPts val="600"/>
                        </a:spcAft>
                      </a:pPr>
                      <a:r>
                        <a:rPr lang="en-US" sz="1600">
                          <a:latin typeface="Times New Roman"/>
                          <a:ea typeface="Times New Roman"/>
                        </a:rPr>
                        <a:t>Argument</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Strategy</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Argument</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In GSN, the entire assurance case is called the Argument</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BE7D9"/>
                    </a:solidFill>
                  </a:tcPr>
                </a:tc>
              </a:tr>
              <a:tr h="255270">
                <a:tc>
                  <a:txBody>
                    <a:bodyPr/>
                    <a:lstStyle/>
                    <a:p>
                      <a:pPr marL="0" marR="0">
                        <a:spcBef>
                          <a:spcPts val="0"/>
                        </a:spcBef>
                        <a:spcAft>
                          <a:spcPts val="600"/>
                        </a:spcAft>
                      </a:pPr>
                      <a:r>
                        <a:rPr lang="en-US" sz="1600">
                          <a:latin typeface="Times New Roman"/>
                          <a:ea typeface="Times New Roman"/>
                        </a:rPr>
                        <a:t>Evidence</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Solution</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Evidence</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endParaRPr lang="en-US" sz="160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FFFFF"/>
                    </a:solidFill>
                  </a:tcPr>
                </a:tc>
              </a:tr>
              <a:tr h="510540">
                <a:tc>
                  <a:txBody>
                    <a:bodyPr/>
                    <a:lstStyle/>
                    <a:p>
                      <a:pPr marL="0" marR="0">
                        <a:spcBef>
                          <a:spcPts val="0"/>
                        </a:spcBef>
                        <a:spcAft>
                          <a:spcPts val="600"/>
                        </a:spcAft>
                      </a:pPr>
                      <a:r>
                        <a:rPr lang="en-US" sz="1600">
                          <a:latin typeface="Times New Roman"/>
                          <a:ea typeface="Times New Roman"/>
                        </a:rPr>
                        <a:t>Justification</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dirty="0" smtClean="0">
                          <a:latin typeface="Times New Roman"/>
                          <a:ea typeface="Times New Roman"/>
                        </a:rPr>
                        <a:t>Context</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dirty="0" smtClean="0">
                          <a:latin typeface="Times New Roman"/>
                          <a:ea typeface="Times New Roman"/>
                        </a:rPr>
                        <a:t>Other</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Not the same as a GSN Justification.  In IEEE, this is a rationale for a Claim (see GSN Context)</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BE7D9"/>
                    </a:solidFill>
                  </a:tcPr>
                </a:tc>
              </a:tr>
              <a:tr h="255270">
                <a:tc>
                  <a:txBody>
                    <a:bodyPr/>
                    <a:lstStyle/>
                    <a:p>
                      <a:pPr marL="0" marR="0">
                        <a:spcBef>
                          <a:spcPts val="0"/>
                        </a:spcBef>
                        <a:spcAft>
                          <a:spcPts val="600"/>
                        </a:spcAft>
                      </a:pPr>
                      <a:r>
                        <a:rPr lang="en-US" sz="1600">
                          <a:latin typeface="Times New Roman"/>
                          <a:ea typeface="Times New Roman"/>
                        </a:rPr>
                        <a:t>Assumption</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Goal</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dirty="0" smtClean="0">
                          <a:latin typeface="Times New Roman"/>
                          <a:ea typeface="Times New Roman"/>
                        </a:rPr>
                        <a:t>Claim</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In IEEE, an assumption is a special case of a Claim</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FFFFF"/>
                    </a:solidFill>
                  </a:tcPr>
                </a:tc>
              </a:tr>
              <a:tr h="765810">
                <a:tc>
                  <a:txBody>
                    <a:bodyPr/>
                    <a:lstStyle/>
                    <a:p>
                      <a:pPr marL="0" marR="0">
                        <a:spcBef>
                          <a:spcPts val="0"/>
                        </a:spcBef>
                        <a:spcAft>
                          <a:spcPts val="600"/>
                        </a:spcAft>
                      </a:pPr>
                      <a:r>
                        <a:rPr lang="en-US" sz="1600">
                          <a:latin typeface="Times New Roman"/>
                          <a:ea typeface="Times New Roman"/>
                        </a:rPr>
                        <a:t>(none)</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Context</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dirty="0" smtClean="0">
                          <a:latin typeface="Times New Roman"/>
                          <a:ea typeface="Times New Roman"/>
                        </a:rPr>
                        <a:t>Other</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Any descriptive text.  Can be used to provide IEEE Justifications and auxiliary information for IEEE Claims</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BE7D9"/>
                    </a:solidFill>
                  </a:tcPr>
                </a:tc>
              </a:tr>
              <a:tr h="510540">
                <a:tc>
                  <a:txBody>
                    <a:bodyPr/>
                    <a:lstStyle/>
                    <a:p>
                      <a:pPr marL="0" marR="0">
                        <a:spcBef>
                          <a:spcPts val="0"/>
                        </a:spcBef>
                        <a:spcAft>
                          <a:spcPts val="600"/>
                        </a:spcAft>
                      </a:pPr>
                      <a:r>
                        <a:rPr lang="en-US" sz="1600">
                          <a:latin typeface="Times New Roman"/>
                          <a:ea typeface="Times New Roman"/>
                        </a:rPr>
                        <a:t>(none)</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Justification</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dirty="0" smtClean="0">
                          <a:latin typeface="Times New Roman"/>
                          <a:ea typeface="Times New Roman"/>
                        </a:rPr>
                        <a:t>Other</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a:latin typeface="Times New Roman"/>
                          <a:ea typeface="Times New Roman"/>
                        </a:rPr>
                        <a:t>Not the same as an IEEE Justification.  In GSN, this is a rationale for an argument</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FFFFF"/>
                    </a:solidFill>
                  </a:tcPr>
                </a:tc>
              </a:tr>
              <a:tr h="765810">
                <a:tc>
                  <a:txBody>
                    <a:bodyPr/>
                    <a:lstStyle/>
                    <a:p>
                      <a:pPr marL="0" marR="0">
                        <a:spcBef>
                          <a:spcPts val="0"/>
                        </a:spcBef>
                        <a:spcAft>
                          <a:spcPts val="600"/>
                        </a:spcAft>
                      </a:pPr>
                      <a:r>
                        <a:rPr lang="en-US" sz="1600">
                          <a:latin typeface="Times New Roman"/>
                          <a:ea typeface="Times New Roman"/>
                        </a:rPr>
                        <a:t>(none)</a:t>
                      </a: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Assumption</a:t>
                      </a: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dirty="0" smtClean="0">
                          <a:latin typeface="Times New Roman"/>
                          <a:ea typeface="Times New Roman"/>
                        </a:rPr>
                        <a:t>Caption or Other</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BE7D9"/>
                    </a:solidFill>
                  </a:tcPr>
                </a:tc>
                <a:tc>
                  <a:txBody>
                    <a:bodyPr/>
                    <a:lstStyle/>
                    <a:p>
                      <a:pPr marL="0" marR="0">
                        <a:spcBef>
                          <a:spcPts val="0"/>
                        </a:spcBef>
                        <a:spcAft>
                          <a:spcPts val="600"/>
                        </a:spcAft>
                      </a:pPr>
                      <a:r>
                        <a:rPr lang="en-US" sz="1600">
                          <a:latin typeface="Times New Roman"/>
                          <a:ea typeface="Times New Roman"/>
                        </a:rPr>
                        <a:t>Not the same as an IEEE Assumption.  In GSN, this is any unsubstantiated statement whose scope is the entire argument</a:t>
                      </a: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BE7D9"/>
                    </a:solidFill>
                  </a:tcPr>
                </a:tc>
              </a:tr>
              <a:tr h="255270">
                <a:tc>
                  <a:txBody>
                    <a:bodyPr/>
                    <a:lstStyle/>
                    <a:p>
                      <a:pPr marL="0" marR="0">
                        <a:spcBef>
                          <a:spcPts val="0"/>
                        </a:spcBef>
                        <a:spcAft>
                          <a:spcPts val="600"/>
                        </a:spcAft>
                      </a:pPr>
                      <a:r>
                        <a:rPr lang="en-US" sz="1600" dirty="0" smtClean="0">
                          <a:latin typeface="Times New Roman"/>
                          <a:ea typeface="Times New Roman"/>
                        </a:rPr>
                        <a:t>(none)</a:t>
                      </a:r>
                      <a:endParaRPr lang="en-US" sz="1600" dirty="0">
                        <a:latin typeface="Times New Roman"/>
                        <a:ea typeface="Times New Roman"/>
                      </a:endParaRPr>
                    </a:p>
                  </a:txBody>
                  <a:tcPr marL="36830" marR="36830" marT="0" marB="0">
                    <a:lnL>
                      <a:noFill/>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dirty="0" smtClean="0">
                          <a:latin typeface="Times New Roman"/>
                          <a:ea typeface="Times New Roman"/>
                        </a:rPr>
                        <a:t>(none)</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dirty="0" smtClean="0">
                          <a:latin typeface="Times New Roman"/>
                          <a:ea typeface="Times New Roman"/>
                        </a:rPr>
                        <a:t>Caption</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600"/>
                        </a:spcAft>
                      </a:pPr>
                      <a:r>
                        <a:rPr lang="en-US" sz="1600" dirty="0" smtClean="0">
                          <a:latin typeface="Times New Roman"/>
                          <a:ea typeface="Times New Roman"/>
                        </a:rPr>
                        <a:t>Used in CAE to provide annotation over the graph</a:t>
                      </a: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a:noFill/>
                    </a:lnR>
                    <a:lnT>
                      <a:noFill/>
                    </a:lnT>
                    <a:lnB>
                      <a:noFill/>
                    </a:lnB>
                    <a:solidFill>
                      <a:srgbClr val="FFFFFF"/>
                    </a:solidFill>
                  </a:tcPr>
                </a:tc>
              </a:tr>
              <a:tr h="255270">
                <a:tc>
                  <a:txBody>
                    <a:bodyPr/>
                    <a:lstStyle/>
                    <a:p>
                      <a:pPr marL="0" marR="0">
                        <a:spcBef>
                          <a:spcPts val="0"/>
                        </a:spcBef>
                        <a:spcAft>
                          <a:spcPts val="600"/>
                        </a:spcAft>
                      </a:pPr>
                      <a:endParaRPr lang="en-US" sz="1600">
                        <a:latin typeface="Times New Roman"/>
                        <a:ea typeface="Times New Roman"/>
                      </a:endParaRPr>
                    </a:p>
                  </a:txBody>
                  <a:tcPr marL="36830" marR="36830" marT="0" marB="0">
                    <a:lnL>
                      <a:noFill/>
                    </a:lnL>
                    <a:lnR w="12700" cap="flat" cmpd="sng" algn="ctr">
                      <a:solidFill>
                        <a:srgbClr val="002D62"/>
                      </a:solidFill>
                      <a:prstDash val="solid"/>
                      <a:round/>
                      <a:headEnd type="none" w="med" len="med"/>
                      <a:tailEnd type="none" w="med" len="med"/>
                    </a:lnR>
                    <a:lnT>
                      <a:noFill/>
                    </a:lnT>
                    <a:lnB w="28575" cap="flat" cmpd="sng" algn="ctr">
                      <a:solidFill>
                        <a:srgbClr val="A84D10"/>
                      </a:solidFill>
                      <a:prstDash val="solid"/>
                      <a:round/>
                      <a:headEnd type="none" w="med" len="med"/>
                      <a:tailEnd type="none" w="med" len="med"/>
                    </a:lnB>
                    <a:solidFill>
                      <a:srgbClr val="FBE7D9"/>
                    </a:solidFill>
                  </a:tcPr>
                </a:tc>
                <a:tc>
                  <a:txBody>
                    <a:bodyPr/>
                    <a:lstStyle/>
                    <a:p>
                      <a:pPr marL="0" marR="0">
                        <a:spcBef>
                          <a:spcPts val="0"/>
                        </a:spcBef>
                        <a:spcAft>
                          <a:spcPts val="600"/>
                        </a:spcAft>
                      </a:pPr>
                      <a:endParaRPr lang="en-US" sz="160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w="28575" cap="flat" cmpd="sng" algn="ctr">
                      <a:solidFill>
                        <a:srgbClr val="A84D10"/>
                      </a:solidFill>
                      <a:prstDash val="solid"/>
                      <a:round/>
                      <a:headEnd type="none" w="med" len="med"/>
                      <a:tailEnd type="none" w="med" len="med"/>
                    </a:lnB>
                    <a:solidFill>
                      <a:srgbClr val="FBE7D9"/>
                    </a:solidFill>
                  </a:tcPr>
                </a:tc>
                <a:tc>
                  <a:txBody>
                    <a:bodyPr/>
                    <a:lstStyle/>
                    <a:p>
                      <a:pPr marL="0" marR="0">
                        <a:spcBef>
                          <a:spcPts val="0"/>
                        </a:spcBef>
                        <a:spcAft>
                          <a:spcPts val="600"/>
                        </a:spcAft>
                      </a:pPr>
                      <a:endParaRPr lang="en-US" sz="160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w="12700" cap="flat" cmpd="sng" algn="ctr">
                      <a:solidFill>
                        <a:srgbClr val="002D62"/>
                      </a:solidFill>
                      <a:prstDash val="solid"/>
                      <a:round/>
                      <a:headEnd type="none" w="med" len="med"/>
                      <a:tailEnd type="none" w="med" len="med"/>
                    </a:lnR>
                    <a:lnT>
                      <a:noFill/>
                    </a:lnT>
                    <a:lnB w="28575" cap="flat" cmpd="sng" algn="ctr">
                      <a:solidFill>
                        <a:srgbClr val="A84D10"/>
                      </a:solidFill>
                      <a:prstDash val="solid"/>
                      <a:round/>
                      <a:headEnd type="none" w="med" len="med"/>
                      <a:tailEnd type="none" w="med" len="med"/>
                    </a:lnB>
                    <a:solidFill>
                      <a:srgbClr val="FBE7D9"/>
                    </a:solidFill>
                  </a:tcPr>
                </a:tc>
                <a:tc>
                  <a:txBody>
                    <a:bodyPr/>
                    <a:lstStyle/>
                    <a:p>
                      <a:pPr marL="0" marR="0">
                        <a:spcBef>
                          <a:spcPts val="0"/>
                        </a:spcBef>
                        <a:spcAft>
                          <a:spcPts val="600"/>
                        </a:spcAft>
                      </a:pPr>
                      <a:endParaRPr lang="en-US" sz="1600" dirty="0">
                        <a:latin typeface="Times New Roman"/>
                        <a:ea typeface="Times New Roman"/>
                      </a:endParaRPr>
                    </a:p>
                  </a:txBody>
                  <a:tcPr marL="36830" marR="36830" marT="0" marB="0">
                    <a:lnL w="12700" cap="flat" cmpd="sng" algn="ctr">
                      <a:solidFill>
                        <a:srgbClr val="002D62"/>
                      </a:solidFill>
                      <a:prstDash val="solid"/>
                      <a:round/>
                      <a:headEnd type="none" w="med" len="med"/>
                      <a:tailEnd type="none" w="med" len="med"/>
                    </a:lnL>
                    <a:lnR>
                      <a:noFill/>
                    </a:lnR>
                    <a:lnT>
                      <a:noFill/>
                    </a:lnT>
                    <a:lnB w="28575" cap="flat" cmpd="sng" algn="ctr">
                      <a:solidFill>
                        <a:srgbClr val="A84D10"/>
                      </a:solidFill>
                      <a:prstDash val="solid"/>
                      <a:round/>
                      <a:headEnd type="none" w="med" len="med"/>
                      <a:tailEnd type="none" w="med" len="med"/>
                    </a:lnB>
                    <a:solidFill>
                      <a:srgbClr val="FBE7D9"/>
                    </a:solidFill>
                  </a:tcPr>
                </a:tc>
              </a:tr>
            </a:tbl>
          </a:graphicData>
        </a:graphic>
      </p:graphicFrame>
    </p:spTree>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smtClean="0"/>
              <a:t>Developed by the Object Management Group (OMG)</a:t>
            </a:r>
          </a:p>
          <a:p>
            <a:r>
              <a:rPr lang="en-US" dirty="0" smtClean="0"/>
              <a:t>SACM is a combination of two other </a:t>
            </a:r>
            <a:r>
              <a:rPr lang="en-US" dirty="0" err="1" smtClean="0"/>
              <a:t>metamodels</a:t>
            </a:r>
            <a:endParaRPr lang="en-US" dirty="0" smtClean="0"/>
          </a:p>
          <a:p>
            <a:pPr lvl="1"/>
            <a:r>
              <a:rPr lang="en-US" dirty="0" smtClean="0"/>
              <a:t>Argumentation </a:t>
            </a:r>
            <a:r>
              <a:rPr lang="en-US" dirty="0" err="1" smtClean="0"/>
              <a:t>Metamodel</a:t>
            </a:r>
            <a:r>
              <a:rPr lang="en-US" dirty="0" smtClean="0"/>
              <a:t> (ARM)</a:t>
            </a:r>
          </a:p>
          <a:p>
            <a:pPr lvl="1"/>
            <a:r>
              <a:rPr lang="en-US" dirty="0" smtClean="0"/>
              <a:t>Software Assurance Evidence </a:t>
            </a:r>
            <a:r>
              <a:rPr lang="en-US" dirty="0" err="1" smtClean="0"/>
              <a:t>Metamodel</a:t>
            </a:r>
            <a:r>
              <a:rPr lang="en-US" dirty="0" smtClean="0"/>
              <a:t> (SAEM)</a:t>
            </a:r>
          </a:p>
          <a:p>
            <a:pPr lvl="1"/>
            <a:r>
              <a:rPr lang="en-US" dirty="0" smtClean="0"/>
              <a:t>The are also OMG products</a:t>
            </a:r>
          </a:p>
          <a:p>
            <a:r>
              <a:rPr lang="en-US" dirty="0" smtClean="0"/>
              <a:t>SACM combines GSN, CAE and other formats into a formal model</a:t>
            </a:r>
          </a:p>
          <a:p>
            <a:r>
              <a:rPr lang="en-US" dirty="0" smtClean="0"/>
              <a:t>ASCE is adding support for SACM</a:t>
            </a:r>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31</a:t>
            </a:fld>
            <a:endParaRPr lang="en-US" dirty="0"/>
          </a:p>
        </p:txBody>
      </p:sp>
      <p:sp>
        <p:nvSpPr>
          <p:cNvPr id="4" name="Title 3"/>
          <p:cNvSpPr>
            <a:spLocks noGrp="1"/>
          </p:cNvSpPr>
          <p:nvPr>
            <p:ph type="title"/>
          </p:nvPr>
        </p:nvSpPr>
        <p:spPr/>
        <p:txBody>
          <a:bodyPr/>
          <a:lstStyle/>
          <a:p>
            <a:r>
              <a:rPr lang="en-US" dirty="0"/>
              <a:t>Structured Assurance Case </a:t>
            </a:r>
            <a:r>
              <a:rPr lang="en-US" dirty="0" err="1"/>
              <a:t>Metamodel</a:t>
            </a:r>
            <a:r>
              <a:rPr lang="en-US" dirty="0"/>
              <a:t> (SACM)</a:t>
            </a:r>
          </a:p>
        </p:txBody>
      </p:sp>
    </p:spTree>
  </p:cSld>
  <p:clrMapOvr>
    <a:masterClrMapping/>
  </p:clrMapOvr>
  <p:transition spd="slow">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a:bodyPr>
          <a:lstStyle/>
          <a:p>
            <a:r>
              <a:rPr lang="en-US" dirty="0" smtClean="0"/>
              <a:t>ASCE (discussed earlier)</a:t>
            </a:r>
          </a:p>
          <a:p>
            <a:r>
              <a:rPr lang="en-US" dirty="0" err="1" smtClean="0"/>
              <a:t>CertWare</a:t>
            </a:r>
            <a:endParaRPr lang="en-US" dirty="0" smtClean="0"/>
          </a:p>
          <a:p>
            <a:pPr lvl="1"/>
            <a:r>
              <a:rPr lang="en-US" dirty="0" smtClean="0"/>
              <a:t>Eclipse plug-in developed to support safety cases by Kestrel under the sponsorship and management of NASA Langley</a:t>
            </a:r>
          </a:p>
          <a:p>
            <a:pPr lvl="1"/>
            <a:r>
              <a:rPr lang="en-US" dirty="0" err="1" smtClean="0"/>
              <a:t>CertWare</a:t>
            </a:r>
            <a:r>
              <a:rPr lang="en-US" dirty="0" smtClean="0"/>
              <a:t> is freely downloadable and supports the standards mentioned above and other features related to safety assurance</a:t>
            </a:r>
          </a:p>
          <a:p>
            <a:r>
              <a:rPr lang="en-US" dirty="0"/>
              <a:t>Microsoft </a:t>
            </a:r>
            <a:r>
              <a:rPr lang="en-US" dirty="0" smtClean="0"/>
              <a:t>Visio</a:t>
            </a:r>
          </a:p>
          <a:p>
            <a:pPr lvl="1"/>
            <a:r>
              <a:rPr lang="en-US" dirty="0" smtClean="0"/>
              <a:t>Simple and easy to use, but feature-light (with respect to assurance cases)</a:t>
            </a:r>
          </a:p>
          <a:p>
            <a:pPr lvl="1"/>
            <a:r>
              <a:rPr lang="en-US" dirty="0" smtClean="0"/>
              <a:t>A standard tool at the NASA IV&amp;V facility and TASC</a:t>
            </a:r>
          </a:p>
          <a:p>
            <a:pPr lvl="1"/>
            <a:r>
              <a:rPr lang="en-US" dirty="0" smtClean="0"/>
              <a:t>Allows drawing all of the elements of GSN or CAE (or virtually any other line drawing), and allows creation of a shape library for the various elements</a:t>
            </a:r>
          </a:p>
          <a:p>
            <a:pPr lvl="1"/>
            <a:r>
              <a:rPr lang="en-US" dirty="0" smtClean="0"/>
              <a:t>Visio provides no analysis or reporting capability</a:t>
            </a:r>
          </a:p>
          <a:p>
            <a:pPr lvl="1"/>
            <a:r>
              <a:rPr lang="en-US" dirty="0" smtClean="0"/>
              <a:t>Shape libraries have been created and are easily shared among analysts.</a:t>
            </a:r>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32</a:t>
            </a:fld>
            <a:endParaRPr lang="en-US" dirty="0"/>
          </a:p>
        </p:txBody>
      </p:sp>
      <p:sp>
        <p:nvSpPr>
          <p:cNvPr id="4" name="Title 3"/>
          <p:cNvSpPr>
            <a:spLocks noGrp="1"/>
          </p:cNvSpPr>
          <p:nvPr>
            <p:ph type="title"/>
          </p:nvPr>
        </p:nvSpPr>
        <p:spPr/>
        <p:txBody>
          <a:bodyPr/>
          <a:lstStyle/>
          <a:p>
            <a:r>
              <a:rPr lang="en-US" dirty="0" smtClean="0"/>
              <a:t>Tools</a:t>
            </a:r>
            <a:endParaRPr lang="en-US" dirty="0"/>
          </a:p>
        </p:txBody>
      </p:sp>
    </p:spTree>
  </p:cSld>
  <p:clrMapOvr>
    <a:masterClrMapping/>
  </p:clrMapOvr>
  <p:transition spd="slow">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endParaRPr lang="en-US"/>
          </a:p>
        </p:txBody>
      </p:sp>
      <p:sp>
        <p:nvSpPr>
          <p:cNvPr id="7" name="Text Placeholder 6"/>
          <p:cNvSpPr>
            <a:spLocks noGrp="1"/>
          </p:cNvSpPr>
          <p:nvPr>
            <p:ph type="body" sz="quarter" idx="17"/>
          </p:nvPr>
        </p:nvSpPr>
        <p:spPr/>
        <p:txBody>
          <a:bodyPr/>
          <a:lstStyle/>
          <a:p>
            <a:endParaRPr lang="en-US"/>
          </a:p>
        </p:txBody>
      </p:sp>
      <p:sp>
        <p:nvSpPr>
          <p:cNvPr id="5" name="Title 4"/>
          <p:cNvSpPr>
            <a:spLocks noGrp="1"/>
          </p:cNvSpPr>
          <p:nvPr>
            <p:ph type="title"/>
          </p:nvPr>
        </p:nvSpPr>
        <p:spPr/>
        <p:txBody>
          <a:bodyPr/>
          <a:lstStyle/>
          <a:p>
            <a:r>
              <a:rPr lang="en-US" dirty="0" smtClean="0"/>
              <a:t>Conclusions</a:t>
            </a:r>
            <a:endParaRPr lang="en-US" dirty="0"/>
          </a:p>
        </p:txBody>
      </p:sp>
      <p:sp>
        <p:nvSpPr>
          <p:cNvPr id="3" name="Slide Number Placeholder 2"/>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33</a:t>
            </a:fld>
            <a:endParaRPr lang="en-US" dirty="0"/>
          </a:p>
        </p:txBody>
      </p:sp>
    </p:spTree>
  </p:cSld>
  <p:clrMapOvr>
    <a:masterClrMapping/>
  </p:clrMapOvr>
  <p:transition spd="slow">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smtClean="0"/>
              <a:t>Evidence-based assurance is a key goal of the NASA IV&amp;V program, and therefore should be a key consideration during both planning and execution of IV&amp;V projects</a:t>
            </a:r>
          </a:p>
          <a:p>
            <a:r>
              <a:rPr lang="en-US" dirty="0" smtClean="0"/>
              <a:t>Assurance case methodologies are well-supported in the literature and provide a rich set of solutions to address this IV&amp;V goal</a:t>
            </a:r>
          </a:p>
          <a:p>
            <a:r>
              <a:rPr lang="en-US" dirty="0" smtClean="0"/>
              <a:t>As simply a structured way to formulate the activity necessary to support the project goals, assurance cases are non-invasive, i.e. do not require sweeping changes to current IV&amp;V methods</a:t>
            </a:r>
          </a:p>
          <a:p>
            <a:pPr lvl="1"/>
            <a:r>
              <a:rPr lang="en-US" dirty="0" smtClean="0"/>
              <a:t>They do bring a level of formality and a measure of support to those performing IV&amp;V planning</a:t>
            </a:r>
          </a:p>
          <a:p>
            <a:pPr lvl="1"/>
            <a:r>
              <a:rPr lang="en-US" dirty="0" smtClean="0"/>
              <a:t>They add structure to IV&amp;V analysts executing IV&amp;V activities</a:t>
            </a:r>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34</a:t>
            </a:fld>
            <a:endParaRPr lang="en-US" dirty="0"/>
          </a:p>
        </p:txBody>
      </p:sp>
      <p:sp>
        <p:nvSpPr>
          <p:cNvPr id="4" name="Title 3"/>
          <p:cNvSpPr>
            <a:spLocks noGrp="1"/>
          </p:cNvSpPr>
          <p:nvPr>
            <p:ph type="title"/>
          </p:nvPr>
        </p:nvSpPr>
        <p:spPr/>
        <p:txBody>
          <a:bodyPr/>
          <a:lstStyle/>
          <a:p>
            <a:r>
              <a:rPr lang="en-US" dirty="0" smtClean="0"/>
              <a:t>Summary</a:t>
            </a:r>
            <a:endParaRPr lang="en-US" dirty="0"/>
          </a:p>
        </p:txBody>
      </p:sp>
    </p:spTree>
  </p:cSld>
  <p:clrMapOvr>
    <a:masterClrMapping/>
  </p:clrMapOvr>
  <p:transition spd="slow">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fontScale="70000" lnSpcReduction="20000"/>
          </a:bodyPr>
          <a:lstStyle/>
          <a:p>
            <a:pPr lvl="0"/>
            <a:r>
              <a:rPr lang="en-US" u="sng" dirty="0" smtClean="0">
                <a:hlinkClick r:id="rId2"/>
              </a:rPr>
              <a:t>NASA IV&amp;V Program Strategic Plan</a:t>
            </a:r>
            <a:r>
              <a:rPr lang="en-US" dirty="0" smtClean="0"/>
              <a:t>, September 2012</a:t>
            </a:r>
          </a:p>
          <a:p>
            <a:pPr lvl="0"/>
            <a:r>
              <a:rPr lang="en-US" u="sng" dirty="0" smtClean="0"/>
              <a:t>IEEE 15026-2-2011</a:t>
            </a:r>
            <a:r>
              <a:rPr lang="en-US" dirty="0" smtClean="0"/>
              <a:t>, </a:t>
            </a:r>
            <a:r>
              <a:rPr lang="en-US" u="sng" dirty="0" smtClean="0">
                <a:hlinkClick r:id="rId3"/>
              </a:rPr>
              <a:t>Systems and Software Engineering – Systems and Software Assurance – Part 2: Assurance Case</a:t>
            </a:r>
            <a:r>
              <a:rPr lang="en-US" dirty="0" smtClean="0"/>
              <a:t>, IEEE, NY, 11 Oct 2011</a:t>
            </a:r>
          </a:p>
          <a:p>
            <a:pPr lvl="0"/>
            <a:r>
              <a:rPr lang="en-US" u="sng" dirty="0" smtClean="0">
                <a:hlinkClick r:id="rId4"/>
              </a:rPr>
              <a:t>GSN Community Standard</a:t>
            </a:r>
            <a:r>
              <a:rPr lang="en-US" dirty="0" smtClean="0"/>
              <a:t>, Version 1, November 2011</a:t>
            </a:r>
          </a:p>
          <a:p>
            <a:pPr lvl="0"/>
            <a:r>
              <a:rPr lang="en-US" dirty="0" smtClean="0"/>
              <a:t>Adelard (general):  </a:t>
            </a:r>
            <a:r>
              <a:rPr lang="en-US" u="sng" dirty="0" smtClean="0">
                <a:hlinkClick r:id="rId5"/>
              </a:rPr>
              <a:t>http://www.adelard.com/asce/choosing-asce/index.html</a:t>
            </a:r>
            <a:endParaRPr lang="en-US" dirty="0" smtClean="0"/>
          </a:p>
          <a:p>
            <a:r>
              <a:rPr lang="en-US" dirty="0"/>
              <a:t>CAE: </a:t>
            </a:r>
            <a:r>
              <a:rPr lang="en-US" u="sng" dirty="0">
                <a:hlinkClick r:id="rId6"/>
              </a:rPr>
              <a:t>http://www.adelard.com/asce/choosing-asce/cae.html</a:t>
            </a:r>
            <a:endParaRPr lang="en-US" dirty="0"/>
          </a:p>
          <a:p>
            <a:pPr lvl="0"/>
            <a:r>
              <a:rPr lang="en-US" dirty="0" smtClean="0"/>
              <a:t>SACM: </a:t>
            </a:r>
            <a:r>
              <a:rPr lang="en-US" u="sng" dirty="0" smtClean="0">
                <a:hlinkClick r:id="rId7"/>
              </a:rPr>
              <a:t>http://www.omg.org/spec/SACM/</a:t>
            </a:r>
            <a:endParaRPr lang="en-US" dirty="0" smtClean="0"/>
          </a:p>
          <a:p>
            <a:pPr lvl="0"/>
            <a:r>
              <a:rPr lang="en-US" dirty="0" err="1" smtClean="0"/>
              <a:t>CertWare</a:t>
            </a:r>
            <a:r>
              <a:rPr lang="en-US" dirty="0" smtClean="0"/>
              <a:t>: </a:t>
            </a:r>
            <a:r>
              <a:rPr lang="en-US" u="sng" dirty="0" smtClean="0">
                <a:hlinkClick r:id="rId8"/>
              </a:rPr>
              <a:t>http://nasa.github.com/CertWare/</a:t>
            </a:r>
            <a:endParaRPr lang="en-US" dirty="0" smtClean="0"/>
          </a:p>
          <a:p>
            <a:pPr lvl="0"/>
            <a:r>
              <a:rPr lang="en-US" u="sng" dirty="0" smtClean="0"/>
              <a:t>S3106, </a:t>
            </a:r>
            <a:r>
              <a:rPr lang="en-US" u="sng" dirty="0" smtClean="0">
                <a:hlinkClick r:id="rId9"/>
              </a:rPr>
              <a:t>PBRA and RBA Process</a:t>
            </a:r>
            <a:r>
              <a:rPr lang="en-US" dirty="0" smtClean="0"/>
              <a:t>, on the NASA IV&amp;V Management System (IMS)</a:t>
            </a:r>
          </a:p>
          <a:p>
            <a:pPr lvl="0"/>
            <a:r>
              <a:rPr lang="en-US" dirty="0" smtClean="0"/>
              <a:t>The </a:t>
            </a:r>
            <a:r>
              <a:rPr lang="en-US" u="sng" dirty="0" smtClean="0">
                <a:hlinkClick r:id="rId10"/>
              </a:rPr>
              <a:t>TS&amp;R doc template</a:t>
            </a:r>
            <a:r>
              <a:rPr lang="en-US" dirty="0" smtClean="0"/>
              <a:t> on ECM</a:t>
            </a:r>
          </a:p>
          <a:p>
            <a:pPr lvl="0"/>
            <a:r>
              <a:rPr lang="en-US" dirty="0" smtClean="0"/>
              <a:t>The </a:t>
            </a:r>
            <a:r>
              <a:rPr lang="en-US" u="sng" dirty="0" smtClean="0">
                <a:hlinkClick r:id="rId11"/>
              </a:rPr>
              <a:t>Technical Reference folder</a:t>
            </a:r>
            <a:r>
              <a:rPr lang="en-US" dirty="0" smtClean="0"/>
              <a:t> on ECM</a:t>
            </a:r>
          </a:p>
          <a:p>
            <a:pPr lvl="0"/>
            <a:r>
              <a:rPr lang="en-US" dirty="0" smtClean="0"/>
              <a:t>The </a:t>
            </a:r>
            <a:r>
              <a:rPr lang="en-US" u="sng" dirty="0" smtClean="0">
                <a:hlinkClick r:id="rId12"/>
              </a:rPr>
              <a:t>Assurance Cases for Project Planning and Scoping</a:t>
            </a:r>
            <a:r>
              <a:rPr lang="en-US" dirty="0" smtClean="0"/>
              <a:t> CD initiative folder on ECM</a:t>
            </a:r>
          </a:p>
          <a:p>
            <a:pPr lvl="0"/>
            <a:r>
              <a:rPr lang="en-US" dirty="0" smtClean="0"/>
              <a:t>IV&amp;V Project Management on IMS: </a:t>
            </a:r>
            <a:r>
              <a:rPr lang="en-US" u="sng" dirty="0" smtClean="0">
                <a:hlinkClick r:id="rId13"/>
              </a:rPr>
              <a:t>IVV 09-4</a:t>
            </a:r>
            <a:endParaRPr lang="en-US" dirty="0" smtClean="0"/>
          </a:p>
          <a:p>
            <a:r>
              <a:rPr lang="en-US" dirty="0" smtClean="0"/>
              <a:t>IV&amp;V Technical Framework on IMS: </a:t>
            </a:r>
            <a:r>
              <a:rPr lang="en-US" u="sng" dirty="0" smtClean="0">
                <a:hlinkClick r:id="rId14"/>
              </a:rPr>
              <a:t>IVV 09-1</a:t>
            </a:r>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35</a:t>
            </a:fld>
            <a:endParaRPr lang="en-US" dirty="0"/>
          </a:p>
        </p:txBody>
      </p:sp>
      <p:sp>
        <p:nvSpPr>
          <p:cNvPr id="4" name="Title 3"/>
          <p:cNvSpPr>
            <a:spLocks noGrp="1"/>
          </p:cNvSpPr>
          <p:nvPr>
            <p:ph type="title"/>
          </p:nvPr>
        </p:nvSpPr>
        <p:spPr/>
        <p:txBody>
          <a:bodyPr/>
          <a:lstStyle/>
          <a:p>
            <a:r>
              <a:rPr lang="en-US" dirty="0" smtClean="0"/>
              <a:t>References</a:t>
            </a:r>
            <a:endParaRPr lang="en-US" dirty="0"/>
          </a:p>
        </p:txBody>
      </p:sp>
    </p:spTree>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p:cNvSpPr>
            <a:spLocks noGrp="1"/>
          </p:cNvSpPr>
          <p:nvPr>
            <p:ph type="sldNum" sz="quarter" idx="4"/>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37E74F62-BD0A-4243-9726-E08F383869DC}" type="slidenum">
              <a:rPr lang="en-US" smtClean="0">
                <a:solidFill>
                  <a:schemeClr val="bg1"/>
                </a:solidFill>
                <a:cs typeface="Arial" pitchFamily="34" charset="0"/>
              </a:rPr>
              <a:pPr/>
              <a:t>36</a:t>
            </a:fld>
            <a:endParaRPr lang="en-US" smtClean="0">
              <a:solidFill>
                <a:schemeClr val="bg1"/>
              </a:solidFill>
              <a:cs typeface="Arial" pitchFamily="34" charset="0"/>
            </a:endParaRPr>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457200" y="838200"/>
            <a:ext cx="8382000" cy="5334000"/>
          </a:xfrm>
        </p:spPr>
        <p:txBody>
          <a:bodyPr>
            <a:normAutofit lnSpcReduction="10000"/>
          </a:bodyPr>
          <a:lstStyle/>
          <a:p>
            <a:r>
              <a:rPr lang="en-US" dirty="0" smtClean="0"/>
              <a:t>Since the NASA IV&amp;V program was founded in 1993, there have been a very large number of activity types used in performing IV&amp;V</a:t>
            </a:r>
          </a:p>
          <a:p>
            <a:r>
              <a:rPr lang="en-US" dirty="0" smtClean="0"/>
              <a:t>Many of these activities depend on </a:t>
            </a:r>
            <a:r>
              <a:rPr lang="en-US" i="1" dirty="0" smtClean="0"/>
              <a:t>subject matter expertise</a:t>
            </a:r>
            <a:r>
              <a:rPr lang="en-US" dirty="0" smtClean="0"/>
              <a:t> to perform the analysis.  IV&amp;V has subject matter expertise in a number of subject areas, including:</a:t>
            </a:r>
          </a:p>
          <a:p>
            <a:pPr lvl="1"/>
            <a:r>
              <a:rPr lang="en-US" dirty="0" smtClean="0"/>
              <a:t>software and its many aspects</a:t>
            </a:r>
          </a:p>
          <a:p>
            <a:pPr lvl="1"/>
            <a:r>
              <a:rPr lang="en-US" dirty="0" smtClean="0"/>
              <a:t>hardware and its many aspects</a:t>
            </a:r>
          </a:p>
          <a:p>
            <a:pPr lvl="1"/>
            <a:r>
              <a:rPr lang="en-US" dirty="0" smtClean="0"/>
              <a:t>mission types</a:t>
            </a:r>
          </a:p>
          <a:p>
            <a:pPr lvl="1"/>
            <a:r>
              <a:rPr lang="en-US" dirty="0" smtClean="0"/>
              <a:t>various systems domains, e.g. GN&amp;C and propulsion systems</a:t>
            </a:r>
          </a:p>
          <a:p>
            <a:r>
              <a:rPr lang="en-US" dirty="0" smtClean="0"/>
              <a:t>The level of documentation from these analyses has varied from project to project</a:t>
            </a:r>
          </a:p>
          <a:p>
            <a:pPr lvl="1"/>
            <a:r>
              <a:rPr lang="en-US" dirty="0" smtClean="0"/>
              <a:t>Human-rated mission typically produce more detailed documentation</a:t>
            </a:r>
          </a:p>
          <a:p>
            <a:pPr lvl="1"/>
            <a:r>
              <a:rPr lang="en-US" dirty="0" smtClean="0"/>
              <a:t>For example, the IV&amp;V report to support the return to flight decision following the Columbia disaster was over 1500 pages long, with detailed technical discussion of the analysis approaches used along with supporting detail</a:t>
            </a:r>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4</a:t>
            </a:fld>
            <a:endParaRPr lang="en-US" dirty="0"/>
          </a:p>
        </p:txBody>
      </p:sp>
      <p:sp>
        <p:nvSpPr>
          <p:cNvPr id="4" name="Title 3"/>
          <p:cNvSpPr>
            <a:spLocks noGrp="1"/>
          </p:cNvSpPr>
          <p:nvPr>
            <p:ph type="title"/>
          </p:nvPr>
        </p:nvSpPr>
        <p:spPr/>
        <p:txBody>
          <a:bodyPr/>
          <a:lstStyle/>
          <a:p>
            <a:r>
              <a:rPr lang="en-US" dirty="0" smtClean="0"/>
              <a:t>Evidence at NASA IV&amp;V</a:t>
            </a:r>
            <a:endParaRPr lang="en-US"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lnSpcReduction="10000"/>
          </a:bodyPr>
          <a:lstStyle/>
          <a:p>
            <a:r>
              <a:rPr lang="en-US" dirty="0" smtClean="0"/>
              <a:t>Many IV&amp;V efforts have been well documented</a:t>
            </a:r>
          </a:p>
          <a:p>
            <a:pPr lvl="1"/>
            <a:r>
              <a:rPr lang="en-US" dirty="0" smtClean="0"/>
              <a:t>This includes not only human-rated systems</a:t>
            </a:r>
          </a:p>
          <a:p>
            <a:pPr lvl="1"/>
            <a:r>
              <a:rPr lang="en-US" dirty="0" smtClean="0"/>
              <a:t>The fact remains that the level of documentation generated has been </a:t>
            </a:r>
            <a:r>
              <a:rPr lang="en-US" i="1" dirty="0" smtClean="0"/>
              <a:t>inconsistent</a:t>
            </a:r>
            <a:r>
              <a:rPr lang="en-US" dirty="0" smtClean="0"/>
              <a:t> from project to project</a:t>
            </a:r>
          </a:p>
          <a:p>
            <a:r>
              <a:rPr lang="en-US" dirty="0" smtClean="0"/>
              <a:t>From time to time, the analysis has consisted of the subject matter experts simply applying their expertise to the system under evaluation and providing conclusions, with the only documentation resulting from this process being the conclusions themselves</a:t>
            </a:r>
          </a:p>
          <a:p>
            <a:pPr lvl="1"/>
            <a:r>
              <a:rPr lang="en-US" dirty="0" smtClean="0"/>
              <a:t>There would be no documentation of the approach taken, the evaluation criteria, or any other aspect of the analysis that supports the conclusions</a:t>
            </a:r>
          </a:p>
          <a:p>
            <a:pPr lvl="1"/>
            <a:r>
              <a:rPr lang="en-US" dirty="0" smtClean="0"/>
              <a:t>This does not meet Program needs, in that the results are not repeatable or reviewable</a:t>
            </a:r>
          </a:p>
          <a:p>
            <a:pPr lvl="1"/>
            <a:r>
              <a:rPr lang="en-US" dirty="0" smtClean="0"/>
              <a:t>It is </a:t>
            </a:r>
            <a:r>
              <a:rPr lang="en-US" i="1" dirty="0" smtClean="0"/>
              <a:t>not</a:t>
            </a:r>
            <a:r>
              <a:rPr lang="en-US" dirty="0" smtClean="0"/>
              <a:t> our assertion that subject matter expertise is unnecessary or can be replaced by process – only that mere existence of the expertise without documentation is insufficient</a:t>
            </a:r>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5</a:t>
            </a:fld>
            <a:endParaRPr lang="en-US" dirty="0"/>
          </a:p>
        </p:txBody>
      </p:sp>
      <p:sp>
        <p:nvSpPr>
          <p:cNvPr id="4" name="Title 3"/>
          <p:cNvSpPr>
            <a:spLocks noGrp="1"/>
          </p:cNvSpPr>
          <p:nvPr>
            <p:ph type="title"/>
          </p:nvPr>
        </p:nvSpPr>
        <p:spPr/>
        <p:txBody>
          <a:bodyPr/>
          <a:lstStyle/>
          <a:p>
            <a:r>
              <a:rPr lang="en-US" dirty="0" smtClean="0"/>
              <a:t>Evidence at NASA IV&amp;V (cont.)</a:t>
            </a:r>
            <a:endParaRPr lang="en-US" dirty="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normAutofit fontScale="92500" lnSpcReduction="10000"/>
          </a:bodyPr>
          <a:lstStyle/>
          <a:p>
            <a:r>
              <a:rPr lang="en-US" dirty="0" smtClean="0"/>
              <a:t>Lack of documentation is not the only possible shortcoming of evidence-based assurance</a:t>
            </a:r>
          </a:p>
          <a:p>
            <a:r>
              <a:rPr lang="en-US" dirty="0" smtClean="0"/>
              <a:t>Even if the process is fully documented, that documentation does not constitute </a:t>
            </a:r>
            <a:r>
              <a:rPr lang="en-US" i="1" dirty="0" smtClean="0"/>
              <a:t>evidence</a:t>
            </a:r>
            <a:r>
              <a:rPr lang="en-US" dirty="0" smtClean="0"/>
              <a:t> in an evidence-based assurance sense </a:t>
            </a:r>
            <a:r>
              <a:rPr lang="en-US" i="1" dirty="0" smtClean="0"/>
              <a:t>unless it supports a structured argument to make a given assurance claim</a:t>
            </a:r>
          </a:p>
          <a:p>
            <a:pPr lvl="1"/>
            <a:r>
              <a:rPr lang="en-US" dirty="0" smtClean="0"/>
              <a:t>This means documentation is necessary but not sufficient for evidence-based assurance</a:t>
            </a:r>
          </a:p>
          <a:p>
            <a:pPr lvl="1"/>
            <a:r>
              <a:rPr lang="en-US" dirty="0" smtClean="0"/>
              <a:t>In recent years there has been increased emphasis on documentation to ensure better consistency across all projects</a:t>
            </a:r>
          </a:p>
          <a:p>
            <a:pPr lvl="1"/>
            <a:r>
              <a:rPr lang="en-US" dirty="0" smtClean="0"/>
              <a:t>Less emphasis has been placed on performing evidence-based assurance in any structured sense, e.g. using assurance cases</a:t>
            </a:r>
          </a:p>
          <a:p>
            <a:r>
              <a:rPr lang="en-US" dirty="0" smtClean="0"/>
              <a:t>Summarizing, IV&amp;V activities </a:t>
            </a:r>
            <a:r>
              <a:rPr lang="en-US" dirty="0" smtClean="0"/>
              <a:t>sometimes </a:t>
            </a:r>
            <a:r>
              <a:rPr lang="en-US" dirty="0" smtClean="0"/>
              <a:t>(</a:t>
            </a:r>
            <a:r>
              <a:rPr lang="en-US" i="1" dirty="0" smtClean="0"/>
              <a:t>not</a:t>
            </a:r>
            <a:r>
              <a:rPr lang="en-US" dirty="0" smtClean="0"/>
              <a:t> universally) have </a:t>
            </a:r>
            <a:r>
              <a:rPr lang="en-US" dirty="0" smtClean="0"/>
              <a:t>had the </a:t>
            </a:r>
            <a:r>
              <a:rPr lang="en-US" dirty="0" smtClean="0"/>
              <a:t>following limitations:</a:t>
            </a:r>
          </a:p>
          <a:p>
            <a:pPr lvl="1"/>
            <a:r>
              <a:rPr lang="en-US" dirty="0" smtClean="0"/>
              <a:t>Activities not being documented sufficiently for reproduction or review</a:t>
            </a:r>
          </a:p>
          <a:p>
            <a:pPr lvl="1"/>
            <a:r>
              <a:rPr lang="en-US" dirty="0" smtClean="0"/>
              <a:t>Activities not planned and executed in a structured, evidence-based assurance manner</a:t>
            </a:r>
            <a:endParaRPr lang="en-US" dirty="0"/>
          </a:p>
        </p:txBody>
      </p:sp>
      <p:sp>
        <p:nvSpPr>
          <p:cNvPr id="3" name="Slide Number Placeholder 2"/>
          <p:cNvSpPr>
            <a:spLocks noGrp="1"/>
          </p:cNvSpPr>
          <p:nvPr>
            <p:ph type="sldNum" sz="quarter" idx="4"/>
          </p:nvPr>
        </p:nvSpPr>
        <p:spPr/>
        <p:txBody>
          <a:bodyPr/>
          <a:lstStyle/>
          <a:p>
            <a:pPr>
              <a:defRPr/>
            </a:pPr>
            <a:fld id="{FF6BD25E-35BA-4084-AA63-E6D66ECF93E2}" type="slidenum">
              <a:rPr lang="en-US" smtClean="0"/>
              <a:pPr>
                <a:defRPr/>
              </a:pPr>
              <a:t>6</a:t>
            </a:fld>
            <a:endParaRPr lang="en-US" dirty="0"/>
          </a:p>
        </p:txBody>
      </p:sp>
      <p:sp>
        <p:nvSpPr>
          <p:cNvPr id="4" name="Title 3"/>
          <p:cNvSpPr>
            <a:spLocks noGrp="1"/>
          </p:cNvSpPr>
          <p:nvPr>
            <p:ph type="title"/>
          </p:nvPr>
        </p:nvSpPr>
        <p:spPr/>
        <p:txBody>
          <a:bodyPr/>
          <a:lstStyle/>
          <a:p>
            <a:r>
              <a:rPr lang="en-US" dirty="0" smtClean="0"/>
              <a:t>Evidence at NASA IV&amp;V (cont.)</a:t>
            </a:r>
            <a:endParaRPr lang="en-US" dirty="0"/>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endParaRPr lang="en-US"/>
          </a:p>
        </p:txBody>
      </p:sp>
      <p:sp>
        <p:nvSpPr>
          <p:cNvPr id="7" name="Text Placeholder 6"/>
          <p:cNvSpPr>
            <a:spLocks noGrp="1"/>
          </p:cNvSpPr>
          <p:nvPr>
            <p:ph type="body" sz="quarter" idx="17"/>
          </p:nvPr>
        </p:nvSpPr>
        <p:spPr/>
        <p:txBody>
          <a:bodyPr/>
          <a:lstStyle/>
          <a:p>
            <a:endParaRPr lang="en-US"/>
          </a:p>
        </p:txBody>
      </p:sp>
      <p:sp>
        <p:nvSpPr>
          <p:cNvPr id="5" name="Title 4"/>
          <p:cNvSpPr>
            <a:spLocks noGrp="1"/>
          </p:cNvSpPr>
          <p:nvPr>
            <p:ph type="title"/>
          </p:nvPr>
        </p:nvSpPr>
        <p:spPr/>
        <p:txBody>
          <a:bodyPr/>
          <a:lstStyle/>
          <a:p>
            <a:r>
              <a:rPr lang="en-US" dirty="0" smtClean="0"/>
              <a:t>Assurance Cases</a:t>
            </a:r>
            <a:endParaRPr lang="en-US" dirty="0"/>
          </a:p>
        </p:txBody>
      </p:sp>
      <p:sp>
        <p:nvSpPr>
          <p:cNvPr id="3" name="Slide Number Placeholder 2"/>
          <p:cNvSpPr>
            <a:spLocks noGrp="1"/>
          </p:cNvSpPr>
          <p:nvPr>
            <p:ph type="sldNum" sz="quarter" idx="4294967295"/>
          </p:nvPr>
        </p:nvSpPr>
        <p:spPr>
          <a:xfrm>
            <a:off x="0" y="6553200"/>
            <a:ext cx="1066800" cy="304800"/>
          </a:xfrm>
        </p:spPr>
        <p:txBody>
          <a:bodyPr/>
          <a:lstStyle/>
          <a:p>
            <a:pPr>
              <a:defRPr/>
            </a:pPr>
            <a:fld id="{FF6BD25E-35BA-4084-AA63-E6D66ECF93E2}" type="slidenum">
              <a:rPr lang="en-US" smtClean="0"/>
              <a:pPr>
                <a:defRPr/>
              </a:pPr>
              <a:t>7</a:t>
            </a:fld>
            <a:endParaRPr lang="en-US" dirty="0"/>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FFF72FFD-350B-4A3D-BBC7-CBA138D7BD5B}" type="slidenum">
              <a:rPr lang="en-US" smtClean="0"/>
              <a:pPr>
                <a:defRPr/>
              </a:pPr>
              <a:t>8</a:t>
            </a:fld>
            <a:endParaRPr lang="en-US" dirty="0"/>
          </a:p>
        </p:txBody>
      </p:sp>
      <p:sp>
        <p:nvSpPr>
          <p:cNvPr id="5" name="Title 4"/>
          <p:cNvSpPr>
            <a:spLocks noGrp="1"/>
          </p:cNvSpPr>
          <p:nvPr>
            <p:ph type="title"/>
          </p:nvPr>
        </p:nvSpPr>
        <p:spPr/>
        <p:txBody>
          <a:bodyPr/>
          <a:lstStyle/>
          <a:p>
            <a:r>
              <a:rPr lang="en-US" dirty="0" smtClean="0"/>
              <a:t>Assurance Case Basics</a:t>
            </a:r>
            <a:endParaRPr lang="en-US" dirty="0"/>
          </a:p>
        </p:txBody>
      </p:sp>
      <p:sp>
        <p:nvSpPr>
          <p:cNvPr id="34" name="Content Placeholder 33"/>
          <p:cNvSpPr>
            <a:spLocks noGrp="1"/>
          </p:cNvSpPr>
          <p:nvPr>
            <p:ph idx="4294967295"/>
          </p:nvPr>
        </p:nvSpPr>
        <p:spPr>
          <a:xfrm>
            <a:off x="457200" y="1219200"/>
            <a:ext cx="6096000" cy="5257800"/>
          </a:xfrm>
        </p:spPr>
        <p:txBody>
          <a:bodyPr>
            <a:normAutofit/>
          </a:bodyPr>
          <a:lstStyle/>
          <a:p>
            <a:r>
              <a:rPr lang="en-US" dirty="0" smtClean="0"/>
              <a:t>Assurance Cases are a type of </a:t>
            </a:r>
            <a:r>
              <a:rPr lang="en-US" i="1" dirty="0" smtClean="0"/>
              <a:t>structured argument</a:t>
            </a:r>
            <a:r>
              <a:rPr lang="en-US" dirty="0" smtClean="0"/>
              <a:t> that has a large body of literature in academics and industry</a:t>
            </a:r>
          </a:p>
          <a:p>
            <a:r>
              <a:rPr lang="en-US" dirty="0" smtClean="0"/>
              <a:t>Assurance cases provide not only the concepts and vernacular, but also a body of methodologies that are of use</a:t>
            </a:r>
          </a:p>
          <a:p>
            <a:r>
              <a:rPr lang="en-US" dirty="0" smtClean="0"/>
              <a:t>The fundamental Assurance Case structure involves using collected </a:t>
            </a:r>
            <a:r>
              <a:rPr lang="en-US" i="1" dirty="0" smtClean="0"/>
              <a:t>evidence</a:t>
            </a:r>
            <a:r>
              <a:rPr lang="en-US" dirty="0" smtClean="0"/>
              <a:t> to support an </a:t>
            </a:r>
            <a:r>
              <a:rPr lang="en-US" i="1" dirty="0" smtClean="0"/>
              <a:t>argument</a:t>
            </a:r>
            <a:r>
              <a:rPr lang="en-US" dirty="0" smtClean="0"/>
              <a:t> that proves a </a:t>
            </a:r>
            <a:r>
              <a:rPr lang="en-US" i="1" dirty="0" smtClean="0"/>
              <a:t>claim</a:t>
            </a:r>
            <a:endParaRPr lang="en-US" dirty="0" smtClean="0"/>
          </a:p>
          <a:p>
            <a:r>
              <a:rPr lang="en-US" dirty="0" smtClean="0"/>
              <a:t>Evidence must be both objective and documented in order to support the resulting argument(s)</a:t>
            </a:r>
          </a:p>
        </p:txBody>
      </p:sp>
      <p:sp>
        <p:nvSpPr>
          <p:cNvPr id="27" name="TextBox 26"/>
          <p:cNvSpPr txBox="1"/>
          <p:nvPr/>
        </p:nvSpPr>
        <p:spPr>
          <a:xfrm>
            <a:off x="6705600" y="5562600"/>
            <a:ext cx="2286000" cy="265331"/>
          </a:xfrm>
          <a:prstGeom prst="rect">
            <a:avLst/>
          </a:prstGeom>
          <a:noFill/>
          <a:ln>
            <a:noFill/>
          </a:ln>
        </p:spPr>
        <p:txBody>
          <a:bodyPr wrap="square" rtlCol="0" anchor="ctr" anchorCtr="1">
            <a:noAutofit/>
          </a:bodyPr>
          <a:lstStyle/>
          <a:p>
            <a:pPr algn="ctr"/>
            <a:r>
              <a:rPr lang="en-US" i="1" dirty="0" smtClean="0"/>
              <a:t>Assurance Case</a:t>
            </a:r>
            <a:endParaRPr lang="en-US" i="1" dirty="0"/>
          </a:p>
        </p:txBody>
      </p:sp>
      <p:sp>
        <p:nvSpPr>
          <p:cNvPr id="28" name="TextBox 27"/>
          <p:cNvSpPr txBox="1"/>
          <p:nvPr/>
        </p:nvSpPr>
        <p:spPr>
          <a:xfrm>
            <a:off x="7086600" y="1447800"/>
            <a:ext cx="1447800" cy="1600199"/>
          </a:xfrm>
          <a:prstGeom prst="rect">
            <a:avLst/>
          </a:prstGeom>
          <a:noFill/>
          <a:ln>
            <a:solidFill>
              <a:schemeClr val="accent1"/>
            </a:solidFill>
          </a:ln>
        </p:spPr>
        <p:txBody>
          <a:bodyPr wrap="square" rtlCol="0" anchor="ctr" anchorCtr="1">
            <a:noAutofit/>
          </a:bodyPr>
          <a:lstStyle/>
          <a:p>
            <a:pPr algn="ctr"/>
            <a:r>
              <a:rPr lang="en-US" dirty="0" smtClean="0"/>
              <a:t>Evidence</a:t>
            </a:r>
            <a:endParaRPr lang="en-US" dirty="0"/>
          </a:p>
        </p:txBody>
      </p:sp>
      <p:sp>
        <p:nvSpPr>
          <p:cNvPr id="29" name="TextBox 28"/>
          <p:cNvSpPr txBox="1"/>
          <p:nvPr/>
        </p:nvSpPr>
        <p:spPr>
          <a:xfrm>
            <a:off x="7086600" y="3544669"/>
            <a:ext cx="1447800" cy="646331"/>
          </a:xfrm>
          <a:prstGeom prst="rect">
            <a:avLst/>
          </a:prstGeom>
          <a:noFill/>
          <a:ln>
            <a:solidFill>
              <a:schemeClr val="accent1"/>
            </a:solidFill>
          </a:ln>
        </p:spPr>
        <p:txBody>
          <a:bodyPr wrap="square" rtlCol="0" anchor="ctr" anchorCtr="1">
            <a:noAutofit/>
          </a:bodyPr>
          <a:lstStyle/>
          <a:p>
            <a:pPr algn="ctr"/>
            <a:r>
              <a:rPr lang="en-US" dirty="0" smtClean="0"/>
              <a:t>Argument</a:t>
            </a:r>
            <a:endParaRPr lang="en-US" dirty="0"/>
          </a:p>
        </p:txBody>
      </p:sp>
      <p:sp>
        <p:nvSpPr>
          <p:cNvPr id="30" name="TextBox 29"/>
          <p:cNvSpPr txBox="1"/>
          <p:nvPr/>
        </p:nvSpPr>
        <p:spPr>
          <a:xfrm>
            <a:off x="7086600" y="4687669"/>
            <a:ext cx="1447800" cy="646331"/>
          </a:xfrm>
          <a:prstGeom prst="rect">
            <a:avLst/>
          </a:prstGeom>
          <a:noFill/>
          <a:ln>
            <a:solidFill>
              <a:schemeClr val="accent1"/>
            </a:solidFill>
          </a:ln>
        </p:spPr>
        <p:txBody>
          <a:bodyPr wrap="square" rtlCol="0" anchor="ctr" anchorCtr="1">
            <a:noAutofit/>
          </a:bodyPr>
          <a:lstStyle/>
          <a:p>
            <a:pPr algn="ctr"/>
            <a:r>
              <a:rPr lang="en-US" dirty="0" smtClean="0"/>
              <a:t>Claim</a:t>
            </a:r>
            <a:endParaRPr lang="en-US" dirty="0"/>
          </a:p>
        </p:txBody>
      </p:sp>
      <p:sp>
        <p:nvSpPr>
          <p:cNvPr id="31" name="Down Arrow 30"/>
          <p:cNvSpPr/>
          <p:nvPr/>
        </p:nvSpPr>
        <p:spPr>
          <a:xfrm>
            <a:off x="7620000" y="31241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7620000" y="4267199"/>
            <a:ext cx="381000" cy="344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934200" y="1219200"/>
            <a:ext cx="1752600" cy="423046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normAutofit/>
          </a:bodyPr>
          <a:lstStyle/>
          <a:p>
            <a:r>
              <a:rPr lang="en-US" sz="2400" dirty="0" smtClean="0"/>
              <a:t>The full assurance case standard used here is IEEE 15026-2-2011, </a:t>
            </a:r>
            <a:r>
              <a:rPr lang="en-US" sz="2400" u="sng" dirty="0" smtClean="0">
                <a:hlinkClick r:id="rId2"/>
              </a:rPr>
              <a:t>Systems and Software Engineering – Systems and Software Assurance – Part 2: Assurance Case</a:t>
            </a:r>
            <a:r>
              <a:rPr lang="en-US" sz="2400" dirty="0" smtClean="0"/>
              <a:t>, IEEE, NY, 11 Oct 2011</a:t>
            </a:r>
          </a:p>
          <a:p>
            <a:r>
              <a:rPr lang="en-US" sz="2400" dirty="0" smtClean="0"/>
              <a:t>This standard is the IEEE adoption of ISO/IEC 15026-2:2011</a:t>
            </a:r>
          </a:p>
          <a:p>
            <a:r>
              <a:rPr lang="en-US" sz="2400" dirty="0" smtClean="0"/>
              <a:t>In addition to evidence, arguments, and claims, this standard includes the additional concepts of </a:t>
            </a:r>
            <a:r>
              <a:rPr lang="en-US" sz="2400" i="1" dirty="0" smtClean="0"/>
              <a:t>assumptions</a:t>
            </a:r>
            <a:r>
              <a:rPr lang="en-US" sz="2400" dirty="0" smtClean="0"/>
              <a:t> and </a:t>
            </a:r>
            <a:r>
              <a:rPr lang="en-US" sz="2400" i="1" dirty="0" smtClean="0"/>
              <a:t>justifications</a:t>
            </a:r>
          </a:p>
          <a:p>
            <a:pPr lvl="1"/>
            <a:r>
              <a:rPr lang="en-US" sz="2000" dirty="0" smtClean="0"/>
              <a:t>Initially we will concentrate on the simplified structure shown above, followed by an exploration of these additional concepts </a:t>
            </a:r>
            <a:r>
              <a:rPr lang="en-US" sz="2000" dirty="0" smtClean="0"/>
              <a:t>below</a:t>
            </a:r>
            <a:endParaRPr lang="en-US" sz="2000" dirty="0" smtClean="0"/>
          </a:p>
        </p:txBody>
      </p:sp>
      <p:sp>
        <p:nvSpPr>
          <p:cNvPr id="2" name="Slide Number Placeholder 1"/>
          <p:cNvSpPr>
            <a:spLocks noGrp="1"/>
          </p:cNvSpPr>
          <p:nvPr>
            <p:ph type="sldNum" sz="quarter" idx="4"/>
          </p:nvPr>
        </p:nvSpPr>
        <p:spPr/>
        <p:txBody>
          <a:bodyPr/>
          <a:lstStyle/>
          <a:p>
            <a:pPr>
              <a:defRPr/>
            </a:pPr>
            <a:fld id="{FF6BD25E-35BA-4084-AA63-E6D66ECF93E2}" type="slidenum">
              <a:rPr lang="en-US" smtClean="0"/>
              <a:pPr>
                <a:defRPr/>
              </a:pPr>
              <a:t>9</a:t>
            </a:fld>
            <a:endParaRPr lang="en-US" dirty="0"/>
          </a:p>
        </p:txBody>
      </p:sp>
      <p:sp>
        <p:nvSpPr>
          <p:cNvPr id="3" name="Title 2"/>
          <p:cNvSpPr>
            <a:spLocks noGrp="1"/>
          </p:cNvSpPr>
          <p:nvPr>
            <p:ph type="title"/>
          </p:nvPr>
        </p:nvSpPr>
        <p:spPr/>
        <p:txBody>
          <a:bodyPr/>
          <a:lstStyle/>
          <a:p>
            <a:r>
              <a:rPr lang="en-US" dirty="0" smtClean="0"/>
              <a:t>IEEE Assurance Case Standard</a:t>
            </a:r>
            <a:endParaRPr lang="en-US" dirty="0"/>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TASC-2012 Non-Proprietary">
  <a:themeElements>
    <a:clrScheme name="Custom 10">
      <a:dk1>
        <a:srgbClr val="000000"/>
      </a:dk1>
      <a:lt1>
        <a:srgbClr val="FFFFFF"/>
      </a:lt1>
      <a:dk2>
        <a:srgbClr val="000000"/>
      </a:dk2>
      <a:lt2>
        <a:srgbClr val="595959"/>
      </a:lt2>
      <a:accent1>
        <a:srgbClr val="025D7F"/>
      </a:accent1>
      <a:accent2>
        <a:srgbClr val="CC0000"/>
      </a:accent2>
      <a:accent3>
        <a:srgbClr val="FFFFFF"/>
      </a:accent3>
      <a:accent4>
        <a:srgbClr val="000000"/>
      </a:accent4>
      <a:accent5>
        <a:srgbClr val="AFCAD8"/>
      </a:accent5>
      <a:accent6>
        <a:srgbClr val="B90000"/>
      </a:accent6>
      <a:hlink>
        <a:srgbClr val="4FAFFF"/>
      </a:hlink>
      <a:folHlink>
        <a:srgbClr val="00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rgbClr val="F78D1E"/>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Verdana"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f2a8d9aa-1ecf-4f0b-ac97-8b06ac9df20c">5CVPPQWMSUN6-3300-83</_dlc_DocId>
    <_dlc_DocIdUrl xmlns="f2a8d9aa-1ecf-4f0b-ac97-8b06ac9df20c">
      <Url>http://sharepoint.tascnet.tasc.com/Guidelines/BrandCentral/_layouts/DocIdRedir.aspx?ID=5CVPPQWMSUN6-3300-83</Url>
      <Description>5CVPPQWMSUN6-3300-83</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8/18/2011 12:08:27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8/18/2011 12:08:27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8/18/2011 12:08:27 PM</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C8147DDD201B6469C04F7C9AA9212B0" ma:contentTypeVersion="0" ma:contentTypeDescription="Create a new document." ma:contentTypeScope="" ma:versionID="00f646ebd7e67b49169cdcb27560ba7a">
  <xsd:schema xmlns:xsd="http://www.w3.org/2001/XMLSchema" xmlns:xs="http://www.w3.org/2001/XMLSchema" xmlns:p="http://schemas.microsoft.com/office/2006/metadata/properties" xmlns:ns2="f2a8d9aa-1ecf-4f0b-ac97-8b06ac9df20c" targetNamespace="http://schemas.microsoft.com/office/2006/metadata/properties" ma:root="true" ma:fieldsID="c3c128ca27a5bbbaa5a68258a28cb07d" ns2:_="">
    <xsd:import namespace="f2a8d9aa-1ecf-4f0b-ac97-8b06ac9df20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a8d9aa-1ecf-4f0b-ac97-8b06ac9df2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E6E624-105F-488B-B16B-ED569CF64AC3}">
  <ds:schemaRefs>
    <ds:schemaRef ds:uri="http://schemas.microsoft.com/office/2006/metadata/properties"/>
    <ds:schemaRef ds:uri="http://schemas.microsoft.com/office/2006/documentManagement/types"/>
    <ds:schemaRef ds:uri="f2a8d9aa-1ecf-4f0b-ac97-8b06ac9df20c"/>
    <ds:schemaRef ds:uri="http://schemas.openxmlformats.org/package/2006/metadata/core-properties"/>
    <ds:schemaRef ds:uri="http://purl.org/dc/terms/"/>
    <ds:schemaRef ds:uri="http://schemas.microsoft.com/office/infopath/2007/PartnerControls"/>
    <ds:schemaRef ds:uri="http://purl.org/dc/elements/1.1/"/>
    <ds:schemaRef ds:uri="http://purl.org/dc/dcmitype/"/>
    <ds:schemaRef ds:uri="http://www.w3.org/XML/1998/namespace"/>
  </ds:schemaRefs>
</ds:datastoreItem>
</file>

<file path=customXml/itemProps2.xml><?xml version="1.0" encoding="utf-8"?>
<ds:datastoreItem xmlns:ds="http://schemas.openxmlformats.org/officeDocument/2006/customXml" ds:itemID="{B2B28CF3-0962-4F71-BBB5-03D8BBE34EAB}">
  <ds:schemaRefs>
    <ds:schemaRef ds:uri="http://schemas.microsoft.com/sharepoint/events"/>
  </ds:schemaRefs>
</ds:datastoreItem>
</file>

<file path=customXml/itemProps3.xml><?xml version="1.0" encoding="utf-8"?>
<ds:datastoreItem xmlns:ds="http://schemas.openxmlformats.org/officeDocument/2006/customXml" ds:itemID="{C6ED9DF8-E187-44B8-AB0B-02314E28AA7F}">
  <ds:schemaRefs>
    <ds:schemaRef ds:uri="http://schemas.microsoft.com/sharepoint/v3/contenttype/forms"/>
  </ds:schemaRefs>
</ds:datastoreItem>
</file>

<file path=customXml/itemProps4.xml><?xml version="1.0" encoding="utf-8"?>
<ds:datastoreItem xmlns:ds="http://schemas.openxmlformats.org/officeDocument/2006/customXml" ds:itemID="{68B29341-1CF5-4C1D-95B3-FAC018616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a8d9aa-1ecf-4f0b-ac97-8b06ac9df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TASC-2012 Non-Proprietary</Template>
  <TotalTime>1188</TotalTime>
  <Words>3226</Words>
  <Application>Microsoft Office PowerPoint</Application>
  <PresentationFormat>On-screen Show (4:3)</PresentationFormat>
  <Paragraphs>401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TASC-2012 Non-Proprietary</vt:lpstr>
      <vt:lpstr>Assurance Cases in Planning and Execution of NASA IV&amp;V Projects</vt:lpstr>
      <vt:lpstr>History of Evidence-Based Assurance at IV&amp;V</vt:lpstr>
      <vt:lpstr>Evidence-Based Assurance at NASA IV&amp;V</vt:lpstr>
      <vt:lpstr>Evidence at NASA IV&amp;V</vt:lpstr>
      <vt:lpstr>Evidence at NASA IV&amp;V (cont.)</vt:lpstr>
      <vt:lpstr>Evidence at NASA IV&amp;V (cont.)</vt:lpstr>
      <vt:lpstr>Assurance Cases</vt:lpstr>
      <vt:lpstr>Assurance Case Basics</vt:lpstr>
      <vt:lpstr>IEEE Assurance Case Standard</vt:lpstr>
      <vt:lpstr>Assurance Cases in IV&amp;V</vt:lpstr>
      <vt:lpstr>Intended Claims Support IV&amp;V Planning</vt:lpstr>
      <vt:lpstr>Integrated Assurance Case-Based IV&amp;V Planning &amp; Execution</vt:lpstr>
      <vt:lpstr>Assurance Case Process Summary for IV&amp;V</vt:lpstr>
      <vt:lpstr>Process Example</vt:lpstr>
      <vt:lpstr>Simple Example: End-to-End Process</vt:lpstr>
      <vt:lpstr>Simple Example: Alternate Argument</vt:lpstr>
      <vt:lpstr>Comments on the Example</vt:lpstr>
      <vt:lpstr>Simple Example: Alternative Arguments</vt:lpstr>
      <vt:lpstr>Real-World Considerations</vt:lpstr>
      <vt:lpstr>Assurance Case Elaboration</vt:lpstr>
      <vt:lpstr>Claim Elaboration</vt:lpstr>
      <vt:lpstr>Planning Process Iteration</vt:lpstr>
      <vt:lpstr>Iterative IV&amp;V Planning</vt:lpstr>
      <vt:lpstr>Claim Considerations for IV&amp;V</vt:lpstr>
      <vt:lpstr>Conclusions and Observations from Initial IV&amp;V Implementation of Assurance Cases</vt:lpstr>
      <vt:lpstr>One consideration: Assurance Case Approaches Need Not be Mutually-Exclusive</vt:lpstr>
      <vt:lpstr>Notation and Tools</vt:lpstr>
      <vt:lpstr>Goal Structuring Notation</vt:lpstr>
      <vt:lpstr>Claims-Arguments-Evidence (CAE) &amp; ASCE</vt:lpstr>
      <vt:lpstr>Comparison of IEEE, GSN and CAE Elements</vt:lpstr>
      <vt:lpstr>Structured Assurance Case Metamodel (SACM)</vt:lpstr>
      <vt:lpstr>Tools</vt:lpstr>
      <vt:lpstr>Conclusions</vt:lpstr>
      <vt:lpstr>Summary</vt:lpstr>
      <vt:lpstr>References</vt:lpstr>
      <vt:lpstr>Slide 36</vt:lpstr>
    </vt:vector>
  </TitlesOfParts>
  <Company>TASC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IV&amp;V Orientation</dc:title>
  <dc:creator>Travis Dawson</dc:creator>
  <cp:lastModifiedBy>Travis Dawson</cp:lastModifiedBy>
  <cp:revision>263</cp:revision>
  <cp:lastPrinted>2013-03-26T16:57:25Z</cp:lastPrinted>
  <dcterms:created xsi:type="dcterms:W3CDTF">2012-12-10T13:24:51Z</dcterms:created>
  <dcterms:modified xsi:type="dcterms:W3CDTF">2013-08-31T21:18:37Z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c25725c5-48dc-4737-a9c5-ef301a5be7dc</vt:lpwstr>
  </property>
  <property fmtid="{D5CDD505-2E9C-101B-9397-08002B2CF9AE}" pid="3" name="ContentTypeId">
    <vt:lpwstr>0x0101001C8147DDD201B6469C04F7C9AA9212B0</vt:lpwstr>
  </property>
</Properties>
</file>