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handoutMasterIdLst>
    <p:handoutMasterId r:id="rId60"/>
  </p:handoutMasterIdLst>
  <p:sldIdLst>
    <p:sldId id="256" r:id="rId2"/>
    <p:sldId id="273" r:id="rId3"/>
    <p:sldId id="258" r:id="rId4"/>
    <p:sldId id="320" r:id="rId5"/>
    <p:sldId id="307" r:id="rId6"/>
    <p:sldId id="259" r:id="rId7"/>
    <p:sldId id="272" r:id="rId8"/>
    <p:sldId id="260" r:id="rId9"/>
    <p:sldId id="268" r:id="rId10"/>
    <p:sldId id="270" r:id="rId11"/>
    <p:sldId id="274" r:id="rId12"/>
    <p:sldId id="261" r:id="rId13"/>
    <p:sldId id="262" r:id="rId14"/>
    <p:sldId id="278" r:id="rId15"/>
    <p:sldId id="279" r:id="rId16"/>
    <p:sldId id="298" r:id="rId17"/>
    <p:sldId id="302" r:id="rId18"/>
    <p:sldId id="303" r:id="rId19"/>
    <p:sldId id="321" r:id="rId20"/>
    <p:sldId id="282" r:id="rId21"/>
    <p:sldId id="308" r:id="rId22"/>
    <p:sldId id="283" r:id="rId23"/>
    <p:sldId id="324" r:id="rId24"/>
    <p:sldId id="322" r:id="rId25"/>
    <p:sldId id="266" r:id="rId26"/>
    <p:sldId id="287" r:id="rId27"/>
    <p:sldId id="288" r:id="rId28"/>
    <p:sldId id="325" r:id="rId29"/>
    <p:sldId id="326" r:id="rId30"/>
    <p:sldId id="327" r:id="rId31"/>
    <p:sldId id="267" r:id="rId32"/>
    <p:sldId id="293" r:id="rId33"/>
    <p:sldId id="295" r:id="rId34"/>
    <p:sldId id="315" r:id="rId35"/>
    <p:sldId id="294" r:id="rId36"/>
    <p:sldId id="296" r:id="rId37"/>
    <p:sldId id="328" r:id="rId38"/>
    <p:sldId id="316" r:id="rId39"/>
    <p:sldId id="317" r:id="rId40"/>
    <p:sldId id="318" r:id="rId41"/>
    <p:sldId id="319" r:id="rId42"/>
    <p:sldId id="275" r:id="rId43"/>
    <p:sldId id="276" r:id="rId44"/>
    <p:sldId id="297" r:id="rId45"/>
    <p:sldId id="299" r:id="rId46"/>
    <p:sldId id="300" r:id="rId47"/>
    <p:sldId id="301" r:id="rId48"/>
    <p:sldId id="333" r:id="rId49"/>
    <p:sldId id="334" r:id="rId50"/>
    <p:sldId id="335" r:id="rId51"/>
    <p:sldId id="336" r:id="rId52"/>
    <p:sldId id="337" r:id="rId53"/>
    <p:sldId id="338" r:id="rId54"/>
    <p:sldId id="305" r:id="rId55"/>
    <p:sldId id="314" r:id="rId56"/>
    <p:sldId id="331" r:id="rId57"/>
    <p:sldId id="329"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 initials="K" lastIdx="8"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974" autoAdjust="0"/>
    <p:restoredTop sz="94629" autoAdjust="0"/>
  </p:normalViewPr>
  <p:slideViewPr>
    <p:cSldViewPr>
      <p:cViewPr varScale="1">
        <p:scale>
          <a:sx n="109" d="100"/>
          <a:sy n="109" d="100"/>
        </p:scale>
        <p:origin x="45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8324"/>
    </p:cViewPr>
  </p:sorterViewPr>
  <p:notesViewPr>
    <p:cSldViewPr>
      <p:cViewPr varScale="1">
        <p:scale>
          <a:sx n="87" d="100"/>
          <a:sy n="87" d="100"/>
        </p:scale>
        <p:origin x="-94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147DE60-7D00-41B8-948E-B0B11165ECE5}" type="datetimeFigureOut">
              <a:rPr lang="en-US" smtClean="0"/>
              <a:t>8/26/2013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B4E973-8EED-459D-98C0-CF8DE25B7EDC}" type="slidenum">
              <a:rPr lang="en-US" smtClean="0"/>
              <a:t>‹#›</a:t>
            </a:fld>
            <a:endParaRPr lang="en-US"/>
          </a:p>
        </p:txBody>
      </p:sp>
    </p:spTree>
    <p:extLst>
      <p:ext uri="{BB962C8B-B14F-4D97-AF65-F5344CB8AC3E}">
        <p14:creationId xmlns:p14="http://schemas.microsoft.com/office/powerpoint/2010/main" val="37740436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A1C551-6F1C-48DE-9502-B512A9B4E3FD}" type="datetimeFigureOut">
              <a:rPr lang="en-US" smtClean="0"/>
              <a:t>8/26/2013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BD1920-ADC5-4E04-B4A6-C3920EFC4B67}" type="slidenum">
              <a:rPr lang="en-US" smtClean="0"/>
              <a:t>‹#›</a:t>
            </a:fld>
            <a:endParaRPr lang="en-US"/>
          </a:p>
        </p:txBody>
      </p:sp>
    </p:spTree>
    <p:extLst>
      <p:ext uri="{BB962C8B-B14F-4D97-AF65-F5344CB8AC3E}">
        <p14:creationId xmlns:p14="http://schemas.microsoft.com/office/powerpoint/2010/main" val="1321308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BD1920-ADC5-4E04-B4A6-C3920EFC4B67}" type="slidenum">
              <a:rPr lang="en-US" smtClean="0"/>
              <a:t>47</a:t>
            </a:fld>
            <a:endParaRPr lang="en-US"/>
          </a:p>
        </p:txBody>
      </p:sp>
    </p:spTree>
    <p:extLst>
      <p:ext uri="{BB962C8B-B14F-4D97-AF65-F5344CB8AC3E}">
        <p14:creationId xmlns:p14="http://schemas.microsoft.com/office/powerpoint/2010/main" val="1860651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609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6"/>
          <p:cNvSpPr>
            <a:spLocks noGrp="1"/>
          </p:cNvSpPr>
          <p:nvPr>
            <p:ph type="dt" sz="half" idx="10"/>
          </p:nvPr>
        </p:nvSpPr>
        <p:spPr/>
        <p:txBody>
          <a:bodyPr/>
          <a:lstStyle/>
          <a:p>
            <a:r>
              <a:rPr lang="en-US" dirty="0" smtClean="0"/>
              <a:t>9/10/2013</a:t>
            </a:r>
          </a:p>
        </p:txBody>
      </p:sp>
      <p:sp>
        <p:nvSpPr>
          <p:cNvPr id="8" name="Footer Placeholder 7"/>
          <p:cNvSpPr>
            <a:spLocks noGrp="1"/>
          </p:cNvSpPr>
          <p:nvPr>
            <p:ph type="ftr" sz="quarter" idx="11"/>
          </p:nvPr>
        </p:nvSpPr>
        <p:spPr>
          <a:xfrm>
            <a:off x="1600200" y="5715000"/>
            <a:ext cx="6019800" cy="1006475"/>
          </a:xfrm>
        </p:spPr>
        <p:txBody>
          <a:bodyPr/>
          <a:lstStyle>
            <a:lvl1pPr algn="ctr">
              <a:defRPr/>
            </a:lvl1pPr>
          </a:lstStyle>
          <a:p>
            <a:r>
              <a:rPr lang="en-US" dirty="0" smtClean="0"/>
              <a:t>This document contains technical data that is subject to the International Traffic in Arms Regulations (ITAR) controls and may not be exported or otherwise disclosed to any foreign person or firm, whether in the US or abroad, without first complying with all requirements of the ITAR, 22 CFR 120-130, including the requirement for obtaining an export license if applicable. In addition, this document may contain technology that is subject to the Export Administration Regulations (EAR) and may not be exported or otherwise disclosed to any non-U.S. person, whether in the US or abroad, without first complying with all requirements of the EAR, 15 CFR 730-774, including the requirement for obtaining an export license if applicable. Violation of these export laws is subject to severe criminal penalties. </a:t>
            </a:r>
          </a:p>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9/10/2013</a:t>
            </a:r>
            <a:endParaRPr lang="en-US" dirty="0"/>
          </a:p>
        </p:txBody>
      </p:sp>
      <p:sp>
        <p:nvSpPr>
          <p:cNvPr id="5" name="Footer Placeholder 4"/>
          <p:cNvSpPr>
            <a:spLocks noGrp="1"/>
          </p:cNvSpPr>
          <p:nvPr>
            <p:ph type="ftr" sz="quarter" idx="11"/>
          </p:nvPr>
        </p:nvSpPr>
        <p:spPr/>
        <p:txBody>
          <a:bodyPr/>
          <a:lstStyle/>
          <a:p>
            <a:r>
              <a:rPr lang="en-US" dirty="0" smtClean="0"/>
              <a:t>Use or disclosure of data contained on this page is subject to the restriction(s) on the title page of this document. </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dirty="0" smtClean="0"/>
              <a:t>9/10/2013</a:t>
            </a:r>
            <a:endParaRPr lang="en-US" dirty="0"/>
          </a:p>
        </p:txBody>
      </p:sp>
      <p:sp>
        <p:nvSpPr>
          <p:cNvPr id="5" name="Footer Placeholder 4"/>
          <p:cNvSpPr>
            <a:spLocks noGrp="1"/>
          </p:cNvSpPr>
          <p:nvPr>
            <p:ph type="ftr" sz="quarter" idx="11"/>
          </p:nvPr>
        </p:nvSpPr>
        <p:spPr/>
        <p:txBody>
          <a:bodyPr/>
          <a:lstStyle/>
          <a:p>
            <a:r>
              <a:rPr lang="en-US" dirty="0" smtClean="0"/>
              <a:t>Use or disclosure of data contained on this page is subject to the restriction(s) on the title page of this document. </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9/10/2013</a:t>
            </a:r>
            <a:endParaRPr lang="en-US" dirty="0"/>
          </a:p>
        </p:txBody>
      </p:sp>
      <p:sp>
        <p:nvSpPr>
          <p:cNvPr id="5" name="Footer Placeholder 4"/>
          <p:cNvSpPr>
            <a:spLocks noGrp="1"/>
          </p:cNvSpPr>
          <p:nvPr>
            <p:ph type="ftr" sz="quarter" idx="11"/>
          </p:nvPr>
        </p:nvSpPr>
        <p:spPr/>
        <p:txBody>
          <a:bodyPr/>
          <a:lstStyle/>
          <a:p>
            <a:r>
              <a:rPr lang="en-US" dirty="0" smtClean="0"/>
              <a:t>Use or disclosure of data contained on this page is subject to the restriction(s) on the title page of this document. </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t>9/10/2013</a:t>
            </a:r>
            <a:endParaRPr lang="en-US" dirty="0"/>
          </a:p>
        </p:txBody>
      </p:sp>
      <p:sp>
        <p:nvSpPr>
          <p:cNvPr id="5" name="Footer Placeholder 4"/>
          <p:cNvSpPr>
            <a:spLocks noGrp="1"/>
          </p:cNvSpPr>
          <p:nvPr>
            <p:ph type="ftr" sz="quarter" idx="11"/>
          </p:nvPr>
        </p:nvSpPr>
        <p:spPr/>
        <p:txBody>
          <a:bodyPr/>
          <a:lstStyle/>
          <a:p>
            <a:r>
              <a:rPr lang="en-US" dirty="0" smtClean="0"/>
              <a:t>Use or disclosure of data contained on this page is subject to the restriction(s) on the title page of this document. </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dirty="0" smtClean="0"/>
              <a:t>9/10/2013</a:t>
            </a:r>
            <a:endParaRPr lang="en-US" dirty="0"/>
          </a:p>
        </p:txBody>
      </p:sp>
      <p:sp>
        <p:nvSpPr>
          <p:cNvPr id="6" name="Footer Placeholder 5"/>
          <p:cNvSpPr>
            <a:spLocks noGrp="1"/>
          </p:cNvSpPr>
          <p:nvPr>
            <p:ph type="ftr" sz="quarter" idx="11"/>
          </p:nvPr>
        </p:nvSpPr>
        <p:spPr/>
        <p:txBody>
          <a:bodyPr/>
          <a:lstStyle/>
          <a:p>
            <a:r>
              <a:rPr lang="en-US" dirty="0" smtClean="0"/>
              <a:t>Use or disclosure of data contained on this page is subject to the restriction(s) on the title page of this document. </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t>9/10/2013</a:t>
            </a:r>
            <a:endParaRPr lang="en-US" dirty="0"/>
          </a:p>
        </p:txBody>
      </p:sp>
      <p:sp>
        <p:nvSpPr>
          <p:cNvPr id="8" name="Footer Placeholder 7"/>
          <p:cNvSpPr>
            <a:spLocks noGrp="1"/>
          </p:cNvSpPr>
          <p:nvPr>
            <p:ph type="ftr" sz="quarter" idx="11"/>
          </p:nvPr>
        </p:nvSpPr>
        <p:spPr/>
        <p:txBody>
          <a:bodyPr/>
          <a:lstStyle/>
          <a:p>
            <a:r>
              <a:rPr lang="en-US" dirty="0" smtClean="0"/>
              <a:t>Use or disclosure of data contained on this page is subject to the restriction(s) on the title page of this document. </a:t>
            </a:r>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9/10/2013</a:t>
            </a:r>
            <a:endParaRPr lang="en-US" dirty="0"/>
          </a:p>
        </p:txBody>
      </p:sp>
      <p:sp>
        <p:nvSpPr>
          <p:cNvPr id="4" name="Footer Placeholder 3"/>
          <p:cNvSpPr>
            <a:spLocks noGrp="1"/>
          </p:cNvSpPr>
          <p:nvPr>
            <p:ph type="ftr" sz="quarter" idx="11"/>
          </p:nvPr>
        </p:nvSpPr>
        <p:spPr/>
        <p:txBody>
          <a:bodyPr/>
          <a:lstStyle/>
          <a:p>
            <a:r>
              <a:rPr lang="en-US" dirty="0" smtClean="0"/>
              <a:t>Use or disclosure of data contained on this page is subject to the restriction(s) on the title page of this document. </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51AED3-3C9C-4C01-84A9-B5DFBD0DECA4}" type="datetime1">
              <a:rPr lang="en-US" smtClean="0"/>
              <a:t>8/26/2013</a:t>
            </a:fld>
            <a:endParaRPr lang="en-US"/>
          </a:p>
        </p:txBody>
      </p:sp>
      <p:sp>
        <p:nvSpPr>
          <p:cNvPr id="3" name="Footer Placeholder 2"/>
          <p:cNvSpPr>
            <a:spLocks noGrp="1"/>
          </p:cNvSpPr>
          <p:nvPr>
            <p:ph type="ftr" sz="quarter" idx="11"/>
          </p:nvPr>
        </p:nvSpPr>
        <p:spPr/>
        <p:txBody>
          <a:bodyPr/>
          <a:lstStyle/>
          <a:p>
            <a:r>
              <a:rPr lang="en-US" dirty="0" smtClean="0"/>
              <a:t>Use or disclosure of data contained on this page is subject to the restriction(s) on the title page of this document.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9/10/2013</a:t>
            </a:r>
            <a:endParaRPr lang="en-US" dirty="0"/>
          </a:p>
        </p:txBody>
      </p:sp>
      <p:sp>
        <p:nvSpPr>
          <p:cNvPr id="6" name="Footer Placeholder 5"/>
          <p:cNvSpPr>
            <a:spLocks noGrp="1"/>
          </p:cNvSpPr>
          <p:nvPr>
            <p:ph type="ftr" sz="quarter" idx="11"/>
          </p:nvPr>
        </p:nvSpPr>
        <p:spPr/>
        <p:txBody>
          <a:bodyPr/>
          <a:lstStyle/>
          <a:p>
            <a:r>
              <a:rPr lang="en-US" dirty="0" smtClean="0"/>
              <a:t>Use or disclosure of data contained on this page is subject to the restriction(s) on the title page of this document. </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9/10/2013</a:t>
            </a:r>
            <a:endParaRPr lang="en-US" dirty="0"/>
          </a:p>
        </p:txBody>
      </p:sp>
      <p:sp>
        <p:nvSpPr>
          <p:cNvPr id="6" name="Footer Placeholder 5"/>
          <p:cNvSpPr>
            <a:spLocks noGrp="1"/>
          </p:cNvSpPr>
          <p:nvPr>
            <p:ph type="ftr" sz="quarter" idx="11"/>
          </p:nvPr>
        </p:nvSpPr>
        <p:spPr/>
        <p:txBody>
          <a:bodyPr/>
          <a:lstStyle/>
          <a:p>
            <a:r>
              <a:rPr lang="en-US" dirty="0" smtClean="0"/>
              <a:t>Use or disclosure of data contained on this page is subject to the restriction(s) on the title page of this document. </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914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9/10/2013</a:t>
            </a:r>
            <a:endParaRPr lang="en-US" dirty="0"/>
          </a:p>
        </p:txBody>
      </p:sp>
      <p:sp>
        <p:nvSpPr>
          <p:cNvPr id="5" name="Footer Placeholder 4"/>
          <p:cNvSpPr>
            <a:spLocks noGrp="1"/>
          </p:cNvSpPr>
          <p:nvPr>
            <p:ph type="ftr" sz="quarter" idx="3"/>
          </p:nvPr>
        </p:nvSpPr>
        <p:spPr>
          <a:xfrm>
            <a:off x="1600200" y="6356350"/>
            <a:ext cx="6019800" cy="365125"/>
          </a:xfrm>
          <a:prstGeom prst="rect">
            <a:avLst/>
          </a:prstGeom>
        </p:spPr>
        <p:txBody>
          <a:bodyPr vert="horz" lIns="91440" tIns="45720" rIns="91440" bIns="45720" rtlCol="0" anchor="ctr"/>
          <a:lstStyle>
            <a:lvl1pPr algn="ctr">
              <a:defRPr sz="1000">
                <a:solidFill>
                  <a:schemeClr val="tx2">
                    <a:lumMod val="60000"/>
                    <a:lumOff val="40000"/>
                  </a:schemeClr>
                </a:solidFill>
              </a:defRPr>
            </a:lvl1pPr>
          </a:lstStyle>
          <a:p>
            <a:r>
              <a:rPr lang="en-US" dirty="0" smtClean="0"/>
              <a:t>Use or disclosure of data contained on this page is subject to the restriction(s) on the title page of this document. </a:t>
            </a:r>
            <a:endParaRPr lang="en-US" dirty="0"/>
          </a:p>
        </p:txBody>
      </p:sp>
      <p:sp>
        <p:nvSpPr>
          <p:cNvPr id="6" name="Slide Number Placeholder 5"/>
          <p:cNvSpPr>
            <a:spLocks noGrp="1"/>
          </p:cNvSpPr>
          <p:nvPr>
            <p:ph type="sldNum" sz="quarter" idx="4"/>
          </p:nvPr>
        </p:nvSpPr>
        <p:spPr>
          <a:xfrm>
            <a:off x="8153400" y="6356350"/>
            <a:ext cx="533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52400" y="152400"/>
            <a:ext cx="990600" cy="990600"/>
          </a:xfrm>
          <a:prstGeom prst="rect">
            <a:avLst/>
          </a:prstGeom>
        </p:spPr>
      </p:pic>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902547" y="76200"/>
            <a:ext cx="1219200" cy="12192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jwst.nasa.gov/"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1"/>
            <a:ext cx="7772400" cy="1600199"/>
          </a:xfrm>
        </p:spPr>
        <p:txBody>
          <a:bodyPr>
            <a:normAutofit fontScale="90000"/>
          </a:bodyPr>
          <a:lstStyle/>
          <a:p>
            <a:r>
              <a:rPr lang="en-US" sz="4000" dirty="0">
                <a:solidFill>
                  <a:schemeClr val="accent1">
                    <a:lumMod val="75000"/>
                  </a:schemeClr>
                </a:solidFill>
              </a:rPr>
              <a:t>James Webb Space Telescope (JWST) Integrated Science Instrument Module (ISIM) Independent Testing</a:t>
            </a:r>
            <a:r>
              <a:rPr lang="en-US" sz="4000" dirty="0" smtClean="0">
                <a:solidFill>
                  <a:schemeClr val="accent1">
                    <a:lumMod val="75000"/>
                  </a:schemeClr>
                </a:solidFill>
              </a:rPr>
              <a:t> </a:t>
            </a:r>
            <a:endParaRPr lang="en-US" sz="4000" dirty="0">
              <a:solidFill>
                <a:schemeClr val="accent1">
                  <a:lumMod val="75000"/>
                </a:schemeClr>
              </a:solidFill>
            </a:endParaRPr>
          </a:p>
        </p:txBody>
      </p:sp>
      <p:sp>
        <p:nvSpPr>
          <p:cNvPr id="3" name="Subtitle 2"/>
          <p:cNvSpPr>
            <a:spLocks noGrp="1"/>
          </p:cNvSpPr>
          <p:nvPr>
            <p:ph type="subTitle" idx="1"/>
          </p:nvPr>
        </p:nvSpPr>
        <p:spPr>
          <a:xfrm>
            <a:off x="1371600" y="2895600"/>
            <a:ext cx="6400800" cy="533400"/>
          </a:xfrm>
        </p:spPr>
        <p:txBody>
          <a:bodyPr>
            <a:normAutofit lnSpcReduction="10000"/>
          </a:bodyPr>
          <a:lstStyle/>
          <a:p>
            <a:r>
              <a:rPr lang="en-US" dirty="0"/>
              <a:t>2013 NASA Annual IV&amp;V Workshop </a:t>
            </a:r>
          </a:p>
        </p:txBody>
      </p:sp>
      <p:sp>
        <p:nvSpPr>
          <p:cNvPr id="8" name="TextBox 7"/>
          <p:cNvSpPr txBox="1"/>
          <p:nvPr/>
        </p:nvSpPr>
        <p:spPr>
          <a:xfrm>
            <a:off x="381000" y="4267200"/>
            <a:ext cx="3429000" cy="646331"/>
          </a:xfrm>
          <a:prstGeom prst="rect">
            <a:avLst/>
          </a:prstGeom>
          <a:noFill/>
        </p:spPr>
        <p:txBody>
          <a:bodyPr wrap="square" rtlCol="0">
            <a:spAutoFit/>
          </a:bodyPr>
          <a:lstStyle/>
          <a:p>
            <a:r>
              <a:rPr lang="en-US" dirty="0" smtClean="0">
                <a:solidFill>
                  <a:srgbClr val="4D4D4D"/>
                </a:solidFill>
              </a:rPr>
              <a:t>Chris Lescinsky IV&amp;V Analyst, TASC</a:t>
            </a:r>
          </a:p>
          <a:p>
            <a:r>
              <a:rPr lang="en-US" dirty="0" smtClean="0">
                <a:solidFill>
                  <a:srgbClr val="4D4D4D"/>
                </a:solidFill>
              </a:rPr>
              <a:t>Rick Hess, IV&amp;V Analyst, TASC</a:t>
            </a:r>
            <a:endParaRPr lang="en-US" dirty="0">
              <a:solidFill>
                <a:srgbClr val="4D4D4D"/>
              </a:solidFill>
            </a:endParaRPr>
          </a:p>
        </p:txBody>
      </p:sp>
      <p:sp>
        <p:nvSpPr>
          <p:cNvPr id="9" name="Date Placeholder 8"/>
          <p:cNvSpPr>
            <a:spLocks noGrp="1"/>
          </p:cNvSpPr>
          <p:nvPr>
            <p:ph type="dt" sz="half" idx="10"/>
          </p:nvPr>
        </p:nvSpPr>
        <p:spPr/>
        <p:txBody>
          <a:bodyPr/>
          <a:lstStyle/>
          <a:p>
            <a:r>
              <a:rPr lang="en-US" dirty="0" smtClean="0"/>
              <a:t>9/10/2013</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900000">
            <a:off x="6295177" y="3669210"/>
            <a:ext cx="2431749" cy="1859269"/>
          </a:xfrm>
          <a:prstGeom prst="rect">
            <a:avLst/>
          </a:prstGeom>
        </p:spPr>
      </p:pic>
    </p:spTree>
    <p:extLst>
      <p:ext uri="{BB962C8B-B14F-4D97-AF65-F5344CB8AC3E}">
        <p14:creationId xmlns:p14="http://schemas.microsoft.com/office/powerpoint/2010/main" val="23056303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JIST Test Bed</a:t>
            </a:r>
            <a:endParaRPr lang="en-US" dirty="0">
              <a:solidFill>
                <a:schemeClr val="accent1">
                  <a:lumMod val="75000"/>
                </a:schemeClr>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0080" y="1492936"/>
            <a:ext cx="8046720" cy="4649216"/>
          </a:xfrm>
        </p:spPr>
      </p:pic>
      <p:sp>
        <p:nvSpPr>
          <p:cNvPr id="4" name="Date Placeholder 3"/>
          <p:cNvSpPr>
            <a:spLocks noGrp="1"/>
          </p:cNvSpPr>
          <p:nvPr>
            <p:ph type="dt" sz="half" idx="10"/>
          </p:nvPr>
        </p:nvSpPr>
        <p:spPr/>
        <p:txBody>
          <a:bodyPr/>
          <a:lstStyle/>
          <a:p>
            <a:r>
              <a:rPr lang="en-US" dirty="0" smtClean="0"/>
              <a:t>9/10/2013</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41647912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JIST Test Bed Validation</a:t>
            </a:r>
            <a:endParaRPr lang="en-US" dirty="0"/>
          </a:p>
        </p:txBody>
      </p:sp>
      <p:sp>
        <p:nvSpPr>
          <p:cNvPr id="3" name="Content Placeholder 2"/>
          <p:cNvSpPr>
            <a:spLocks noGrp="1"/>
          </p:cNvSpPr>
          <p:nvPr>
            <p:ph idx="1"/>
          </p:nvPr>
        </p:nvSpPr>
        <p:spPr/>
        <p:txBody>
          <a:bodyPr/>
          <a:lstStyle/>
          <a:p>
            <a:r>
              <a:rPr lang="en-US" sz="2400" dirty="0" smtClean="0"/>
              <a:t>The JIST Test Bed will be validated by executing</a:t>
            </a:r>
          </a:p>
          <a:p>
            <a:pPr lvl="1"/>
            <a:r>
              <a:rPr lang="en-US" sz="2400" dirty="0" smtClean="0"/>
              <a:t>Modified developer test scripts that were originally run on the SIDU Test Bed</a:t>
            </a:r>
          </a:p>
          <a:p>
            <a:pPr lvl="1"/>
            <a:r>
              <a:rPr lang="en-US" sz="2400" dirty="0"/>
              <a:t>A</a:t>
            </a:r>
            <a:r>
              <a:rPr lang="en-US" sz="2400" dirty="0" smtClean="0"/>
              <a:t> selection of developer test scripts from ISIM Builds IC1 through IC14</a:t>
            </a:r>
          </a:p>
          <a:p>
            <a:r>
              <a:rPr lang="en-US" sz="2400" dirty="0" smtClean="0"/>
              <a:t>The JIST test bed validation results should agree with those of the SIDU and the developer</a:t>
            </a:r>
          </a:p>
          <a:p>
            <a:pPr lvl="1"/>
            <a:r>
              <a:rPr lang="en-US" sz="2400" dirty="0" smtClean="0"/>
              <a:t>Any differences must be understood and explained</a:t>
            </a:r>
          </a:p>
          <a:p>
            <a:pPr lvl="1"/>
            <a:r>
              <a:rPr lang="en-US" sz="2400" dirty="0" smtClean="0"/>
              <a:t>Without a validated test bed results cannot be trusted</a:t>
            </a:r>
            <a:endParaRPr lang="en-US" sz="2400" dirty="0"/>
          </a:p>
        </p:txBody>
      </p:sp>
      <p:sp>
        <p:nvSpPr>
          <p:cNvPr id="4" name="Date Placeholder 3"/>
          <p:cNvSpPr>
            <a:spLocks noGrp="1"/>
          </p:cNvSpPr>
          <p:nvPr>
            <p:ph type="dt" sz="half" idx="10"/>
          </p:nvPr>
        </p:nvSpPr>
        <p:spPr/>
        <p:txBody>
          <a:bodyPr/>
          <a:lstStyle/>
          <a:p>
            <a:r>
              <a:rPr lang="en-US" dirty="0" smtClean="0"/>
              <a:t>9/10/2013</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38448941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JIST Test Products</a:t>
            </a:r>
            <a:endParaRPr lang="en-US" dirty="0">
              <a:solidFill>
                <a:schemeClr val="accent1">
                  <a:lumMod val="75000"/>
                </a:schemeClr>
              </a:solidFill>
            </a:endParaRPr>
          </a:p>
        </p:txBody>
      </p:sp>
      <p:sp>
        <p:nvSpPr>
          <p:cNvPr id="3" name="Content Placeholder 2"/>
          <p:cNvSpPr>
            <a:spLocks noGrp="1"/>
          </p:cNvSpPr>
          <p:nvPr>
            <p:ph idx="1"/>
          </p:nvPr>
        </p:nvSpPr>
        <p:spPr>
          <a:xfrm>
            <a:off x="457200" y="1600200"/>
            <a:ext cx="8229600" cy="4648200"/>
          </a:xfrm>
        </p:spPr>
        <p:txBody>
          <a:bodyPr>
            <a:normAutofit fontScale="62500" lnSpcReduction="20000"/>
          </a:bodyPr>
          <a:lstStyle/>
          <a:p>
            <a:pPr marL="0" indent="0">
              <a:buNone/>
            </a:pPr>
            <a:r>
              <a:rPr lang="en-US" sz="3800" dirty="0"/>
              <a:t>Independent testing of the JWST ISIM FSW will result in the generation of </a:t>
            </a:r>
            <a:r>
              <a:rPr lang="en-US" sz="3800" dirty="0" smtClean="0"/>
              <a:t>the following types of IV&amp;V developed test products</a:t>
            </a:r>
            <a:endParaRPr lang="en-US" sz="3800" dirty="0"/>
          </a:p>
          <a:p>
            <a:r>
              <a:rPr lang="en-US" sz="3800" dirty="0" smtClean="0"/>
              <a:t>Test </a:t>
            </a:r>
            <a:r>
              <a:rPr lang="en-US" sz="3800" dirty="0"/>
              <a:t>Plan -</a:t>
            </a:r>
            <a:r>
              <a:rPr lang="en-US" sz="3800" dirty="0" smtClean="0"/>
              <a:t> </a:t>
            </a:r>
            <a:r>
              <a:rPr lang="en-US" sz="3800" dirty="0"/>
              <a:t>Maintained in </a:t>
            </a:r>
            <a:r>
              <a:rPr lang="en-US" sz="3800" dirty="0" smtClean="0"/>
              <a:t>Confluence and describes </a:t>
            </a:r>
            <a:r>
              <a:rPr lang="en-US" sz="3800" dirty="0"/>
              <a:t>the scope, approach, resources, test items, testing tasks, </a:t>
            </a:r>
            <a:r>
              <a:rPr lang="en-US" sz="3800" dirty="0" smtClean="0"/>
              <a:t>processes, and </a:t>
            </a:r>
            <a:r>
              <a:rPr lang="en-US" sz="3800" dirty="0"/>
              <a:t>schedule of intended testing </a:t>
            </a:r>
            <a:r>
              <a:rPr lang="en-US" sz="3800" dirty="0" smtClean="0"/>
              <a:t>activities </a:t>
            </a:r>
          </a:p>
          <a:p>
            <a:pPr lvl="0"/>
            <a:r>
              <a:rPr lang="en-US" sz="3800" dirty="0" smtClean="0"/>
              <a:t>Test </a:t>
            </a:r>
            <a:r>
              <a:rPr lang="en-US" sz="3800" dirty="0"/>
              <a:t>Cases -</a:t>
            </a:r>
            <a:r>
              <a:rPr lang="en-US" sz="3800" dirty="0" smtClean="0"/>
              <a:t> Maintained in JIRA and provides rationales</a:t>
            </a:r>
            <a:r>
              <a:rPr lang="en-US" sz="3800" dirty="0"/>
              <a:t>, objectives, </a:t>
            </a:r>
            <a:r>
              <a:rPr lang="en-US" sz="3800" dirty="0" smtClean="0"/>
              <a:t>initial conditions, inputs, outputs, and methods</a:t>
            </a:r>
            <a:endParaRPr lang="en-US" sz="3800" dirty="0"/>
          </a:p>
          <a:p>
            <a:pPr lvl="0"/>
            <a:r>
              <a:rPr lang="en-US" sz="3800" dirty="0"/>
              <a:t>Test Procedures </a:t>
            </a:r>
            <a:r>
              <a:rPr lang="en-US" sz="3800" dirty="0" smtClean="0"/>
              <a:t>- Detail </a:t>
            </a:r>
            <a:r>
              <a:rPr lang="en-US" sz="3800" dirty="0"/>
              <a:t>a series of steps to be taken by the test analyst or executed by a test </a:t>
            </a:r>
            <a:r>
              <a:rPr lang="en-US" sz="3800" dirty="0" smtClean="0"/>
              <a:t>script, and are maintained in SVN (Subversion)</a:t>
            </a:r>
            <a:endParaRPr lang="en-US" sz="3800" dirty="0"/>
          </a:p>
          <a:p>
            <a:r>
              <a:rPr lang="en-US" sz="3800" dirty="0"/>
              <a:t>Test Scripts </a:t>
            </a:r>
            <a:r>
              <a:rPr lang="en-US" sz="3800" dirty="0" smtClean="0"/>
              <a:t>- </a:t>
            </a:r>
            <a:r>
              <a:rPr lang="en-US" sz="3800" dirty="0"/>
              <a:t>Scripts to be executed </a:t>
            </a:r>
            <a:r>
              <a:rPr lang="en-US" sz="3800" dirty="0" smtClean="0"/>
              <a:t>in </a:t>
            </a:r>
            <a:r>
              <a:rPr lang="en-US" sz="3800" dirty="0"/>
              <a:t>the JIST </a:t>
            </a:r>
            <a:r>
              <a:rPr lang="en-US" sz="3800" dirty="0" smtClean="0"/>
              <a:t>environment and are maintained </a:t>
            </a:r>
            <a:r>
              <a:rPr lang="en-US" sz="3800" dirty="0"/>
              <a:t>in </a:t>
            </a:r>
            <a:r>
              <a:rPr lang="en-US" sz="3800" dirty="0" smtClean="0"/>
              <a:t>SVN</a:t>
            </a:r>
            <a:endParaRPr lang="en-US" sz="3800" dirty="0"/>
          </a:p>
        </p:txBody>
      </p:sp>
      <p:sp>
        <p:nvSpPr>
          <p:cNvPr id="4" name="Date Placeholder 3"/>
          <p:cNvSpPr>
            <a:spLocks noGrp="1"/>
          </p:cNvSpPr>
          <p:nvPr>
            <p:ph type="dt" sz="half" idx="10"/>
          </p:nvPr>
        </p:nvSpPr>
        <p:spPr/>
        <p:txBody>
          <a:bodyPr/>
          <a:lstStyle/>
          <a:p>
            <a:r>
              <a:rPr lang="en-US" dirty="0" smtClean="0"/>
              <a:t>9/10/2013</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19538055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1">
                    <a:lumMod val="75000"/>
                  </a:schemeClr>
                </a:solidFill>
              </a:rPr>
              <a:t>Test Case Identification</a:t>
            </a:r>
            <a:endParaRPr lang="en-US" dirty="0">
              <a:solidFill>
                <a:schemeClr val="accent1">
                  <a:lumMod val="75000"/>
                </a:schemeClr>
              </a:solidFill>
            </a:endParaRPr>
          </a:p>
        </p:txBody>
      </p:sp>
      <p:sp>
        <p:nvSpPr>
          <p:cNvPr id="3" name="Content Placeholder 2"/>
          <p:cNvSpPr>
            <a:spLocks noGrp="1"/>
          </p:cNvSpPr>
          <p:nvPr>
            <p:ph idx="1"/>
          </p:nvPr>
        </p:nvSpPr>
        <p:spPr/>
        <p:txBody>
          <a:bodyPr>
            <a:normAutofit/>
          </a:bodyPr>
          <a:lstStyle/>
          <a:p>
            <a:r>
              <a:rPr lang="en-US" sz="2400" dirty="0" smtClean="0"/>
              <a:t>ISIM JIST Test Plan has been developed</a:t>
            </a:r>
          </a:p>
          <a:p>
            <a:r>
              <a:rPr lang="en-US" sz="2400" dirty="0" smtClean="0"/>
              <a:t>The Test Plan describes three </a:t>
            </a:r>
            <a:r>
              <a:rPr lang="en-US" sz="2400" dirty="0"/>
              <a:t>processes and </a:t>
            </a:r>
            <a:r>
              <a:rPr lang="en-US" sz="2400" dirty="0" smtClean="0"/>
              <a:t>one </a:t>
            </a:r>
            <a:r>
              <a:rPr lang="en-US" sz="2400" dirty="0"/>
              <a:t>supplemental process used to identify test cases for IV&amp;V independent testing in the JIST </a:t>
            </a:r>
            <a:r>
              <a:rPr lang="en-US" sz="2400" dirty="0" smtClean="0"/>
              <a:t>environment</a:t>
            </a:r>
            <a:endParaRPr lang="en-US" sz="2400" dirty="0"/>
          </a:p>
          <a:p>
            <a:pPr lvl="1"/>
            <a:r>
              <a:rPr lang="en-US" sz="2400" dirty="0" smtClean="0"/>
              <a:t>Stress Testing</a:t>
            </a:r>
          </a:p>
          <a:p>
            <a:pPr lvl="1"/>
            <a:r>
              <a:rPr lang="en-US" sz="2400" dirty="0" smtClean="0"/>
              <a:t>Test Like You Fly (TLYF)</a:t>
            </a:r>
          </a:p>
          <a:p>
            <a:pPr lvl="1"/>
            <a:r>
              <a:rPr lang="en-US" sz="2400" dirty="0" smtClean="0"/>
              <a:t>TIM Mining (additional rigor for areas of concern)</a:t>
            </a:r>
          </a:p>
          <a:p>
            <a:pPr lvl="1"/>
            <a:r>
              <a:rPr lang="en-US" sz="2400" dirty="0" smtClean="0"/>
              <a:t>Source Code Metrics (supplemental)</a:t>
            </a:r>
            <a:endParaRPr lang="en-US" sz="2400" dirty="0"/>
          </a:p>
        </p:txBody>
      </p:sp>
      <p:sp>
        <p:nvSpPr>
          <p:cNvPr id="4" name="Date Placeholder 3"/>
          <p:cNvSpPr>
            <a:spLocks noGrp="1"/>
          </p:cNvSpPr>
          <p:nvPr>
            <p:ph type="dt" sz="half" idx="10"/>
          </p:nvPr>
        </p:nvSpPr>
        <p:spPr/>
        <p:txBody>
          <a:bodyPr/>
          <a:lstStyle/>
          <a:p>
            <a:r>
              <a:rPr lang="en-US" dirty="0" smtClean="0"/>
              <a:t>9/10/2013</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27269862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Stress Testing Overview</a:t>
            </a:r>
            <a:endParaRPr lang="en-US" dirty="0"/>
          </a:p>
        </p:txBody>
      </p:sp>
      <p:sp>
        <p:nvSpPr>
          <p:cNvPr id="3" name="Content Placeholder 2"/>
          <p:cNvSpPr>
            <a:spLocks noGrp="1"/>
          </p:cNvSpPr>
          <p:nvPr>
            <p:ph idx="1"/>
          </p:nvPr>
        </p:nvSpPr>
        <p:spPr>
          <a:xfrm>
            <a:off x="457200" y="1600200"/>
            <a:ext cx="8382000" cy="4525963"/>
          </a:xfrm>
        </p:spPr>
        <p:txBody>
          <a:bodyPr>
            <a:normAutofit fontScale="70000" lnSpcReduction="20000"/>
          </a:bodyPr>
          <a:lstStyle/>
          <a:p>
            <a:r>
              <a:rPr lang="en-US" sz="3100" dirty="0"/>
              <a:t>Identify test cases </a:t>
            </a:r>
            <a:r>
              <a:rPr lang="en-US" sz="3100" dirty="0" smtClean="0"/>
              <a:t>to </a:t>
            </a:r>
            <a:r>
              <a:rPr lang="en-US" sz="3100" dirty="0"/>
              <a:t>stress the ISIM FSW based on ISIM Level 5 performance </a:t>
            </a:r>
            <a:r>
              <a:rPr lang="en-US" sz="3100" dirty="0" smtClean="0"/>
              <a:t>requirements </a:t>
            </a:r>
            <a:endParaRPr lang="en-US" sz="3100" dirty="0"/>
          </a:p>
          <a:p>
            <a:pPr lvl="1"/>
            <a:r>
              <a:rPr lang="en-US" sz="3100" dirty="0"/>
              <a:t>Utilize flight software source code in conjunction with the </a:t>
            </a:r>
            <a:r>
              <a:rPr lang="en-US" sz="3100" dirty="0" smtClean="0"/>
              <a:t>ISIM Level </a:t>
            </a:r>
            <a:r>
              <a:rPr lang="en-US" sz="3100" dirty="0"/>
              <a:t>5 performance requirements when developing test </a:t>
            </a:r>
            <a:r>
              <a:rPr lang="en-US" sz="3100" dirty="0" smtClean="0"/>
              <a:t>cases</a:t>
            </a:r>
            <a:endParaRPr lang="en-US" sz="3100" dirty="0"/>
          </a:p>
          <a:p>
            <a:pPr lvl="1"/>
            <a:r>
              <a:rPr lang="en-US" sz="3100" dirty="0" smtClean="0"/>
              <a:t>Identify </a:t>
            </a:r>
            <a:r>
              <a:rPr lang="en-US" sz="3100" dirty="0"/>
              <a:t>errors in software that can remain hidden from standard or traditional unit and acceptance </a:t>
            </a:r>
            <a:r>
              <a:rPr lang="en-US" sz="3100" dirty="0" smtClean="0"/>
              <a:t>testing</a:t>
            </a:r>
            <a:endParaRPr lang="en-US" sz="3100" dirty="0"/>
          </a:p>
          <a:p>
            <a:pPr lvl="1"/>
            <a:r>
              <a:rPr lang="en-US" sz="3100" dirty="0" smtClean="0"/>
              <a:t>When the </a:t>
            </a:r>
            <a:r>
              <a:rPr lang="en-US" sz="3100" dirty="0"/>
              <a:t>system is subjected to out-of-the-ordinary </a:t>
            </a:r>
            <a:r>
              <a:rPr lang="en-US" sz="3100" dirty="0" smtClean="0"/>
              <a:t>conditions, errors can arise </a:t>
            </a:r>
            <a:r>
              <a:rPr lang="en-US" sz="3100" dirty="0"/>
              <a:t>or system performance degrades below operational </a:t>
            </a:r>
            <a:r>
              <a:rPr lang="en-US" sz="3100" dirty="0" smtClean="0"/>
              <a:t>levels</a:t>
            </a:r>
            <a:endParaRPr lang="en-US" sz="3100" dirty="0"/>
          </a:p>
          <a:p>
            <a:pPr lvl="1"/>
            <a:r>
              <a:rPr lang="en-US" sz="3100" dirty="0" smtClean="0"/>
              <a:t>Software </a:t>
            </a:r>
            <a:r>
              <a:rPr lang="en-US" sz="3100" dirty="0"/>
              <a:t>should handle the degraded operation gracefully and </a:t>
            </a:r>
            <a:r>
              <a:rPr lang="en-US" sz="3100" dirty="0" smtClean="0"/>
              <a:t>fully </a:t>
            </a:r>
            <a:r>
              <a:rPr lang="en-US" sz="3100" dirty="0"/>
              <a:t>recover when the unrealistic load is </a:t>
            </a:r>
            <a:r>
              <a:rPr lang="en-US" sz="3100" dirty="0" smtClean="0"/>
              <a:t>removed</a:t>
            </a:r>
            <a:endParaRPr lang="en-US" sz="3100" dirty="0"/>
          </a:p>
          <a:p>
            <a:pPr lvl="1"/>
            <a:r>
              <a:rPr lang="en-US" sz="3100" dirty="0" smtClean="0"/>
              <a:t>Identify </a:t>
            </a:r>
            <a:r>
              <a:rPr lang="en-US" sz="3100" dirty="0"/>
              <a:t>the root cause in these undesired software system </a:t>
            </a:r>
            <a:r>
              <a:rPr lang="en-US" sz="3100" dirty="0" smtClean="0"/>
              <a:t>behaviors</a:t>
            </a:r>
          </a:p>
          <a:p>
            <a:endParaRPr lang="en-US" dirty="0"/>
          </a:p>
        </p:txBody>
      </p:sp>
      <p:sp>
        <p:nvSpPr>
          <p:cNvPr id="4" name="Date Placeholder 3"/>
          <p:cNvSpPr>
            <a:spLocks noGrp="1"/>
          </p:cNvSpPr>
          <p:nvPr>
            <p:ph type="dt" sz="half" idx="10"/>
          </p:nvPr>
        </p:nvSpPr>
        <p:spPr/>
        <p:txBody>
          <a:bodyPr/>
          <a:lstStyle/>
          <a:p>
            <a:r>
              <a:rPr lang="en-US" dirty="0" smtClean="0"/>
              <a:t>9/10/2013</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5481587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Stress Testing Process</a:t>
            </a:r>
            <a:endParaRPr lang="en-US" dirty="0"/>
          </a:p>
        </p:txBody>
      </p:sp>
      <p:sp>
        <p:nvSpPr>
          <p:cNvPr id="3" name="Content Placeholder 2"/>
          <p:cNvSpPr>
            <a:spLocks noGrp="1"/>
          </p:cNvSpPr>
          <p:nvPr>
            <p:ph idx="1"/>
          </p:nvPr>
        </p:nvSpPr>
        <p:spPr/>
        <p:txBody>
          <a:bodyPr>
            <a:normAutofit fontScale="92500"/>
          </a:bodyPr>
          <a:lstStyle/>
          <a:p>
            <a:pPr lvl="0"/>
            <a:r>
              <a:rPr lang="en-US" sz="2600" dirty="0"/>
              <a:t>Obtain the most recent </a:t>
            </a:r>
            <a:r>
              <a:rPr lang="en-US" sz="2600" dirty="0" smtClean="0"/>
              <a:t>ISIM </a:t>
            </a:r>
            <a:r>
              <a:rPr lang="en-US" sz="2600" dirty="0"/>
              <a:t>Level 5 </a:t>
            </a:r>
            <a:r>
              <a:rPr lang="en-US" sz="2600" dirty="0" err="1"/>
              <a:t>RequisitePro</a:t>
            </a:r>
            <a:r>
              <a:rPr lang="en-US" sz="2600" dirty="0"/>
              <a:t> Requirements Export in spreadsheet </a:t>
            </a:r>
            <a:r>
              <a:rPr lang="en-US" sz="2600" dirty="0" smtClean="0"/>
              <a:t>format</a:t>
            </a:r>
            <a:endParaRPr lang="en-US" sz="2600" dirty="0"/>
          </a:p>
          <a:p>
            <a:pPr lvl="0"/>
            <a:r>
              <a:rPr lang="en-US" sz="2600" dirty="0"/>
              <a:t>Filter the </a:t>
            </a:r>
            <a:r>
              <a:rPr lang="en-US" sz="2600" dirty="0" smtClean="0"/>
              <a:t>Level </a:t>
            </a:r>
            <a:r>
              <a:rPr lang="en-US" sz="2600" dirty="0"/>
              <a:t>5 </a:t>
            </a:r>
            <a:r>
              <a:rPr lang="en-US" sz="2600" dirty="0" smtClean="0"/>
              <a:t>requirements </a:t>
            </a:r>
            <a:r>
              <a:rPr lang="en-US" sz="2600" dirty="0"/>
              <a:t>to contain only </a:t>
            </a:r>
            <a:r>
              <a:rPr lang="en-US" sz="2600" dirty="0" smtClean="0"/>
              <a:t>requirements with </a:t>
            </a:r>
            <a:r>
              <a:rPr lang="en-US" sz="2600" dirty="0"/>
              <a:t>testable quantitative performance </a:t>
            </a:r>
            <a:r>
              <a:rPr lang="en-US" sz="2600" dirty="0" smtClean="0"/>
              <a:t>values</a:t>
            </a:r>
          </a:p>
          <a:p>
            <a:pPr lvl="0"/>
            <a:r>
              <a:rPr lang="en-US" sz="2600" dirty="0"/>
              <a:t>Manually evaluate each </a:t>
            </a:r>
            <a:r>
              <a:rPr lang="en-US" sz="2600" dirty="0" smtClean="0"/>
              <a:t>Level </a:t>
            </a:r>
            <a:r>
              <a:rPr lang="en-US" sz="2600" dirty="0"/>
              <a:t>5 performance requirement in the </a:t>
            </a:r>
            <a:r>
              <a:rPr lang="en-US" sz="2600" dirty="0" smtClean="0"/>
              <a:t>spreadsheet </a:t>
            </a:r>
            <a:r>
              <a:rPr lang="en-US" sz="2600" dirty="0"/>
              <a:t>based on the </a:t>
            </a:r>
            <a:r>
              <a:rPr lang="en-US" sz="2600" dirty="0" err="1"/>
              <a:t>RequisitePro</a:t>
            </a:r>
            <a:r>
              <a:rPr lang="en-US" sz="2600" dirty="0"/>
              <a:t> </a:t>
            </a:r>
            <a:r>
              <a:rPr lang="en-US" sz="2600" dirty="0" smtClean="0"/>
              <a:t>attributes, </a:t>
            </a:r>
            <a:r>
              <a:rPr lang="en-US" sz="2600" dirty="0"/>
              <a:t>the benefit derived from additional independent testing rigor, feasibility to test, and the capability to test the requirement correctly, completely and accurately using the JIST </a:t>
            </a:r>
            <a:r>
              <a:rPr lang="en-US" sz="2600" dirty="0" smtClean="0"/>
              <a:t>environment</a:t>
            </a:r>
            <a:endParaRPr lang="en-US" sz="2600" dirty="0"/>
          </a:p>
          <a:p>
            <a:pPr lvl="0"/>
            <a:r>
              <a:rPr lang="en-US" sz="2600" dirty="0"/>
              <a:t>Select the final </a:t>
            </a:r>
            <a:r>
              <a:rPr lang="en-US" sz="2600" dirty="0" smtClean="0"/>
              <a:t>Level 5 requirements </a:t>
            </a:r>
            <a:r>
              <a:rPr lang="en-US" sz="2600" dirty="0"/>
              <a:t>for stress </a:t>
            </a:r>
            <a:r>
              <a:rPr lang="en-US" sz="2600" dirty="0" smtClean="0"/>
              <a:t>testing</a:t>
            </a:r>
            <a:endParaRPr lang="en-US" sz="2600" dirty="0"/>
          </a:p>
          <a:p>
            <a:pPr lvl="0"/>
            <a:endParaRPr lang="en-US" dirty="0"/>
          </a:p>
        </p:txBody>
      </p:sp>
      <p:sp>
        <p:nvSpPr>
          <p:cNvPr id="4" name="Date Placeholder 3"/>
          <p:cNvSpPr>
            <a:spLocks noGrp="1"/>
          </p:cNvSpPr>
          <p:nvPr>
            <p:ph type="dt" sz="half" idx="10"/>
          </p:nvPr>
        </p:nvSpPr>
        <p:spPr/>
        <p:txBody>
          <a:bodyPr/>
          <a:lstStyle/>
          <a:p>
            <a:r>
              <a:rPr lang="en-US" dirty="0" smtClean="0"/>
              <a:t>9/10/2013</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692676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Stress Testing Process</a:t>
            </a:r>
            <a:endParaRPr lang="en-US" dirty="0"/>
          </a:p>
        </p:txBody>
      </p:sp>
      <p:sp>
        <p:nvSpPr>
          <p:cNvPr id="4" name="Date Placeholder 3"/>
          <p:cNvSpPr>
            <a:spLocks noGrp="1"/>
          </p:cNvSpPr>
          <p:nvPr>
            <p:ph type="dt" sz="half" idx="10"/>
          </p:nvPr>
        </p:nvSpPr>
        <p:spPr/>
        <p:txBody>
          <a:bodyPr/>
          <a:lstStyle/>
          <a:p>
            <a:r>
              <a:rPr lang="en-US" dirty="0" smtClean="0"/>
              <a:t>9/10/2013</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16</a:t>
            </a:fld>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29661" y="1600200"/>
            <a:ext cx="6484678"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31256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Stress Testing Process</a:t>
            </a:r>
            <a:endParaRPr lang="en-US" dirty="0"/>
          </a:p>
        </p:txBody>
      </p:sp>
      <p:sp>
        <p:nvSpPr>
          <p:cNvPr id="3" name="Content Placeholder 2"/>
          <p:cNvSpPr>
            <a:spLocks noGrp="1"/>
          </p:cNvSpPr>
          <p:nvPr>
            <p:ph idx="1"/>
          </p:nvPr>
        </p:nvSpPr>
        <p:spPr/>
        <p:txBody>
          <a:bodyPr>
            <a:normAutofit/>
          </a:bodyPr>
          <a:lstStyle/>
          <a:p>
            <a:pPr lvl="0"/>
            <a:r>
              <a:rPr lang="en-US" sz="2400" dirty="0"/>
              <a:t>Identify test cases for stress testing based </a:t>
            </a:r>
            <a:r>
              <a:rPr lang="en-US" sz="2400" dirty="0" smtClean="0"/>
              <a:t>on </a:t>
            </a:r>
            <a:r>
              <a:rPr lang="en-US" sz="2400" dirty="0"/>
              <a:t>requirements (grouping requirements where appropriate) that remain following manual </a:t>
            </a:r>
            <a:r>
              <a:rPr lang="en-US" sz="2400" dirty="0" smtClean="0"/>
              <a:t>review</a:t>
            </a:r>
          </a:p>
          <a:p>
            <a:pPr lvl="0"/>
            <a:r>
              <a:rPr lang="en-US" sz="2400" dirty="0" smtClean="0"/>
              <a:t>Develop </a:t>
            </a:r>
            <a:r>
              <a:rPr lang="en-US" sz="2400" dirty="0"/>
              <a:t>test cases for stress testing utilizing the ISIM Flight Software source </a:t>
            </a:r>
            <a:r>
              <a:rPr lang="en-US" sz="2400" dirty="0" smtClean="0"/>
              <a:t>code</a:t>
            </a:r>
            <a:endParaRPr lang="en-US" sz="2400" dirty="0"/>
          </a:p>
          <a:p>
            <a:endParaRPr lang="en-US" dirty="0"/>
          </a:p>
        </p:txBody>
      </p:sp>
      <p:sp>
        <p:nvSpPr>
          <p:cNvPr id="4" name="Date Placeholder 3"/>
          <p:cNvSpPr>
            <a:spLocks noGrp="1"/>
          </p:cNvSpPr>
          <p:nvPr>
            <p:ph type="dt" sz="half" idx="10"/>
          </p:nvPr>
        </p:nvSpPr>
        <p:spPr/>
        <p:txBody>
          <a:bodyPr/>
          <a:lstStyle/>
          <a:p>
            <a:r>
              <a:rPr lang="en-US" dirty="0" smtClean="0"/>
              <a:t>9/10/2013</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29592323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Stress Testing Results</a:t>
            </a:r>
            <a:endParaRPr lang="en-US" dirty="0"/>
          </a:p>
        </p:txBody>
      </p:sp>
      <p:sp>
        <p:nvSpPr>
          <p:cNvPr id="4" name="Date Placeholder 3"/>
          <p:cNvSpPr>
            <a:spLocks noGrp="1"/>
          </p:cNvSpPr>
          <p:nvPr>
            <p:ph type="dt" sz="half" idx="10"/>
          </p:nvPr>
        </p:nvSpPr>
        <p:spPr/>
        <p:txBody>
          <a:bodyPr/>
          <a:lstStyle/>
          <a:p>
            <a:r>
              <a:rPr lang="en-US" dirty="0" smtClean="0"/>
              <a:t>9/10/2013</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18</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95400"/>
            <a:ext cx="7772400" cy="485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66747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Stress Testing Results</a:t>
            </a:r>
            <a:endParaRPr lang="en-US" dirty="0"/>
          </a:p>
        </p:txBody>
      </p:sp>
      <p:sp>
        <p:nvSpPr>
          <p:cNvPr id="4" name="Date Placeholder 3"/>
          <p:cNvSpPr>
            <a:spLocks noGrp="1"/>
          </p:cNvSpPr>
          <p:nvPr>
            <p:ph type="dt" sz="half" idx="10"/>
          </p:nvPr>
        </p:nvSpPr>
        <p:spPr/>
        <p:txBody>
          <a:bodyPr/>
          <a:lstStyle/>
          <a:p>
            <a:r>
              <a:rPr lang="en-US" dirty="0" smtClean="0"/>
              <a:t>9/10/2013</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19</a:t>
            </a:fld>
            <a:endParaRPr lang="en-US"/>
          </a:p>
        </p:txBody>
      </p:sp>
      <p:sp>
        <p:nvSpPr>
          <p:cNvPr id="3" name="Content Placeholder 2"/>
          <p:cNvSpPr>
            <a:spLocks noGrp="1"/>
          </p:cNvSpPr>
          <p:nvPr>
            <p:ph idx="1"/>
          </p:nvPr>
        </p:nvSpPr>
        <p:spPr/>
        <p:txBody>
          <a:bodyPr/>
          <a:lstStyle/>
          <a:p>
            <a:pPr lvl="0"/>
            <a:r>
              <a:rPr lang="en-US" sz="2400" dirty="0"/>
              <a:t>Identified </a:t>
            </a:r>
            <a:r>
              <a:rPr lang="en-US" sz="2400" dirty="0" smtClean="0"/>
              <a:t>19 </a:t>
            </a:r>
            <a:r>
              <a:rPr lang="en-US" sz="2400" dirty="0"/>
              <a:t>test cases utilizing the </a:t>
            </a:r>
            <a:r>
              <a:rPr lang="en-US" sz="2400" dirty="0" smtClean="0"/>
              <a:t>67 </a:t>
            </a:r>
            <a:r>
              <a:rPr lang="en-US" sz="2400" dirty="0"/>
              <a:t>testable performance related ISIM Level 5 requirements selected for ISIM FSW stress </a:t>
            </a:r>
            <a:r>
              <a:rPr lang="en-US" sz="2400" dirty="0" smtClean="0"/>
              <a:t>testing</a:t>
            </a:r>
            <a:endParaRPr lang="en-US" sz="2400" dirty="0"/>
          </a:p>
          <a:p>
            <a:pPr marL="0" indent="0">
              <a:buNone/>
            </a:pPr>
            <a:endParaRPr lang="en-US" dirty="0"/>
          </a:p>
        </p:txBody>
      </p:sp>
    </p:spTree>
    <p:extLst>
      <p:ext uri="{BB962C8B-B14F-4D97-AF65-F5344CB8AC3E}">
        <p14:creationId xmlns:p14="http://schemas.microsoft.com/office/powerpoint/2010/main" val="11647572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Agenda</a:t>
            </a:r>
            <a:endParaRPr lang="en-US" dirty="0">
              <a:solidFill>
                <a:schemeClr val="accent1">
                  <a:lumMod val="75000"/>
                </a:schemeClr>
              </a:solidFill>
            </a:endParaRPr>
          </a:p>
        </p:txBody>
      </p:sp>
      <p:sp>
        <p:nvSpPr>
          <p:cNvPr id="3" name="Content Placeholder 2"/>
          <p:cNvSpPr>
            <a:spLocks noGrp="1"/>
          </p:cNvSpPr>
          <p:nvPr>
            <p:ph idx="1"/>
          </p:nvPr>
        </p:nvSpPr>
        <p:spPr/>
        <p:txBody>
          <a:bodyPr>
            <a:normAutofit fontScale="92500" lnSpcReduction="10000"/>
          </a:bodyPr>
          <a:lstStyle/>
          <a:p>
            <a:r>
              <a:rPr lang="en-US" sz="2000" dirty="0" smtClean="0"/>
              <a:t>JWST Overview (ORBIT and ISIM)</a:t>
            </a:r>
          </a:p>
          <a:p>
            <a:r>
              <a:rPr lang="en-US" sz="2000" dirty="0" smtClean="0"/>
              <a:t>JWST Key Elements</a:t>
            </a:r>
          </a:p>
          <a:p>
            <a:r>
              <a:rPr lang="en-US" sz="2000" dirty="0" smtClean="0"/>
              <a:t>ISIM Layout</a:t>
            </a:r>
          </a:p>
          <a:p>
            <a:r>
              <a:rPr lang="en-US" sz="2000" dirty="0" smtClean="0"/>
              <a:t>JIST Test Bed</a:t>
            </a:r>
          </a:p>
          <a:p>
            <a:r>
              <a:rPr lang="en-US" sz="2000" dirty="0" smtClean="0"/>
              <a:t>JIST Test Bed Validation</a:t>
            </a:r>
          </a:p>
          <a:p>
            <a:r>
              <a:rPr lang="en-US" sz="2000" dirty="0" smtClean="0"/>
              <a:t>JIST Test Products</a:t>
            </a:r>
          </a:p>
          <a:p>
            <a:r>
              <a:rPr lang="en-US" sz="2000" dirty="0" smtClean="0"/>
              <a:t>Test Case Identification (Overview, Process, and Results)</a:t>
            </a:r>
          </a:p>
          <a:p>
            <a:pPr lvl="1"/>
            <a:r>
              <a:rPr lang="en-US" sz="2000" dirty="0" smtClean="0"/>
              <a:t>Stress Testing</a:t>
            </a:r>
          </a:p>
          <a:p>
            <a:pPr lvl="1"/>
            <a:r>
              <a:rPr lang="en-US" sz="2000" dirty="0" smtClean="0"/>
              <a:t>Test Like You Fly (TLYF)</a:t>
            </a:r>
          </a:p>
          <a:p>
            <a:pPr lvl="1"/>
            <a:r>
              <a:rPr lang="en-US" sz="2000" dirty="0" smtClean="0"/>
              <a:t>Technical Issue Memorandum (TIM) Mining</a:t>
            </a:r>
          </a:p>
          <a:p>
            <a:pPr lvl="1"/>
            <a:r>
              <a:rPr lang="en-US" sz="2000" dirty="0" smtClean="0"/>
              <a:t>Source Code Metrics</a:t>
            </a:r>
          </a:p>
          <a:p>
            <a:r>
              <a:rPr lang="en-US" sz="2000" dirty="0" smtClean="0"/>
              <a:t>Summary</a:t>
            </a:r>
          </a:p>
          <a:p>
            <a:r>
              <a:rPr lang="en-US" sz="2000" dirty="0" smtClean="0"/>
              <a:t>Future Work</a:t>
            </a:r>
          </a:p>
          <a:p>
            <a:r>
              <a:rPr lang="en-US" sz="2000" dirty="0" smtClean="0"/>
              <a:t>Questions?</a:t>
            </a:r>
          </a:p>
          <a:p>
            <a:endParaRPr lang="en-US" dirty="0" smtClean="0"/>
          </a:p>
          <a:p>
            <a:endParaRPr lang="en-US" dirty="0"/>
          </a:p>
        </p:txBody>
      </p:sp>
      <p:sp>
        <p:nvSpPr>
          <p:cNvPr id="4" name="Date Placeholder 3"/>
          <p:cNvSpPr>
            <a:spLocks noGrp="1"/>
          </p:cNvSpPr>
          <p:nvPr>
            <p:ph type="dt" sz="half" idx="10"/>
          </p:nvPr>
        </p:nvSpPr>
        <p:spPr/>
        <p:txBody>
          <a:bodyPr/>
          <a:lstStyle/>
          <a:p>
            <a:r>
              <a:rPr lang="en-US" dirty="0" smtClean="0"/>
              <a:t>9/10/2013</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3468925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chemeClr val="accent1">
                    <a:lumMod val="75000"/>
                  </a:schemeClr>
                </a:solidFill>
              </a:rPr>
              <a:t>Test Like You Fly </a:t>
            </a:r>
            <a:r>
              <a:rPr lang="en-US" dirty="0">
                <a:solidFill>
                  <a:schemeClr val="accent1">
                    <a:lumMod val="75000"/>
                  </a:schemeClr>
                </a:solidFill>
              </a:rPr>
              <a:t>(TLYF</a:t>
            </a:r>
            <a:r>
              <a:rPr lang="en-US" dirty="0" smtClean="0">
                <a:solidFill>
                  <a:schemeClr val="accent1">
                    <a:lumMod val="75000"/>
                  </a:schemeClr>
                </a:solidFill>
              </a:rPr>
              <a:t>)</a:t>
            </a:r>
            <a:br>
              <a:rPr lang="en-US" dirty="0" smtClean="0">
                <a:solidFill>
                  <a:schemeClr val="accent1">
                    <a:lumMod val="75000"/>
                  </a:schemeClr>
                </a:solidFill>
              </a:rPr>
            </a:br>
            <a:r>
              <a:rPr lang="en-US" dirty="0" smtClean="0">
                <a:solidFill>
                  <a:schemeClr val="accent1">
                    <a:lumMod val="75000"/>
                  </a:schemeClr>
                </a:solidFill>
              </a:rPr>
              <a:t>Overview</a:t>
            </a:r>
            <a:endParaRPr lang="en-US" dirty="0"/>
          </a:p>
        </p:txBody>
      </p:sp>
      <p:sp>
        <p:nvSpPr>
          <p:cNvPr id="3" name="Content Placeholder 2"/>
          <p:cNvSpPr>
            <a:spLocks noGrp="1"/>
          </p:cNvSpPr>
          <p:nvPr>
            <p:ph idx="1"/>
          </p:nvPr>
        </p:nvSpPr>
        <p:spPr>
          <a:xfrm>
            <a:off x="457200" y="1676400"/>
            <a:ext cx="8229600" cy="4648200"/>
          </a:xfrm>
        </p:spPr>
        <p:txBody>
          <a:bodyPr>
            <a:normAutofit fontScale="25000" lnSpcReduction="20000"/>
          </a:bodyPr>
          <a:lstStyle/>
          <a:p>
            <a:r>
              <a:rPr lang="en-US" sz="8000" dirty="0"/>
              <a:t>Identify test cases </a:t>
            </a:r>
            <a:r>
              <a:rPr lang="en-US" sz="8000" dirty="0" smtClean="0"/>
              <a:t>to </a:t>
            </a:r>
            <a:r>
              <a:rPr lang="en-US" sz="8000" dirty="0"/>
              <a:t>exercise the ISIM FSW based on the Test Like You Fly (TLYF) </a:t>
            </a:r>
            <a:r>
              <a:rPr lang="en-US" sz="8000" dirty="0" smtClean="0"/>
              <a:t>approach</a:t>
            </a:r>
            <a:endParaRPr lang="en-US" sz="8000" dirty="0"/>
          </a:p>
          <a:p>
            <a:pPr lvl="1"/>
            <a:r>
              <a:rPr lang="en-US" sz="8000" dirty="0" smtClean="0"/>
              <a:t>IV&amp;V TLYF process involves </a:t>
            </a:r>
            <a:r>
              <a:rPr lang="en-US" sz="8000" dirty="0"/>
              <a:t>final </a:t>
            </a:r>
            <a:r>
              <a:rPr lang="en-US" sz="8000" dirty="0" smtClean="0"/>
              <a:t>software, but not flight hardware</a:t>
            </a:r>
            <a:endParaRPr lang="en-US" sz="8000" dirty="0"/>
          </a:p>
          <a:p>
            <a:pPr lvl="1"/>
            <a:r>
              <a:rPr lang="en-US" sz="8000" dirty="0" smtClean="0"/>
              <a:t>“Mission </a:t>
            </a:r>
            <a:r>
              <a:rPr lang="en-US" sz="8000" dirty="0"/>
              <a:t>centric” </a:t>
            </a:r>
            <a:r>
              <a:rPr lang="en-US" sz="8000" dirty="0" smtClean="0"/>
              <a:t>versus functional </a:t>
            </a:r>
            <a:r>
              <a:rPr lang="en-US" sz="8000" dirty="0"/>
              <a:t>testing which is “requirements centric</a:t>
            </a:r>
            <a:r>
              <a:rPr lang="en-US" sz="8000" dirty="0" smtClean="0"/>
              <a:t>”</a:t>
            </a:r>
            <a:endParaRPr lang="en-US" sz="8000" dirty="0"/>
          </a:p>
          <a:p>
            <a:pPr lvl="1"/>
            <a:r>
              <a:rPr lang="en-US" sz="8000" dirty="0" smtClean="0"/>
              <a:t>Can </a:t>
            </a:r>
            <a:r>
              <a:rPr lang="en-US" sz="8000" dirty="0"/>
              <a:t>uncover flaws such as timing issues, memory leaks, and data </a:t>
            </a:r>
            <a:r>
              <a:rPr lang="en-US" sz="8000" dirty="0" smtClean="0"/>
              <a:t>errors  </a:t>
            </a:r>
          </a:p>
          <a:p>
            <a:pPr lvl="1"/>
            <a:r>
              <a:rPr lang="en-US" sz="8000" dirty="0" smtClean="0"/>
              <a:t>Not </a:t>
            </a:r>
            <a:r>
              <a:rPr lang="en-US" sz="8000" dirty="0"/>
              <a:t>directed at </a:t>
            </a:r>
            <a:r>
              <a:rPr lang="en-US" sz="8000" dirty="0" smtClean="0"/>
              <a:t>requirements verification </a:t>
            </a:r>
          </a:p>
          <a:p>
            <a:pPr lvl="1"/>
            <a:r>
              <a:rPr lang="en-US" sz="8000" dirty="0" smtClean="0"/>
              <a:t>Demonstrates </a:t>
            </a:r>
            <a:r>
              <a:rPr lang="en-US" sz="8000" dirty="0"/>
              <a:t>that all components of the ISIM system work together which is different than demonstrating that every component item works </a:t>
            </a:r>
            <a:r>
              <a:rPr lang="en-US" sz="8000" dirty="0" smtClean="0"/>
              <a:t>individually</a:t>
            </a:r>
            <a:endParaRPr lang="en-US" sz="8000" dirty="0"/>
          </a:p>
          <a:p>
            <a:pPr lvl="1"/>
            <a:r>
              <a:rPr lang="en-US" sz="8000" dirty="0" smtClean="0"/>
              <a:t>Process </a:t>
            </a:r>
            <a:r>
              <a:rPr lang="en-US" sz="8000" dirty="0"/>
              <a:t>should perform numerous complex non-deterministic asynchronous mission tasks, Day-in-the-Life Tests, </a:t>
            </a:r>
            <a:r>
              <a:rPr lang="en-US" sz="8000" dirty="0" smtClean="0"/>
              <a:t>and Long </a:t>
            </a:r>
            <a:r>
              <a:rPr lang="en-US" sz="8000" dirty="0"/>
              <a:t>Duration </a:t>
            </a:r>
            <a:r>
              <a:rPr lang="en-US" sz="8000" dirty="0" smtClean="0"/>
              <a:t>Tests</a:t>
            </a:r>
            <a:endParaRPr lang="en-US" sz="8000" dirty="0"/>
          </a:p>
          <a:p>
            <a:pPr lvl="1"/>
            <a:r>
              <a:rPr lang="en-US" sz="8000" dirty="0" smtClean="0"/>
              <a:t>Test </a:t>
            </a:r>
            <a:r>
              <a:rPr lang="en-US" sz="8000" dirty="0"/>
              <a:t>cases are derived from the JWST Mission Operations Concept Document (CONOPS</a:t>
            </a:r>
            <a:r>
              <a:rPr lang="en-US" sz="8000" dirty="0" smtClean="0"/>
              <a:t>) </a:t>
            </a:r>
            <a:r>
              <a:rPr lang="en-US" sz="8000" dirty="0"/>
              <a:t>and the JWST Observatory FSW End-To-End Verification and Validation Test </a:t>
            </a:r>
            <a:r>
              <a:rPr lang="en-US" sz="8000" dirty="0" smtClean="0"/>
              <a:t>Plan</a:t>
            </a:r>
            <a:endParaRPr lang="en-US" sz="8000" dirty="0"/>
          </a:p>
          <a:p>
            <a:pPr marL="0" indent="0">
              <a:buNone/>
            </a:pPr>
            <a:endParaRPr lang="en-US" dirty="0"/>
          </a:p>
        </p:txBody>
      </p:sp>
      <p:sp>
        <p:nvSpPr>
          <p:cNvPr id="4" name="Date Placeholder 3"/>
          <p:cNvSpPr>
            <a:spLocks noGrp="1"/>
          </p:cNvSpPr>
          <p:nvPr>
            <p:ph type="dt" sz="half" idx="10"/>
          </p:nvPr>
        </p:nvSpPr>
        <p:spPr/>
        <p:txBody>
          <a:bodyPr/>
          <a:lstStyle/>
          <a:p>
            <a:r>
              <a:rPr lang="en-US" dirty="0" smtClean="0"/>
              <a:t>9/10/2013</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18475243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1">
                    <a:lumMod val="75000"/>
                  </a:schemeClr>
                </a:solidFill>
              </a:rPr>
              <a:t>TLYF Process</a:t>
            </a:r>
            <a:endParaRPr lang="en-US" dirty="0"/>
          </a:p>
        </p:txBody>
      </p:sp>
      <p:sp>
        <p:nvSpPr>
          <p:cNvPr id="3" name="Content Placeholder 2"/>
          <p:cNvSpPr>
            <a:spLocks noGrp="1"/>
          </p:cNvSpPr>
          <p:nvPr>
            <p:ph idx="1"/>
          </p:nvPr>
        </p:nvSpPr>
        <p:spPr>
          <a:xfrm>
            <a:off x="457200" y="1417638"/>
            <a:ext cx="8229600" cy="4983162"/>
          </a:xfrm>
        </p:spPr>
        <p:txBody>
          <a:bodyPr>
            <a:normAutofit fontScale="62500" lnSpcReduction="20000"/>
          </a:bodyPr>
          <a:lstStyle/>
          <a:p>
            <a:pPr lvl="0">
              <a:lnSpc>
                <a:spcPct val="125000"/>
              </a:lnSpc>
              <a:spcBef>
                <a:spcPts val="0"/>
              </a:spcBef>
              <a:spcAft>
                <a:spcPts val="400"/>
              </a:spcAft>
            </a:pPr>
            <a:r>
              <a:rPr lang="en-US" dirty="0"/>
              <a:t>Create a spreadsheet which contains normal and contingency operational scenarios involving ISIM </a:t>
            </a:r>
            <a:r>
              <a:rPr lang="en-US" dirty="0" smtClean="0"/>
              <a:t>from </a:t>
            </a:r>
            <a:r>
              <a:rPr lang="en-US" dirty="0"/>
              <a:t>the JWST Mission Operations Concept Document (CONOPS) </a:t>
            </a:r>
            <a:r>
              <a:rPr lang="en-US" dirty="0" smtClean="0"/>
              <a:t>and </a:t>
            </a:r>
            <a:r>
              <a:rPr lang="en-US" dirty="0"/>
              <a:t>the JWST Observatory FSW End-To-End Verification and Validation Test </a:t>
            </a:r>
            <a:r>
              <a:rPr lang="en-US" dirty="0" smtClean="0"/>
              <a:t>Plan</a:t>
            </a:r>
            <a:endParaRPr lang="en-US" dirty="0"/>
          </a:p>
          <a:p>
            <a:pPr lvl="0">
              <a:lnSpc>
                <a:spcPct val="125000"/>
              </a:lnSpc>
              <a:spcBef>
                <a:spcPts val="0"/>
              </a:spcBef>
              <a:spcAft>
                <a:spcPts val="400"/>
              </a:spcAft>
            </a:pPr>
            <a:r>
              <a:rPr lang="en-US" dirty="0" smtClean="0"/>
              <a:t>Identify </a:t>
            </a:r>
            <a:r>
              <a:rPr lang="en-US" dirty="0"/>
              <a:t>key functionality and requirements of ISIM in selected test </a:t>
            </a:r>
            <a:r>
              <a:rPr lang="en-US" dirty="0" smtClean="0"/>
              <a:t>scenarios</a:t>
            </a:r>
          </a:p>
          <a:p>
            <a:pPr lvl="0">
              <a:lnSpc>
                <a:spcPct val="125000"/>
              </a:lnSpc>
              <a:spcBef>
                <a:spcPts val="0"/>
              </a:spcBef>
              <a:spcAft>
                <a:spcPts val="400"/>
              </a:spcAft>
            </a:pPr>
            <a:r>
              <a:rPr lang="en-US" dirty="0" smtClean="0"/>
              <a:t>Functionality </a:t>
            </a:r>
            <a:r>
              <a:rPr lang="en-US" dirty="0"/>
              <a:t>includes Process Commands, Manage ISIM Telemetry, Manage ISIM Time, Manage Files, Onboard Fault Management Perform Science Operations, and Process ISIM Stored Command </a:t>
            </a:r>
            <a:r>
              <a:rPr lang="en-US" dirty="0" smtClean="0"/>
              <a:t>Sequence</a:t>
            </a:r>
          </a:p>
          <a:p>
            <a:pPr lvl="0">
              <a:lnSpc>
                <a:spcPct val="125000"/>
              </a:lnSpc>
              <a:spcBef>
                <a:spcPts val="0"/>
              </a:spcBef>
              <a:spcAft>
                <a:spcPts val="400"/>
              </a:spcAft>
            </a:pPr>
            <a:r>
              <a:rPr lang="en-US" dirty="0"/>
              <a:t>Identify key </a:t>
            </a:r>
            <a:r>
              <a:rPr lang="en-US" dirty="0" smtClean="0"/>
              <a:t>CONOPS requirements of </a:t>
            </a:r>
            <a:r>
              <a:rPr lang="en-US" dirty="0"/>
              <a:t>ISIM in selected test </a:t>
            </a:r>
            <a:r>
              <a:rPr lang="en-US" dirty="0" smtClean="0"/>
              <a:t>scenarios</a:t>
            </a:r>
            <a:endParaRPr lang="en-US" dirty="0"/>
          </a:p>
          <a:p>
            <a:pPr lvl="0">
              <a:lnSpc>
                <a:spcPct val="125000"/>
              </a:lnSpc>
              <a:spcBef>
                <a:spcPts val="0"/>
              </a:spcBef>
              <a:spcAft>
                <a:spcPts val="400"/>
              </a:spcAft>
            </a:pPr>
            <a:r>
              <a:rPr lang="en-US" dirty="0"/>
              <a:t>Assess candidate scenarios for feasibility and testability using the JIST </a:t>
            </a:r>
            <a:r>
              <a:rPr lang="en-US" dirty="0" smtClean="0"/>
              <a:t>environment, identifying </a:t>
            </a:r>
            <a:r>
              <a:rPr lang="en-US" dirty="0"/>
              <a:t>the types of flaws that can be </a:t>
            </a:r>
            <a:r>
              <a:rPr lang="en-US" dirty="0" smtClean="0"/>
              <a:t>found</a:t>
            </a:r>
            <a:endParaRPr lang="en-US" dirty="0"/>
          </a:p>
          <a:p>
            <a:pPr lvl="0">
              <a:lnSpc>
                <a:spcPct val="125000"/>
              </a:lnSpc>
              <a:spcBef>
                <a:spcPts val="0"/>
              </a:spcBef>
              <a:spcAft>
                <a:spcPts val="400"/>
              </a:spcAft>
            </a:pPr>
            <a:r>
              <a:rPr lang="en-US" dirty="0"/>
              <a:t>Identify test cases for TLYF testing from test </a:t>
            </a:r>
            <a:r>
              <a:rPr lang="en-US" dirty="0" smtClean="0"/>
              <a:t>scenarios</a:t>
            </a:r>
          </a:p>
          <a:p>
            <a:pPr lvl="0">
              <a:lnSpc>
                <a:spcPct val="125000"/>
              </a:lnSpc>
              <a:spcBef>
                <a:spcPts val="0"/>
              </a:spcBef>
              <a:spcAft>
                <a:spcPts val="400"/>
              </a:spcAft>
            </a:pPr>
            <a:r>
              <a:rPr lang="en-US" dirty="0" smtClean="0"/>
              <a:t>Develop </a:t>
            </a:r>
            <a:r>
              <a:rPr lang="en-US" dirty="0"/>
              <a:t>test cases for TLYF </a:t>
            </a:r>
            <a:r>
              <a:rPr lang="en-US" dirty="0" smtClean="0"/>
              <a:t>testing</a:t>
            </a:r>
            <a:endParaRPr lang="en-US" dirty="0"/>
          </a:p>
          <a:p>
            <a:pPr>
              <a:lnSpc>
                <a:spcPct val="125000"/>
              </a:lnSpc>
              <a:spcBef>
                <a:spcPts val="0"/>
              </a:spcBef>
              <a:spcAft>
                <a:spcPts val="400"/>
              </a:spcAft>
            </a:pPr>
            <a:endParaRPr lang="en-US" dirty="0"/>
          </a:p>
        </p:txBody>
      </p:sp>
      <p:sp>
        <p:nvSpPr>
          <p:cNvPr id="4" name="Date Placeholder 3"/>
          <p:cNvSpPr>
            <a:spLocks noGrp="1"/>
          </p:cNvSpPr>
          <p:nvPr>
            <p:ph type="dt" sz="half" idx="10"/>
          </p:nvPr>
        </p:nvSpPr>
        <p:spPr/>
        <p:txBody>
          <a:bodyPr/>
          <a:lstStyle/>
          <a:p>
            <a:r>
              <a:rPr lang="en-US" dirty="0" smtClean="0"/>
              <a:t>9/10/2013</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483564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1">
                    <a:lumMod val="75000"/>
                  </a:schemeClr>
                </a:solidFill>
              </a:rPr>
              <a:t>TLYF</a:t>
            </a:r>
            <a:r>
              <a:rPr lang="en-US" dirty="0">
                <a:solidFill>
                  <a:schemeClr val="accent1">
                    <a:lumMod val="75000"/>
                  </a:schemeClr>
                </a:solidFill>
              </a:rPr>
              <a:t> </a:t>
            </a:r>
            <a:r>
              <a:rPr lang="en-US" dirty="0" smtClean="0">
                <a:solidFill>
                  <a:schemeClr val="accent1">
                    <a:lumMod val="75000"/>
                  </a:schemeClr>
                </a:solidFill>
              </a:rPr>
              <a:t>Process</a:t>
            </a:r>
            <a:endParaRPr lang="en-US" dirty="0"/>
          </a:p>
        </p:txBody>
      </p:sp>
      <p:sp>
        <p:nvSpPr>
          <p:cNvPr id="4" name="Date Placeholder 3"/>
          <p:cNvSpPr>
            <a:spLocks noGrp="1"/>
          </p:cNvSpPr>
          <p:nvPr>
            <p:ph type="dt" sz="half" idx="10"/>
          </p:nvPr>
        </p:nvSpPr>
        <p:spPr/>
        <p:txBody>
          <a:bodyPr/>
          <a:lstStyle/>
          <a:p>
            <a:r>
              <a:rPr lang="en-US" dirty="0" smtClean="0"/>
              <a:t>9/10/2013</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22</a:t>
            </a:fld>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8800" y="1371600"/>
            <a:ext cx="5562600" cy="476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25902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1">
                    <a:lumMod val="75000"/>
                  </a:schemeClr>
                </a:solidFill>
              </a:rPr>
              <a:t>TLYF Results</a:t>
            </a:r>
            <a:endParaRPr lang="en-US" dirty="0"/>
          </a:p>
        </p:txBody>
      </p:sp>
      <p:sp>
        <p:nvSpPr>
          <p:cNvPr id="4" name="Date Placeholder 3"/>
          <p:cNvSpPr>
            <a:spLocks noGrp="1"/>
          </p:cNvSpPr>
          <p:nvPr>
            <p:ph type="dt" sz="half" idx="10"/>
          </p:nvPr>
        </p:nvSpPr>
        <p:spPr/>
        <p:txBody>
          <a:bodyPr/>
          <a:lstStyle/>
          <a:p>
            <a:r>
              <a:rPr lang="en-US" dirty="0" smtClean="0"/>
              <a:t>9/10/2013</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23</a:t>
            </a:fld>
            <a:endParaRPr lang="en-US"/>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76400"/>
            <a:ext cx="8229600" cy="4267200"/>
          </a:xfrm>
        </p:spPr>
      </p:pic>
    </p:spTree>
    <p:extLst>
      <p:ext uri="{BB962C8B-B14F-4D97-AF65-F5344CB8AC3E}">
        <p14:creationId xmlns:p14="http://schemas.microsoft.com/office/powerpoint/2010/main" val="37719614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1">
                    <a:lumMod val="75000"/>
                  </a:schemeClr>
                </a:solidFill>
              </a:rPr>
              <a:t>TLYF</a:t>
            </a:r>
            <a:r>
              <a:rPr lang="en-US" dirty="0">
                <a:solidFill>
                  <a:schemeClr val="accent1">
                    <a:lumMod val="75000"/>
                  </a:schemeClr>
                </a:solidFill>
              </a:rPr>
              <a:t> </a:t>
            </a:r>
            <a:r>
              <a:rPr lang="en-US" dirty="0" smtClean="0">
                <a:solidFill>
                  <a:schemeClr val="accent1">
                    <a:lumMod val="75000"/>
                  </a:schemeClr>
                </a:solidFill>
              </a:rPr>
              <a:t>Results</a:t>
            </a:r>
            <a:endParaRPr lang="en-US" dirty="0"/>
          </a:p>
        </p:txBody>
      </p:sp>
      <p:sp>
        <p:nvSpPr>
          <p:cNvPr id="4" name="Date Placeholder 3"/>
          <p:cNvSpPr>
            <a:spLocks noGrp="1"/>
          </p:cNvSpPr>
          <p:nvPr>
            <p:ph type="dt" sz="half" idx="10"/>
          </p:nvPr>
        </p:nvSpPr>
        <p:spPr/>
        <p:txBody>
          <a:bodyPr/>
          <a:lstStyle/>
          <a:p>
            <a:r>
              <a:rPr lang="en-US" dirty="0" smtClean="0"/>
              <a:t>9/10/2013</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24</a:t>
            </a:fld>
            <a:endParaRPr lang="en-US"/>
          </a:p>
        </p:txBody>
      </p:sp>
      <p:sp>
        <p:nvSpPr>
          <p:cNvPr id="3" name="Content Placeholder 2"/>
          <p:cNvSpPr>
            <a:spLocks noGrp="1"/>
          </p:cNvSpPr>
          <p:nvPr>
            <p:ph idx="1"/>
          </p:nvPr>
        </p:nvSpPr>
        <p:spPr/>
        <p:txBody>
          <a:bodyPr/>
          <a:lstStyle/>
          <a:p>
            <a:pPr lvl="0"/>
            <a:r>
              <a:rPr lang="en-US" sz="2400" dirty="0"/>
              <a:t>Identified </a:t>
            </a:r>
            <a:r>
              <a:rPr lang="en-US" sz="2400" dirty="0" smtClean="0"/>
              <a:t>17 test </a:t>
            </a:r>
            <a:r>
              <a:rPr lang="en-US" sz="2400" dirty="0"/>
              <a:t>cases from the JWST Concept of Operation Document, JWST-OPS-002018, Rev D 01-31-2011 and the JWST-PLAN-002004 OBS FSW End-To-End Verification and Validation Test Plan, Draft Rev B Jan </a:t>
            </a:r>
            <a:r>
              <a:rPr lang="en-US" sz="2400" dirty="0" smtClean="0"/>
              <a:t>2013</a:t>
            </a:r>
            <a:endParaRPr lang="en-US" sz="2400" dirty="0"/>
          </a:p>
          <a:p>
            <a:endParaRPr lang="en-US" dirty="0"/>
          </a:p>
        </p:txBody>
      </p:sp>
    </p:spTree>
    <p:extLst>
      <p:ext uri="{BB962C8B-B14F-4D97-AF65-F5344CB8AC3E}">
        <p14:creationId xmlns:p14="http://schemas.microsoft.com/office/powerpoint/2010/main" val="28633867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TIM Mining Overview</a:t>
            </a:r>
            <a:endParaRPr lang="en-US" dirty="0">
              <a:solidFill>
                <a:schemeClr val="accent1">
                  <a:lumMod val="75000"/>
                </a:schemeClr>
              </a:solidFill>
            </a:endParaRPr>
          </a:p>
        </p:txBody>
      </p:sp>
      <p:sp>
        <p:nvSpPr>
          <p:cNvPr id="3" name="Content Placeholder 2"/>
          <p:cNvSpPr>
            <a:spLocks noGrp="1"/>
          </p:cNvSpPr>
          <p:nvPr>
            <p:ph idx="1"/>
          </p:nvPr>
        </p:nvSpPr>
        <p:spPr>
          <a:xfrm>
            <a:off x="457200" y="1600200"/>
            <a:ext cx="8229600" cy="4648200"/>
          </a:xfrm>
        </p:spPr>
        <p:txBody>
          <a:bodyPr>
            <a:normAutofit fontScale="55000" lnSpcReduction="20000"/>
          </a:bodyPr>
          <a:lstStyle/>
          <a:p>
            <a:r>
              <a:rPr lang="en-US" sz="3600" dirty="0"/>
              <a:t>Mine the ORBIT ISIM TIMs in order </a:t>
            </a:r>
            <a:r>
              <a:rPr lang="en-US" sz="3600" dirty="0" smtClean="0"/>
              <a:t>to </a:t>
            </a:r>
            <a:r>
              <a:rPr lang="en-US" sz="3600" dirty="0"/>
              <a:t>identify areas in the software which could potentially contain additional errors, to provide validation for TIMs, and to provide evidence of and impact of existing errors specified by </a:t>
            </a:r>
            <a:r>
              <a:rPr lang="en-US" sz="3600" dirty="0" smtClean="0"/>
              <a:t>TIMs</a:t>
            </a:r>
            <a:endParaRPr lang="en-US" sz="3600" dirty="0"/>
          </a:p>
          <a:p>
            <a:pPr lvl="1"/>
            <a:r>
              <a:rPr lang="en-US" sz="3600" dirty="0" smtClean="0"/>
              <a:t>Utilizes </a:t>
            </a:r>
            <a:r>
              <a:rPr lang="en-US" sz="3600" dirty="0"/>
              <a:t>ORBIT TIMs that have been generated from the various phases of the IV&amp;V life cycle: Requirements, Design, Testing, and </a:t>
            </a:r>
            <a:r>
              <a:rPr lang="en-US" sz="3600" dirty="0" smtClean="0"/>
              <a:t>Code</a:t>
            </a:r>
            <a:endParaRPr lang="en-US" sz="3600" dirty="0"/>
          </a:p>
          <a:p>
            <a:pPr lvl="1"/>
            <a:r>
              <a:rPr lang="en-US" sz="3600" dirty="0" smtClean="0"/>
              <a:t>Requires </a:t>
            </a:r>
            <a:r>
              <a:rPr lang="en-US" sz="3600" dirty="0"/>
              <a:t>TIMs to be </a:t>
            </a:r>
            <a:r>
              <a:rPr lang="en-US" sz="3600" dirty="0" smtClean="0"/>
              <a:t>analyzed </a:t>
            </a:r>
            <a:r>
              <a:rPr lang="en-US" sz="3600" dirty="0"/>
              <a:t>manually to determine if they are candidates for test case development based on </a:t>
            </a:r>
            <a:r>
              <a:rPr lang="en-US" sz="3600" dirty="0" smtClean="0"/>
              <a:t>criteria </a:t>
            </a:r>
            <a:r>
              <a:rPr lang="en-US" sz="3600" dirty="0"/>
              <a:t>(state, severity Resolution Chronology, and Impact in addition to the benefit of additional rigor via testing, and testing feasibility</a:t>
            </a:r>
            <a:r>
              <a:rPr lang="en-US" sz="3600" dirty="0" smtClean="0"/>
              <a:t>)</a:t>
            </a:r>
            <a:endParaRPr lang="en-US" sz="3600" dirty="0"/>
          </a:p>
          <a:p>
            <a:pPr lvl="1"/>
            <a:r>
              <a:rPr lang="en-US" sz="3600" dirty="0" smtClean="0"/>
              <a:t>Allows for identification of areas </a:t>
            </a:r>
            <a:r>
              <a:rPr lang="en-US" sz="3600" dirty="0"/>
              <a:t>in the software which could potentially contain additional errors since the TIMs can </a:t>
            </a:r>
            <a:r>
              <a:rPr lang="en-US" sz="3600" dirty="0" smtClean="0"/>
              <a:t>show </a:t>
            </a:r>
            <a:r>
              <a:rPr lang="en-US" sz="3600" dirty="0"/>
              <a:t>areas which </a:t>
            </a:r>
            <a:r>
              <a:rPr lang="en-US" sz="3600" dirty="0" smtClean="0"/>
              <a:t>are </a:t>
            </a:r>
            <a:r>
              <a:rPr lang="en-US" sz="3600" dirty="0"/>
              <a:t>error </a:t>
            </a:r>
            <a:r>
              <a:rPr lang="en-US" sz="3600" dirty="0" smtClean="0"/>
              <a:t>prone</a:t>
            </a:r>
            <a:endParaRPr lang="en-US" sz="3600" dirty="0"/>
          </a:p>
          <a:p>
            <a:pPr lvl="1"/>
            <a:r>
              <a:rPr lang="en-US" sz="3600" dirty="0" smtClean="0"/>
              <a:t>Allows for </a:t>
            </a:r>
            <a:r>
              <a:rPr lang="en-US" sz="3600" dirty="0"/>
              <a:t>validation </a:t>
            </a:r>
            <a:r>
              <a:rPr lang="en-US" sz="3600" dirty="0" smtClean="0"/>
              <a:t>of </a:t>
            </a:r>
            <a:r>
              <a:rPr lang="en-US" sz="3600" dirty="0"/>
              <a:t>open TIMs where source code build artifacts are available, </a:t>
            </a:r>
            <a:r>
              <a:rPr lang="en-US" sz="3600" dirty="0" smtClean="0"/>
              <a:t>test </a:t>
            </a:r>
            <a:r>
              <a:rPr lang="en-US" sz="3600" dirty="0"/>
              <a:t>artifact are </a:t>
            </a:r>
            <a:r>
              <a:rPr lang="en-US" sz="3600" dirty="0" smtClean="0"/>
              <a:t>available are not</a:t>
            </a:r>
            <a:endParaRPr lang="en-US" sz="3600" dirty="0"/>
          </a:p>
          <a:p>
            <a:pPr lvl="1"/>
            <a:r>
              <a:rPr lang="en-US" sz="3600" dirty="0" smtClean="0"/>
              <a:t>Allows </a:t>
            </a:r>
            <a:r>
              <a:rPr lang="en-US" sz="3600" dirty="0"/>
              <a:t>IV&amp;V to provide evidence of the severity and impact of existing errors specified by </a:t>
            </a:r>
            <a:r>
              <a:rPr lang="en-US" sz="3600" dirty="0" smtClean="0"/>
              <a:t>TIMs</a:t>
            </a:r>
          </a:p>
          <a:p>
            <a:pPr lvl="1"/>
            <a:r>
              <a:rPr lang="en-US" sz="3600" dirty="0" smtClean="0"/>
              <a:t>Example of TIM Mining process using Code TIMs</a:t>
            </a:r>
            <a:endParaRPr lang="en-US" sz="3600" dirty="0"/>
          </a:p>
          <a:p>
            <a:endParaRPr lang="en-US" dirty="0"/>
          </a:p>
        </p:txBody>
      </p:sp>
      <p:sp>
        <p:nvSpPr>
          <p:cNvPr id="4" name="Date Placeholder 3"/>
          <p:cNvSpPr>
            <a:spLocks noGrp="1"/>
          </p:cNvSpPr>
          <p:nvPr>
            <p:ph type="dt" sz="half" idx="10"/>
          </p:nvPr>
        </p:nvSpPr>
        <p:spPr/>
        <p:txBody>
          <a:bodyPr/>
          <a:lstStyle/>
          <a:p>
            <a:r>
              <a:rPr lang="en-US" dirty="0" smtClean="0"/>
              <a:t>9/10/2013</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8937343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TIM </a:t>
            </a:r>
            <a:r>
              <a:rPr lang="en-US" dirty="0" smtClean="0">
                <a:solidFill>
                  <a:schemeClr val="accent1">
                    <a:lumMod val="75000"/>
                  </a:schemeClr>
                </a:solidFill>
              </a:rPr>
              <a:t>Mining Process</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a:t>ISIM Code </a:t>
            </a:r>
            <a:r>
              <a:rPr lang="en-US" dirty="0" smtClean="0"/>
              <a:t>TIMs</a:t>
            </a:r>
            <a:endParaRPr lang="en-US" dirty="0"/>
          </a:p>
          <a:p>
            <a:pPr lvl="1"/>
            <a:r>
              <a:rPr lang="en-US" dirty="0"/>
              <a:t>Create an Orbit query where Domain is ISIM, Defect Category is Code, and the State is one of Submitted, To Be Verified, Closed, Project Accepts </a:t>
            </a:r>
            <a:r>
              <a:rPr lang="en-US" dirty="0" smtClean="0"/>
              <a:t>Risk</a:t>
            </a:r>
            <a:endParaRPr lang="en-US" dirty="0"/>
          </a:p>
          <a:p>
            <a:pPr lvl="1"/>
            <a:r>
              <a:rPr lang="en-US" dirty="0"/>
              <a:t>Export the results of the query to an Excel </a:t>
            </a:r>
            <a:r>
              <a:rPr lang="en-US" dirty="0" smtClean="0"/>
              <a:t>spreadsheet</a:t>
            </a:r>
            <a:endParaRPr lang="en-US" dirty="0"/>
          </a:p>
          <a:p>
            <a:pPr lvl="1"/>
            <a:r>
              <a:rPr lang="en-US" dirty="0"/>
              <a:t>If the State of the TIM is PAR, the associated source code file is identified and the TIM is marked as a potential candidate for </a:t>
            </a:r>
            <a:r>
              <a:rPr lang="en-US" dirty="0" smtClean="0"/>
              <a:t>testing</a:t>
            </a:r>
            <a:endParaRPr lang="en-US" dirty="0"/>
          </a:p>
          <a:p>
            <a:pPr lvl="1"/>
            <a:r>
              <a:rPr lang="en-US" dirty="0"/>
              <a:t>If the State of the TIM is Submitted, To Be Verified, or Closed review the TIM to determine if a source code modification is/was </a:t>
            </a:r>
            <a:r>
              <a:rPr lang="en-US" dirty="0" smtClean="0"/>
              <a:t>required</a:t>
            </a:r>
            <a:endParaRPr lang="en-US" dirty="0"/>
          </a:p>
          <a:p>
            <a:pPr lvl="2"/>
            <a:r>
              <a:rPr lang="en-US" sz="2600" dirty="0"/>
              <a:t>The associated source code file is identified and the TIM is marked as a potential candidate for </a:t>
            </a:r>
            <a:r>
              <a:rPr lang="en-US" sz="2600" dirty="0" smtClean="0"/>
              <a:t>testing</a:t>
            </a:r>
            <a:endParaRPr lang="en-US" sz="2600" dirty="0"/>
          </a:p>
          <a:p>
            <a:pPr lvl="1"/>
            <a:r>
              <a:rPr lang="en-US" dirty="0"/>
              <a:t>Once all candidates have been identified, evaluate each candidate TIM based on state, severity, Resolution Chronology, and Impact in addition to the benefit of additional rigor via testing, testing feasibility, and the capability to test the requirement using the JIST </a:t>
            </a:r>
            <a:r>
              <a:rPr lang="en-US" dirty="0" smtClean="0"/>
              <a:t>environment</a:t>
            </a:r>
            <a:endParaRPr lang="en-US" dirty="0"/>
          </a:p>
          <a:p>
            <a:pPr lvl="1"/>
            <a:r>
              <a:rPr lang="en-US" dirty="0"/>
              <a:t>Select the final TIMs for </a:t>
            </a:r>
            <a:r>
              <a:rPr lang="en-US" dirty="0" smtClean="0"/>
              <a:t>testing</a:t>
            </a:r>
            <a:endParaRPr lang="en-US" dirty="0"/>
          </a:p>
          <a:p>
            <a:endParaRPr lang="en-US" dirty="0"/>
          </a:p>
        </p:txBody>
      </p:sp>
      <p:sp>
        <p:nvSpPr>
          <p:cNvPr id="4" name="Date Placeholder 3"/>
          <p:cNvSpPr>
            <a:spLocks noGrp="1"/>
          </p:cNvSpPr>
          <p:nvPr>
            <p:ph type="dt" sz="half" idx="10"/>
          </p:nvPr>
        </p:nvSpPr>
        <p:spPr/>
        <p:txBody>
          <a:bodyPr/>
          <a:lstStyle/>
          <a:p>
            <a:r>
              <a:rPr lang="en-US" dirty="0" smtClean="0"/>
              <a:t>9/10/2013</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9895509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TIM </a:t>
            </a:r>
            <a:r>
              <a:rPr lang="en-US" dirty="0" smtClean="0">
                <a:solidFill>
                  <a:schemeClr val="accent1">
                    <a:lumMod val="75000"/>
                  </a:schemeClr>
                </a:solidFill>
              </a:rPr>
              <a:t>Mining Process</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8657" y="1600200"/>
            <a:ext cx="7946685" cy="4525963"/>
          </a:xfrm>
        </p:spPr>
      </p:pic>
      <p:sp>
        <p:nvSpPr>
          <p:cNvPr id="4" name="Date Placeholder 3"/>
          <p:cNvSpPr>
            <a:spLocks noGrp="1"/>
          </p:cNvSpPr>
          <p:nvPr>
            <p:ph type="dt" sz="half" idx="10"/>
          </p:nvPr>
        </p:nvSpPr>
        <p:spPr/>
        <p:txBody>
          <a:bodyPr/>
          <a:lstStyle/>
          <a:p>
            <a:r>
              <a:rPr lang="en-US" dirty="0" smtClean="0"/>
              <a:t>9/10/2013</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20290915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TIM </a:t>
            </a:r>
            <a:r>
              <a:rPr lang="en-US" dirty="0" smtClean="0">
                <a:solidFill>
                  <a:schemeClr val="accent1">
                    <a:lumMod val="75000"/>
                  </a:schemeClr>
                </a:solidFill>
              </a:rPr>
              <a:t>Mining Process</a:t>
            </a:r>
            <a:endParaRPr lang="en-US" dirty="0"/>
          </a:p>
        </p:txBody>
      </p:sp>
      <p:sp>
        <p:nvSpPr>
          <p:cNvPr id="4" name="Date Placeholder 3"/>
          <p:cNvSpPr>
            <a:spLocks noGrp="1"/>
          </p:cNvSpPr>
          <p:nvPr>
            <p:ph type="dt" sz="half" idx="10"/>
          </p:nvPr>
        </p:nvSpPr>
        <p:spPr/>
        <p:txBody>
          <a:bodyPr/>
          <a:lstStyle/>
          <a:p>
            <a:r>
              <a:rPr lang="en-US" dirty="0" smtClean="0"/>
              <a:t>9/10/2013</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28</a:t>
            </a:fld>
            <a:endParaRPr lang="en-US"/>
          </a:p>
        </p:txBody>
      </p:sp>
      <p:sp>
        <p:nvSpPr>
          <p:cNvPr id="3" name="Content Placeholder 2"/>
          <p:cNvSpPr>
            <a:spLocks noGrp="1"/>
          </p:cNvSpPr>
          <p:nvPr>
            <p:ph idx="1"/>
          </p:nvPr>
        </p:nvSpPr>
        <p:spPr/>
        <p:txBody>
          <a:bodyPr>
            <a:normAutofit/>
          </a:bodyPr>
          <a:lstStyle/>
          <a:p>
            <a:pPr lvl="0"/>
            <a:r>
              <a:rPr lang="en-US" sz="2400" dirty="0"/>
              <a:t>Identify test cases based on selected TIMs (grouping TIMs where appropriate</a:t>
            </a:r>
            <a:r>
              <a:rPr lang="en-US" sz="2400" dirty="0" smtClean="0"/>
              <a:t>)</a:t>
            </a:r>
            <a:endParaRPr lang="en-US" sz="2400" dirty="0"/>
          </a:p>
          <a:p>
            <a:pPr lvl="0"/>
            <a:r>
              <a:rPr lang="en-US" sz="2400" dirty="0" smtClean="0"/>
              <a:t>Develop </a:t>
            </a:r>
            <a:r>
              <a:rPr lang="en-US" sz="2400" dirty="0"/>
              <a:t>identified TIM based test </a:t>
            </a:r>
            <a:r>
              <a:rPr lang="en-US" sz="2400" dirty="0" smtClean="0"/>
              <a:t>cases</a:t>
            </a:r>
            <a:endParaRPr lang="en-US" sz="2400" dirty="0"/>
          </a:p>
          <a:p>
            <a:endParaRPr lang="en-US" dirty="0"/>
          </a:p>
        </p:txBody>
      </p:sp>
    </p:spTree>
    <p:extLst>
      <p:ext uri="{BB962C8B-B14F-4D97-AF65-F5344CB8AC3E}">
        <p14:creationId xmlns:p14="http://schemas.microsoft.com/office/powerpoint/2010/main" val="41573822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TIM </a:t>
            </a:r>
            <a:r>
              <a:rPr lang="en-US" dirty="0" smtClean="0">
                <a:solidFill>
                  <a:schemeClr val="accent1">
                    <a:lumMod val="75000"/>
                  </a:schemeClr>
                </a:solidFill>
              </a:rPr>
              <a:t>Mining Results</a:t>
            </a:r>
            <a:endParaRPr lang="en-US" dirty="0"/>
          </a:p>
        </p:txBody>
      </p:sp>
      <p:sp>
        <p:nvSpPr>
          <p:cNvPr id="4" name="Date Placeholder 3"/>
          <p:cNvSpPr>
            <a:spLocks noGrp="1"/>
          </p:cNvSpPr>
          <p:nvPr>
            <p:ph type="dt" sz="half" idx="10"/>
          </p:nvPr>
        </p:nvSpPr>
        <p:spPr/>
        <p:txBody>
          <a:bodyPr/>
          <a:lstStyle/>
          <a:p>
            <a:r>
              <a:rPr lang="en-US" dirty="0" smtClean="0"/>
              <a:t>9/10/2013</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29</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14" y="1371600"/>
            <a:ext cx="8001000" cy="4769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44175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JWST Overview</a:t>
            </a:r>
            <a:endParaRPr lang="en-US" dirty="0">
              <a:solidFill>
                <a:schemeClr val="accent1">
                  <a:lumMod val="75000"/>
                </a:schemeClr>
              </a:solidFill>
            </a:endParaRPr>
          </a:p>
        </p:txBody>
      </p:sp>
      <p:sp>
        <p:nvSpPr>
          <p:cNvPr id="3" name="Content Placeholder 2"/>
          <p:cNvSpPr>
            <a:spLocks noGrp="1"/>
          </p:cNvSpPr>
          <p:nvPr>
            <p:ph idx="1"/>
          </p:nvPr>
        </p:nvSpPr>
        <p:spPr>
          <a:xfrm>
            <a:off x="457200" y="1371600"/>
            <a:ext cx="8229600" cy="4876800"/>
          </a:xfrm>
        </p:spPr>
        <p:txBody>
          <a:bodyPr>
            <a:normAutofit fontScale="92500" lnSpcReduction="10000"/>
          </a:bodyPr>
          <a:lstStyle/>
          <a:p>
            <a:r>
              <a:rPr lang="en-US" sz="2400" dirty="0" smtClean="0"/>
              <a:t>JWST </a:t>
            </a:r>
            <a:r>
              <a:rPr lang="en-US" sz="2400" dirty="0"/>
              <a:t>is a large, infrared-optimized space </a:t>
            </a:r>
            <a:r>
              <a:rPr lang="en-US" sz="2400" dirty="0" smtClean="0"/>
              <a:t>telescope</a:t>
            </a:r>
          </a:p>
          <a:p>
            <a:pPr lvl="1"/>
            <a:r>
              <a:rPr lang="en-US" sz="2400" dirty="0"/>
              <a:t>C</a:t>
            </a:r>
            <a:r>
              <a:rPr lang="en-US" sz="2400" dirty="0" smtClean="0"/>
              <a:t>urrently </a:t>
            </a:r>
            <a:r>
              <a:rPr lang="en-US" sz="2400" dirty="0"/>
              <a:t>scheduled </a:t>
            </a:r>
            <a:r>
              <a:rPr lang="en-US" sz="2400" dirty="0" smtClean="0"/>
              <a:t>for launch </a:t>
            </a:r>
            <a:r>
              <a:rPr lang="en-US" sz="2400" dirty="0"/>
              <a:t>in </a:t>
            </a:r>
            <a:r>
              <a:rPr lang="en-US" sz="2400" dirty="0" smtClean="0"/>
              <a:t>2018</a:t>
            </a:r>
          </a:p>
          <a:p>
            <a:pPr lvl="1"/>
            <a:r>
              <a:rPr lang="en-US" sz="2400" dirty="0" smtClean="0"/>
              <a:t>Developed </a:t>
            </a:r>
            <a:r>
              <a:rPr lang="en-US" sz="2400" dirty="0"/>
              <a:t>to find </a:t>
            </a:r>
            <a:r>
              <a:rPr lang="en-US" sz="2400" dirty="0" smtClean="0"/>
              <a:t>the first galaxies that </a:t>
            </a:r>
            <a:r>
              <a:rPr lang="en-US" sz="2400" dirty="0"/>
              <a:t>formed in the early </a:t>
            </a:r>
            <a:r>
              <a:rPr lang="en-US" sz="2400" dirty="0" smtClean="0"/>
              <a:t>Universe </a:t>
            </a:r>
          </a:p>
          <a:p>
            <a:r>
              <a:rPr lang="en-US" sz="2400" dirty="0" smtClean="0"/>
              <a:t>The </a:t>
            </a:r>
            <a:r>
              <a:rPr lang="en-US" sz="2400" dirty="0"/>
              <a:t>JWST architecture is organized into </a:t>
            </a:r>
            <a:r>
              <a:rPr lang="en-US" sz="2400" dirty="0" smtClean="0"/>
              <a:t>three segments</a:t>
            </a:r>
          </a:p>
          <a:p>
            <a:pPr lvl="1"/>
            <a:r>
              <a:rPr lang="en-US" sz="2400" dirty="0" smtClean="0"/>
              <a:t>Launch</a:t>
            </a:r>
          </a:p>
          <a:p>
            <a:pPr lvl="1"/>
            <a:r>
              <a:rPr lang="en-US" sz="2400" dirty="0" smtClean="0"/>
              <a:t>Observatory</a:t>
            </a:r>
          </a:p>
          <a:p>
            <a:pPr lvl="1"/>
            <a:r>
              <a:rPr lang="en-US" sz="2400" dirty="0" smtClean="0"/>
              <a:t>Ground</a:t>
            </a:r>
          </a:p>
          <a:p>
            <a:r>
              <a:rPr lang="en-US" sz="2400" dirty="0" smtClean="0"/>
              <a:t>The </a:t>
            </a:r>
            <a:r>
              <a:rPr lang="en-US" sz="2400" dirty="0"/>
              <a:t>Observatory segment is composed of three </a:t>
            </a:r>
            <a:r>
              <a:rPr lang="en-US" sz="2400" dirty="0" smtClean="0"/>
              <a:t>elements</a:t>
            </a:r>
          </a:p>
          <a:p>
            <a:pPr lvl="1"/>
            <a:r>
              <a:rPr lang="en-US" sz="2400" dirty="0" smtClean="0"/>
              <a:t>Integrated </a:t>
            </a:r>
            <a:r>
              <a:rPr lang="en-US" sz="2400" dirty="0"/>
              <a:t>Science Instrument Module (ISIM), including Science Instruments (SI</a:t>
            </a:r>
            <a:r>
              <a:rPr lang="en-US" sz="2400" dirty="0" smtClean="0"/>
              <a:t>)</a:t>
            </a:r>
          </a:p>
          <a:p>
            <a:pPr lvl="1"/>
            <a:r>
              <a:rPr lang="en-US" sz="2400" dirty="0" smtClean="0"/>
              <a:t>Optical </a:t>
            </a:r>
            <a:r>
              <a:rPr lang="en-US" sz="2400" dirty="0"/>
              <a:t>Telescope Element (OTE</a:t>
            </a:r>
            <a:r>
              <a:rPr lang="en-US" sz="2400" dirty="0" smtClean="0"/>
              <a:t>)</a:t>
            </a:r>
          </a:p>
          <a:p>
            <a:pPr lvl="1"/>
            <a:r>
              <a:rPr lang="en-US" sz="2400" dirty="0"/>
              <a:t>S</a:t>
            </a:r>
            <a:r>
              <a:rPr lang="en-US" sz="2400" dirty="0" smtClean="0"/>
              <a:t>pacecraft </a:t>
            </a:r>
            <a:r>
              <a:rPr lang="en-US" sz="2400" dirty="0"/>
              <a:t>Element (SCE</a:t>
            </a:r>
            <a:r>
              <a:rPr lang="en-US" sz="2400" dirty="0" smtClean="0"/>
              <a:t>)</a:t>
            </a:r>
          </a:p>
          <a:p>
            <a:endParaRPr lang="en-US" sz="2000" dirty="0"/>
          </a:p>
        </p:txBody>
      </p:sp>
      <p:sp>
        <p:nvSpPr>
          <p:cNvPr id="4" name="Date Placeholder 3"/>
          <p:cNvSpPr>
            <a:spLocks noGrp="1"/>
          </p:cNvSpPr>
          <p:nvPr>
            <p:ph type="dt" sz="half" idx="10"/>
          </p:nvPr>
        </p:nvSpPr>
        <p:spPr/>
        <p:txBody>
          <a:bodyPr/>
          <a:lstStyle/>
          <a:p>
            <a:r>
              <a:rPr lang="en-US" dirty="0" smtClean="0"/>
              <a:t>9/10/2013</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3</a:t>
            </a:fld>
            <a:endParaRPr lang="en-US" dirty="0"/>
          </a:p>
        </p:txBody>
      </p:sp>
    </p:spTree>
    <p:extLst>
      <p:ext uri="{BB962C8B-B14F-4D97-AF65-F5344CB8AC3E}">
        <p14:creationId xmlns:p14="http://schemas.microsoft.com/office/powerpoint/2010/main" val="12362046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TIM </a:t>
            </a:r>
            <a:r>
              <a:rPr lang="en-US" dirty="0" smtClean="0">
                <a:solidFill>
                  <a:schemeClr val="accent1">
                    <a:lumMod val="75000"/>
                  </a:schemeClr>
                </a:solidFill>
              </a:rPr>
              <a:t>Mining Results</a:t>
            </a:r>
            <a:endParaRPr lang="en-US" dirty="0"/>
          </a:p>
        </p:txBody>
      </p:sp>
      <p:sp>
        <p:nvSpPr>
          <p:cNvPr id="4" name="Date Placeholder 3"/>
          <p:cNvSpPr>
            <a:spLocks noGrp="1"/>
          </p:cNvSpPr>
          <p:nvPr>
            <p:ph type="dt" sz="half" idx="10"/>
          </p:nvPr>
        </p:nvSpPr>
        <p:spPr/>
        <p:txBody>
          <a:bodyPr/>
          <a:lstStyle/>
          <a:p>
            <a:r>
              <a:rPr lang="en-US" dirty="0" smtClean="0"/>
              <a:t>9/10/2013</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30</a:t>
            </a:fld>
            <a:endParaRPr lang="en-US"/>
          </a:p>
        </p:txBody>
      </p:sp>
      <p:sp>
        <p:nvSpPr>
          <p:cNvPr id="3" name="Content Placeholder 2"/>
          <p:cNvSpPr>
            <a:spLocks noGrp="1"/>
          </p:cNvSpPr>
          <p:nvPr>
            <p:ph idx="1"/>
          </p:nvPr>
        </p:nvSpPr>
        <p:spPr/>
        <p:txBody>
          <a:bodyPr/>
          <a:lstStyle/>
          <a:p>
            <a:pPr lvl="0"/>
            <a:r>
              <a:rPr lang="en-US" sz="2400" dirty="0" smtClean="0"/>
              <a:t>Identified 29 </a:t>
            </a:r>
            <a:r>
              <a:rPr lang="en-US" sz="2400" dirty="0"/>
              <a:t>test cases utilizing the list of ORBIT ISIM Requirements, Code, Design, and Test TIMs that were in the Submitted, To Be Verified, Closed, and Project Accepts Risk </a:t>
            </a:r>
            <a:r>
              <a:rPr lang="en-US" sz="2400" dirty="0" smtClean="0"/>
              <a:t>states</a:t>
            </a:r>
          </a:p>
          <a:p>
            <a:pPr lvl="0"/>
            <a:r>
              <a:rPr lang="en-US" sz="2400" dirty="0" smtClean="0"/>
              <a:t>The </a:t>
            </a:r>
            <a:r>
              <a:rPr lang="en-US" sz="2400" dirty="0"/>
              <a:t>results of the filtering of the ISIM TIMs to spreadsheets were: 154 Requirements TIMs, 124 Code TIMs, 44 Design TIMs, </a:t>
            </a:r>
            <a:r>
              <a:rPr lang="en-US" sz="2400" dirty="0" smtClean="0"/>
              <a:t>and </a:t>
            </a:r>
            <a:r>
              <a:rPr lang="en-US" sz="2400" dirty="0"/>
              <a:t>49 Test </a:t>
            </a:r>
            <a:r>
              <a:rPr lang="en-US" sz="2400" dirty="0" smtClean="0"/>
              <a:t>TIMs</a:t>
            </a:r>
            <a:endParaRPr lang="en-US" sz="2400" dirty="0"/>
          </a:p>
          <a:p>
            <a:endParaRPr lang="en-US" dirty="0"/>
          </a:p>
        </p:txBody>
      </p:sp>
    </p:spTree>
    <p:extLst>
      <p:ext uri="{BB962C8B-B14F-4D97-AF65-F5344CB8AC3E}">
        <p14:creationId xmlns:p14="http://schemas.microsoft.com/office/powerpoint/2010/main" val="26345816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1">
                    <a:lumMod val="75000"/>
                  </a:schemeClr>
                </a:solidFill>
              </a:rPr>
              <a:t>Source Code Metrics</a:t>
            </a:r>
            <a:br>
              <a:rPr lang="en-US" dirty="0" smtClean="0">
                <a:solidFill>
                  <a:schemeClr val="accent1">
                    <a:lumMod val="75000"/>
                  </a:schemeClr>
                </a:solidFill>
              </a:rPr>
            </a:br>
            <a:r>
              <a:rPr lang="en-US" dirty="0" smtClean="0">
                <a:solidFill>
                  <a:schemeClr val="accent1">
                    <a:lumMod val="75000"/>
                  </a:schemeClr>
                </a:solidFill>
              </a:rPr>
              <a:t>Overview</a:t>
            </a:r>
            <a:endParaRPr lang="en-US" dirty="0">
              <a:solidFill>
                <a:schemeClr val="accent1">
                  <a:lumMod val="75000"/>
                </a:schemeClr>
              </a:solidFill>
            </a:endParaRPr>
          </a:p>
        </p:txBody>
      </p:sp>
      <p:sp>
        <p:nvSpPr>
          <p:cNvPr id="3" name="Content Placeholder 2"/>
          <p:cNvSpPr>
            <a:spLocks noGrp="1"/>
          </p:cNvSpPr>
          <p:nvPr>
            <p:ph idx="1"/>
          </p:nvPr>
        </p:nvSpPr>
        <p:spPr/>
        <p:txBody>
          <a:bodyPr>
            <a:normAutofit fontScale="77500" lnSpcReduction="20000"/>
          </a:bodyPr>
          <a:lstStyle/>
          <a:p>
            <a:r>
              <a:rPr lang="en-US" dirty="0"/>
              <a:t>Utilize </a:t>
            </a:r>
            <a:r>
              <a:rPr lang="en-US" dirty="0" smtClean="0"/>
              <a:t>source code complexity </a:t>
            </a:r>
            <a:r>
              <a:rPr lang="en-US" dirty="0"/>
              <a:t>metrics </a:t>
            </a:r>
            <a:r>
              <a:rPr lang="en-US" dirty="0" smtClean="0"/>
              <a:t>to </a:t>
            </a:r>
            <a:r>
              <a:rPr lang="en-US" dirty="0"/>
              <a:t>identify areas in the software which are substantially complex (based on selected metrics and distribution of metrics values</a:t>
            </a:r>
            <a:r>
              <a:rPr lang="en-US" dirty="0" smtClean="0"/>
              <a:t>)</a:t>
            </a:r>
            <a:endParaRPr lang="en-US" dirty="0"/>
          </a:p>
          <a:p>
            <a:pPr lvl="1"/>
            <a:r>
              <a:rPr lang="en-US" dirty="0"/>
              <a:t>This process </a:t>
            </a:r>
            <a:r>
              <a:rPr lang="en-US" dirty="0" smtClean="0"/>
              <a:t>utilizes </a:t>
            </a:r>
            <a:r>
              <a:rPr lang="en-US" dirty="0"/>
              <a:t>the Understand for C++ tool to generate metrics for the ISIM </a:t>
            </a:r>
            <a:r>
              <a:rPr lang="en-US" dirty="0" smtClean="0"/>
              <a:t>FSW</a:t>
            </a:r>
            <a:endParaRPr lang="en-US" dirty="0"/>
          </a:p>
          <a:p>
            <a:pPr lvl="1"/>
            <a:r>
              <a:rPr lang="en-US" dirty="0"/>
              <a:t>Specific metrics are selected and analyzed to identify areas of the ISIM FSW which are deemed to be substantially complex to merit additional testing by </a:t>
            </a:r>
            <a:r>
              <a:rPr lang="en-US" dirty="0" smtClean="0"/>
              <a:t>IV&amp;V</a:t>
            </a:r>
            <a:endParaRPr lang="en-US" dirty="0"/>
          </a:p>
          <a:p>
            <a:pPr lvl="1"/>
            <a:r>
              <a:rPr lang="en-US" dirty="0"/>
              <a:t>This process will be used as a supplement to the three previous test case identification methods in this </a:t>
            </a:r>
            <a:r>
              <a:rPr lang="en-US" dirty="0" smtClean="0"/>
              <a:t>section</a:t>
            </a:r>
          </a:p>
          <a:p>
            <a:pPr lvl="1"/>
            <a:r>
              <a:rPr lang="en-US" dirty="0" smtClean="0"/>
              <a:t>If </a:t>
            </a:r>
            <a:r>
              <a:rPr lang="en-US" dirty="0"/>
              <a:t>an area of the ISIM source code is determined to be substantially complex and a test case is identified for the same area, then additional testing rigor can be applied to the software area by creating additional test </a:t>
            </a:r>
            <a:r>
              <a:rPr lang="en-US" dirty="0" smtClean="0"/>
              <a:t>cases</a:t>
            </a:r>
            <a:endParaRPr lang="en-US" dirty="0"/>
          </a:p>
          <a:p>
            <a:pPr marL="0" indent="0">
              <a:buNone/>
            </a:pPr>
            <a:endParaRPr lang="en-US" dirty="0"/>
          </a:p>
        </p:txBody>
      </p:sp>
      <p:sp>
        <p:nvSpPr>
          <p:cNvPr id="4" name="Date Placeholder 3"/>
          <p:cNvSpPr>
            <a:spLocks noGrp="1"/>
          </p:cNvSpPr>
          <p:nvPr>
            <p:ph type="dt" sz="half" idx="10"/>
          </p:nvPr>
        </p:nvSpPr>
        <p:spPr/>
        <p:txBody>
          <a:bodyPr/>
          <a:lstStyle/>
          <a:p>
            <a:r>
              <a:rPr lang="en-US" dirty="0" smtClean="0"/>
              <a:t>9/10/2013</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30485635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1">
                    <a:lumMod val="75000"/>
                  </a:schemeClr>
                </a:solidFill>
              </a:rPr>
              <a:t>Source Code Metrics</a:t>
            </a:r>
            <a:br>
              <a:rPr lang="en-US" dirty="0">
                <a:solidFill>
                  <a:schemeClr val="accent1">
                    <a:lumMod val="75000"/>
                  </a:schemeClr>
                </a:solidFill>
              </a:rPr>
            </a:br>
            <a:r>
              <a:rPr lang="en-US" dirty="0" smtClean="0">
                <a:solidFill>
                  <a:schemeClr val="accent1">
                    <a:lumMod val="75000"/>
                  </a:schemeClr>
                </a:solidFill>
              </a:rPr>
              <a:t>Process</a:t>
            </a:r>
            <a:endParaRPr lang="en-US" dirty="0"/>
          </a:p>
        </p:txBody>
      </p:sp>
      <p:sp>
        <p:nvSpPr>
          <p:cNvPr id="3" name="Content Placeholder 2"/>
          <p:cNvSpPr>
            <a:spLocks noGrp="1"/>
          </p:cNvSpPr>
          <p:nvPr>
            <p:ph idx="1"/>
          </p:nvPr>
        </p:nvSpPr>
        <p:spPr>
          <a:xfrm>
            <a:off x="457200" y="1447800"/>
            <a:ext cx="8229600" cy="4953000"/>
          </a:xfrm>
        </p:spPr>
        <p:txBody>
          <a:bodyPr>
            <a:normAutofit fontScale="25000" lnSpcReduction="20000"/>
          </a:bodyPr>
          <a:lstStyle/>
          <a:p>
            <a:pPr lvl="0"/>
            <a:r>
              <a:rPr lang="en-US" sz="8000" dirty="0" smtClean="0"/>
              <a:t>Generate </a:t>
            </a:r>
            <a:r>
              <a:rPr lang="en-US" sz="8000" dirty="0"/>
              <a:t>metrics using Understand for C++ on ISIM </a:t>
            </a:r>
            <a:r>
              <a:rPr lang="en-US" sz="8000" dirty="0" smtClean="0"/>
              <a:t>Build</a:t>
            </a:r>
            <a:endParaRPr lang="en-US" sz="8000" dirty="0"/>
          </a:p>
          <a:p>
            <a:pPr lvl="0"/>
            <a:r>
              <a:rPr lang="en-US" sz="8000" dirty="0"/>
              <a:t>Select Metrics to analyze from spreadsheet export from </a:t>
            </a:r>
            <a:r>
              <a:rPr lang="en-US" sz="8000" dirty="0" smtClean="0"/>
              <a:t>Understand</a:t>
            </a:r>
            <a:endParaRPr lang="en-US" sz="8000" dirty="0"/>
          </a:p>
          <a:p>
            <a:pPr lvl="1"/>
            <a:r>
              <a:rPr lang="en-US" sz="8000" dirty="0" err="1"/>
              <a:t>Cyclomatic</a:t>
            </a:r>
            <a:r>
              <a:rPr lang="en-US" sz="8000" dirty="0"/>
              <a:t> </a:t>
            </a:r>
            <a:r>
              <a:rPr lang="en-US" sz="8000" dirty="0" smtClean="0"/>
              <a:t>Complexity</a:t>
            </a:r>
            <a:r>
              <a:rPr lang="en-US" sz="8000" b="1" dirty="0"/>
              <a:t> </a:t>
            </a:r>
            <a:r>
              <a:rPr lang="en-US" sz="8000" dirty="0" smtClean="0"/>
              <a:t>- the </a:t>
            </a:r>
            <a:r>
              <a:rPr lang="en-US" sz="8000" dirty="0"/>
              <a:t>number of </a:t>
            </a:r>
            <a:r>
              <a:rPr lang="en-US" sz="8000" dirty="0" smtClean="0"/>
              <a:t>independent</a:t>
            </a:r>
            <a:r>
              <a:rPr lang="en-US" sz="8000" dirty="0"/>
              <a:t>, paths through a </a:t>
            </a:r>
            <a:r>
              <a:rPr lang="en-US" sz="8000" dirty="0" smtClean="0"/>
              <a:t>module</a:t>
            </a:r>
            <a:endParaRPr lang="en-US" sz="8000" dirty="0"/>
          </a:p>
          <a:p>
            <a:pPr lvl="1"/>
            <a:r>
              <a:rPr lang="en-US" sz="8000" dirty="0"/>
              <a:t>Sum </a:t>
            </a:r>
            <a:r>
              <a:rPr lang="en-US" sz="8000" dirty="0" err="1"/>
              <a:t>Cyclomatic</a:t>
            </a:r>
            <a:r>
              <a:rPr lang="en-US" sz="8000" dirty="0"/>
              <a:t> </a:t>
            </a:r>
            <a:r>
              <a:rPr lang="en-US" sz="8000" dirty="0" smtClean="0"/>
              <a:t>Complexity </a:t>
            </a:r>
            <a:r>
              <a:rPr lang="en-US" sz="8000" dirty="0"/>
              <a:t>- Sum of </a:t>
            </a:r>
            <a:r>
              <a:rPr lang="en-US" sz="8000" dirty="0" err="1"/>
              <a:t>cyclomatic</a:t>
            </a:r>
            <a:r>
              <a:rPr lang="en-US" sz="8000" dirty="0"/>
              <a:t> complexity of all nested functions or </a:t>
            </a:r>
            <a:r>
              <a:rPr lang="en-US" sz="8000" dirty="0" smtClean="0"/>
              <a:t>methods</a:t>
            </a:r>
            <a:endParaRPr lang="en-US" sz="8000" dirty="0"/>
          </a:p>
          <a:p>
            <a:pPr lvl="1"/>
            <a:r>
              <a:rPr lang="en-US" sz="8000" dirty="0"/>
              <a:t>Count of Coupled </a:t>
            </a:r>
            <a:r>
              <a:rPr lang="en-US" sz="8000" dirty="0" smtClean="0"/>
              <a:t>Classes </a:t>
            </a:r>
            <a:r>
              <a:rPr lang="en-US" sz="8000" dirty="0"/>
              <a:t>- The Coupling Between Object Classes (CBO) measure for a class is a count of the number of other classes to which it is </a:t>
            </a:r>
            <a:r>
              <a:rPr lang="en-US" sz="8000" dirty="0" smtClean="0"/>
              <a:t>coupled</a:t>
            </a:r>
          </a:p>
          <a:p>
            <a:pPr lvl="2"/>
            <a:r>
              <a:rPr lang="en-US" sz="7200" dirty="0" smtClean="0"/>
              <a:t>Class </a:t>
            </a:r>
            <a:r>
              <a:rPr lang="en-US" sz="7200" dirty="0"/>
              <a:t>A is coupled to class B if class A uses a type, data, or member from class </a:t>
            </a:r>
            <a:r>
              <a:rPr lang="en-US" sz="7200" dirty="0" smtClean="0"/>
              <a:t>B </a:t>
            </a:r>
          </a:p>
          <a:p>
            <a:pPr lvl="1"/>
            <a:r>
              <a:rPr lang="en-US" sz="8000" dirty="0" smtClean="0"/>
              <a:t>Maximum </a:t>
            </a:r>
            <a:r>
              <a:rPr lang="en-US" sz="8000" dirty="0"/>
              <a:t>Nesting Level of Control </a:t>
            </a:r>
            <a:r>
              <a:rPr lang="en-US" sz="8000" dirty="0" smtClean="0"/>
              <a:t>Constructs</a:t>
            </a:r>
            <a:r>
              <a:rPr lang="en-US" sz="8000" b="1" dirty="0"/>
              <a:t> </a:t>
            </a:r>
            <a:r>
              <a:rPr lang="en-US" sz="8000" dirty="0" smtClean="0"/>
              <a:t>- Maximum </a:t>
            </a:r>
            <a:r>
              <a:rPr lang="en-US" sz="8000" dirty="0"/>
              <a:t>nesting level of control constructs (if, while, for, switch, etc.) in the </a:t>
            </a:r>
            <a:r>
              <a:rPr lang="en-US" sz="8000" dirty="0" smtClean="0"/>
              <a:t>function</a:t>
            </a:r>
            <a:endParaRPr lang="en-US" sz="8000" dirty="0"/>
          </a:p>
          <a:p>
            <a:pPr lvl="1"/>
            <a:r>
              <a:rPr lang="en-US" sz="8000" dirty="0"/>
              <a:t>Maximum </a:t>
            </a:r>
            <a:r>
              <a:rPr lang="en-US" sz="8000" dirty="0" err="1"/>
              <a:t>Cyclomatic</a:t>
            </a:r>
            <a:r>
              <a:rPr lang="en-US" sz="8000" dirty="0"/>
              <a:t> </a:t>
            </a:r>
            <a:r>
              <a:rPr lang="en-US" sz="8000" dirty="0" smtClean="0"/>
              <a:t>Complexity</a:t>
            </a:r>
            <a:r>
              <a:rPr lang="en-US" sz="8000" b="1" dirty="0"/>
              <a:t> </a:t>
            </a:r>
            <a:r>
              <a:rPr lang="en-US" sz="8000" dirty="0" smtClean="0"/>
              <a:t>- </a:t>
            </a:r>
            <a:r>
              <a:rPr lang="en-US" sz="8000" dirty="0"/>
              <a:t>Maximum </a:t>
            </a:r>
            <a:r>
              <a:rPr lang="en-US" sz="8000" dirty="0" err="1"/>
              <a:t>cyclomatic</a:t>
            </a:r>
            <a:r>
              <a:rPr lang="en-US" sz="8000" dirty="0"/>
              <a:t> complexity of all nested functions or </a:t>
            </a:r>
            <a:r>
              <a:rPr lang="en-US" sz="8000" dirty="0" smtClean="0"/>
              <a:t>methods</a:t>
            </a:r>
          </a:p>
          <a:p>
            <a:pPr lvl="1"/>
            <a:r>
              <a:rPr lang="en-US" sz="8000" dirty="0" smtClean="0"/>
              <a:t>Path Count - Number </a:t>
            </a:r>
            <a:r>
              <a:rPr lang="en-US" sz="8000" dirty="0"/>
              <a:t>of unique paths through a body of code</a:t>
            </a:r>
          </a:p>
          <a:p>
            <a:pPr lvl="1"/>
            <a:r>
              <a:rPr lang="en-US" sz="8000" dirty="0" smtClean="0"/>
              <a:t>Knots</a:t>
            </a:r>
            <a:r>
              <a:rPr lang="en-US" sz="8000" b="1" dirty="0"/>
              <a:t> </a:t>
            </a:r>
            <a:r>
              <a:rPr lang="en-US" sz="8000" dirty="0" smtClean="0"/>
              <a:t>- </a:t>
            </a:r>
            <a:r>
              <a:rPr lang="en-US" sz="8000" dirty="0"/>
              <a:t>Measure of overlapping </a:t>
            </a:r>
            <a:r>
              <a:rPr lang="en-US" sz="8000" dirty="0" smtClean="0"/>
              <a:t>jumps where the </a:t>
            </a:r>
            <a:r>
              <a:rPr lang="en-US" sz="8000" dirty="0"/>
              <a:t>number of knots is proportional to the complexity of the control </a:t>
            </a:r>
            <a:r>
              <a:rPr lang="en-US" sz="8000" dirty="0" smtClean="0"/>
              <a:t>flow</a:t>
            </a:r>
            <a:endParaRPr lang="en-US" sz="8000" dirty="0"/>
          </a:p>
          <a:p>
            <a:pPr marL="0" indent="0">
              <a:buNone/>
            </a:pPr>
            <a:endParaRPr lang="en-US" dirty="0"/>
          </a:p>
        </p:txBody>
      </p:sp>
      <p:sp>
        <p:nvSpPr>
          <p:cNvPr id="4" name="Date Placeholder 3"/>
          <p:cNvSpPr>
            <a:spLocks noGrp="1"/>
          </p:cNvSpPr>
          <p:nvPr>
            <p:ph type="dt" sz="half" idx="10"/>
          </p:nvPr>
        </p:nvSpPr>
        <p:spPr/>
        <p:txBody>
          <a:bodyPr/>
          <a:lstStyle/>
          <a:p>
            <a:r>
              <a:rPr lang="en-US" dirty="0" smtClean="0"/>
              <a:t>9/10/2013</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20621713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1">
                    <a:lumMod val="75000"/>
                  </a:schemeClr>
                </a:solidFill>
              </a:rPr>
              <a:t>Source Code Metrics</a:t>
            </a:r>
            <a:br>
              <a:rPr lang="en-US" dirty="0" smtClean="0">
                <a:solidFill>
                  <a:schemeClr val="accent1">
                    <a:lumMod val="75000"/>
                  </a:schemeClr>
                </a:solidFill>
              </a:rPr>
            </a:br>
            <a:r>
              <a:rPr lang="en-US" dirty="0" smtClean="0">
                <a:solidFill>
                  <a:schemeClr val="accent1">
                    <a:lumMod val="75000"/>
                  </a:schemeClr>
                </a:solidFill>
              </a:rPr>
              <a:t>Process</a:t>
            </a:r>
            <a:endParaRPr lang="en-US" dirty="0"/>
          </a:p>
        </p:txBody>
      </p:sp>
      <p:sp>
        <p:nvSpPr>
          <p:cNvPr id="3" name="Content Placeholder 2"/>
          <p:cNvSpPr>
            <a:spLocks noGrp="1"/>
          </p:cNvSpPr>
          <p:nvPr>
            <p:ph idx="1"/>
          </p:nvPr>
        </p:nvSpPr>
        <p:spPr>
          <a:xfrm>
            <a:off x="457200" y="1600200"/>
            <a:ext cx="8229600" cy="4648200"/>
          </a:xfrm>
        </p:spPr>
        <p:txBody>
          <a:bodyPr>
            <a:normAutofit fontScale="70000" lnSpcReduction="20000"/>
          </a:bodyPr>
          <a:lstStyle/>
          <a:p>
            <a:pPr lvl="0"/>
            <a:r>
              <a:rPr lang="en-US" dirty="0"/>
              <a:t>Sort Files, Classes, Structures, and Functions by selected </a:t>
            </a:r>
            <a:r>
              <a:rPr lang="en-US" dirty="0" smtClean="0"/>
              <a:t>metrics</a:t>
            </a:r>
            <a:endParaRPr lang="en-US" dirty="0"/>
          </a:p>
          <a:p>
            <a:pPr lvl="0"/>
            <a:r>
              <a:rPr lang="en-US" dirty="0"/>
              <a:t>Analyze metrics distribution of Files, Classes, Structures/Unions, and </a:t>
            </a:r>
            <a:r>
              <a:rPr lang="en-US" dirty="0" smtClean="0"/>
              <a:t>Functions</a:t>
            </a:r>
            <a:endParaRPr lang="en-US" dirty="0"/>
          </a:p>
          <a:p>
            <a:pPr lvl="0"/>
            <a:r>
              <a:rPr lang="en-US" dirty="0"/>
              <a:t>Select a cutoff point based on analysis of metrics distribution in each list based on metrics </a:t>
            </a:r>
            <a:r>
              <a:rPr lang="en-US" dirty="0" smtClean="0"/>
              <a:t>values</a:t>
            </a:r>
            <a:endParaRPr lang="en-US" dirty="0"/>
          </a:p>
          <a:p>
            <a:pPr lvl="0"/>
            <a:r>
              <a:rPr lang="en-US" dirty="0"/>
              <a:t>Create a list of target areas (Files Classes, Structures/Unions, and Functions) based on selections from each </a:t>
            </a:r>
            <a:r>
              <a:rPr lang="en-US" dirty="0" smtClean="0"/>
              <a:t>list</a:t>
            </a:r>
            <a:endParaRPr lang="en-US" dirty="0"/>
          </a:p>
          <a:p>
            <a:pPr lvl="0"/>
            <a:r>
              <a:rPr lang="en-US" dirty="0"/>
              <a:t>Assign thresholds and rules for generating a final list of target </a:t>
            </a:r>
            <a:r>
              <a:rPr lang="en-US" dirty="0" smtClean="0"/>
              <a:t>areas</a:t>
            </a:r>
            <a:endParaRPr lang="en-US" dirty="0"/>
          </a:p>
          <a:p>
            <a:pPr lvl="1"/>
            <a:r>
              <a:rPr lang="en-US" dirty="0" smtClean="0"/>
              <a:t>Classes</a:t>
            </a:r>
            <a:endParaRPr lang="en-US" dirty="0"/>
          </a:p>
          <a:p>
            <a:pPr lvl="2"/>
            <a:r>
              <a:rPr lang="en-US" sz="2600" dirty="0"/>
              <a:t>Threshold for Count of Coupled Classes = 40</a:t>
            </a:r>
          </a:p>
          <a:p>
            <a:pPr lvl="2"/>
            <a:r>
              <a:rPr lang="en-US" sz="2600" dirty="0"/>
              <a:t>Maximum </a:t>
            </a:r>
            <a:r>
              <a:rPr lang="en-US" sz="2600" dirty="0" err="1"/>
              <a:t>Cyclomatic</a:t>
            </a:r>
            <a:r>
              <a:rPr lang="en-US" sz="2600" dirty="0"/>
              <a:t> Complexity = 80</a:t>
            </a:r>
          </a:p>
          <a:p>
            <a:pPr lvl="1"/>
            <a:r>
              <a:rPr lang="en-US" dirty="0"/>
              <a:t>Functions/Methods</a:t>
            </a:r>
          </a:p>
          <a:p>
            <a:pPr lvl="2"/>
            <a:r>
              <a:rPr lang="en-US" sz="2600" dirty="0"/>
              <a:t>Threshold for Path Count = 10000</a:t>
            </a:r>
          </a:p>
          <a:p>
            <a:pPr lvl="2"/>
            <a:r>
              <a:rPr lang="en-US" sz="2600" dirty="0"/>
              <a:t>Threshold for </a:t>
            </a:r>
            <a:r>
              <a:rPr lang="en-US" sz="2600" dirty="0" err="1"/>
              <a:t>Cyclomatic</a:t>
            </a:r>
            <a:r>
              <a:rPr lang="en-US" sz="2600" dirty="0"/>
              <a:t> Complexity = 80</a:t>
            </a:r>
          </a:p>
          <a:p>
            <a:pPr lvl="2"/>
            <a:r>
              <a:rPr lang="en-US" sz="2600" dirty="0"/>
              <a:t>Threshold for Maximum Nesting Level of Control Constructs = 6</a:t>
            </a:r>
          </a:p>
          <a:p>
            <a:endParaRPr lang="en-US" dirty="0"/>
          </a:p>
        </p:txBody>
      </p:sp>
      <p:sp>
        <p:nvSpPr>
          <p:cNvPr id="4" name="Date Placeholder 3"/>
          <p:cNvSpPr>
            <a:spLocks noGrp="1"/>
          </p:cNvSpPr>
          <p:nvPr>
            <p:ph type="dt" sz="half" idx="10"/>
          </p:nvPr>
        </p:nvSpPr>
        <p:spPr/>
        <p:txBody>
          <a:bodyPr/>
          <a:lstStyle/>
          <a:p>
            <a:r>
              <a:rPr lang="en-US" dirty="0" smtClean="0"/>
              <a:t>9/10/2013</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34154896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1">
                    <a:lumMod val="75000"/>
                  </a:schemeClr>
                </a:solidFill>
              </a:rPr>
              <a:t>Source Code Metrics</a:t>
            </a:r>
            <a:br>
              <a:rPr lang="en-US" dirty="0">
                <a:solidFill>
                  <a:schemeClr val="accent1">
                    <a:lumMod val="75000"/>
                  </a:schemeClr>
                </a:solidFill>
              </a:rPr>
            </a:br>
            <a:r>
              <a:rPr lang="en-US" dirty="0">
                <a:solidFill>
                  <a:schemeClr val="accent1">
                    <a:lumMod val="75000"/>
                  </a:schemeClr>
                </a:solidFill>
              </a:rPr>
              <a:t>Process</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76400"/>
            <a:ext cx="8229600" cy="4495800"/>
          </a:xfrm>
        </p:spPr>
      </p:pic>
      <p:sp>
        <p:nvSpPr>
          <p:cNvPr id="4" name="Date Placeholder 3"/>
          <p:cNvSpPr>
            <a:spLocks noGrp="1"/>
          </p:cNvSpPr>
          <p:nvPr>
            <p:ph type="dt" sz="half" idx="10"/>
          </p:nvPr>
        </p:nvSpPr>
        <p:spPr/>
        <p:txBody>
          <a:bodyPr/>
          <a:lstStyle/>
          <a:p>
            <a:r>
              <a:rPr lang="en-US" dirty="0" smtClean="0"/>
              <a:t>9/10/2013</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10394320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1">
                    <a:lumMod val="75000"/>
                  </a:schemeClr>
                </a:solidFill>
              </a:rPr>
              <a:t>Source Code Metrics</a:t>
            </a:r>
            <a:br>
              <a:rPr lang="en-US" dirty="0">
                <a:solidFill>
                  <a:schemeClr val="accent1">
                    <a:lumMod val="75000"/>
                  </a:schemeClr>
                </a:solidFill>
              </a:rPr>
            </a:br>
            <a:r>
              <a:rPr lang="en-US" dirty="0">
                <a:solidFill>
                  <a:schemeClr val="accent1">
                    <a:lumMod val="75000"/>
                  </a:schemeClr>
                </a:solidFill>
              </a:rPr>
              <a:t>Process</a:t>
            </a:r>
            <a:endParaRPr lang="en-US" dirty="0"/>
          </a:p>
        </p:txBody>
      </p:sp>
      <p:sp>
        <p:nvSpPr>
          <p:cNvPr id="3" name="Content Placeholder 2"/>
          <p:cNvSpPr>
            <a:spLocks noGrp="1"/>
          </p:cNvSpPr>
          <p:nvPr>
            <p:ph idx="1"/>
          </p:nvPr>
        </p:nvSpPr>
        <p:spPr>
          <a:xfrm>
            <a:off x="457200" y="1600200"/>
            <a:ext cx="8229600" cy="4648200"/>
          </a:xfrm>
        </p:spPr>
        <p:txBody>
          <a:bodyPr>
            <a:normAutofit fontScale="25000" lnSpcReduction="20000"/>
          </a:bodyPr>
          <a:lstStyle/>
          <a:p>
            <a:pPr lvl="0"/>
            <a:r>
              <a:rPr lang="en-US" sz="8000" dirty="0"/>
              <a:t>If the target area is a Class and either the Count of Coupled Classes is &gt;= to </a:t>
            </a:r>
            <a:r>
              <a:rPr lang="en-US" sz="8000" dirty="0" smtClean="0"/>
              <a:t>it’s </a:t>
            </a:r>
            <a:r>
              <a:rPr lang="en-US" sz="8000" dirty="0"/>
              <a:t>Threshold OR the Maximum </a:t>
            </a:r>
            <a:r>
              <a:rPr lang="en-US" sz="8000" dirty="0" err="1"/>
              <a:t>Cyclomatic</a:t>
            </a:r>
            <a:r>
              <a:rPr lang="en-US" sz="8000" dirty="0"/>
              <a:t> Complexity is &gt;= </a:t>
            </a:r>
            <a:r>
              <a:rPr lang="en-US" sz="8000" dirty="0" smtClean="0"/>
              <a:t>it’s </a:t>
            </a:r>
            <a:r>
              <a:rPr lang="en-US" sz="8000" dirty="0" smtClean="0"/>
              <a:t>Threshold</a:t>
            </a:r>
            <a:endParaRPr lang="en-US" sz="8000" dirty="0"/>
          </a:p>
          <a:p>
            <a:pPr lvl="1"/>
            <a:r>
              <a:rPr lang="en-US" sz="8000" dirty="0"/>
              <a:t>Add the Class to the list of Final Target Areas</a:t>
            </a:r>
          </a:p>
          <a:p>
            <a:pPr lvl="0"/>
            <a:r>
              <a:rPr lang="en-US" sz="8000" dirty="0" smtClean="0"/>
              <a:t>If </a:t>
            </a:r>
            <a:r>
              <a:rPr lang="en-US" sz="8000" dirty="0"/>
              <a:t>the target area is a Function/Method and two out of the following three metrics are &gt;= to their Thresholds: Path Count, </a:t>
            </a:r>
            <a:r>
              <a:rPr lang="en-US" sz="8000" dirty="0" err="1"/>
              <a:t>Cyclomatic</a:t>
            </a:r>
            <a:r>
              <a:rPr lang="en-US" sz="8000" dirty="0"/>
              <a:t> Complexity, and Maximum Nesting Level of Control </a:t>
            </a:r>
            <a:r>
              <a:rPr lang="en-US" sz="8000" dirty="0" smtClean="0"/>
              <a:t>Constructs</a:t>
            </a:r>
            <a:endParaRPr lang="en-US" sz="8000" dirty="0"/>
          </a:p>
          <a:p>
            <a:pPr lvl="1"/>
            <a:r>
              <a:rPr lang="en-US" sz="8000" dirty="0"/>
              <a:t>Add the Function/Method to the list of Final Target Areas</a:t>
            </a:r>
          </a:p>
          <a:p>
            <a:pPr lvl="0"/>
            <a:r>
              <a:rPr lang="en-US" sz="8000" dirty="0" smtClean="0"/>
              <a:t>Use </a:t>
            </a:r>
            <a:r>
              <a:rPr lang="en-US" sz="8000" dirty="0"/>
              <a:t>metrics results as a supplement to drive development of test cases to provide additional testing rigor to the test cases identified in this section by other </a:t>
            </a:r>
            <a:r>
              <a:rPr lang="en-US" sz="8000" dirty="0" smtClean="0"/>
              <a:t>methods</a:t>
            </a:r>
            <a:endParaRPr lang="en-US" sz="8000" dirty="0"/>
          </a:p>
          <a:p>
            <a:endParaRPr lang="en-US" dirty="0"/>
          </a:p>
        </p:txBody>
      </p:sp>
      <p:sp>
        <p:nvSpPr>
          <p:cNvPr id="4" name="Date Placeholder 3"/>
          <p:cNvSpPr>
            <a:spLocks noGrp="1"/>
          </p:cNvSpPr>
          <p:nvPr>
            <p:ph type="dt" sz="half" idx="10"/>
          </p:nvPr>
        </p:nvSpPr>
        <p:spPr/>
        <p:txBody>
          <a:bodyPr/>
          <a:lstStyle/>
          <a:p>
            <a:r>
              <a:rPr lang="en-US" dirty="0" smtClean="0"/>
              <a:t>9/10/2013</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35</a:t>
            </a:fld>
            <a:endParaRPr lang="en-US"/>
          </a:p>
        </p:txBody>
      </p:sp>
    </p:spTree>
    <p:extLst>
      <p:ext uri="{BB962C8B-B14F-4D97-AF65-F5344CB8AC3E}">
        <p14:creationId xmlns:p14="http://schemas.microsoft.com/office/powerpoint/2010/main" val="9625266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1">
                    <a:lumMod val="75000"/>
                  </a:schemeClr>
                </a:solidFill>
              </a:rPr>
              <a:t>Source Code Metrics</a:t>
            </a:r>
            <a:br>
              <a:rPr lang="en-US" dirty="0" smtClean="0">
                <a:solidFill>
                  <a:schemeClr val="accent1">
                    <a:lumMod val="75000"/>
                  </a:schemeClr>
                </a:solidFill>
              </a:rPr>
            </a:br>
            <a:r>
              <a:rPr lang="en-US" dirty="0" smtClean="0">
                <a:solidFill>
                  <a:schemeClr val="accent1">
                    <a:lumMod val="75000"/>
                  </a:schemeClr>
                </a:solidFill>
              </a:rPr>
              <a:t>Results</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00200"/>
            <a:ext cx="8229600" cy="4267200"/>
          </a:xfrm>
        </p:spPr>
      </p:pic>
      <p:sp>
        <p:nvSpPr>
          <p:cNvPr id="4" name="Date Placeholder 3"/>
          <p:cNvSpPr>
            <a:spLocks noGrp="1"/>
          </p:cNvSpPr>
          <p:nvPr>
            <p:ph type="dt" sz="half" idx="10"/>
          </p:nvPr>
        </p:nvSpPr>
        <p:spPr/>
        <p:txBody>
          <a:bodyPr/>
          <a:lstStyle/>
          <a:p>
            <a:r>
              <a:rPr lang="en-US" dirty="0" smtClean="0"/>
              <a:t>9/10/2013</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36</a:t>
            </a:fld>
            <a:endParaRPr lang="en-US"/>
          </a:p>
        </p:txBody>
      </p:sp>
    </p:spTree>
    <p:extLst>
      <p:ext uri="{BB962C8B-B14F-4D97-AF65-F5344CB8AC3E}">
        <p14:creationId xmlns:p14="http://schemas.microsoft.com/office/powerpoint/2010/main" val="7444157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1">
                    <a:lumMod val="75000"/>
                  </a:schemeClr>
                </a:solidFill>
              </a:rPr>
              <a:t>Source Code Metrics</a:t>
            </a:r>
            <a:br>
              <a:rPr lang="en-US" dirty="0">
                <a:solidFill>
                  <a:schemeClr val="accent1">
                    <a:lumMod val="75000"/>
                  </a:schemeClr>
                </a:solidFill>
              </a:rPr>
            </a:br>
            <a:r>
              <a:rPr lang="en-US" dirty="0">
                <a:solidFill>
                  <a:schemeClr val="accent1">
                    <a:lumMod val="75000"/>
                  </a:schemeClr>
                </a:solidFill>
              </a:rPr>
              <a:t>Results</a:t>
            </a:r>
            <a:endParaRPr lang="en-US" dirty="0"/>
          </a:p>
        </p:txBody>
      </p:sp>
      <p:sp>
        <p:nvSpPr>
          <p:cNvPr id="4" name="Date Placeholder 3"/>
          <p:cNvSpPr>
            <a:spLocks noGrp="1"/>
          </p:cNvSpPr>
          <p:nvPr>
            <p:ph type="dt" sz="half" idx="10"/>
          </p:nvPr>
        </p:nvSpPr>
        <p:spPr/>
        <p:txBody>
          <a:bodyPr/>
          <a:lstStyle/>
          <a:p>
            <a:r>
              <a:rPr lang="en-US" dirty="0" smtClean="0"/>
              <a:t>9/10/2013</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37</a:t>
            </a:fld>
            <a:endParaRPr lang="en-US"/>
          </a:p>
        </p:txBody>
      </p:sp>
      <p:sp>
        <p:nvSpPr>
          <p:cNvPr id="3" name="Content Placeholder 2"/>
          <p:cNvSpPr>
            <a:spLocks noGrp="1"/>
          </p:cNvSpPr>
          <p:nvPr>
            <p:ph idx="1"/>
          </p:nvPr>
        </p:nvSpPr>
        <p:spPr/>
        <p:txBody>
          <a:bodyPr/>
          <a:lstStyle/>
          <a:p>
            <a:r>
              <a:rPr lang="en-US" sz="2400" dirty="0"/>
              <a:t>Identified </a:t>
            </a:r>
            <a:r>
              <a:rPr lang="en-US" sz="2400" dirty="0" smtClean="0"/>
              <a:t>22 </a:t>
            </a:r>
            <a:r>
              <a:rPr lang="en-US" sz="2400" dirty="0"/>
              <a:t>target areas in the ISIM FSW using Understand for C++ metrics which are substantially complex and potentially error </a:t>
            </a:r>
            <a:r>
              <a:rPr lang="en-US" sz="2400" dirty="0" smtClean="0"/>
              <a:t>prone</a:t>
            </a:r>
          </a:p>
          <a:p>
            <a:r>
              <a:rPr lang="en-US" sz="2400" dirty="0" smtClean="0"/>
              <a:t>IV&amp;V </a:t>
            </a:r>
            <a:r>
              <a:rPr lang="en-US" sz="2400" dirty="0"/>
              <a:t>will utilize metrics results as a supplement to drive development of test cases to provide additional testing rigor to the test cases identified by other </a:t>
            </a:r>
            <a:r>
              <a:rPr lang="en-US" sz="2400" dirty="0" smtClean="0"/>
              <a:t>methods</a:t>
            </a:r>
            <a:endParaRPr lang="en-US" sz="2400" dirty="0"/>
          </a:p>
          <a:p>
            <a:endParaRPr lang="en-US" dirty="0"/>
          </a:p>
        </p:txBody>
      </p:sp>
    </p:spTree>
    <p:extLst>
      <p:ext uri="{BB962C8B-B14F-4D97-AF65-F5344CB8AC3E}">
        <p14:creationId xmlns:p14="http://schemas.microsoft.com/office/powerpoint/2010/main" val="30452652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Summary</a:t>
            </a:r>
            <a:endParaRPr lang="en-US" dirty="0"/>
          </a:p>
        </p:txBody>
      </p:sp>
      <p:sp>
        <p:nvSpPr>
          <p:cNvPr id="3" name="Content Placeholder 2"/>
          <p:cNvSpPr>
            <a:spLocks noGrp="1"/>
          </p:cNvSpPr>
          <p:nvPr>
            <p:ph idx="1"/>
          </p:nvPr>
        </p:nvSpPr>
        <p:spPr>
          <a:xfrm>
            <a:off x="457200" y="1600200"/>
            <a:ext cx="8229600" cy="4648200"/>
          </a:xfrm>
        </p:spPr>
        <p:txBody>
          <a:bodyPr>
            <a:normAutofit/>
          </a:bodyPr>
          <a:lstStyle/>
          <a:p>
            <a:r>
              <a:rPr lang="en-US" sz="2400" dirty="0"/>
              <a:t>The IV&amp;V team was able to associate Computer Software Components (CSCs) with the identified test cases from </a:t>
            </a:r>
            <a:r>
              <a:rPr lang="en-US" sz="2400" dirty="0" smtClean="0"/>
              <a:t>Stress Testing and TIM Mining test cases</a:t>
            </a:r>
          </a:p>
          <a:p>
            <a:r>
              <a:rPr lang="en-US" sz="2400" dirty="0" smtClean="0"/>
              <a:t>Although TLYF involves numerous CSCs and is not a CSC by itself, each of the three TLYF areas (Event Driven Operations, Real-Time Operations, and Long Duration Normal Operations) were assigned a CSC number for ease of implementation</a:t>
            </a:r>
          </a:p>
          <a:p>
            <a:r>
              <a:rPr lang="en-US" sz="2400" dirty="0" smtClean="0"/>
              <a:t>For </a:t>
            </a:r>
            <a:r>
              <a:rPr lang="en-US" sz="2400" dirty="0"/>
              <a:t>each ISIM CSC, IV&amp;V assigned a CSC number to be used in the identification of test </a:t>
            </a:r>
            <a:r>
              <a:rPr lang="en-US" sz="2400" dirty="0" smtClean="0"/>
              <a:t>cases</a:t>
            </a:r>
          </a:p>
          <a:p>
            <a:r>
              <a:rPr lang="en-US" sz="2400" dirty="0"/>
              <a:t>A summary of the number of ISIM test cases identified for each CSC is provided in the following </a:t>
            </a:r>
            <a:r>
              <a:rPr lang="en-US" sz="2400" dirty="0" smtClean="0"/>
              <a:t>table</a:t>
            </a:r>
            <a:endParaRPr lang="en-US" sz="2400" dirty="0"/>
          </a:p>
          <a:p>
            <a:endParaRPr lang="en-US" dirty="0"/>
          </a:p>
        </p:txBody>
      </p:sp>
      <p:sp>
        <p:nvSpPr>
          <p:cNvPr id="4" name="Date Placeholder 3"/>
          <p:cNvSpPr>
            <a:spLocks noGrp="1"/>
          </p:cNvSpPr>
          <p:nvPr>
            <p:ph type="dt" sz="half" idx="10"/>
          </p:nvPr>
        </p:nvSpPr>
        <p:spPr/>
        <p:txBody>
          <a:bodyPr/>
          <a:lstStyle/>
          <a:p>
            <a:r>
              <a:rPr lang="en-US" dirty="0" smtClean="0"/>
              <a:t>9/10/2013</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38</a:t>
            </a:fld>
            <a:endParaRPr lang="en-US"/>
          </a:p>
        </p:txBody>
      </p:sp>
    </p:spTree>
    <p:extLst>
      <p:ext uri="{BB962C8B-B14F-4D97-AF65-F5344CB8AC3E}">
        <p14:creationId xmlns:p14="http://schemas.microsoft.com/office/powerpoint/2010/main" val="878036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Summary</a:t>
            </a:r>
            <a:endParaRPr lang="en-US" dirty="0"/>
          </a:p>
        </p:txBody>
      </p:sp>
      <p:sp>
        <p:nvSpPr>
          <p:cNvPr id="4" name="Date Placeholder 3"/>
          <p:cNvSpPr>
            <a:spLocks noGrp="1"/>
          </p:cNvSpPr>
          <p:nvPr>
            <p:ph type="dt" sz="half" idx="10"/>
          </p:nvPr>
        </p:nvSpPr>
        <p:spPr/>
        <p:txBody>
          <a:bodyPr/>
          <a:lstStyle/>
          <a:p>
            <a:r>
              <a:rPr lang="en-US" dirty="0" smtClean="0"/>
              <a:t>9/10/2013</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39</a:t>
            </a:fld>
            <a:endParaRPr lang="en-US"/>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0646" y="1417638"/>
            <a:ext cx="6378907" cy="4846320"/>
          </a:xfrm>
        </p:spPr>
      </p:pic>
    </p:spTree>
    <p:extLst>
      <p:ext uri="{BB962C8B-B14F-4D97-AF65-F5344CB8AC3E}">
        <p14:creationId xmlns:p14="http://schemas.microsoft.com/office/powerpoint/2010/main" val="19957251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JWST Overview</a:t>
            </a:r>
            <a:endParaRPr lang="en-US" dirty="0">
              <a:solidFill>
                <a:schemeClr val="accent1">
                  <a:lumMod val="75000"/>
                </a:schemeClr>
              </a:solidFill>
            </a:endParaRPr>
          </a:p>
        </p:txBody>
      </p:sp>
      <p:sp>
        <p:nvSpPr>
          <p:cNvPr id="3" name="Content Placeholder 2"/>
          <p:cNvSpPr>
            <a:spLocks noGrp="1"/>
          </p:cNvSpPr>
          <p:nvPr>
            <p:ph idx="1"/>
          </p:nvPr>
        </p:nvSpPr>
        <p:spPr>
          <a:xfrm>
            <a:off x="457200" y="1371600"/>
            <a:ext cx="8229600" cy="4876800"/>
          </a:xfrm>
        </p:spPr>
        <p:txBody>
          <a:bodyPr>
            <a:normAutofit/>
          </a:bodyPr>
          <a:lstStyle/>
          <a:p>
            <a:r>
              <a:rPr lang="en-US" sz="2400" dirty="0" smtClean="0"/>
              <a:t>Integrated </a:t>
            </a:r>
            <a:r>
              <a:rPr lang="en-US" sz="2400" dirty="0"/>
              <a:t>Science Instrument Module (ISIM</a:t>
            </a:r>
            <a:r>
              <a:rPr lang="en-US" sz="2400" dirty="0" smtClean="0"/>
              <a:t>)</a:t>
            </a:r>
          </a:p>
          <a:p>
            <a:pPr lvl="2"/>
            <a:r>
              <a:rPr lang="en-US" sz="2200" dirty="0" smtClean="0"/>
              <a:t>Houses </a:t>
            </a:r>
            <a:r>
              <a:rPr lang="en-US" sz="2200" dirty="0" smtClean="0"/>
              <a:t>nine </a:t>
            </a:r>
            <a:r>
              <a:rPr lang="en-US" sz="2200" dirty="0"/>
              <a:t>instrument support </a:t>
            </a:r>
            <a:r>
              <a:rPr lang="en-US" sz="2200" dirty="0" smtClean="0"/>
              <a:t>systems</a:t>
            </a:r>
          </a:p>
          <a:p>
            <a:pPr lvl="2"/>
            <a:r>
              <a:rPr lang="en-US" sz="2200" dirty="0"/>
              <a:t>Near Infrared Camera (NIRCam</a:t>
            </a:r>
            <a:r>
              <a:rPr lang="en-US" sz="2200" dirty="0" smtClean="0"/>
              <a:t>)</a:t>
            </a:r>
          </a:p>
          <a:p>
            <a:pPr lvl="2"/>
            <a:r>
              <a:rPr lang="en-US" sz="2200" dirty="0"/>
              <a:t>Near Infrared Spectrograph (</a:t>
            </a:r>
            <a:r>
              <a:rPr lang="en-US" sz="2200" dirty="0" err="1"/>
              <a:t>NIRSpec</a:t>
            </a:r>
            <a:r>
              <a:rPr lang="en-US" sz="2200" dirty="0" smtClean="0"/>
              <a:t>)</a:t>
            </a:r>
          </a:p>
          <a:p>
            <a:pPr lvl="2"/>
            <a:r>
              <a:rPr lang="en-US" sz="2200" dirty="0"/>
              <a:t>Mid-Infrared Instrument (MIRI</a:t>
            </a:r>
            <a:r>
              <a:rPr lang="en-US" sz="2200" dirty="0" smtClean="0"/>
              <a:t>)</a:t>
            </a:r>
          </a:p>
          <a:p>
            <a:pPr lvl="2"/>
            <a:r>
              <a:rPr lang="en-US" sz="2200" dirty="0"/>
              <a:t>Fine Guidance Sensor/Near Infrared Imager and </a:t>
            </a:r>
            <a:r>
              <a:rPr lang="en-US" sz="2200" dirty="0" err="1"/>
              <a:t>Slitless</a:t>
            </a:r>
            <a:r>
              <a:rPr lang="en-US" sz="2200" dirty="0"/>
              <a:t> Spectrograph (FGS-NIRISS</a:t>
            </a:r>
            <a:r>
              <a:rPr lang="en-US" sz="2200" dirty="0" smtClean="0"/>
              <a:t>)</a:t>
            </a:r>
          </a:p>
          <a:p>
            <a:r>
              <a:rPr lang="en-US" sz="2400" dirty="0"/>
              <a:t>JWST URL: </a:t>
            </a:r>
            <a:r>
              <a:rPr lang="en-US" sz="2400" dirty="0">
                <a:hlinkClick r:id="rId2"/>
              </a:rPr>
              <a:t>http://www.jwst.nasa.gov</a:t>
            </a:r>
            <a:r>
              <a:rPr lang="en-US" sz="2400" dirty="0" smtClean="0">
                <a:hlinkClick r:id="rId2"/>
              </a:rPr>
              <a:t>/</a:t>
            </a:r>
            <a:endParaRPr lang="en-US" sz="2400" dirty="0" smtClean="0"/>
          </a:p>
          <a:p>
            <a:pPr marL="0" indent="0">
              <a:buNone/>
            </a:pPr>
            <a:endParaRPr lang="en-US" sz="3000" dirty="0" smtClean="0"/>
          </a:p>
          <a:p>
            <a:pPr marL="0" indent="0">
              <a:buNone/>
            </a:pPr>
            <a:endParaRPr lang="en-US" sz="2000" dirty="0"/>
          </a:p>
        </p:txBody>
      </p:sp>
      <p:sp>
        <p:nvSpPr>
          <p:cNvPr id="4" name="Date Placeholder 3"/>
          <p:cNvSpPr>
            <a:spLocks noGrp="1"/>
          </p:cNvSpPr>
          <p:nvPr>
            <p:ph type="dt" sz="half" idx="10"/>
          </p:nvPr>
        </p:nvSpPr>
        <p:spPr/>
        <p:txBody>
          <a:bodyPr/>
          <a:lstStyle/>
          <a:p>
            <a:r>
              <a:rPr lang="en-US" dirty="0" smtClean="0"/>
              <a:t>9/10/2013</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13316339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Summary</a:t>
            </a:r>
            <a:endParaRPr lang="en-US" dirty="0"/>
          </a:p>
        </p:txBody>
      </p:sp>
      <p:sp>
        <p:nvSpPr>
          <p:cNvPr id="4" name="Date Placeholder 3"/>
          <p:cNvSpPr>
            <a:spLocks noGrp="1"/>
          </p:cNvSpPr>
          <p:nvPr>
            <p:ph type="dt" sz="half" idx="10"/>
          </p:nvPr>
        </p:nvSpPr>
        <p:spPr/>
        <p:txBody>
          <a:bodyPr/>
          <a:lstStyle/>
          <a:p>
            <a:r>
              <a:rPr lang="en-US" dirty="0" smtClean="0"/>
              <a:t>9/10/2013</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40</a:t>
            </a:fld>
            <a:endParaRPr lang="en-US"/>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1447800"/>
            <a:ext cx="5791200" cy="4800600"/>
          </a:xfrm>
        </p:spPr>
      </p:pic>
    </p:spTree>
    <p:extLst>
      <p:ext uri="{BB962C8B-B14F-4D97-AF65-F5344CB8AC3E}">
        <p14:creationId xmlns:p14="http://schemas.microsoft.com/office/powerpoint/2010/main" val="30115977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Summary</a:t>
            </a:r>
            <a:endParaRPr lang="en-US" dirty="0"/>
          </a:p>
        </p:txBody>
      </p:sp>
      <p:sp>
        <p:nvSpPr>
          <p:cNvPr id="4" name="Date Placeholder 3"/>
          <p:cNvSpPr>
            <a:spLocks noGrp="1"/>
          </p:cNvSpPr>
          <p:nvPr>
            <p:ph type="dt" sz="half" idx="10"/>
          </p:nvPr>
        </p:nvSpPr>
        <p:spPr/>
        <p:txBody>
          <a:bodyPr/>
          <a:lstStyle/>
          <a:p>
            <a:r>
              <a:rPr lang="en-US" dirty="0" smtClean="0"/>
              <a:t>9/10/2013</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41</a:t>
            </a:fld>
            <a:endParaRPr lang="en-U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672" y="1600200"/>
            <a:ext cx="7776655" cy="4525963"/>
          </a:xfrm>
        </p:spPr>
      </p:pic>
    </p:spTree>
    <p:extLst>
      <p:ext uri="{BB962C8B-B14F-4D97-AF65-F5344CB8AC3E}">
        <p14:creationId xmlns:p14="http://schemas.microsoft.com/office/powerpoint/2010/main" val="10554560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Future Work</a:t>
            </a:r>
            <a:endParaRPr lang="en-US" dirty="0">
              <a:solidFill>
                <a:schemeClr val="accent1">
                  <a:lumMod val="75000"/>
                </a:schemeClr>
              </a:solidFill>
            </a:endParaRPr>
          </a:p>
        </p:txBody>
      </p:sp>
      <p:sp>
        <p:nvSpPr>
          <p:cNvPr id="3" name="Content Placeholder 2"/>
          <p:cNvSpPr>
            <a:spLocks noGrp="1"/>
          </p:cNvSpPr>
          <p:nvPr>
            <p:ph idx="1"/>
          </p:nvPr>
        </p:nvSpPr>
        <p:spPr/>
        <p:txBody>
          <a:bodyPr>
            <a:normAutofit lnSpcReduction="10000"/>
          </a:bodyPr>
          <a:lstStyle/>
          <a:p>
            <a:r>
              <a:rPr lang="en-US" sz="2400" dirty="0" smtClean="0"/>
              <a:t>Prioritization of ISIM JIST Test Cases</a:t>
            </a:r>
          </a:p>
          <a:p>
            <a:r>
              <a:rPr lang="en-US" sz="2400" dirty="0" smtClean="0"/>
              <a:t>Development of Test Procedures and Test Scripts</a:t>
            </a:r>
          </a:p>
          <a:p>
            <a:r>
              <a:rPr lang="en-US" sz="2400" dirty="0" smtClean="0"/>
              <a:t>Delivery of JIST Build 2.0 – 4</a:t>
            </a:r>
            <a:r>
              <a:rPr lang="en-US" sz="2400" baseline="30000" dirty="0" smtClean="0"/>
              <a:t>th</a:t>
            </a:r>
            <a:r>
              <a:rPr lang="en-US" sz="2400" dirty="0" smtClean="0"/>
              <a:t> Quarter, 2013</a:t>
            </a:r>
          </a:p>
          <a:p>
            <a:pPr lvl="1"/>
            <a:r>
              <a:rPr lang="en-US" sz="2000" dirty="0" smtClean="0"/>
              <a:t>JIST 2.0 Implements ISIM Functionality</a:t>
            </a:r>
          </a:p>
          <a:p>
            <a:r>
              <a:rPr lang="en-US" sz="2400" dirty="0" smtClean="0"/>
              <a:t>Execution of Test Procedures and Test Scripts to take place during FY2014</a:t>
            </a:r>
          </a:p>
          <a:p>
            <a:r>
              <a:rPr lang="en-US" sz="2400" dirty="0" smtClean="0"/>
              <a:t>JWST Independent Test Team will present results of testing in IVVO Technical Discussion and/or 2014 Annual IV&amp;V Workshop</a:t>
            </a:r>
          </a:p>
          <a:p>
            <a:r>
              <a:rPr lang="en-US" sz="2400" dirty="0" smtClean="0"/>
              <a:t>Development of Spacecraft Test Plan and Identification of Test Cases currently underway</a:t>
            </a:r>
          </a:p>
          <a:p>
            <a:pPr lvl="1"/>
            <a:r>
              <a:rPr lang="en-US" sz="2000" dirty="0" smtClean="0"/>
              <a:t>Test Case ID methods includes Risk Reduction</a:t>
            </a:r>
            <a:endParaRPr lang="en-US" sz="2000" dirty="0"/>
          </a:p>
        </p:txBody>
      </p:sp>
      <p:sp>
        <p:nvSpPr>
          <p:cNvPr id="4" name="Date Placeholder 3"/>
          <p:cNvSpPr>
            <a:spLocks noGrp="1"/>
          </p:cNvSpPr>
          <p:nvPr>
            <p:ph type="dt" sz="half" idx="10"/>
          </p:nvPr>
        </p:nvSpPr>
        <p:spPr/>
        <p:txBody>
          <a:bodyPr/>
          <a:lstStyle/>
          <a:p>
            <a:r>
              <a:rPr lang="en-US" dirty="0" smtClean="0"/>
              <a:t>9/10/2013</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42</a:t>
            </a:fld>
            <a:endParaRPr lang="en-US"/>
          </a:p>
        </p:txBody>
      </p:sp>
    </p:spTree>
    <p:extLst>
      <p:ext uri="{BB962C8B-B14F-4D97-AF65-F5344CB8AC3E}">
        <p14:creationId xmlns:p14="http://schemas.microsoft.com/office/powerpoint/2010/main" val="3660446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1">
                    <a:lumMod val="75000"/>
                  </a:schemeClr>
                </a:solidFill>
              </a:rPr>
              <a:t> </a:t>
            </a:r>
            <a:br>
              <a:rPr lang="en-US" dirty="0" smtClean="0">
                <a:solidFill>
                  <a:schemeClr val="accent1">
                    <a:lumMod val="75000"/>
                  </a:schemeClr>
                </a:solidFill>
              </a:rPr>
            </a:br>
            <a:endParaRPr lang="en-US" dirty="0">
              <a:solidFill>
                <a:schemeClr val="accent1">
                  <a:lumMod val="75000"/>
                </a:schemeClr>
              </a:solidFill>
            </a:endParaRPr>
          </a:p>
        </p:txBody>
      </p:sp>
      <p:sp>
        <p:nvSpPr>
          <p:cNvPr id="3" name="Content Placeholder 2"/>
          <p:cNvSpPr>
            <a:spLocks noGrp="1"/>
          </p:cNvSpPr>
          <p:nvPr>
            <p:ph idx="1"/>
          </p:nvPr>
        </p:nvSpPr>
        <p:spPr>
          <a:xfrm>
            <a:off x="457200" y="1371600"/>
            <a:ext cx="8229600" cy="4754563"/>
          </a:xfrm>
        </p:spPr>
        <p:txBody>
          <a:bodyPr>
            <a:normAutofit/>
          </a:bodyPr>
          <a:lstStyle/>
          <a:p>
            <a:pPr marL="0" indent="0" algn="ctr">
              <a:buNone/>
            </a:pPr>
            <a:endParaRPr lang="en-US" sz="4800" dirty="0" smtClean="0"/>
          </a:p>
          <a:p>
            <a:pPr marL="0" indent="0" algn="ctr">
              <a:buNone/>
            </a:pPr>
            <a:endParaRPr lang="en-US" sz="4800" dirty="0"/>
          </a:p>
          <a:p>
            <a:pPr marL="0" indent="0" algn="ctr">
              <a:buNone/>
            </a:pPr>
            <a:r>
              <a:rPr lang="en-US" sz="4800" dirty="0" smtClean="0"/>
              <a:t>Questions?</a:t>
            </a:r>
            <a:endParaRPr lang="en-US" sz="4800" dirty="0"/>
          </a:p>
        </p:txBody>
      </p:sp>
      <p:sp>
        <p:nvSpPr>
          <p:cNvPr id="4" name="Date Placeholder 3"/>
          <p:cNvSpPr>
            <a:spLocks noGrp="1"/>
          </p:cNvSpPr>
          <p:nvPr>
            <p:ph type="dt" sz="half" idx="10"/>
          </p:nvPr>
        </p:nvSpPr>
        <p:spPr/>
        <p:txBody>
          <a:bodyPr/>
          <a:lstStyle/>
          <a:p>
            <a:r>
              <a:rPr lang="en-US" dirty="0" smtClean="0"/>
              <a:t>9/10/2013</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43</a:t>
            </a:fld>
            <a:endParaRPr lang="en-US"/>
          </a:p>
        </p:txBody>
      </p:sp>
    </p:spTree>
    <p:extLst>
      <p:ext uri="{BB962C8B-B14F-4D97-AF65-F5344CB8AC3E}">
        <p14:creationId xmlns:p14="http://schemas.microsoft.com/office/powerpoint/2010/main" val="33386247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4" name="Date Placeholder 3"/>
          <p:cNvSpPr>
            <a:spLocks noGrp="1"/>
          </p:cNvSpPr>
          <p:nvPr>
            <p:ph type="dt" sz="half" idx="10"/>
          </p:nvPr>
        </p:nvSpPr>
        <p:spPr/>
        <p:txBody>
          <a:bodyPr/>
          <a:lstStyle/>
          <a:p>
            <a:r>
              <a:rPr lang="en-US" dirty="0" smtClean="0"/>
              <a:t>9/10/2013</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44</a:t>
            </a:fld>
            <a:endParaRPr lang="en-US"/>
          </a:p>
        </p:txBody>
      </p:sp>
    </p:spTree>
    <p:extLst>
      <p:ext uri="{BB962C8B-B14F-4D97-AF65-F5344CB8AC3E}">
        <p14:creationId xmlns:p14="http://schemas.microsoft.com/office/powerpoint/2010/main" val="10800588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7" name="Content Placeholder 6"/>
          <p:cNvSpPr>
            <a:spLocks noGrp="1"/>
          </p:cNvSpPr>
          <p:nvPr>
            <p:ph idx="1"/>
          </p:nvPr>
        </p:nvSpPr>
        <p:spPr>
          <a:xfrm>
            <a:off x="457200" y="1371600"/>
            <a:ext cx="8229600" cy="4754563"/>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lgn="ctr">
              <a:buNone/>
            </a:pPr>
            <a:r>
              <a:rPr lang="en-US" sz="4800" dirty="0" smtClean="0"/>
              <a:t>Backup Slides</a:t>
            </a:r>
            <a:endParaRPr lang="en-US" sz="4800" dirty="0"/>
          </a:p>
        </p:txBody>
      </p:sp>
      <p:sp>
        <p:nvSpPr>
          <p:cNvPr id="4" name="Date Placeholder 3"/>
          <p:cNvSpPr>
            <a:spLocks noGrp="1"/>
          </p:cNvSpPr>
          <p:nvPr>
            <p:ph type="dt" sz="half" idx="10"/>
          </p:nvPr>
        </p:nvSpPr>
        <p:spPr/>
        <p:txBody>
          <a:bodyPr/>
          <a:lstStyle/>
          <a:p>
            <a:r>
              <a:rPr lang="en-US" dirty="0" smtClean="0"/>
              <a:t>9/10/2013</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45</a:t>
            </a:fld>
            <a:endParaRPr lang="en-US"/>
          </a:p>
        </p:txBody>
      </p:sp>
    </p:spTree>
    <p:extLst>
      <p:ext uri="{BB962C8B-B14F-4D97-AF65-F5344CB8AC3E}">
        <p14:creationId xmlns:p14="http://schemas.microsoft.com/office/powerpoint/2010/main" val="18811702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chemeClr val="accent1">
                    <a:lumMod val="75000"/>
                  </a:schemeClr>
                </a:solidFill>
              </a:rPr>
              <a:t>Stress Testing</a:t>
            </a:r>
            <a:endParaRPr lang="en-US" dirty="0"/>
          </a:p>
        </p:txBody>
      </p:sp>
      <p:sp>
        <p:nvSpPr>
          <p:cNvPr id="7" name="Content Placeholder 6"/>
          <p:cNvSpPr>
            <a:spLocks noGrp="1"/>
          </p:cNvSpPr>
          <p:nvPr>
            <p:ph idx="1"/>
          </p:nvPr>
        </p:nvSpPr>
        <p:spPr>
          <a:xfrm>
            <a:off x="457200" y="1447800"/>
            <a:ext cx="8229600" cy="4876800"/>
          </a:xfrm>
        </p:spPr>
        <p:txBody>
          <a:bodyPr>
            <a:normAutofit fontScale="62500" lnSpcReduction="20000"/>
          </a:bodyPr>
          <a:lstStyle/>
          <a:p>
            <a:pPr lvl="0"/>
            <a:r>
              <a:rPr lang="en-US" dirty="0"/>
              <a:t>Identify test cases which will stress the ISIM FSW based on ISIM Level 5 performance </a:t>
            </a:r>
            <a:r>
              <a:rPr lang="en-US" dirty="0" smtClean="0"/>
              <a:t>requirements</a:t>
            </a:r>
            <a:endParaRPr lang="en-US" dirty="0"/>
          </a:p>
          <a:p>
            <a:r>
              <a:rPr lang="en-US" dirty="0"/>
              <a:t>This process uses ISIM Level 5 performance requirements to identify test cases (aka scenarios) that will stress the system under test by exercising the boundaries and limits described by the performance </a:t>
            </a:r>
            <a:r>
              <a:rPr lang="en-US" dirty="0" smtClean="0"/>
              <a:t>requirements</a:t>
            </a:r>
          </a:p>
          <a:p>
            <a:r>
              <a:rPr lang="en-US" dirty="0" smtClean="0"/>
              <a:t>Performance </a:t>
            </a:r>
            <a:r>
              <a:rPr lang="en-US" dirty="0"/>
              <a:t>requirements are any requirements which are described in terms of quantity, quality, coverage, timeliness or </a:t>
            </a:r>
            <a:r>
              <a:rPr lang="en-US" dirty="0" smtClean="0"/>
              <a:t>readiness</a:t>
            </a:r>
          </a:p>
          <a:p>
            <a:r>
              <a:rPr lang="en-US" dirty="0" smtClean="0"/>
              <a:t>These </a:t>
            </a:r>
            <a:r>
              <a:rPr lang="en-US" dirty="0"/>
              <a:t>requirements are not limited to those listed under "Performance Requirements" in the ISIM Level 5 requirements </a:t>
            </a:r>
            <a:r>
              <a:rPr lang="en-US" dirty="0" smtClean="0"/>
              <a:t>specification</a:t>
            </a:r>
          </a:p>
          <a:p>
            <a:r>
              <a:rPr lang="en-US" dirty="0" smtClean="0"/>
              <a:t>Additionally</a:t>
            </a:r>
            <a:r>
              <a:rPr lang="en-US" dirty="0"/>
              <a:t>, stress tests should exercise the ISIM FSW by creating "stressful" conditions by exceeding operating constraints and design margins such </a:t>
            </a:r>
            <a:r>
              <a:rPr lang="en-US" dirty="0" smtClean="0"/>
              <a:t>as</a:t>
            </a:r>
            <a:endParaRPr lang="en-US" dirty="0"/>
          </a:p>
          <a:p>
            <a:pPr lvl="1"/>
            <a:r>
              <a:rPr lang="en-US" dirty="0" smtClean="0"/>
              <a:t>CPU </a:t>
            </a:r>
            <a:r>
              <a:rPr lang="en-US" dirty="0"/>
              <a:t>load is greater than or equal to 90%</a:t>
            </a:r>
          </a:p>
          <a:p>
            <a:pPr lvl="1"/>
            <a:r>
              <a:rPr lang="en-US" dirty="0"/>
              <a:t>CPU load is maximized at 100% if possible</a:t>
            </a:r>
          </a:p>
          <a:p>
            <a:pPr lvl="1"/>
            <a:r>
              <a:rPr lang="en-US" dirty="0"/>
              <a:t>Use maximum I/O data rates</a:t>
            </a:r>
          </a:p>
          <a:p>
            <a:pPr lvl="1"/>
            <a:r>
              <a:rPr lang="en-US" dirty="0"/>
              <a:t>Maximum data bus usage</a:t>
            </a:r>
          </a:p>
          <a:p>
            <a:pPr lvl="1"/>
            <a:r>
              <a:rPr lang="en-US" dirty="0"/>
              <a:t>Utilize all available memory</a:t>
            </a:r>
          </a:p>
          <a:p>
            <a:endParaRPr lang="en-US" dirty="0"/>
          </a:p>
        </p:txBody>
      </p:sp>
      <p:sp>
        <p:nvSpPr>
          <p:cNvPr id="3" name="Date Placeholder 2"/>
          <p:cNvSpPr>
            <a:spLocks noGrp="1"/>
          </p:cNvSpPr>
          <p:nvPr>
            <p:ph type="dt" sz="half" idx="10"/>
          </p:nvPr>
        </p:nvSpPr>
        <p:spPr/>
        <p:txBody>
          <a:bodyPr/>
          <a:lstStyle/>
          <a:p>
            <a:r>
              <a:rPr lang="en-US" dirty="0" smtClean="0"/>
              <a:t>9/10/2013</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46</a:t>
            </a:fld>
            <a:endParaRPr lang="en-US"/>
          </a:p>
        </p:txBody>
      </p:sp>
    </p:spTree>
    <p:extLst>
      <p:ext uri="{BB962C8B-B14F-4D97-AF65-F5344CB8AC3E}">
        <p14:creationId xmlns:p14="http://schemas.microsoft.com/office/powerpoint/2010/main" val="35439180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Stress Testing</a:t>
            </a:r>
            <a:endParaRPr lang="en-US" dirty="0"/>
          </a:p>
        </p:txBody>
      </p:sp>
      <p:sp>
        <p:nvSpPr>
          <p:cNvPr id="3" name="Content Placeholder 2"/>
          <p:cNvSpPr>
            <a:spLocks noGrp="1"/>
          </p:cNvSpPr>
          <p:nvPr>
            <p:ph idx="1"/>
          </p:nvPr>
        </p:nvSpPr>
        <p:spPr/>
        <p:txBody>
          <a:bodyPr>
            <a:normAutofit fontScale="77500" lnSpcReduction="20000"/>
          </a:bodyPr>
          <a:lstStyle/>
          <a:p>
            <a:r>
              <a:rPr lang="en-US" dirty="0"/>
              <a:t>Potential consequences of the above “stressful” conditions </a:t>
            </a:r>
          </a:p>
          <a:p>
            <a:pPr lvl="1"/>
            <a:r>
              <a:rPr lang="en-US" dirty="0" smtClean="0"/>
              <a:t>Dropped </a:t>
            </a:r>
            <a:r>
              <a:rPr lang="en-US" dirty="0"/>
              <a:t>commands</a:t>
            </a:r>
          </a:p>
          <a:p>
            <a:pPr lvl="1"/>
            <a:r>
              <a:rPr lang="en-US" dirty="0"/>
              <a:t>Tasks not running as scheduled</a:t>
            </a:r>
          </a:p>
          <a:p>
            <a:pPr lvl="1"/>
            <a:r>
              <a:rPr lang="en-US" dirty="0"/>
              <a:t>Tasks not prioritized correctly</a:t>
            </a:r>
          </a:p>
          <a:p>
            <a:pPr lvl="1"/>
            <a:r>
              <a:rPr lang="en-US" dirty="0"/>
              <a:t>Unexpected processor reset</a:t>
            </a:r>
          </a:p>
          <a:p>
            <a:pPr lvl="1"/>
            <a:r>
              <a:rPr lang="en-US" dirty="0"/>
              <a:t>Unexpected rejection of commands</a:t>
            </a:r>
          </a:p>
          <a:p>
            <a:pPr lvl="1"/>
            <a:r>
              <a:rPr lang="en-US" dirty="0"/>
              <a:t>Degraded system performance</a:t>
            </a:r>
          </a:p>
          <a:p>
            <a:pPr lvl="1"/>
            <a:r>
              <a:rPr lang="en-US" dirty="0"/>
              <a:t>Undesired side effects in one software area or task</a:t>
            </a:r>
          </a:p>
          <a:p>
            <a:pPr lvl="1"/>
            <a:r>
              <a:rPr lang="en-US" dirty="0"/>
              <a:t>Corrupt data/memory</a:t>
            </a:r>
          </a:p>
          <a:p>
            <a:pPr lvl="1"/>
            <a:r>
              <a:rPr lang="en-US" dirty="0"/>
              <a:t>Overflow </a:t>
            </a:r>
            <a:r>
              <a:rPr lang="en-US" dirty="0" smtClean="0"/>
              <a:t>buffers/queues</a:t>
            </a:r>
          </a:p>
          <a:p>
            <a:pPr lvl="1"/>
            <a:r>
              <a:rPr lang="en-US" dirty="0" smtClean="0"/>
              <a:t>Unexpected </a:t>
            </a:r>
            <a:r>
              <a:rPr lang="en-US" dirty="0"/>
              <a:t>telemetry being received/Data being received on an </a:t>
            </a:r>
            <a:r>
              <a:rPr lang="en-US" dirty="0" smtClean="0"/>
              <a:t>incorrect communication </a:t>
            </a:r>
            <a:r>
              <a:rPr lang="en-US" dirty="0"/>
              <a:t>channel</a:t>
            </a:r>
          </a:p>
          <a:p>
            <a:endParaRPr lang="en-US" dirty="0"/>
          </a:p>
        </p:txBody>
      </p:sp>
      <p:sp>
        <p:nvSpPr>
          <p:cNvPr id="4" name="Date Placeholder 3"/>
          <p:cNvSpPr>
            <a:spLocks noGrp="1"/>
          </p:cNvSpPr>
          <p:nvPr>
            <p:ph type="dt" sz="half" idx="10"/>
          </p:nvPr>
        </p:nvSpPr>
        <p:spPr/>
        <p:txBody>
          <a:bodyPr/>
          <a:lstStyle/>
          <a:p>
            <a:r>
              <a:rPr lang="en-US" dirty="0" smtClean="0"/>
              <a:t>9/10/2013</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47</a:t>
            </a:fld>
            <a:endParaRPr lang="en-US"/>
          </a:p>
        </p:txBody>
      </p:sp>
    </p:spTree>
    <p:extLst>
      <p:ext uri="{BB962C8B-B14F-4D97-AF65-F5344CB8AC3E}">
        <p14:creationId xmlns:p14="http://schemas.microsoft.com/office/powerpoint/2010/main" val="12415888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TIM </a:t>
            </a:r>
            <a:r>
              <a:rPr lang="en-US" dirty="0" smtClean="0">
                <a:solidFill>
                  <a:schemeClr val="accent1">
                    <a:lumMod val="75000"/>
                  </a:schemeClr>
                </a:solidFill>
              </a:rPr>
              <a:t>Mining Process</a:t>
            </a:r>
            <a:endParaRPr lang="en-US" dirty="0"/>
          </a:p>
        </p:txBody>
      </p:sp>
      <p:sp>
        <p:nvSpPr>
          <p:cNvPr id="3" name="Content Placeholder 2"/>
          <p:cNvSpPr>
            <a:spLocks noGrp="1"/>
          </p:cNvSpPr>
          <p:nvPr>
            <p:ph idx="1"/>
          </p:nvPr>
        </p:nvSpPr>
        <p:spPr>
          <a:xfrm>
            <a:off x="457200" y="1447800"/>
            <a:ext cx="8229600" cy="4876800"/>
          </a:xfrm>
        </p:spPr>
        <p:txBody>
          <a:bodyPr>
            <a:normAutofit fontScale="55000" lnSpcReduction="20000"/>
          </a:bodyPr>
          <a:lstStyle/>
          <a:p>
            <a:pPr lvl="0"/>
            <a:r>
              <a:rPr lang="en-US" sz="3600" dirty="0"/>
              <a:t>ISIM Requirements TIMs</a:t>
            </a:r>
          </a:p>
          <a:p>
            <a:pPr lvl="1"/>
            <a:r>
              <a:rPr lang="en-US" sz="3600" dirty="0"/>
              <a:t>Create an Orbit query where Domain is ISIM, Defect Category is Requirements, and the State is one of Submitted, To Be Verified, Closed, Project Accepts </a:t>
            </a:r>
            <a:r>
              <a:rPr lang="en-US" sz="3600" dirty="0" smtClean="0"/>
              <a:t>Risk (PAR)</a:t>
            </a:r>
            <a:endParaRPr lang="en-US" sz="3600" dirty="0"/>
          </a:p>
          <a:p>
            <a:pPr lvl="1"/>
            <a:r>
              <a:rPr lang="en-US" sz="3600" dirty="0"/>
              <a:t>Export the results of the query to an Excel </a:t>
            </a:r>
            <a:r>
              <a:rPr lang="en-US" sz="3600" dirty="0" smtClean="0"/>
              <a:t>spreadsheet</a:t>
            </a:r>
            <a:endParaRPr lang="en-US" sz="3600" dirty="0"/>
          </a:p>
          <a:p>
            <a:pPr lvl="1"/>
            <a:r>
              <a:rPr lang="en-US" sz="3600" dirty="0"/>
              <a:t>If the State of the TIM is PAR, the associated Computer Software Component is identified and the TIM is marked as a potential candidate for </a:t>
            </a:r>
            <a:r>
              <a:rPr lang="en-US" sz="3600" dirty="0" smtClean="0"/>
              <a:t>testing</a:t>
            </a:r>
            <a:endParaRPr lang="en-US" sz="3600" dirty="0"/>
          </a:p>
          <a:p>
            <a:pPr lvl="1"/>
            <a:r>
              <a:rPr lang="en-US" sz="3600" dirty="0"/>
              <a:t>If the State of the TIM is Submitted, To Be Verified, or Closed review the TIM to determine if a requirements or source code modification is/was </a:t>
            </a:r>
            <a:r>
              <a:rPr lang="en-US" sz="3600" dirty="0" smtClean="0"/>
              <a:t>required</a:t>
            </a:r>
            <a:endParaRPr lang="en-US" sz="3600" dirty="0"/>
          </a:p>
          <a:p>
            <a:pPr lvl="2"/>
            <a:r>
              <a:rPr lang="en-US" sz="3300" dirty="0"/>
              <a:t>The associated Computer Software Component is identified and the TIM is marked as a potential candidate for </a:t>
            </a:r>
            <a:r>
              <a:rPr lang="en-US" sz="3300" dirty="0" smtClean="0"/>
              <a:t>testing</a:t>
            </a:r>
            <a:endParaRPr lang="en-US" sz="3300" dirty="0"/>
          </a:p>
          <a:p>
            <a:pPr lvl="1"/>
            <a:r>
              <a:rPr lang="en-US" sz="3600" dirty="0"/>
              <a:t>Once all candidates have been identified, evaluate each candidate TIM based on state, severity, Resolution Chronology, and Impact in addition to the  benefit of additional rigor via testing, testing feasibility, and measurability of </a:t>
            </a:r>
            <a:r>
              <a:rPr lang="en-US" sz="3600" dirty="0" smtClean="0"/>
              <a:t>requirement</a:t>
            </a:r>
            <a:endParaRPr lang="en-US" sz="3600" dirty="0"/>
          </a:p>
          <a:p>
            <a:pPr lvl="1"/>
            <a:r>
              <a:rPr lang="en-US" sz="3600" dirty="0"/>
              <a:t>Select the final TIMs for </a:t>
            </a:r>
            <a:r>
              <a:rPr lang="en-US" sz="3600" dirty="0" smtClean="0"/>
              <a:t>testing</a:t>
            </a:r>
            <a:endParaRPr lang="en-US" sz="3600" dirty="0"/>
          </a:p>
          <a:p>
            <a:endParaRPr lang="en-US" dirty="0"/>
          </a:p>
        </p:txBody>
      </p:sp>
      <p:sp>
        <p:nvSpPr>
          <p:cNvPr id="4" name="Date Placeholder 3"/>
          <p:cNvSpPr>
            <a:spLocks noGrp="1"/>
          </p:cNvSpPr>
          <p:nvPr>
            <p:ph type="dt" sz="half" idx="10"/>
          </p:nvPr>
        </p:nvSpPr>
        <p:spPr/>
        <p:txBody>
          <a:bodyPr/>
          <a:lstStyle/>
          <a:p>
            <a:r>
              <a:rPr lang="en-US" dirty="0" smtClean="0"/>
              <a:t>9/10/2013</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48</a:t>
            </a:fld>
            <a:endParaRPr lang="en-US"/>
          </a:p>
        </p:txBody>
      </p:sp>
    </p:spTree>
    <p:extLst>
      <p:ext uri="{BB962C8B-B14F-4D97-AF65-F5344CB8AC3E}">
        <p14:creationId xmlns:p14="http://schemas.microsoft.com/office/powerpoint/2010/main" val="8906232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TIM </a:t>
            </a:r>
            <a:r>
              <a:rPr lang="en-US" dirty="0" smtClean="0">
                <a:solidFill>
                  <a:schemeClr val="accent1">
                    <a:lumMod val="75000"/>
                  </a:schemeClr>
                </a:solidFill>
              </a:rPr>
              <a:t>Mining Process</a:t>
            </a:r>
            <a:endParaRPr lang="en-US" dirty="0"/>
          </a:p>
        </p:txBody>
      </p:sp>
      <p:sp>
        <p:nvSpPr>
          <p:cNvPr id="4" name="Date Placeholder 3"/>
          <p:cNvSpPr>
            <a:spLocks noGrp="1"/>
          </p:cNvSpPr>
          <p:nvPr>
            <p:ph type="dt" sz="half" idx="10"/>
          </p:nvPr>
        </p:nvSpPr>
        <p:spPr/>
        <p:txBody>
          <a:bodyPr/>
          <a:lstStyle/>
          <a:p>
            <a:r>
              <a:rPr lang="en-US" dirty="0" smtClean="0"/>
              <a:t>9/10/2013</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49</a:t>
            </a:fld>
            <a:endParaRPr lang="en-US"/>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600200"/>
            <a:ext cx="7924800" cy="4130163"/>
          </a:xfrm>
        </p:spPr>
      </p:pic>
    </p:spTree>
    <p:extLst>
      <p:ext uri="{BB962C8B-B14F-4D97-AF65-F5344CB8AC3E}">
        <p14:creationId xmlns:p14="http://schemas.microsoft.com/office/powerpoint/2010/main" val="2865313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JWST Overview - Orbit</a:t>
            </a:r>
            <a:endParaRPr lang="en-US" dirty="0">
              <a:solidFill>
                <a:schemeClr val="accent1">
                  <a:lumMod val="75000"/>
                </a:schemeClr>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447800"/>
            <a:ext cx="6858000" cy="4678363"/>
          </a:xfrm>
        </p:spPr>
      </p:pic>
      <p:sp>
        <p:nvSpPr>
          <p:cNvPr id="4" name="Date Placeholder 3"/>
          <p:cNvSpPr>
            <a:spLocks noGrp="1"/>
          </p:cNvSpPr>
          <p:nvPr>
            <p:ph type="dt" sz="half" idx="10"/>
          </p:nvPr>
        </p:nvSpPr>
        <p:spPr/>
        <p:txBody>
          <a:bodyPr/>
          <a:lstStyle/>
          <a:p>
            <a:r>
              <a:rPr lang="en-US" dirty="0" smtClean="0"/>
              <a:t>9/10/2013</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7515225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TIM </a:t>
            </a:r>
            <a:r>
              <a:rPr lang="en-US" dirty="0" smtClean="0">
                <a:solidFill>
                  <a:schemeClr val="accent1">
                    <a:lumMod val="75000"/>
                  </a:schemeClr>
                </a:solidFill>
              </a:rPr>
              <a:t>Mining Process</a:t>
            </a:r>
            <a:endParaRPr lang="en-US" dirty="0"/>
          </a:p>
        </p:txBody>
      </p:sp>
      <p:sp>
        <p:nvSpPr>
          <p:cNvPr id="3" name="Content Placeholder 2"/>
          <p:cNvSpPr>
            <a:spLocks noGrp="1"/>
          </p:cNvSpPr>
          <p:nvPr>
            <p:ph idx="1"/>
          </p:nvPr>
        </p:nvSpPr>
        <p:spPr>
          <a:xfrm>
            <a:off x="457200" y="1600200"/>
            <a:ext cx="8229600" cy="4724400"/>
          </a:xfrm>
        </p:spPr>
        <p:txBody>
          <a:bodyPr>
            <a:normAutofit fontScale="70000" lnSpcReduction="20000"/>
          </a:bodyPr>
          <a:lstStyle/>
          <a:p>
            <a:pPr lvl="0"/>
            <a:r>
              <a:rPr lang="en-US" dirty="0"/>
              <a:t>ISIM Design TIMs</a:t>
            </a:r>
          </a:p>
          <a:p>
            <a:pPr lvl="1"/>
            <a:r>
              <a:rPr lang="en-US" dirty="0"/>
              <a:t>Create an Orbit query where Domain is ISIM, Defect Category is Design, and the State is one of Submitted, To Be Verified, Closed, Project Accepts </a:t>
            </a:r>
            <a:r>
              <a:rPr lang="en-US" dirty="0" smtClean="0"/>
              <a:t>Risk</a:t>
            </a:r>
            <a:endParaRPr lang="en-US" dirty="0"/>
          </a:p>
          <a:p>
            <a:pPr lvl="1"/>
            <a:r>
              <a:rPr lang="en-US" dirty="0"/>
              <a:t>Export the results of the query to an Excel </a:t>
            </a:r>
            <a:r>
              <a:rPr lang="en-US" dirty="0" smtClean="0"/>
              <a:t>spreadsheet</a:t>
            </a:r>
            <a:endParaRPr lang="en-US" dirty="0"/>
          </a:p>
          <a:p>
            <a:pPr lvl="1"/>
            <a:r>
              <a:rPr lang="en-US" dirty="0"/>
              <a:t>If the State of the TIM is PAR, the associated source code file is identified and the TIM is marked as a potential candidate for </a:t>
            </a:r>
            <a:r>
              <a:rPr lang="en-US" dirty="0" smtClean="0"/>
              <a:t>testing</a:t>
            </a:r>
            <a:endParaRPr lang="en-US" dirty="0"/>
          </a:p>
          <a:p>
            <a:pPr lvl="1"/>
            <a:r>
              <a:rPr lang="en-US" dirty="0"/>
              <a:t>If the State of the TIM is Submitted, To Be Verified, or Closed review the TIM to determine if a requirements or source code modification is/was </a:t>
            </a:r>
            <a:r>
              <a:rPr lang="en-US" dirty="0" smtClean="0"/>
              <a:t>required</a:t>
            </a:r>
            <a:endParaRPr lang="en-US" dirty="0"/>
          </a:p>
          <a:p>
            <a:pPr lvl="2"/>
            <a:r>
              <a:rPr lang="en-US" sz="2600" dirty="0"/>
              <a:t>The associated source code file is identified and the TIM is marked as a potential candidate for </a:t>
            </a:r>
            <a:r>
              <a:rPr lang="en-US" sz="2600" dirty="0" smtClean="0"/>
              <a:t>testing</a:t>
            </a:r>
            <a:endParaRPr lang="en-US" sz="2600" dirty="0"/>
          </a:p>
          <a:p>
            <a:pPr lvl="1"/>
            <a:r>
              <a:rPr lang="en-US" dirty="0"/>
              <a:t>Once all candidates have been identified, evaluate each candidate TIM based on state, severity Resolution Chronology, and Impact in addition to the benefit of additional rigor via testing, and testing </a:t>
            </a:r>
            <a:r>
              <a:rPr lang="en-US" dirty="0" smtClean="0"/>
              <a:t>feasibility</a:t>
            </a:r>
            <a:endParaRPr lang="en-US" dirty="0"/>
          </a:p>
          <a:p>
            <a:pPr lvl="1"/>
            <a:r>
              <a:rPr lang="en-US" dirty="0"/>
              <a:t>Select the final TIMs for </a:t>
            </a:r>
            <a:r>
              <a:rPr lang="en-US" dirty="0" smtClean="0"/>
              <a:t>testing</a:t>
            </a:r>
            <a:endParaRPr lang="en-US" dirty="0"/>
          </a:p>
          <a:p>
            <a:endParaRPr lang="en-US" dirty="0"/>
          </a:p>
        </p:txBody>
      </p:sp>
      <p:sp>
        <p:nvSpPr>
          <p:cNvPr id="4" name="Date Placeholder 3"/>
          <p:cNvSpPr>
            <a:spLocks noGrp="1"/>
          </p:cNvSpPr>
          <p:nvPr>
            <p:ph type="dt" sz="half" idx="10"/>
          </p:nvPr>
        </p:nvSpPr>
        <p:spPr/>
        <p:txBody>
          <a:bodyPr/>
          <a:lstStyle/>
          <a:p>
            <a:r>
              <a:rPr lang="en-US" dirty="0" smtClean="0"/>
              <a:t>9/10/2013</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50</a:t>
            </a:fld>
            <a:endParaRPr lang="en-US"/>
          </a:p>
        </p:txBody>
      </p:sp>
    </p:spTree>
    <p:extLst>
      <p:ext uri="{BB962C8B-B14F-4D97-AF65-F5344CB8AC3E}">
        <p14:creationId xmlns:p14="http://schemas.microsoft.com/office/powerpoint/2010/main" val="22812525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TIM </a:t>
            </a:r>
            <a:r>
              <a:rPr lang="en-US" dirty="0" smtClean="0">
                <a:solidFill>
                  <a:schemeClr val="accent1">
                    <a:lumMod val="75000"/>
                  </a:schemeClr>
                </a:solidFill>
              </a:rPr>
              <a:t>Mining Process</a:t>
            </a:r>
            <a:endParaRPr lang="en-US" dirty="0"/>
          </a:p>
        </p:txBody>
      </p:sp>
      <p:sp>
        <p:nvSpPr>
          <p:cNvPr id="4" name="Date Placeholder 3"/>
          <p:cNvSpPr>
            <a:spLocks noGrp="1"/>
          </p:cNvSpPr>
          <p:nvPr>
            <p:ph type="dt" sz="half" idx="10"/>
          </p:nvPr>
        </p:nvSpPr>
        <p:spPr/>
        <p:txBody>
          <a:bodyPr/>
          <a:lstStyle/>
          <a:p>
            <a:r>
              <a:rPr lang="en-US" dirty="0" smtClean="0"/>
              <a:t>9/10/2013</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51</a:t>
            </a:fld>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676400"/>
            <a:ext cx="767112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3734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TIM </a:t>
            </a:r>
            <a:r>
              <a:rPr lang="en-US" dirty="0" smtClean="0">
                <a:solidFill>
                  <a:schemeClr val="accent1">
                    <a:lumMod val="75000"/>
                  </a:schemeClr>
                </a:solidFill>
              </a:rPr>
              <a:t>Mining Process</a:t>
            </a:r>
            <a:endParaRPr lang="en-US" dirty="0"/>
          </a:p>
        </p:txBody>
      </p:sp>
      <p:sp>
        <p:nvSpPr>
          <p:cNvPr id="3" name="Content Placeholder 2"/>
          <p:cNvSpPr>
            <a:spLocks noGrp="1"/>
          </p:cNvSpPr>
          <p:nvPr>
            <p:ph idx="1"/>
          </p:nvPr>
        </p:nvSpPr>
        <p:spPr>
          <a:xfrm>
            <a:off x="457200" y="1447800"/>
            <a:ext cx="8229600" cy="4876800"/>
          </a:xfrm>
        </p:spPr>
        <p:txBody>
          <a:bodyPr>
            <a:normAutofit fontScale="62500" lnSpcReduction="20000"/>
          </a:bodyPr>
          <a:lstStyle/>
          <a:p>
            <a:pPr lvl="0"/>
            <a:r>
              <a:rPr lang="en-US" dirty="0"/>
              <a:t>ISIM Test TIMs</a:t>
            </a:r>
          </a:p>
          <a:p>
            <a:pPr lvl="1"/>
            <a:r>
              <a:rPr lang="en-US" sz="3200" dirty="0"/>
              <a:t>Create an Orbit query where Domain is ISIM, Defect Category is Test, and the State is one of Submitted, To Be Verified, Closed, Project Accepts </a:t>
            </a:r>
            <a:r>
              <a:rPr lang="en-US" sz="3200" dirty="0" smtClean="0"/>
              <a:t>Risk</a:t>
            </a:r>
            <a:endParaRPr lang="en-US" sz="3200" dirty="0"/>
          </a:p>
          <a:p>
            <a:pPr lvl="1"/>
            <a:r>
              <a:rPr lang="en-US" sz="3200" dirty="0"/>
              <a:t>Export the results of the query to an Excel </a:t>
            </a:r>
            <a:r>
              <a:rPr lang="en-US" sz="3200" dirty="0" smtClean="0"/>
              <a:t>spreadsheet</a:t>
            </a:r>
            <a:endParaRPr lang="en-US" sz="3200" dirty="0"/>
          </a:p>
          <a:p>
            <a:pPr lvl="1"/>
            <a:r>
              <a:rPr lang="en-US" sz="3200" dirty="0"/>
              <a:t>If the State of the TIM is PAR, the associated source code file (if possible) and Level 5 requirement(s) are identified and the TIM is marked as a potential candidate for </a:t>
            </a:r>
            <a:r>
              <a:rPr lang="en-US" sz="3200" dirty="0" smtClean="0"/>
              <a:t>testing</a:t>
            </a:r>
            <a:endParaRPr lang="en-US" sz="3200" dirty="0"/>
          </a:p>
          <a:p>
            <a:pPr lvl="1"/>
            <a:r>
              <a:rPr lang="en-US" sz="3200" dirty="0"/>
              <a:t>If the State of the TIM is Submitted, To Be Verified, or Closed review the TIM to determine if a source code, requirement, or test script modification is/was </a:t>
            </a:r>
            <a:r>
              <a:rPr lang="en-US" sz="3200" dirty="0" smtClean="0"/>
              <a:t>required</a:t>
            </a:r>
            <a:endParaRPr lang="en-US" sz="3200" dirty="0"/>
          </a:p>
          <a:p>
            <a:pPr lvl="2"/>
            <a:r>
              <a:rPr lang="en-US" sz="2900" dirty="0"/>
              <a:t>The associated source code file (if possible) and test script(s) are identified and the TIM is marked as a potential candidate for </a:t>
            </a:r>
            <a:r>
              <a:rPr lang="en-US" sz="2900" dirty="0" smtClean="0"/>
              <a:t>testing</a:t>
            </a:r>
            <a:endParaRPr lang="en-US" sz="2900" dirty="0"/>
          </a:p>
          <a:p>
            <a:pPr lvl="1"/>
            <a:r>
              <a:rPr lang="en-US" sz="3200" dirty="0"/>
              <a:t>Once all candidates have been identified, evaluate each candidate TIM based on state, severity, Resolution Chronology, and Impact in addition to the benefit of additional rigor via testing, testing feasibility, and ability to </a:t>
            </a:r>
            <a:r>
              <a:rPr lang="en-US" sz="3200" dirty="0" smtClean="0"/>
              <a:t>test</a:t>
            </a:r>
            <a:endParaRPr lang="en-US" sz="3200" dirty="0"/>
          </a:p>
          <a:p>
            <a:pPr lvl="1"/>
            <a:r>
              <a:rPr lang="en-US" sz="3200" dirty="0"/>
              <a:t>Select the final TIMs for </a:t>
            </a:r>
            <a:r>
              <a:rPr lang="en-US" sz="3200" dirty="0" smtClean="0"/>
              <a:t>testing</a:t>
            </a:r>
            <a:endParaRPr lang="en-US" sz="3200" dirty="0"/>
          </a:p>
          <a:p>
            <a:endParaRPr lang="en-US" dirty="0"/>
          </a:p>
        </p:txBody>
      </p:sp>
      <p:sp>
        <p:nvSpPr>
          <p:cNvPr id="4" name="Date Placeholder 3"/>
          <p:cNvSpPr>
            <a:spLocks noGrp="1"/>
          </p:cNvSpPr>
          <p:nvPr>
            <p:ph type="dt" sz="half" idx="10"/>
          </p:nvPr>
        </p:nvSpPr>
        <p:spPr/>
        <p:txBody>
          <a:bodyPr/>
          <a:lstStyle/>
          <a:p>
            <a:r>
              <a:rPr lang="en-US" dirty="0" smtClean="0"/>
              <a:t>9/10/2013</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52</a:t>
            </a:fld>
            <a:endParaRPr lang="en-US"/>
          </a:p>
        </p:txBody>
      </p:sp>
    </p:spTree>
    <p:extLst>
      <p:ext uri="{BB962C8B-B14F-4D97-AF65-F5344CB8AC3E}">
        <p14:creationId xmlns:p14="http://schemas.microsoft.com/office/powerpoint/2010/main" val="28187126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TIM </a:t>
            </a:r>
            <a:r>
              <a:rPr lang="en-US" dirty="0" smtClean="0">
                <a:solidFill>
                  <a:schemeClr val="accent1">
                    <a:lumMod val="75000"/>
                  </a:schemeClr>
                </a:solidFill>
              </a:rPr>
              <a:t>Mining Process</a:t>
            </a:r>
            <a:endParaRPr lang="en-US" dirty="0"/>
          </a:p>
        </p:txBody>
      </p:sp>
      <p:sp>
        <p:nvSpPr>
          <p:cNvPr id="4" name="Date Placeholder 3"/>
          <p:cNvSpPr>
            <a:spLocks noGrp="1"/>
          </p:cNvSpPr>
          <p:nvPr>
            <p:ph type="dt" sz="half" idx="10"/>
          </p:nvPr>
        </p:nvSpPr>
        <p:spPr/>
        <p:txBody>
          <a:bodyPr/>
          <a:lstStyle/>
          <a:p>
            <a:r>
              <a:rPr lang="en-US" dirty="0" smtClean="0"/>
              <a:t>9/10/2013</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53</a:t>
            </a:fld>
            <a:endParaRPr lang="en-US"/>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1" y="1524000"/>
            <a:ext cx="6172200" cy="4602163"/>
          </a:xfrm>
        </p:spPr>
      </p:pic>
    </p:spTree>
    <p:extLst>
      <p:ext uri="{BB962C8B-B14F-4D97-AF65-F5344CB8AC3E}">
        <p14:creationId xmlns:p14="http://schemas.microsoft.com/office/powerpoint/2010/main" val="13838312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Test Like You Fly </a:t>
            </a:r>
            <a:r>
              <a:rPr lang="en-US" dirty="0">
                <a:solidFill>
                  <a:schemeClr val="accent1">
                    <a:lumMod val="75000"/>
                  </a:schemeClr>
                </a:solidFill>
              </a:rPr>
              <a:t>(TLYF)</a:t>
            </a:r>
            <a:endParaRPr lang="en-US" dirty="0"/>
          </a:p>
        </p:txBody>
      </p:sp>
      <p:sp>
        <p:nvSpPr>
          <p:cNvPr id="3" name="Content Placeholder 2"/>
          <p:cNvSpPr>
            <a:spLocks noGrp="1"/>
          </p:cNvSpPr>
          <p:nvPr>
            <p:ph idx="1"/>
          </p:nvPr>
        </p:nvSpPr>
        <p:spPr/>
        <p:txBody>
          <a:bodyPr>
            <a:normAutofit/>
          </a:bodyPr>
          <a:lstStyle/>
          <a:p>
            <a:r>
              <a:rPr lang="en-US" sz="2400" dirty="0"/>
              <a:t>This process is derived from the ITC Independent Testing method and the aerospace industry’s Test Like You Fly (TLYF) testing </a:t>
            </a:r>
            <a:r>
              <a:rPr lang="en-US" sz="2400" dirty="0" smtClean="0"/>
              <a:t>approach</a:t>
            </a:r>
          </a:p>
          <a:p>
            <a:r>
              <a:rPr lang="en-US" sz="2400" dirty="0" smtClean="0"/>
              <a:t>The </a:t>
            </a:r>
            <a:r>
              <a:rPr lang="en-US" sz="2400" dirty="0"/>
              <a:t>process is not directed at system requirements verification, unless the system requirement(s) is/are specifically concerned with operability under mission </a:t>
            </a:r>
            <a:r>
              <a:rPr lang="en-US" sz="2400" dirty="0" smtClean="0"/>
              <a:t>conditions</a:t>
            </a:r>
          </a:p>
          <a:p>
            <a:r>
              <a:rPr lang="en-US" sz="2400" dirty="0" smtClean="0"/>
              <a:t>It </a:t>
            </a:r>
            <a:r>
              <a:rPr lang="en-US" sz="2400" dirty="0"/>
              <a:t>shows how all parts of the ISIM system work together and complements functional and performance </a:t>
            </a:r>
            <a:r>
              <a:rPr lang="en-US" sz="2400" dirty="0" smtClean="0"/>
              <a:t>testing  </a:t>
            </a:r>
            <a:endParaRPr lang="en-US" sz="2400" dirty="0"/>
          </a:p>
          <a:p>
            <a:endParaRPr lang="en-US" dirty="0"/>
          </a:p>
        </p:txBody>
      </p:sp>
      <p:sp>
        <p:nvSpPr>
          <p:cNvPr id="4" name="Date Placeholder 3"/>
          <p:cNvSpPr>
            <a:spLocks noGrp="1"/>
          </p:cNvSpPr>
          <p:nvPr>
            <p:ph type="dt" sz="half" idx="10"/>
          </p:nvPr>
        </p:nvSpPr>
        <p:spPr/>
        <p:txBody>
          <a:bodyPr/>
          <a:lstStyle/>
          <a:p>
            <a:r>
              <a:rPr lang="en-US" dirty="0" smtClean="0"/>
              <a:t>9/10/2013</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54</a:t>
            </a:fld>
            <a:endParaRPr lang="en-US"/>
          </a:p>
        </p:txBody>
      </p:sp>
    </p:spTree>
    <p:extLst>
      <p:ext uri="{BB962C8B-B14F-4D97-AF65-F5344CB8AC3E}">
        <p14:creationId xmlns:p14="http://schemas.microsoft.com/office/powerpoint/2010/main" val="26470777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Source Code Metrics</a:t>
            </a:r>
            <a:endParaRPr lang="en-US" dirty="0"/>
          </a:p>
        </p:txBody>
      </p:sp>
      <p:sp>
        <p:nvSpPr>
          <p:cNvPr id="3" name="Content Placeholder 2"/>
          <p:cNvSpPr>
            <a:spLocks noGrp="1"/>
          </p:cNvSpPr>
          <p:nvPr>
            <p:ph idx="1"/>
          </p:nvPr>
        </p:nvSpPr>
        <p:spPr>
          <a:xfrm>
            <a:off x="457200" y="1259840"/>
            <a:ext cx="8229600" cy="5130800"/>
          </a:xfrm>
        </p:spPr>
        <p:txBody>
          <a:bodyPr>
            <a:normAutofit fontScale="40000" lnSpcReduction="20000"/>
          </a:bodyPr>
          <a:lstStyle/>
          <a:p>
            <a:r>
              <a:rPr lang="en-US" sz="5500" dirty="0"/>
              <a:t>The list of available metrics is as follows</a:t>
            </a:r>
            <a:endParaRPr lang="en-US" sz="5500" b="1" dirty="0" smtClean="0"/>
          </a:p>
          <a:p>
            <a:pPr lvl="1"/>
            <a:r>
              <a:rPr lang="en-US" sz="4900" b="1" dirty="0" smtClean="0"/>
              <a:t>Declarations</a:t>
            </a:r>
            <a:r>
              <a:rPr lang="en-US" sz="4900" dirty="0"/>
              <a:t>: total number of declarations </a:t>
            </a:r>
          </a:p>
          <a:p>
            <a:pPr lvl="1"/>
            <a:r>
              <a:rPr lang="en-US" sz="4900" b="1" dirty="0"/>
              <a:t>Count of Coupled Classes</a:t>
            </a:r>
            <a:r>
              <a:rPr lang="en-US" sz="4900" dirty="0"/>
              <a:t> - The Coupling Between Object Classes (CBO) measure for a class is a count of the number of other classes to which it is </a:t>
            </a:r>
            <a:r>
              <a:rPr lang="en-US" sz="4900" dirty="0" smtClean="0"/>
              <a:t>coupled</a:t>
            </a:r>
          </a:p>
          <a:p>
            <a:pPr lvl="1"/>
            <a:r>
              <a:rPr lang="en-US" sz="4900" dirty="0" smtClean="0"/>
              <a:t>Class </a:t>
            </a:r>
            <a:r>
              <a:rPr lang="en-US" sz="4900" dirty="0"/>
              <a:t>A is coupled to class B if class A uses a type, data, or member from class </a:t>
            </a:r>
            <a:r>
              <a:rPr lang="en-US" sz="4900" dirty="0" smtClean="0"/>
              <a:t>B</a:t>
            </a:r>
          </a:p>
          <a:p>
            <a:pPr lvl="2"/>
            <a:r>
              <a:rPr lang="en-US" sz="4500" dirty="0" smtClean="0"/>
              <a:t>This </a:t>
            </a:r>
            <a:r>
              <a:rPr lang="en-US" sz="4500" dirty="0"/>
              <a:t>metric is also referred to as Efferent Coupling (</a:t>
            </a:r>
            <a:r>
              <a:rPr lang="en-US" sz="4500" dirty="0" err="1" smtClean="0"/>
              <a:t>Ce</a:t>
            </a:r>
            <a:r>
              <a:rPr lang="en-US" sz="4500" dirty="0" smtClean="0"/>
              <a:t>)</a:t>
            </a:r>
          </a:p>
          <a:p>
            <a:pPr lvl="1"/>
            <a:r>
              <a:rPr lang="en-US" sz="4900" dirty="0" smtClean="0"/>
              <a:t>Any </a:t>
            </a:r>
            <a:r>
              <a:rPr lang="en-US" sz="4900" dirty="0"/>
              <a:t>number of couplings to a given class counts as 1 towards the metric </a:t>
            </a:r>
            <a:r>
              <a:rPr lang="en-US" sz="4900" dirty="0" smtClean="0"/>
              <a:t>total</a:t>
            </a:r>
            <a:endParaRPr lang="en-US" sz="4900" dirty="0"/>
          </a:p>
          <a:p>
            <a:pPr lvl="1"/>
            <a:r>
              <a:rPr lang="en-US" sz="4900" b="1" dirty="0"/>
              <a:t>Lines</a:t>
            </a:r>
            <a:r>
              <a:rPr lang="en-US" sz="4900" dirty="0"/>
              <a:t>: total lines (in a function or file or project) </a:t>
            </a:r>
          </a:p>
          <a:p>
            <a:pPr lvl="1"/>
            <a:r>
              <a:rPr lang="en-US" sz="4900" b="1" dirty="0"/>
              <a:t>Lines Blank</a:t>
            </a:r>
            <a:r>
              <a:rPr lang="en-US" sz="4900" dirty="0"/>
              <a:t>: total lines without any code/comment </a:t>
            </a:r>
          </a:p>
          <a:p>
            <a:pPr lvl="1"/>
            <a:r>
              <a:rPr lang="en-US" sz="4900" b="1" dirty="0"/>
              <a:t>Lines Code</a:t>
            </a:r>
            <a:r>
              <a:rPr lang="en-US" sz="4900" dirty="0"/>
              <a:t>: total lines that have any code on them </a:t>
            </a:r>
          </a:p>
          <a:p>
            <a:pPr lvl="1"/>
            <a:r>
              <a:rPr lang="en-US" sz="4900" b="1" dirty="0"/>
              <a:t>Lines Comment</a:t>
            </a:r>
            <a:r>
              <a:rPr lang="en-US" sz="4900" dirty="0"/>
              <a:t>: total lines that have comments on them </a:t>
            </a:r>
          </a:p>
          <a:p>
            <a:pPr lvl="1"/>
            <a:r>
              <a:rPr lang="en-US" sz="4900" b="1" dirty="0"/>
              <a:t>Lines Declarative</a:t>
            </a:r>
            <a:r>
              <a:rPr lang="en-US" sz="4900" dirty="0"/>
              <a:t>: total lines that have declarative code on them </a:t>
            </a:r>
          </a:p>
          <a:p>
            <a:pPr lvl="1"/>
            <a:r>
              <a:rPr lang="en-US" sz="4900" b="1" dirty="0"/>
              <a:t>Lines Executable</a:t>
            </a:r>
            <a:r>
              <a:rPr lang="en-US" sz="4900" dirty="0"/>
              <a:t>: total lines that have executable code on </a:t>
            </a:r>
            <a:r>
              <a:rPr lang="en-US" sz="4900" dirty="0" smtClean="0"/>
              <a:t>them </a:t>
            </a:r>
          </a:p>
          <a:p>
            <a:pPr marL="457200" lvl="1" indent="0">
              <a:buNone/>
            </a:pPr>
            <a:endParaRPr lang="en-US" sz="4900" dirty="0"/>
          </a:p>
        </p:txBody>
      </p:sp>
      <p:sp>
        <p:nvSpPr>
          <p:cNvPr id="4" name="Date Placeholder 3"/>
          <p:cNvSpPr>
            <a:spLocks noGrp="1"/>
          </p:cNvSpPr>
          <p:nvPr>
            <p:ph type="dt" sz="half" idx="10"/>
          </p:nvPr>
        </p:nvSpPr>
        <p:spPr/>
        <p:txBody>
          <a:bodyPr/>
          <a:lstStyle/>
          <a:p>
            <a:r>
              <a:rPr lang="en-US" dirty="0" smtClean="0"/>
              <a:t>9/10/2013</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55</a:t>
            </a:fld>
            <a:endParaRPr lang="en-US"/>
          </a:p>
        </p:txBody>
      </p:sp>
    </p:spTree>
    <p:extLst>
      <p:ext uri="{BB962C8B-B14F-4D97-AF65-F5344CB8AC3E}">
        <p14:creationId xmlns:p14="http://schemas.microsoft.com/office/powerpoint/2010/main" val="24075592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Source Code Metrics</a:t>
            </a:r>
            <a:endParaRPr lang="en-US" dirty="0"/>
          </a:p>
        </p:txBody>
      </p:sp>
      <p:sp>
        <p:nvSpPr>
          <p:cNvPr id="3" name="Content Placeholder 2"/>
          <p:cNvSpPr>
            <a:spLocks noGrp="1"/>
          </p:cNvSpPr>
          <p:nvPr>
            <p:ph idx="1"/>
          </p:nvPr>
        </p:nvSpPr>
        <p:spPr>
          <a:xfrm>
            <a:off x="457200" y="1259840"/>
            <a:ext cx="8229600" cy="5130800"/>
          </a:xfrm>
        </p:spPr>
        <p:txBody>
          <a:bodyPr>
            <a:normAutofit fontScale="40000" lnSpcReduction="20000"/>
          </a:bodyPr>
          <a:lstStyle/>
          <a:p>
            <a:r>
              <a:rPr lang="en-US" sz="5500" dirty="0"/>
              <a:t>The list of available metrics is as follows</a:t>
            </a:r>
            <a:endParaRPr lang="en-US" sz="5500" b="1" dirty="0" smtClean="0"/>
          </a:p>
          <a:p>
            <a:pPr lvl="1"/>
            <a:r>
              <a:rPr lang="en-US" sz="4900" b="1" dirty="0" err="1" smtClean="0"/>
              <a:t>Cyclomatic</a:t>
            </a:r>
            <a:r>
              <a:rPr lang="en-US" sz="4900" dirty="0" smtClean="0"/>
              <a:t>: The </a:t>
            </a:r>
            <a:r>
              <a:rPr lang="en-US" sz="4900" dirty="0"/>
              <a:t>measure of the complexity of a function's decision </a:t>
            </a:r>
            <a:r>
              <a:rPr lang="en-US" sz="4900" dirty="0" smtClean="0"/>
              <a:t>structure</a:t>
            </a:r>
          </a:p>
          <a:p>
            <a:pPr lvl="2"/>
            <a:r>
              <a:rPr lang="en-US" sz="4500" dirty="0" smtClean="0"/>
              <a:t>The </a:t>
            </a:r>
            <a:r>
              <a:rPr lang="en-US" sz="4500" dirty="0" err="1"/>
              <a:t>cyclomatic</a:t>
            </a:r>
            <a:r>
              <a:rPr lang="en-US" sz="4500" dirty="0"/>
              <a:t> complexity is also the number of basis, or independent, paths through a </a:t>
            </a:r>
            <a:r>
              <a:rPr lang="en-US" sz="4500" dirty="0" smtClean="0"/>
              <a:t>module</a:t>
            </a:r>
          </a:p>
          <a:p>
            <a:pPr lvl="2"/>
            <a:r>
              <a:rPr lang="en-US" sz="4500" dirty="0" smtClean="0"/>
              <a:t>Sometimes </a:t>
            </a:r>
            <a:r>
              <a:rPr lang="en-US" sz="4500" dirty="0"/>
              <a:t>also called the "McCabe Complexity" after its </a:t>
            </a:r>
            <a:r>
              <a:rPr lang="en-US" sz="4500" dirty="0" smtClean="0"/>
              <a:t>originator</a:t>
            </a:r>
            <a:endParaRPr lang="en-US" sz="4500" dirty="0"/>
          </a:p>
          <a:p>
            <a:pPr lvl="1"/>
            <a:r>
              <a:rPr lang="en-US" sz="5000" b="1" dirty="0"/>
              <a:t>Essential Complexity</a:t>
            </a:r>
            <a:r>
              <a:rPr lang="en-US" sz="5000" dirty="0"/>
              <a:t>: </a:t>
            </a:r>
            <a:r>
              <a:rPr lang="en-US" sz="5000" dirty="0" err="1"/>
              <a:t>cyclomatic</a:t>
            </a:r>
            <a:r>
              <a:rPr lang="en-US" sz="5000" dirty="0"/>
              <a:t> complexity after structured programming constructs have been </a:t>
            </a:r>
            <a:r>
              <a:rPr lang="en-US" sz="5000" dirty="0" smtClean="0"/>
              <a:t>removed</a:t>
            </a:r>
            <a:endParaRPr lang="en-US" sz="5000" dirty="0"/>
          </a:p>
          <a:p>
            <a:pPr lvl="1"/>
            <a:r>
              <a:rPr lang="en-US" sz="5000" b="1" dirty="0"/>
              <a:t>Knots</a:t>
            </a:r>
            <a:r>
              <a:rPr lang="en-US" sz="5000" dirty="0"/>
              <a:t> - Measure of overlapping </a:t>
            </a:r>
            <a:r>
              <a:rPr lang="en-US" sz="5000" dirty="0" smtClean="0"/>
              <a:t>jumps </a:t>
            </a:r>
            <a:endParaRPr lang="en-US" sz="5000" dirty="0"/>
          </a:p>
          <a:p>
            <a:pPr lvl="1"/>
            <a:r>
              <a:rPr lang="en-US" sz="5000" b="1" dirty="0"/>
              <a:t>Maximum </a:t>
            </a:r>
            <a:r>
              <a:rPr lang="en-US" sz="5000" b="1" dirty="0" err="1"/>
              <a:t>Cyclomatic</a:t>
            </a:r>
            <a:r>
              <a:rPr lang="en-US" sz="5000" b="1" dirty="0"/>
              <a:t> Complexity</a:t>
            </a:r>
            <a:r>
              <a:rPr lang="en-US" sz="5000" dirty="0"/>
              <a:t> - Maximum </a:t>
            </a:r>
            <a:r>
              <a:rPr lang="en-US" sz="5000" dirty="0" err="1"/>
              <a:t>cyclomatic</a:t>
            </a:r>
            <a:r>
              <a:rPr lang="en-US" sz="5000" dirty="0"/>
              <a:t> complexity of all nested functions or </a:t>
            </a:r>
            <a:r>
              <a:rPr lang="en-US" sz="5000" dirty="0" smtClean="0"/>
              <a:t>methods</a:t>
            </a:r>
          </a:p>
          <a:p>
            <a:pPr lvl="1"/>
            <a:r>
              <a:rPr lang="en-US" sz="5000" b="1" dirty="0"/>
              <a:t>Modified</a:t>
            </a:r>
            <a:r>
              <a:rPr lang="en-US" sz="5000" dirty="0"/>
              <a:t>: </a:t>
            </a:r>
            <a:r>
              <a:rPr lang="en-US" sz="5000" dirty="0" err="1"/>
              <a:t>cyclomatic</a:t>
            </a:r>
            <a:r>
              <a:rPr lang="en-US" sz="5000" dirty="0"/>
              <a:t> except each case statement is not </a:t>
            </a:r>
            <a:r>
              <a:rPr lang="en-US" sz="5000" dirty="0" err="1"/>
              <a:t>counted;the</a:t>
            </a:r>
            <a:r>
              <a:rPr lang="en-US" sz="5000" dirty="0"/>
              <a:t> entire switch counts as 1 </a:t>
            </a:r>
          </a:p>
          <a:p>
            <a:pPr lvl="1"/>
            <a:r>
              <a:rPr lang="en-US" sz="5000" b="1" dirty="0"/>
              <a:t>Nesting</a:t>
            </a:r>
            <a:r>
              <a:rPr lang="en-US" sz="5000" dirty="0"/>
              <a:t>: maximum nesting level of control constructs (if, </a:t>
            </a:r>
            <a:r>
              <a:rPr lang="en-US" sz="5000" dirty="0" err="1"/>
              <a:t>while,etc</a:t>
            </a:r>
            <a:r>
              <a:rPr lang="en-US" sz="5000" dirty="0"/>
              <a:t>.) </a:t>
            </a:r>
          </a:p>
          <a:p>
            <a:pPr lvl="1"/>
            <a:r>
              <a:rPr lang="en-US" sz="5000" b="1" dirty="0"/>
              <a:t>Path Count</a:t>
            </a:r>
            <a:r>
              <a:rPr lang="en-US" sz="5000" dirty="0"/>
              <a:t>: Number of unique paths through a body of code (not counting </a:t>
            </a:r>
            <a:r>
              <a:rPr lang="en-US" sz="5000" dirty="0" err="1"/>
              <a:t>gotos</a:t>
            </a:r>
            <a:r>
              <a:rPr lang="en-US" sz="5000" dirty="0"/>
              <a:t> or abnormal </a:t>
            </a:r>
            <a:r>
              <a:rPr lang="en-US" sz="5000" dirty="0" smtClean="0"/>
              <a:t>exits</a:t>
            </a:r>
            <a:endParaRPr lang="en-US" sz="5000" dirty="0"/>
          </a:p>
          <a:p>
            <a:pPr lvl="1"/>
            <a:endParaRPr lang="en-US" sz="4900" dirty="0"/>
          </a:p>
        </p:txBody>
      </p:sp>
      <p:sp>
        <p:nvSpPr>
          <p:cNvPr id="4" name="Date Placeholder 3"/>
          <p:cNvSpPr>
            <a:spLocks noGrp="1"/>
          </p:cNvSpPr>
          <p:nvPr>
            <p:ph type="dt" sz="half" idx="10"/>
          </p:nvPr>
        </p:nvSpPr>
        <p:spPr/>
        <p:txBody>
          <a:bodyPr/>
          <a:lstStyle/>
          <a:p>
            <a:r>
              <a:rPr lang="en-US" dirty="0" smtClean="0"/>
              <a:t>9/10/2013</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56</a:t>
            </a:fld>
            <a:endParaRPr lang="en-US"/>
          </a:p>
        </p:txBody>
      </p:sp>
    </p:spTree>
    <p:extLst>
      <p:ext uri="{BB962C8B-B14F-4D97-AF65-F5344CB8AC3E}">
        <p14:creationId xmlns:p14="http://schemas.microsoft.com/office/powerpoint/2010/main" val="24664536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Source Code Metrics</a:t>
            </a:r>
            <a:endParaRPr lang="en-US" dirty="0"/>
          </a:p>
        </p:txBody>
      </p:sp>
      <p:sp>
        <p:nvSpPr>
          <p:cNvPr id="3" name="Content Placeholder 2"/>
          <p:cNvSpPr>
            <a:spLocks noGrp="1"/>
          </p:cNvSpPr>
          <p:nvPr>
            <p:ph idx="1"/>
          </p:nvPr>
        </p:nvSpPr>
        <p:spPr>
          <a:xfrm>
            <a:off x="457200" y="1447800"/>
            <a:ext cx="8229600" cy="4343400"/>
          </a:xfrm>
        </p:spPr>
        <p:txBody>
          <a:bodyPr>
            <a:normAutofit/>
          </a:bodyPr>
          <a:lstStyle/>
          <a:p>
            <a:pPr lvl="1"/>
            <a:r>
              <a:rPr lang="en-US" sz="2000" b="1" dirty="0" smtClean="0"/>
              <a:t>Ratio </a:t>
            </a:r>
            <a:r>
              <a:rPr lang="en-US" sz="2000" b="1" dirty="0"/>
              <a:t>Comment/Code</a:t>
            </a:r>
            <a:r>
              <a:rPr lang="en-US" sz="2000" dirty="0"/>
              <a:t>: comment lines / code lines </a:t>
            </a:r>
          </a:p>
          <a:p>
            <a:pPr lvl="1"/>
            <a:r>
              <a:rPr lang="en-US" sz="2000" b="1" dirty="0"/>
              <a:t>Strict</a:t>
            </a:r>
            <a:r>
              <a:rPr lang="en-US" sz="2000" dirty="0"/>
              <a:t>: </a:t>
            </a:r>
            <a:r>
              <a:rPr lang="en-US" sz="2000" dirty="0" err="1"/>
              <a:t>Cyclomatic</a:t>
            </a:r>
            <a:r>
              <a:rPr lang="en-US" sz="2000" dirty="0"/>
              <a:t> complexity except each short-circuit operator adds 1 to the </a:t>
            </a:r>
            <a:r>
              <a:rPr lang="en-US" sz="2000" dirty="0" smtClean="0"/>
              <a:t>complexity </a:t>
            </a:r>
            <a:endParaRPr lang="en-US" sz="2000" dirty="0"/>
          </a:p>
          <a:p>
            <a:pPr lvl="1"/>
            <a:r>
              <a:rPr lang="en-US" sz="2000" b="1" dirty="0"/>
              <a:t>Strict Modified Essential</a:t>
            </a:r>
            <a:r>
              <a:rPr lang="en-US" sz="2000" dirty="0"/>
              <a:t>: essential complexity except short-circuit operators add to complexity and structured case branches do not add to </a:t>
            </a:r>
            <a:r>
              <a:rPr lang="en-US" sz="2000" dirty="0" smtClean="0"/>
              <a:t>complexity</a:t>
            </a:r>
            <a:endParaRPr lang="en-US" sz="2000" dirty="0"/>
          </a:p>
          <a:p>
            <a:pPr lvl="1"/>
            <a:r>
              <a:rPr lang="en-US" sz="2000" b="1" dirty="0"/>
              <a:t>Statements executable</a:t>
            </a:r>
            <a:r>
              <a:rPr lang="en-US" sz="2000" dirty="0"/>
              <a:t>: total statements in executable code </a:t>
            </a:r>
          </a:p>
          <a:p>
            <a:pPr lvl="1"/>
            <a:r>
              <a:rPr lang="en-US" sz="2000" b="1" dirty="0"/>
              <a:t>Statements declarative</a:t>
            </a:r>
            <a:r>
              <a:rPr lang="en-US" sz="2000" dirty="0"/>
              <a:t>: total statements in declarative code </a:t>
            </a:r>
          </a:p>
          <a:p>
            <a:pPr lvl="1"/>
            <a:r>
              <a:rPr lang="en-US" sz="2000" b="1" dirty="0" smtClean="0"/>
              <a:t>Sum </a:t>
            </a:r>
            <a:r>
              <a:rPr lang="en-US" sz="2000" b="1" dirty="0" err="1"/>
              <a:t>Cyclomatic</a:t>
            </a:r>
            <a:r>
              <a:rPr lang="en-US" sz="2000" b="1" dirty="0"/>
              <a:t> Complexity</a:t>
            </a:r>
            <a:r>
              <a:rPr lang="en-US" sz="2000" dirty="0"/>
              <a:t> - Sum of </a:t>
            </a:r>
            <a:r>
              <a:rPr lang="en-US" sz="2000" dirty="0" err="1"/>
              <a:t>cyclomatic</a:t>
            </a:r>
            <a:r>
              <a:rPr lang="en-US" sz="2000" dirty="0"/>
              <a:t> complexity of all nested functions or </a:t>
            </a:r>
            <a:r>
              <a:rPr lang="en-US" sz="2000" dirty="0" smtClean="0"/>
              <a:t>methods</a:t>
            </a:r>
            <a:endParaRPr lang="en-US" sz="2000" dirty="0"/>
          </a:p>
          <a:p>
            <a:pPr lvl="1"/>
            <a:r>
              <a:rPr lang="en-US" sz="2000" b="1" dirty="0"/>
              <a:t>Units</a:t>
            </a:r>
            <a:r>
              <a:rPr lang="en-US" sz="2000" dirty="0"/>
              <a:t>: Number of program units or </a:t>
            </a:r>
            <a:r>
              <a:rPr lang="en-US" sz="2000" dirty="0" smtClean="0"/>
              <a:t>functions</a:t>
            </a:r>
            <a:endParaRPr lang="en-US" sz="2000" dirty="0"/>
          </a:p>
          <a:p>
            <a:endParaRPr lang="en-US" dirty="0"/>
          </a:p>
        </p:txBody>
      </p:sp>
      <p:sp>
        <p:nvSpPr>
          <p:cNvPr id="4" name="Date Placeholder 3"/>
          <p:cNvSpPr>
            <a:spLocks noGrp="1"/>
          </p:cNvSpPr>
          <p:nvPr>
            <p:ph type="dt" sz="half" idx="10"/>
          </p:nvPr>
        </p:nvSpPr>
        <p:spPr/>
        <p:txBody>
          <a:bodyPr/>
          <a:lstStyle/>
          <a:p>
            <a:r>
              <a:rPr lang="en-US" dirty="0" smtClean="0"/>
              <a:t>9/10/2013</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57</a:t>
            </a:fld>
            <a:endParaRPr lang="en-US"/>
          </a:p>
        </p:txBody>
      </p:sp>
    </p:spTree>
    <p:extLst>
      <p:ext uri="{BB962C8B-B14F-4D97-AF65-F5344CB8AC3E}">
        <p14:creationId xmlns:p14="http://schemas.microsoft.com/office/powerpoint/2010/main" val="30232187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JWST Overview - ISIM</a:t>
            </a:r>
            <a:endParaRPr lang="en-US" dirty="0">
              <a:solidFill>
                <a:schemeClr val="accent1">
                  <a:lumMod val="75000"/>
                </a:schemeClr>
              </a:solidFill>
            </a:endParaRPr>
          </a:p>
        </p:txBody>
      </p:sp>
      <p:sp>
        <p:nvSpPr>
          <p:cNvPr id="3" name="Content Placeholder 2"/>
          <p:cNvSpPr>
            <a:spLocks noGrp="1"/>
          </p:cNvSpPr>
          <p:nvPr>
            <p:ph idx="1"/>
          </p:nvPr>
        </p:nvSpPr>
        <p:spPr/>
        <p:txBody>
          <a:bodyPr>
            <a:normAutofit/>
          </a:bodyPr>
          <a:lstStyle/>
          <a:p>
            <a:r>
              <a:rPr lang="en-US" sz="2400" dirty="0" smtClean="0"/>
              <a:t>ISIM Flight Software (FSW)</a:t>
            </a:r>
          </a:p>
          <a:p>
            <a:pPr lvl="1"/>
            <a:r>
              <a:rPr lang="en-US" sz="2200" dirty="0"/>
              <a:t>R</a:t>
            </a:r>
            <a:r>
              <a:rPr lang="en-US" sz="2200" dirty="0" smtClean="0"/>
              <a:t>esponsible </a:t>
            </a:r>
            <a:r>
              <a:rPr lang="en-US" sz="2200" dirty="0"/>
              <a:t>for executing scripts that define </a:t>
            </a:r>
            <a:r>
              <a:rPr lang="en-US" sz="2200" dirty="0" smtClean="0"/>
              <a:t>Observatory </a:t>
            </a:r>
            <a:r>
              <a:rPr lang="en-US" sz="2200" dirty="0"/>
              <a:t>science </a:t>
            </a:r>
            <a:r>
              <a:rPr lang="en-US" sz="2200" dirty="0" smtClean="0"/>
              <a:t>activities</a:t>
            </a:r>
          </a:p>
          <a:p>
            <a:pPr lvl="1" indent="-342900"/>
            <a:r>
              <a:rPr lang="en-US" sz="2200" dirty="0"/>
              <a:t>R</a:t>
            </a:r>
            <a:r>
              <a:rPr lang="en-US" sz="2200" dirty="0" smtClean="0"/>
              <a:t>outes </a:t>
            </a:r>
            <a:r>
              <a:rPr lang="en-US" sz="2200" dirty="0"/>
              <a:t>all commands and telemetry to and from SI-specific FSW, which also executes on the ISIM </a:t>
            </a:r>
            <a:r>
              <a:rPr lang="en-US" sz="2200" dirty="0" smtClean="0"/>
              <a:t>processor</a:t>
            </a:r>
            <a:endParaRPr lang="en-US" sz="2200" dirty="0"/>
          </a:p>
          <a:p>
            <a:pPr lvl="1" indent="-342900"/>
            <a:r>
              <a:rPr lang="en-US" sz="2200" dirty="0" smtClean="0"/>
              <a:t>Communicates </a:t>
            </a:r>
            <a:r>
              <a:rPr lang="en-US" sz="2200" dirty="0"/>
              <a:t>with the Spacecraft Command and Telemetry Processor (CTP) via a 1553 </a:t>
            </a:r>
            <a:r>
              <a:rPr lang="en-US" sz="2200" dirty="0" smtClean="0"/>
              <a:t>Bus</a:t>
            </a:r>
          </a:p>
          <a:p>
            <a:pPr lvl="1"/>
            <a:r>
              <a:rPr lang="en-US" sz="2200" dirty="0"/>
              <a:t>P</a:t>
            </a:r>
            <a:r>
              <a:rPr lang="en-US" sz="2200" dirty="0" smtClean="0"/>
              <a:t>rocesses </a:t>
            </a:r>
            <a:r>
              <a:rPr lang="en-US" sz="2200" dirty="0"/>
              <a:t>image data and transfers it to the Spacecraft’s Solid State Recorder (SSR) via a </a:t>
            </a:r>
            <a:r>
              <a:rPr lang="en-US" sz="2200" dirty="0" err="1"/>
              <a:t>Spacewire</a:t>
            </a:r>
            <a:r>
              <a:rPr lang="en-US" sz="2200" dirty="0"/>
              <a:t> </a:t>
            </a:r>
            <a:r>
              <a:rPr lang="en-US" sz="2200" dirty="0" smtClean="0"/>
              <a:t>Bus  </a:t>
            </a:r>
          </a:p>
          <a:p>
            <a:pPr lvl="1"/>
            <a:r>
              <a:rPr lang="en-US" sz="2200" dirty="0" smtClean="0"/>
              <a:t>Responsible </a:t>
            </a:r>
            <a:r>
              <a:rPr lang="en-US" sz="2200" dirty="0"/>
              <a:t>for monitoring the health of SI FSW and Hardware (HW</a:t>
            </a:r>
            <a:r>
              <a:rPr lang="en-US" sz="2200" dirty="0" smtClean="0"/>
              <a:t>)</a:t>
            </a:r>
            <a:endParaRPr lang="en-US" sz="2200" dirty="0"/>
          </a:p>
        </p:txBody>
      </p:sp>
      <p:sp>
        <p:nvSpPr>
          <p:cNvPr id="4" name="Date Placeholder 3"/>
          <p:cNvSpPr>
            <a:spLocks noGrp="1"/>
          </p:cNvSpPr>
          <p:nvPr>
            <p:ph type="dt" sz="half" idx="10"/>
          </p:nvPr>
        </p:nvSpPr>
        <p:spPr/>
        <p:txBody>
          <a:bodyPr/>
          <a:lstStyle/>
          <a:p>
            <a:r>
              <a:rPr lang="en-US" dirty="0" smtClean="0"/>
              <a:t>9/10/2013</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37539332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JWST Key Elements</a:t>
            </a:r>
            <a:endParaRPr lang="en-US" dirty="0">
              <a:solidFill>
                <a:schemeClr val="accent1">
                  <a:lumMod val="75000"/>
                </a:schemeClr>
              </a:solidFill>
            </a:endParaRPr>
          </a:p>
        </p:txBody>
      </p:sp>
      <p:sp>
        <p:nvSpPr>
          <p:cNvPr id="4" name="Date Placeholder 3"/>
          <p:cNvSpPr>
            <a:spLocks noGrp="1"/>
          </p:cNvSpPr>
          <p:nvPr>
            <p:ph type="dt" sz="half" idx="10"/>
          </p:nvPr>
        </p:nvSpPr>
        <p:spPr/>
        <p:txBody>
          <a:bodyPr/>
          <a:lstStyle/>
          <a:p>
            <a:r>
              <a:rPr lang="en-US" dirty="0" smtClean="0"/>
              <a:t>9/10/2013</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7</a:t>
            </a:fld>
            <a:endParaRPr lang="en-US"/>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6289" y="1600200"/>
            <a:ext cx="6491421" cy="4525963"/>
          </a:xfrm>
        </p:spPr>
      </p:pic>
    </p:spTree>
    <p:extLst>
      <p:ext uri="{BB962C8B-B14F-4D97-AF65-F5344CB8AC3E}">
        <p14:creationId xmlns:p14="http://schemas.microsoft.com/office/powerpoint/2010/main" val="28916346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ISIM Layout</a:t>
            </a:r>
            <a:endParaRPr lang="en-US" dirty="0">
              <a:solidFill>
                <a:schemeClr val="accent1">
                  <a:lumMod val="75000"/>
                </a:schemeClr>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1" y="1752600"/>
            <a:ext cx="6705600" cy="3962400"/>
          </a:xfrm>
        </p:spPr>
      </p:pic>
      <p:sp>
        <p:nvSpPr>
          <p:cNvPr id="3" name="Date Placeholder 2"/>
          <p:cNvSpPr>
            <a:spLocks noGrp="1"/>
          </p:cNvSpPr>
          <p:nvPr>
            <p:ph type="dt" sz="half" idx="10"/>
          </p:nvPr>
        </p:nvSpPr>
        <p:spPr/>
        <p:txBody>
          <a:bodyPr/>
          <a:lstStyle/>
          <a:p>
            <a:r>
              <a:rPr lang="en-US" dirty="0" smtClean="0"/>
              <a:t>9/10/2013</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1558631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1">
                    <a:lumMod val="75000"/>
                  </a:schemeClr>
                </a:solidFill>
              </a:rPr>
              <a:t>JIST Test Bed</a:t>
            </a:r>
            <a:endParaRPr lang="en-US" dirty="0"/>
          </a:p>
        </p:txBody>
      </p:sp>
      <p:sp>
        <p:nvSpPr>
          <p:cNvPr id="3" name="Content Placeholder 2"/>
          <p:cNvSpPr>
            <a:spLocks noGrp="1"/>
          </p:cNvSpPr>
          <p:nvPr>
            <p:ph idx="1"/>
          </p:nvPr>
        </p:nvSpPr>
        <p:spPr>
          <a:xfrm>
            <a:off x="457200" y="1419226"/>
            <a:ext cx="8229600" cy="4706938"/>
          </a:xfrm>
        </p:spPr>
        <p:txBody>
          <a:bodyPr>
            <a:noAutofit/>
          </a:bodyPr>
          <a:lstStyle/>
          <a:p>
            <a:r>
              <a:rPr lang="en-US" sz="2400" dirty="0" smtClean="0"/>
              <a:t>JWST </a:t>
            </a:r>
            <a:r>
              <a:rPr lang="en-US" sz="2400" dirty="0"/>
              <a:t>IV&amp;V Simulation and Test (JIST) </a:t>
            </a:r>
            <a:r>
              <a:rPr lang="en-US" sz="2400" dirty="0" smtClean="0"/>
              <a:t>is </a:t>
            </a:r>
            <a:r>
              <a:rPr lang="en-US" sz="2400" dirty="0"/>
              <a:t>developed by the NASA Independent Test Capability (ITC) </a:t>
            </a:r>
            <a:r>
              <a:rPr lang="en-US" sz="2400" dirty="0" smtClean="0"/>
              <a:t>team</a:t>
            </a:r>
            <a:endParaRPr lang="en-US" sz="2400" dirty="0"/>
          </a:p>
          <a:p>
            <a:pPr lvl="1"/>
            <a:r>
              <a:rPr lang="en-US" sz="2200" dirty="0" smtClean="0"/>
              <a:t>Successor of the Science Instrument Development Unit (SIDU) which was used to support test analysis of ISIM software by executing modified developer test scripts</a:t>
            </a:r>
          </a:p>
          <a:p>
            <a:pPr lvl="2"/>
            <a:r>
              <a:rPr lang="en-US" sz="1800" dirty="0" smtClean="0"/>
              <a:t>SIDU testing focused on off-nominal test cases</a:t>
            </a:r>
          </a:p>
          <a:p>
            <a:pPr lvl="1"/>
            <a:r>
              <a:rPr lang="en-US" sz="2200" dirty="0" smtClean="0"/>
              <a:t>Allows IV&amp;V analysts to perform dynamic analysis on the JWST Flight ISIM FSW </a:t>
            </a:r>
          </a:p>
          <a:p>
            <a:pPr lvl="1"/>
            <a:r>
              <a:rPr lang="en-US" sz="2200" dirty="0" smtClean="0"/>
              <a:t>Includes functionality </a:t>
            </a:r>
            <a:r>
              <a:rPr lang="en-US" sz="2200" dirty="0"/>
              <a:t>of the Command and Telemetry Processor (CTP) </a:t>
            </a:r>
            <a:r>
              <a:rPr lang="en-US" sz="2200" dirty="0" smtClean="0"/>
              <a:t>computer’s </a:t>
            </a:r>
            <a:r>
              <a:rPr lang="en-US" sz="2200" dirty="0"/>
              <a:t>Command and Data Handling (C&amp;DH) </a:t>
            </a:r>
            <a:r>
              <a:rPr lang="en-US" sz="2200" dirty="0" smtClean="0"/>
              <a:t>functionality, integration </a:t>
            </a:r>
            <a:r>
              <a:rPr lang="en-US" sz="2200" dirty="0"/>
              <a:t>of </a:t>
            </a:r>
            <a:r>
              <a:rPr lang="en-US" sz="2200" dirty="0" smtClean="0"/>
              <a:t>ISIM functionality, and </a:t>
            </a:r>
            <a:r>
              <a:rPr lang="en-US" sz="2200" dirty="0"/>
              <a:t>the Northrop Grumman </a:t>
            </a:r>
            <a:r>
              <a:rPr lang="en-US" sz="2200" dirty="0" smtClean="0"/>
              <a:t>dynamics </a:t>
            </a:r>
            <a:r>
              <a:rPr lang="en-US" sz="2200" dirty="0"/>
              <a:t>simulator, </a:t>
            </a:r>
            <a:r>
              <a:rPr lang="en-US" sz="2200" dirty="0" smtClean="0"/>
              <a:t>Software Development Verification(SDV)</a:t>
            </a:r>
            <a:endParaRPr lang="en-US" sz="2200" dirty="0"/>
          </a:p>
        </p:txBody>
      </p:sp>
      <p:sp>
        <p:nvSpPr>
          <p:cNvPr id="4" name="Date Placeholder 3"/>
          <p:cNvSpPr>
            <a:spLocks noGrp="1"/>
          </p:cNvSpPr>
          <p:nvPr>
            <p:ph type="dt" sz="half" idx="10"/>
          </p:nvPr>
        </p:nvSpPr>
        <p:spPr/>
        <p:txBody>
          <a:bodyPr/>
          <a:lstStyle/>
          <a:p>
            <a:r>
              <a:rPr lang="en-US" dirty="0" smtClean="0"/>
              <a:t>9/10/2013</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26166034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4479</TotalTime>
  <Words>3721</Words>
  <Application>Microsoft Office PowerPoint</Application>
  <PresentationFormat>On-screen Show (4:3)</PresentationFormat>
  <Paragraphs>413</Paragraphs>
  <Slides>57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57</vt:i4>
      </vt:variant>
    </vt:vector>
  </HeadingPairs>
  <TitlesOfParts>
    <vt:vector size="60" baseType="lpstr">
      <vt:lpstr>Arial</vt:lpstr>
      <vt:lpstr>Calibri</vt:lpstr>
      <vt:lpstr>Office Theme</vt:lpstr>
      <vt:lpstr>James Webb Space Telescope (JWST) Integrated Science Instrument Module (ISIM) Independent Testing </vt:lpstr>
      <vt:lpstr>Agenda</vt:lpstr>
      <vt:lpstr>JWST Overview</vt:lpstr>
      <vt:lpstr>JWST Overview</vt:lpstr>
      <vt:lpstr>JWST Overview - Orbit</vt:lpstr>
      <vt:lpstr>JWST Overview - ISIM</vt:lpstr>
      <vt:lpstr>JWST Key Elements</vt:lpstr>
      <vt:lpstr>ISIM Layout</vt:lpstr>
      <vt:lpstr>JIST Test Bed</vt:lpstr>
      <vt:lpstr>JIST Test Bed</vt:lpstr>
      <vt:lpstr>JIST Test Bed Validation</vt:lpstr>
      <vt:lpstr>JIST Test Products</vt:lpstr>
      <vt:lpstr>Test Case Identification</vt:lpstr>
      <vt:lpstr>Stress Testing Overview</vt:lpstr>
      <vt:lpstr>Stress Testing Process</vt:lpstr>
      <vt:lpstr>Stress Testing Process</vt:lpstr>
      <vt:lpstr>Stress Testing Process</vt:lpstr>
      <vt:lpstr>Stress Testing Results</vt:lpstr>
      <vt:lpstr>Stress Testing Results</vt:lpstr>
      <vt:lpstr>Test Like You Fly (TLYF) Overview</vt:lpstr>
      <vt:lpstr>TLYF Process</vt:lpstr>
      <vt:lpstr>TLYF Process</vt:lpstr>
      <vt:lpstr>TLYF Results</vt:lpstr>
      <vt:lpstr>TLYF Results</vt:lpstr>
      <vt:lpstr>TIM Mining Overview</vt:lpstr>
      <vt:lpstr>TIM Mining Process</vt:lpstr>
      <vt:lpstr>TIM Mining Process</vt:lpstr>
      <vt:lpstr>TIM Mining Process</vt:lpstr>
      <vt:lpstr>TIM Mining Results</vt:lpstr>
      <vt:lpstr>TIM Mining Results</vt:lpstr>
      <vt:lpstr>Source Code Metrics Overview</vt:lpstr>
      <vt:lpstr>Source Code Metrics Process</vt:lpstr>
      <vt:lpstr>Source Code Metrics Process</vt:lpstr>
      <vt:lpstr>Source Code Metrics Process</vt:lpstr>
      <vt:lpstr>Source Code Metrics Process</vt:lpstr>
      <vt:lpstr>Source Code Metrics Results</vt:lpstr>
      <vt:lpstr>Source Code Metrics Results</vt:lpstr>
      <vt:lpstr>Summary</vt:lpstr>
      <vt:lpstr>Summary</vt:lpstr>
      <vt:lpstr>Summary</vt:lpstr>
      <vt:lpstr>Summary</vt:lpstr>
      <vt:lpstr>Future Work</vt:lpstr>
      <vt:lpstr>  </vt:lpstr>
      <vt:lpstr> </vt:lpstr>
      <vt:lpstr> </vt:lpstr>
      <vt:lpstr>Stress Testing</vt:lpstr>
      <vt:lpstr>Stress Testing</vt:lpstr>
      <vt:lpstr>TIM Mining Process</vt:lpstr>
      <vt:lpstr>TIM Mining Process</vt:lpstr>
      <vt:lpstr>TIM Mining Process</vt:lpstr>
      <vt:lpstr>TIM Mining Process</vt:lpstr>
      <vt:lpstr>TIM Mining Process</vt:lpstr>
      <vt:lpstr>TIM Mining Process</vt:lpstr>
      <vt:lpstr>Test Like You Fly (TLYF)</vt:lpstr>
      <vt:lpstr>Source Code Metrics</vt:lpstr>
      <vt:lpstr>Source Code Metrics</vt:lpstr>
      <vt:lpstr>Source Code Metrics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Lescinsky, Christopher J. (GSFC-180.0)[TASC]</dc:creator>
  <cp:lastModifiedBy>Kris</cp:lastModifiedBy>
  <cp:revision>508</cp:revision>
  <dcterms:created xsi:type="dcterms:W3CDTF">2006-08-16T00:00:00Z</dcterms:created>
  <dcterms:modified xsi:type="dcterms:W3CDTF">2013-08-27T00:37:55Z</dcterms:modified>
</cp:coreProperties>
</file>