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5" r:id="rId5"/>
    <p:sldId id="308" r:id="rId6"/>
    <p:sldId id="301" r:id="rId7"/>
    <p:sldId id="312" r:id="rId8"/>
    <p:sldId id="302" r:id="rId9"/>
    <p:sldId id="303" r:id="rId10"/>
    <p:sldId id="304" r:id="rId11"/>
    <p:sldId id="305" r:id="rId12"/>
    <p:sldId id="309" r:id="rId13"/>
    <p:sldId id="306" r:id="rId14"/>
    <p:sldId id="266" r:id="rId15"/>
    <p:sldId id="268" r:id="rId16"/>
    <p:sldId id="313" r:id="rId17"/>
    <p:sldId id="272" r:id="rId18"/>
    <p:sldId id="273" r:id="rId19"/>
    <p:sldId id="310" r:id="rId20"/>
    <p:sldId id="311" r:id="rId21"/>
    <p:sldId id="307" r:id="rId22"/>
    <p:sldId id="263" r:id="rId23"/>
    <p:sldId id="29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ederick M. Beamer" initials="F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5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3752" autoAdjust="0"/>
  </p:normalViewPr>
  <p:slideViewPr>
    <p:cSldViewPr>
      <p:cViewPr varScale="1">
        <p:scale>
          <a:sx n="116" d="100"/>
          <a:sy n="116" d="100"/>
        </p:scale>
        <p:origin x="-3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773197-33E3-4AD7-AA4B-2B03E26B4F0E}" type="datetime1">
              <a:rPr lang="en-US" smtClean="0"/>
              <a:t>8/30/2013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0BA9A96-39CF-4F1A-BDBE-3DA6077F9368}" type="slidenum">
              <a:rPr lang="en-US" smtClean="0"/>
              <a:t>‹#›</a:t>
            </a:fld>
            <a:endParaRPr lang="en-US"/>
          </a:p>
        </p:txBody>
      </p:sp>
    </p:spTree>
    <p:extLst>
      <p:ext uri="{BB962C8B-B14F-4D97-AF65-F5344CB8AC3E}">
        <p14:creationId xmlns:p14="http://schemas.microsoft.com/office/powerpoint/2010/main" val="13027897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C15D31-EEE5-49A8-A6B1-DB1B4F4736D4}" type="datetime1">
              <a:rPr lang="en-US" smtClean="0"/>
              <a:t>8/30/2013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30204B-BAC0-482B-AE6B-452CC463E0E5}" type="slidenum">
              <a:rPr lang="en-US" smtClean="0"/>
              <a:t>‹#›</a:t>
            </a:fld>
            <a:endParaRPr lang="en-US"/>
          </a:p>
        </p:txBody>
      </p:sp>
    </p:spTree>
    <p:extLst>
      <p:ext uri="{BB962C8B-B14F-4D97-AF65-F5344CB8AC3E}">
        <p14:creationId xmlns:p14="http://schemas.microsoft.com/office/powerpoint/2010/main" val="190760413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30204B-BAC0-482B-AE6B-452CC463E0E5}"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EA964324-DDC4-4E54-A3BE-2493F721EF89}" type="datetime1">
              <a:rPr lang="en-US" smtClean="0"/>
              <a:t>8/30/2013</a:t>
            </a:fld>
            <a:endParaRPr lang="en-US"/>
          </a:p>
        </p:txBody>
      </p:sp>
    </p:spTree>
    <p:extLst>
      <p:ext uri="{BB962C8B-B14F-4D97-AF65-F5344CB8AC3E}">
        <p14:creationId xmlns:p14="http://schemas.microsoft.com/office/powerpoint/2010/main" val="125319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C30204B-BAC0-482B-AE6B-452CC463E0E5}" type="slidenum">
              <a:rPr lang="en-US" smtClean="0"/>
              <a:t>5</a:t>
            </a:fld>
            <a:endParaRPr lang="en-US"/>
          </a:p>
        </p:txBody>
      </p:sp>
      <p:sp>
        <p:nvSpPr>
          <p:cNvPr id="6" name="Date Placeholder 5"/>
          <p:cNvSpPr>
            <a:spLocks noGrp="1"/>
          </p:cNvSpPr>
          <p:nvPr>
            <p:ph type="dt" idx="12"/>
          </p:nvPr>
        </p:nvSpPr>
        <p:spPr/>
        <p:txBody>
          <a:bodyPr/>
          <a:lstStyle/>
          <a:p>
            <a:fld id="{942CFE8A-3C08-4F26-B27F-BB3DCDDA7AAC}" type="datetime1">
              <a:rPr lang="en-US" smtClean="0"/>
              <a:t>8/30/2013</a:t>
            </a:fld>
            <a:endParaRPr lang="en-US"/>
          </a:p>
        </p:txBody>
      </p:sp>
    </p:spTree>
    <p:extLst>
      <p:ext uri="{BB962C8B-B14F-4D97-AF65-F5344CB8AC3E}">
        <p14:creationId xmlns:p14="http://schemas.microsoft.com/office/powerpoint/2010/main" val="392519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C30204B-BAC0-482B-AE6B-452CC463E0E5}" type="slidenum">
              <a:rPr lang="en-US" smtClean="0"/>
              <a:t>8</a:t>
            </a:fld>
            <a:endParaRPr lang="en-US"/>
          </a:p>
        </p:txBody>
      </p:sp>
      <p:sp>
        <p:nvSpPr>
          <p:cNvPr id="6" name="Date Placeholder 5"/>
          <p:cNvSpPr>
            <a:spLocks noGrp="1"/>
          </p:cNvSpPr>
          <p:nvPr>
            <p:ph type="dt" idx="12"/>
          </p:nvPr>
        </p:nvSpPr>
        <p:spPr/>
        <p:txBody>
          <a:bodyPr/>
          <a:lstStyle/>
          <a:p>
            <a:fld id="{238382D2-F9D3-4515-8B9A-0424146225F8}" type="datetime1">
              <a:rPr lang="en-US" smtClean="0"/>
              <a:t>8/30/2013</a:t>
            </a:fld>
            <a:endParaRPr lang="en-US"/>
          </a:p>
        </p:txBody>
      </p:sp>
    </p:spTree>
    <p:extLst>
      <p:ext uri="{BB962C8B-B14F-4D97-AF65-F5344CB8AC3E}">
        <p14:creationId xmlns:p14="http://schemas.microsoft.com/office/powerpoint/2010/main" val="317665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C30204B-BAC0-482B-AE6B-452CC463E0E5}" type="slidenum">
              <a:rPr lang="en-US" smtClean="0"/>
              <a:t>14</a:t>
            </a:fld>
            <a:endParaRPr lang="en-US"/>
          </a:p>
        </p:txBody>
      </p:sp>
      <p:sp>
        <p:nvSpPr>
          <p:cNvPr id="6" name="Date Placeholder 5"/>
          <p:cNvSpPr>
            <a:spLocks noGrp="1"/>
          </p:cNvSpPr>
          <p:nvPr>
            <p:ph type="dt" idx="12"/>
          </p:nvPr>
        </p:nvSpPr>
        <p:spPr/>
        <p:txBody>
          <a:bodyPr/>
          <a:lstStyle/>
          <a:p>
            <a:fld id="{1E446266-22DA-45C3-A8A3-D6FD9D5EE292}" type="datetime1">
              <a:rPr lang="en-US" smtClean="0"/>
              <a:t>8/30/2013</a:t>
            </a:fld>
            <a:endParaRPr lang="en-US"/>
          </a:p>
        </p:txBody>
      </p:sp>
    </p:spTree>
    <p:extLst>
      <p:ext uri="{BB962C8B-B14F-4D97-AF65-F5344CB8AC3E}">
        <p14:creationId xmlns:p14="http://schemas.microsoft.com/office/powerpoint/2010/main" val="97058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September 10-12, 2013</a:t>
            </a:r>
            <a:endParaRPr lang="en-US" dirty="0"/>
          </a:p>
        </p:txBody>
      </p:sp>
      <p:sp>
        <p:nvSpPr>
          <p:cNvPr id="5" name="Footer Placeholder 4"/>
          <p:cNvSpPr>
            <a:spLocks noGrp="1"/>
          </p:cNvSpPr>
          <p:nvPr>
            <p:ph type="ftr" sz="quarter" idx="11"/>
          </p:nvPr>
        </p:nvSpPr>
        <p:spPr/>
        <p:txBody>
          <a:bodyPr/>
          <a:lstStyle/>
          <a:p>
            <a:r>
              <a:rPr lang="en-US" dirty="0" smtClean="0"/>
              <a:t>Annual IV&amp;V Workshop</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39936777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September 10-12, 2013</a:t>
            </a:r>
            <a:endParaRPr lang="en-US" dirty="0"/>
          </a:p>
        </p:txBody>
      </p:sp>
      <p:sp>
        <p:nvSpPr>
          <p:cNvPr id="5" name="Footer Placeholder 4"/>
          <p:cNvSpPr>
            <a:spLocks noGrp="1"/>
          </p:cNvSpPr>
          <p:nvPr>
            <p:ph type="ftr" sz="quarter" idx="11"/>
          </p:nvPr>
        </p:nvSpPr>
        <p:spPr/>
        <p:txBody>
          <a:bodyPr/>
          <a:lstStyle/>
          <a:p>
            <a:r>
              <a:rPr lang="en-US" dirty="0" smtClean="0"/>
              <a:t>Annual IV&amp;V Workshop</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4674040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port Control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295400"/>
            <a:ext cx="80772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September 10-12, 2013</a:t>
            </a:r>
            <a:endParaRPr lang="en-US" dirty="0"/>
          </a:p>
        </p:txBody>
      </p:sp>
      <p:sp>
        <p:nvSpPr>
          <p:cNvPr id="5" name="Footer Placeholder 4"/>
          <p:cNvSpPr>
            <a:spLocks noGrp="1"/>
          </p:cNvSpPr>
          <p:nvPr>
            <p:ph type="ftr" sz="quarter" idx="11"/>
          </p:nvPr>
        </p:nvSpPr>
        <p:spPr/>
        <p:txBody>
          <a:bodyPr/>
          <a:lstStyle/>
          <a:p>
            <a:r>
              <a:rPr lang="en-US" dirty="0" smtClean="0"/>
              <a:t>Annual IV&amp;V Workshop</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a:t>
            </a:fld>
            <a:endParaRPr lang="en-US"/>
          </a:p>
        </p:txBody>
      </p:sp>
      <p:sp>
        <p:nvSpPr>
          <p:cNvPr id="8" name="TextBox 7"/>
          <p:cNvSpPr txBox="1"/>
          <p:nvPr userDrawn="1"/>
        </p:nvSpPr>
        <p:spPr>
          <a:xfrm>
            <a:off x="1219200" y="0"/>
            <a:ext cx="7010400" cy="307777"/>
          </a:xfrm>
          <a:prstGeom prst="rect">
            <a:avLst/>
          </a:prstGeom>
          <a:noFill/>
        </p:spPr>
        <p:txBody>
          <a:bodyPr wrap="square" rtlCol="0">
            <a:spAutoFit/>
          </a:bodyPr>
          <a:lstStyle/>
          <a:p>
            <a:pPr algn="ctr"/>
            <a:r>
              <a:rPr lang="en-US" sz="1400" b="1" dirty="0" smtClean="0"/>
              <a:t>Export Controlled Information</a:t>
            </a:r>
            <a:endParaRPr lang="en-US" sz="1400" b="1" dirty="0"/>
          </a:p>
        </p:txBody>
      </p:sp>
      <p:sp>
        <p:nvSpPr>
          <p:cNvPr id="9" name="TextBox 8"/>
          <p:cNvSpPr txBox="1"/>
          <p:nvPr userDrawn="1"/>
        </p:nvSpPr>
        <p:spPr>
          <a:xfrm>
            <a:off x="1219200" y="6239851"/>
            <a:ext cx="7010400" cy="307777"/>
          </a:xfrm>
          <a:prstGeom prst="rect">
            <a:avLst/>
          </a:prstGeom>
          <a:noFill/>
        </p:spPr>
        <p:txBody>
          <a:bodyPr wrap="square" rtlCol="0">
            <a:spAutoFit/>
          </a:bodyPr>
          <a:lstStyle/>
          <a:p>
            <a:pPr algn="ctr"/>
            <a:r>
              <a:rPr lang="en-US" sz="1400" b="1" dirty="0" smtClean="0"/>
              <a:t>Export Controlled Information</a:t>
            </a:r>
            <a:endParaRPr lang="en-US" sz="1400" b="1" dirty="0"/>
          </a:p>
        </p:txBody>
      </p:sp>
    </p:spTree>
    <p:extLst>
      <p:ext uri="{BB962C8B-B14F-4D97-AF65-F5344CB8AC3E}">
        <p14:creationId xmlns:p14="http://schemas.microsoft.com/office/powerpoint/2010/main" val="23056960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September 10-12, 2013</a:t>
            </a:r>
            <a:endParaRPr lang="en-US" dirty="0"/>
          </a:p>
        </p:txBody>
      </p:sp>
      <p:sp>
        <p:nvSpPr>
          <p:cNvPr id="5" name="Footer Placeholder 4"/>
          <p:cNvSpPr>
            <a:spLocks noGrp="1"/>
          </p:cNvSpPr>
          <p:nvPr>
            <p:ph type="ftr" sz="quarter" idx="11"/>
          </p:nvPr>
        </p:nvSpPr>
        <p:spPr/>
        <p:txBody>
          <a:bodyPr/>
          <a:lstStyle/>
          <a:p>
            <a:r>
              <a:rPr lang="en-US" dirty="0" smtClean="0"/>
              <a:t>Annual IV&amp;V Workshop</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29042665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September 10-12, 2013</a:t>
            </a:r>
            <a:endParaRPr lang="en-US" dirty="0"/>
          </a:p>
        </p:txBody>
      </p:sp>
      <p:sp>
        <p:nvSpPr>
          <p:cNvPr id="6" name="Footer Placeholder 5"/>
          <p:cNvSpPr>
            <a:spLocks noGrp="1"/>
          </p:cNvSpPr>
          <p:nvPr>
            <p:ph type="ftr" sz="quarter" idx="11"/>
          </p:nvPr>
        </p:nvSpPr>
        <p:spPr/>
        <p:txBody>
          <a:bodyPr/>
          <a:lstStyle/>
          <a:p>
            <a:r>
              <a:rPr lang="en-US" dirty="0" smtClean="0"/>
              <a:t>Annual IV&amp;V Workshop</a:t>
            </a:r>
            <a:endParaRPr lang="en-US" dirty="0"/>
          </a:p>
        </p:txBody>
      </p:sp>
      <p:sp>
        <p:nvSpPr>
          <p:cNvPr id="7" name="Slide Number Placeholder 6"/>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41453834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421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dirty="0" smtClean="0"/>
              <a:t>September 10-12, 2013</a:t>
            </a:r>
            <a:endParaRPr lang="en-US" dirty="0"/>
          </a:p>
        </p:txBody>
      </p:sp>
      <p:sp>
        <p:nvSpPr>
          <p:cNvPr id="8" name="Footer Placeholder 7"/>
          <p:cNvSpPr>
            <a:spLocks noGrp="1"/>
          </p:cNvSpPr>
          <p:nvPr>
            <p:ph type="ftr" sz="quarter" idx="11"/>
          </p:nvPr>
        </p:nvSpPr>
        <p:spPr/>
        <p:txBody>
          <a:bodyPr/>
          <a:lstStyle/>
          <a:p>
            <a:r>
              <a:rPr lang="en-US" dirty="0" smtClean="0"/>
              <a:t>Annual IV&amp;V Workshop</a:t>
            </a:r>
            <a:endParaRPr lang="en-US" dirty="0"/>
          </a:p>
        </p:txBody>
      </p:sp>
      <p:sp>
        <p:nvSpPr>
          <p:cNvPr id="9" name="Slide Number Placeholder 8"/>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39404846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September 10-12, 2013</a:t>
            </a:r>
            <a:endParaRPr lang="en-US" dirty="0"/>
          </a:p>
        </p:txBody>
      </p:sp>
      <p:sp>
        <p:nvSpPr>
          <p:cNvPr id="4" name="Footer Placeholder 3"/>
          <p:cNvSpPr>
            <a:spLocks noGrp="1"/>
          </p:cNvSpPr>
          <p:nvPr>
            <p:ph type="ftr" sz="quarter" idx="11"/>
          </p:nvPr>
        </p:nvSpPr>
        <p:spPr/>
        <p:txBody>
          <a:bodyPr/>
          <a:lstStyle/>
          <a:p>
            <a:r>
              <a:rPr lang="en-US" dirty="0" smtClean="0"/>
              <a:t>Annual IV&amp;V Workshop</a:t>
            </a:r>
            <a:endParaRPr lang="en-US" dirty="0"/>
          </a:p>
        </p:txBody>
      </p:sp>
      <p:sp>
        <p:nvSpPr>
          <p:cNvPr id="5" name="Slide Number Placeholder 4"/>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17702184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September 10-12, 2013</a:t>
            </a:r>
            <a:endParaRPr lang="en-US" dirty="0"/>
          </a:p>
        </p:txBody>
      </p:sp>
      <p:sp>
        <p:nvSpPr>
          <p:cNvPr id="3" name="Footer Placeholder 2"/>
          <p:cNvSpPr>
            <a:spLocks noGrp="1"/>
          </p:cNvSpPr>
          <p:nvPr>
            <p:ph type="ftr" sz="quarter" idx="11"/>
          </p:nvPr>
        </p:nvSpPr>
        <p:spPr/>
        <p:txBody>
          <a:bodyPr/>
          <a:lstStyle/>
          <a:p>
            <a:r>
              <a:rPr lang="en-US" dirty="0" smtClean="0"/>
              <a:t>Annual IV&amp;V Workshop</a:t>
            </a:r>
            <a:endParaRPr lang="en-US" dirty="0"/>
          </a:p>
        </p:txBody>
      </p:sp>
      <p:sp>
        <p:nvSpPr>
          <p:cNvPr id="4" name="Slide Number Placeholder 3"/>
          <p:cNvSpPr>
            <a:spLocks noGrp="1"/>
          </p:cNvSpPr>
          <p:nvPr>
            <p:ph type="sldNum" sz="quarter" idx="12"/>
          </p:nvPr>
        </p:nvSpPr>
        <p:spPr/>
        <p:txBody>
          <a:bodyPr/>
          <a:lstStyle/>
          <a:p>
            <a:fld id="{41B804F4-05F4-4440-8DFE-550DD3796CF5}" type="slidenum">
              <a:rPr lang="en-US" smtClean="0"/>
              <a:t>‹#›</a:t>
            </a:fld>
            <a:endParaRPr lang="en-US"/>
          </a:p>
        </p:txBody>
      </p:sp>
    </p:spTree>
    <p:extLst>
      <p:ext uri="{BB962C8B-B14F-4D97-AF65-F5344CB8AC3E}">
        <p14:creationId xmlns:p14="http://schemas.microsoft.com/office/powerpoint/2010/main" val="10550361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f_beamer\Desktop\2013 Workshop\Master Slide BG v2-03.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7257"/>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219200" y="76200"/>
            <a:ext cx="70104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295400"/>
            <a:ext cx="8077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5532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September 10-12, 2013</a:t>
            </a:r>
            <a:endParaRPr lang="en-US" dirty="0"/>
          </a:p>
        </p:txBody>
      </p:sp>
      <p:sp>
        <p:nvSpPr>
          <p:cNvPr id="5" name="Footer Placeholder 4"/>
          <p:cNvSpPr>
            <a:spLocks noGrp="1"/>
          </p:cNvSpPr>
          <p:nvPr>
            <p:ph type="ftr" sz="quarter" idx="3"/>
          </p:nvPr>
        </p:nvSpPr>
        <p:spPr>
          <a:xfrm>
            <a:off x="3352800" y="6553200"/>
            <a:ext cx="27432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Annual IV&amp;V Workshop</a:t>
            </a:r>
            <a:endParaRPr lang="en-US" dirty="0"/>
          </a:p>
        </p:txBody>
      </p:sp>
      <p:sp>
        <p:nvSpPr>
          <p:cNvPr id="6" name="Slide Number Placeholder 5"/>
          <p:cNvSpPr>
            <a:spLocks noGrp="1"/>
          </p:cNvSpPr>
          <p:nvPr>
            <p:ph type="sldNum" sz="quarter" idx="4"/>
          </p:nvPr>
        </p:nvSpPr>
        <p:spPr>
          <a:xfrm>
            <a:off x="6781800" y="65532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41B804F4-05F4-4440-8DFE-550DD3796CF5}" type="slidenum">
              <a:rPr lang="en-US" smtClean="0"/>
              <a:pPr/>
              <a:t>‹#›</a:t>
            </a:fld>
            <a:endParaRPr lang="en-US" dirty="0"/>
          </a:p>
        </p:txBody>
      </p:sp>
    </p:spTree>
    <p:extLst>
      <p:ext uri="{BB962C8B-B14F-4D97-AF65-F5344CB8AC3E}">
        <p14:creationId xmlns:p14="http://schemas.microsoft.com/office/powerpoint/2010/main" val="58613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Lst>
  <p:transition>
    <p:fade/>
  </p:transition>
  <p:hf hdr="0"/>
  <p:txStyles>
    <p:titleStyle>
      <a:lvl1pPr algn="ctr" defTabSz="914400" rtl="0" eaLnBrk="1" latinLnBrk="0" hangingPunct="1">
        <a:spcBef>
          <a:spcPct val="0"/>
        </a:spcBef>
        <a:buNone/>
        <a:defRPr sz="4400" kern="1200">
          <a:solidFill>
            <a:srgbClr val="205AA7"/>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924800" cy="1470025"/>
          </a:xfrm>
        </p:spPr>
        <p:txBody>
          <a:bodyPr>
            <a:normAutofit/>
          </a:bodyPr>
          <a:lstStyle/>
          <a:p>
            <a:r>
              <a:rPr lang="en-US" dirty="0" smtClean="0"/>
              <a:t>MPCV IV&amp;V with a Dynamic Twist</a:t>
            </a:r>
            <a:endParaRPr lang="en-US" dirty="0"/>
          </a:p>
        </p:txBody>
      </p:sp>
      <p:sp>
        <p:nvSpPr>
          <p:cNvPr id="11" name="TextBox 10"/>
          <p:cNvSpPr txBox="1"/>
          <p:nvPr/>
        </p:nvSpPr>
        <p:spPr>
          <a:xfrm>
            <a:off x="838200" y="3607475"/>
            <a:ext cx="7924800" cy="2031325"/>
          </a:xfrm>
          <a:prstGeom prst="rect">
            <a:avLst/>
          </a:prstGeom>
          <a:noFill/>
        </p:spPr>
        <p:txBody>
          <a:bodyPr wrap="square" rtlCol="0">
            <a:spAutoFit/>
          </a:bodyPr>
          <a:lstStyle/>
          <a:p>
            <a:pPr algn="ctr"/>
            <a:r>
              <a:rPr lang="en-US" i="1" dirty="0" smtClean="0"/>
              <a:t>Presenter:</a:t>
            </a:r>
          </a:p>
          <a:p>
            <a:pPr algn="ctr"/>
            <a:r>
              <a:rPr lang="en-US" dirty="0" smtClean="0"/>
              <a:t>Ricky Beamer</a:t>
            </a:r>
          </a:p>
          <a:p>
            <a:pPr algn="ctr"/>
            <a:r>
              <a:rPr lang="en-US" dirty="0" smtClean="0"/>
              <a:t>frederick.m.beamer@ivv.nasa.gov</a:t>
            </a:r>
          </a:p>
          <a:p>
            <a:pPr algn="ctr"/>
            <a:endParaRPr lang="en-US" dirty="0"/>
          </a:p>
          <a:p>
            <a:pPr algn="ctr"/>
            <a:r>
              <a:rPr lang="en-US" i="1" dirty="0" smtClean="0"/>
              <a:t>Additional Author:</a:t>
            </a:r>
          </a:p>
          <a:p>
            <a:pPr algn="ctr"/>
            <a:r>
              <a:rPr lang="en-US" dirty="0" smtClean="0"/>
              <a:t>David Ho</a:t>
            </a:r>
          </a:p>
          <a:p>
            <a:pPr algn="ctr"/>
            <a:r>
              <a:rPr lang="en-US" dirty="0" smtClean="0"/>
              <a:t>david.ho@tasc.com</a:t>
            </a:r>
          </a:p>
        </p:txBody>
      </p:sp>
      <p:sp>
        <p:nvSpPr>
          <p:cNvPr id="3" name="TextBox 2"/>
          <p:cNvSpPr txBox="1"/>
          <p:nvPr/>
        </p:nvSpPr>
        <p:spPr>
          <a:xfrm>
            <a:off x="838200" y="2514600"/>
            <a:ext cx="7924800" cy="707886"/>
          </a:xfrm>
          <a:prstGeom prst="rect">
            <a:avLst/>
          </a:prstGeom>
          <a:noFill/>
        </p:spPr>
        <p:txBody>
          <a:bodyPr wrap="square" rtlCol="0">
            <a:spAutoFit/>
          </a:bodyPr>
          <a:lstStyle/>
          <a:p>
            <a:pPr algn="ctr"/>
            <a:r>
              <a:rPr lang="en-US" sz="2000" dirty="0" smtClean="0"/>
              <a:t>2013 Annual Workshop on Verification and Validation</a:t>
            </a:r>
          </a:p>
          <a:p>
            <a:pPr algn="ctr"/>
            <a:r>
              <a:rPr lang="en-US" sz="2000" dirty="0" smtClean="0"/>
              <a:t>September 10-12, 2013</a:t>
            </a:r>
            <a:endParaRPr lang="en-US" sz="2000" dirty="0"/>
          </a:p>
        </p:txBody>
      </p:sp>
    </p:spTree>
    <p:extLst>
      <p:ext uri="{BB962C8B-B14F-4D97-AF65-F5344CB8AC3E}">
        <p14:creationId xmlns:p14="http://schemas.microsoft.com/office/powerpoint/2010/main" val="16480867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Autofit/>
          </a:bodyPr>
          <a:lstStyle/>
          <a:p>
            <a:r>
              <a:rPr lang="en-US" sz="3900" dirty="0"/>
              <a:t>SOCRRATES: Test </a:t>
            </a:r>
            <a:r>
              <a:rPr lang="en-US" sz="3900" dirty="0" smtClean="0"/>
              <a:t>Procedure Definition</a:t>
            </a:r>
            <a:endParaRPr lang="en-US" sz="3900" dirty="0"/>
          </a:p>
        </p:txBody>
      </p:sp>
      <p:sp>
        <p:nvSpPr>
          <p:cNvPr id="3" name="Content Placeholder 2"/>
          <p:cNvSpPr>
            <a:spLocks noGrp="1"/>
          </p:cNvSpPr>
          <p:nvPr>
            <p:ph idx="1"/>
          </p:nvPr>
        </p:nvSpPr>
        <p:spPr/>
        <p:txBody>
          <a:bodyPr/>
          <a:lstStyle/>
          <a:p>
            <a:r>
              <a:rPr lang="en-US" dirty="0" smtClean="0"/>
              <a:t>Develop high level pseudo code script for each test case</a:t>
            </a:r>
          </a:p>
          <a:p>
            <a:r>
              <a:rPr lang="en-US" dirty="0" smtClean="0"/>
              <a:t>Translate high level procedure into a SOCRRATES Comet Control Language (CCL) script</a:t>
            </a:r>
          </a:p>
          <a:p>
            <a:pPr lvl="1"/>
            <a:r>
              <a:rPr lang="en-US" dirty="0" smtClean="0"/>
              <a:t>Extract command and telemetry Compact Unique Identifiers (CUIs) from MPCV’s Data Command Dictionary (DCD)</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10</a:t>
            </a:fld>
            <a:endParaRPr lang="en-US"/>
          </a:p>
        </p:txBody>
      </p:sp>
    </p:spTree>
    <p:extLst>
      <p:ext uri="{BB962C8B-B14F-4D97-AF65-F5344CB8AC3E}">
        <p14:creationId xmlns:p14="http://schemas.microsoft.com/office/powerpoint/2010/main" val="4625548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a:bodyPr>
          <a:lstStyle/>
          <a:p>
            <a:r>
              <a:rPr lang="en-US" sz="3900" dirty="0"/>
              <a:t>SOCRRATES: Test </a:t>
            </a:r>
            <a:r>
              <a:rPr lang="en-US" sz="3900" dirty="0" smtClean="0"/>
              <a:t>Procedure Definition</a:t>
            </a:r>
            <a:endParaRPr lang="en-US" sz="3900" dirty="0"/>
          </a:p>
        </p:txBody>
      </p:sp>
      <p:sp>
        <p:nvSpPr>
          <p:cNvPr id="3" name="Content Placeholder 2"/>
          <p:cNvSpPr>
            <a:spLocks noGrp="1"/>
          </p:cNvSpPr>
          <p:nvPr>
            <p:ph idx="1"/>
          </p:nvPr>
        </p:nvSpPr>
        <p:spPr/>
        <p:txBody>
          <a:bodyPr/>
          <a:lstStyle/>
          <a:p>
            <a:r>
              <a:rPr lang="en-US" dirty="0" smtClean="0"/>
              <a:t>Ability to develop own/independent test cases to test different scenarios that will validate the FSW behavior in nominal and off-nominal situations</a:t>
            </a:r>
          </a:p>
          <a:p>
            <a:r>
              <a:rPr lang="en-US" dirty="0" smtClean="0"/>
              <a:t>Provide more concrete assurance on analysis results</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11</a:t>
            </a:fld>
            <a:endParaRPr lang="en-US"/>
          </a:p>
        </p:txBody>
      </p:sp>
    </p:spTree>
    <p:extLst>
      <p:ext uri="{BB962C8B-B14F-4D97-AF65-F5344CB8AC3E}">
        <p14:creationId xmlns:p14="http://schemas.microsoft.com/office/powerpoint/2010/main" val="2659718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a:bodyPr>
          <a:lstStyle/>
          <a:p>
            <a:r>
              <a:rPr lang="en-US" dirty="0"/>
              <a:t>SOCRRATES: Test Case </a:t>
            </a:r>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Purpose</a:t>
            </a:r>
          </a:p>
          <a:p>
            <a:pPr lvl="1"/>
            <a:r>
              <a:rPr lang="en-US" dirty="0" smtClean="0"/>
              <a:t>Monitor </a:t>
            </a:r>
            <a:r>
              <a:rPr lang="en-US" dirty="0"/>
              <a:t>the Flight Software behavior during off-nominal scenarios with invalid Launch Vehicle Discrete values. </a:t>
            </a:r>
          </a:p>
          <a:p>
            <a:r>
              <a:rPr lang="en-US" dirty="0"/>
              <a:t>Expected </a:t>
            </a:r>
            <a:r>
              <a:rPr lang="en-US" dirty="0" smtClean="0"/>
              <a:t>Behavior</a:t>
            </a:r>
          </a:p>
          <a:p>
            <a:pPr lvl="1"/>
            <a:r>
              <a:rPr lang="en-US" dirty="0" smtClean="0"/>
              <a:t>During </a:t>
            </a:r>
            <a:r>
              <a:rPr lang="en-US" dirty="0"/>
              <a:t>normal flight segment transition, segment should transition upon update of valid Launch Vehicle Discrete values. If invalid Launch Vehicle Discrete values were encountered, segment transition should not occur.</a:t>
            </a:r>
          </a:p>
          <a:p>
            <a:r>
              <a:rPr lang="en-US" dirty="0"/>
              <a:t>Fault </a:t>
            </a:r>
            <a:r>
              <a:rPr lang="en-US" dirty="0" smtClean="0"/>
              <a:t>Condition</a:t>
            </a:r>
          </a:p>
          <a:p>
            <a:pPr lvl="1"/>
            <a:r>
              <a:rPr lang="en-US" dirty="0" smtClean="0"/>
              <a:t>Inject </a:t>
            </a:r>
            <a:r>
              <a:rPr lang="en-US" dirty="0"/>
              <a:t>invalid Launch Vehicle Discrete values before segment transition to occur. </a:t>
            </a:r>
          </a:p>
          <a:p>
            <a:r>
              <a:rPr lang="en-US" dirty="0" smtClean="0"/>
              <a:t>Conclusion</a:t>
            </a:r>
          </a:p>
          <a:p>
            <a:pPr lvl="1"/>
            <a:r>
              <a:rPr lang="en-US" dirty="0" smtClean="0"/>
              <a:t>FSW </a:t>
            </a:r>
            <a:r>
              <a:rPr lang="en-US" dirty="0"/>
              <a:t>behaved as expected, no segment transition occurred when invalid Launch Vehicle Discrete values were injected</a:t>
            </a:r>
          </a:p>
        </p:txBody>
      </p:sp>
      <p:sp>
        <p:nvSpPr>
          <p:cNvPr id="6" name="Slide Number Placeholder 5"/>
          <p:cNvSpPr>
            <a:spLocks noGrp="1"/>
          </p:cNvSpPr>
          <p:nvPr>
            <p:ph type="sldNum" sz="quarter" idx="12"/>
          </p:nvPr>
        </p:nvSpPr>
        <p:spPr/>
        <p:txBody>
          <a:bodyPr/>
          <a:lstStyle/>
          <a:p>
            <a:fld id="{41B804F4-05F4-4440-8DFE-550DD3796CF5}" type="slidenum">
              <a:rPr lang="en-US" smtClean="0"/>
              <a:t>12</a:t>
            </a:fld>
            <a:endParaRPr lang="en-US"/>
          </a:p>
        </p:txBody>
      </p:sp>
    </p:spTree>
    <p:extLst>
      <p:ext uri="{BB962C8B-B14F-4D97-AF65-F5344CB8AC3E}">
        <p14:creationId xmlns:p14="http://schemas.microsoft.com/office/powerpoint/2010/main" val="27948399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SOCRRATES: Challenges</a:t>
            </a:r>
          </a:p>
        </p:txBody>
      </p:sp>
      <p:sp>
        <p:nvSpPr>
          <p:cNvPr id="3" name="Content Placeholder 2"/>
          <p:cNvSpPr>
            <a:spLocks noGrp="1"/>
          </p:cNvSpPr>
          <p:nvPr>
            <p:ph idx="1"/>
          </p:nvPr>
        </p:nvSpPr>
        <p:spPr/>
        <p:txBody>
          <a:bodyPr/>
          <a:lstStyle/>
          <a:p>
            <a:r>
              <a:rPr lang="en-US" dirty="0" smtClean="0"/>
              <a:t>Test scripts are not guaranteed to work across multiple builds due to dynamic command and telemetry CUIs</a:t>
            </a:r>
          </a:p>
          <a:p>
            <a:pPr lvl="1"/>
            <a:r>
              <a:rPr lang="en-US" dirty="0" smtClean="0"/>
              <a:t>Regression test development and post-test analysis is more complex</a:t>
            </a:r>
          </a:p>
          <a:p>
            <a:r>
              <a:rPr lang="en-US" dirty="0" smtClean="0"/>
              <a:t>Dynamic command and telemetry CUIs</a:t>
            </a:r>
          </a:p>
          <a:p>
            <a:pPr lvl="1"/>
            <a:r>
              <a:rPr lang="en-US" dirty="0" smtClean="0"/>
              <a:t>CUIs change between builds</a:t>
            </a:r>
          </a:p>
          <a:p>
            <a:pPr lvl="2"/>
            <a:r>
              <a:rPr lang="en-US" dirty="0" smtClean="0"/>
              <a:t>Identify and replace new command and/or telemetry CUIs for the obsolete CUIs</a:t>
            </a:r>
          </a:p>
          <a:p>
            <a:pPr lvl="1"/>
            <a:r>
              <a:rPr lang="en-US" dirty="0" smtClean="0"/>
              <a:t>Telemetry CUIs would migrate to new Telemetry Packing Map (TPM) from major build to build</a:t>
            </a:r>
          </a:p>
          <a:p>
            <a:pPr lvl="2"/>
            <a:r>
              <a:rPr lang="en-US" dirty="0" smtClean="0"/>
              <a:t>Update mapping of telemetry CUIs to TPMs</a:t>
            </a:r>
          </a:p>
          <a:p>
            <a:r>
              <a:rPr lang="en-US" dirty="0"/>
              <a:t>Steep learning curve</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13</a:t>
            </a:fld>
            <a:endParaRPr lang="en-US"/>
          </a:p>
        </p:txBody>
      </p:sp>
    </p:spTree>
    <p:extLst>
      <p:ext uri="{BB962C8B-B14F-4D97-AF65-F5344CB8AC3E}">
        <p14:creationId xmlns:p14="http://schemas.microsoft.com/office/powerpoint/2010/main" val="89476966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Summary</a:t>
            </a:r>
            <a:endParaRPr lang="en-US" dirty="0"/>
          </a:p>
        </p:txBody>
      </p:sp>
      <p:sp>
        <p:nvSpPr>
          <p:cNvPr id="3" name="Content Placeholder 2"/>
          <p:cNvSpPr>
            <a:spLocks noGrp="1"/>
          </p:cNvSpPr>
          <p:nvPr>
            <p:ph idx="1"/>
          </p:nvPr>
        </p:nvSpPr>
        <p:spPr/>
        <p:txBody>
          <a:bodyPr/>
          <a:lstStyle/>
          <a:p>
            <a:r>
              <a:rPr lang="en-US" sz="2800" b="1" dirty="0" smtClean="0"/>
              <a:t>P</a:t>
            </a:r>
            <a:r>
              <a:rPr lang="en-US" dirty="0" smtClean="0"/>
              <a:t>artition </a:t>
            </a:r>
            <a:r>
              <a:rPr lang="en-US" sz="2800" b="1" dirty="0" smtClean="0"/>
              <a:t>L</a:t>
            </a:r>
            <a:r>
              <a:rPr lang="en-US" dirty="0" smtClean="0"/>
              <a:t>evel </a:t>
            </a:r>
            <a:r>
              <a:rPr lang="en-US" sz="2800" b="1" dirty="0" smtClean="0"/>
              <a:t>A</a:t>
            </a:r>
            <a:r>
              <a:rPr lang="en-US" dirty="0" smtClean="0"/>
              <a:t>pplication </a:t>
            </a:r>
            <a:r>
              <a:rPr lang="en-US" sz="2800" b="1" dirty="0" smtClean="0"/>
              <a:t>T</a:t>
            </a:r>
            <a:r>
              <a:rPr lang="en-US" dirty="0" smtClean="0"/>
              <a:t>est for </a:t>
            </a:r>
            <a:r>
              <a:rPr lang="en-US" sz="2800" b="1" dirty="0" smtClean="0"/>
              <a:t>O</a:t>
            </a:r>
            <a:r>
              <a:rPr lang="en-US" dirty="0" smtClean="0"/>
              <a:t>rion (PLATO)</a:t>
            </a:r>
          </a:p>
          <a:p>
            <a:r>
              <a:rPr lang="en-US" dirty="0" smtClean="0"/>
              <a:t>Software-based execution environment that allows users to interact with the Orion FSW partitions at their sampling port boundaries</a:t>
            </a:r>
          </a:p>
          <a:p>
            <a:pPr lvl="1"/>
            <a:r>
              <a:rPr lang="en-US" dirty="0" smtClean="0"/>
              <a:t>Provides displays and scripting facilities for ad-hoc and automated testing</a:t>
            </a:r>
          </a:p>
          <a:p>
            <a:pPr lvl="1"/>
            <a:r>
              <a:rPr lang="en-US" dirty="0" smtClean="0"/>
              <a:t>Developed by NASA-ER6 at the Johnson Space Center</a:t>
            </a:r>
          </a:p>
          <a:p>
            <a:r>
              <a:rPr lang="en-US" dirty="0" smtClean="0"/>
              <a:t>Sampling ports are communication objects allowing a partition to generate commands, statuses, and responses for an aviation or space vehicle</a:t>
            </a:r>
          </a:p>
        </p:txBody>
      </p:sp>
      <p:sp>
        <p:nvSpPr>
          <p:cNvPr id="6" name="Slide Number Placeholder 5"/>
          <p:cNvSpPr>
            <a:spLocks noGrp="1"/>
          </p:cNvSpPr>
          <p:nvPr>
            <p:ph type="sldNum" sz="quarter" idx="12"/>
          </p:nvPr>
        </p:nvSpPr>
        <p:spPr/>
        <p:txBody>
          <a:bodyPr/>
          <a:lstStyle/>
          <a:p>
            <a:fld id="{41B804F4-05F4-4440-8DFE-550DD3796CF5}" type="slidenum">
              <a:rPr lang="en-US" smtClean="0"/>
              <a:t>14</a:t>
            </a:fld>
            <a:endParaRPr lang="en-US"/>
          </a:p>
        </p:txBody>
      </p:sp>
    </p:spTree>
    <p:extLst>
      <p:ext uri="{BB962C8B-B14F-4D97-AF65-F5344CB8AC3E}">
        <p14:creationId xmlns:p14="http://schemas.microsoft.com/office/powerpoint/2010/main" val="3980647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Summary</a:t>
            </a:r>
            <a:endParaRPr lang="en-US" dirty="0"/>
          </a:p>
        </p:txBody>
      </p:sp>
      <p:sp>
        <p:nvSpPr>
          <p:cNvPr id="3" name="Content Placeholder 2"/>
          <p:cNvSpPr>
            <a:spLocks noGrp="1"/>
          </p:cNvSpPr>
          <p:nvPr>
            <p:ph idx="1"/>
          </p:nvPr>
        </p:nvSpPr>
        <p:spPr/>
        <p:txBody>
          <a:bodyPr/>
          <a:lstStyle/>
          <a:p>
            <a:r>
              <a:rPr lang="en-US" dirty="0" smtClean="0"/>
              <a:t>Simulation environment that executes the unmodified MPCV </a:t>
            </a:r>
            <a:r>
              <a:rPr lang="en-US" dirty="0"/>
              <a:t>FSW on an emulated </a:t>
            </a:r>
            <a:r>
              <a:rPr lang="en-US" dirty="0" err="1"/>
              <a:t>Simics</a:t>
            </a:r>
            <a:r>
              <a:rPr lang="en-US" dirty="0"/>
              <a:t> </a:t>
            </a:r>
            <a:r>
              <a:rPr lang="en-US" dirty="0" smtClean="0"/>
              <a:t>target</a:t>
            </a:r>
          </a:p>
          <a:p>
            <a:r>
              <a:rPr lang="en-US" dirty="0" smtClean="0"/>
              <a:t>Allows for stepping through the FSW minor frames and control timing with respect to when data is received in each partition</a:t>
            </a:r>
          </a:p>
          <a:p>
            <a:r>
              <a:rPr lang="en-US" dirty="0" smtClean="0"/>
              <a:t>Testing FSW at the partition level allows for:</a:t>
            </a:r>
          </a:p>
          <a:p>
            <a:pPr marL="914400" lvl="1" indent="-457200">
              <a:buFont typeface="+mj-lt"/>
              <a:buAutoNum type="arabicPeriod"/>
            </a:pPr>
            <a:r>
              <a:rPr lang="en-US" dirty="0" smtClean="0"/>
              <a:t>The evaluation of partition interfaces</a:t>
            </a:r>
          </a:p>
          <a:p>
            <a:pPr marL="914400" lvl="1" indent="-457200">
              <a:buFont typeface="+mj-lt"/>
              <a:buAutoNum type="arabicPeriod"/>
            </a:pPr>
            <a:r>
              <a:rPr lang="en-US" dirty="0" smtClean="0"/>
              <a:t>The isolation of partitions to focus troubleshooting efforts during software integration</a:t>
            </a:r>
          </a:p>
          <a:p>
            <a:r>
              <a:rPr lang="en-US" dirty="0" smtClean="0"/>
              <a:t>Used for MPCV IV&amp;V Dynamic Testing</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15</a:t>
            </a:fld>
            <a:endParaRPr lang="en-US"/>
          </a:p>
        </p:txBody>
      </p:sp>
    </p:spTree>
    <p:extLst>
      <p:ext uri="{BB962C8B-B14F-4D97-AF65-F5344CB8AC3E}">
        <p14:creationId xmlns:p14="http://schemas.microsoft.com/office/powerpoint/2010/main" val="29019406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PLATO: Summary</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16</a:t>
            </a:fld>
            <a:endParaRPr lang="en-US"/>
          </a:p>
        </p:txBody>
      </p:sp>
      <p:pic>
        <p:nvPicPr>
          <p:cNvPr id="2050" name="Picture 2" descr="C:\Users\f_beamer\Downloads\PLA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467600" cy="560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1041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a:bodyPr>
          <a:lstStyle/>
          <a:p>
            <a:r>
              <a:rPr lang="en-US" dirty="0"/>
              <a:t>PLATO: Test </a:t>
            </a:r>
            <a:r>
              <a:rPr lang="en-US" dirty="0" smtClean="0"/>
              <a:t>Case Identification</a:t>
            </a:r>
            <a:endParaRPr lang="en-US" dirty="0"/>
          </a:p>
        </p:txBody>
      </p:sp>
      <p:sp>
        <p:nvSpPr>
          <p:cNvPr id="3" name="Content Placeholder 2"/>
          <p:cNvSpPr>
            <a:spLocks noGrp="1"/>
          </p:cNvSpPr>
          <p:nvPr>
            <p:ph idx="1"/>
          </p:nvPr>
        </p:nvSpPr>
        <p:spPr/>
        <p:txBody>
          <a:bodyPr/>
          <a:lstStyle/>
          <a:p>
            <a:r>
              <a:rPr lang="en-US" dirty="0" smtClean="0"/>
              <a:t>Reviewed the Technical Memorandums (TMs) for system design patterns</a:t>
            </a:r>
          </a:p>
          <a:p>
            <a:r>
              <a:rPr lang="en-US" dirty="0" smtClean="0"/>
              <a:t>Applied several different “filters”</a:t>
            </a:r>
          </a:p>
          <a:p>
            <a:pPr lvl="1"/>
            <a:r>
              <a:rPr lang="en-US" dirty="0" smtClean="0"/>
              <a:t>What sticks out?</a:t>
            </a:r>
          </a:p>
          <a:p>
            <a:pPr lvl="1"/>
            <a:r>
              <a:rPr lang="en-US" dirty="0" smtClean="0"/>
              <a:t>What would make for an interesting test?</a:t>
            </a:r>
          </a:p>
          <a:p>
            <a:pPr lvl="1"/>
            <a:r>
              <a:rPr lang="en-US" dirty="0" smtClean="0"/>
              <a:t>What can be tested in PLATO?</a:t>
            </a:r>
          </a:p>
          <a:p>
            <a:pPr lvl="1"/>
            <a:r>
              <a:rPr lang="en-US" dirty="0" smtClean="0"/>
              <a:t>Are any human-factors involved in an element of the FSW?</a:t>
            </a:r>
          </a:p>
        </p:txBody>
      </p:sp>
      <p:sp>
        <p:nvSpPr>
          <p:cNvPr id="6" name="Slide Number Placeholder 5"/>
          <p:cNvSpPr>
            <a:spLocks noGrp="1"/>
          </p:cNvSpPr>
          <p:nvPr>
            <p:ph type="sldNum" sz="quarter" idx="12"/>
          </p:nvPr>
        </p:nvSpPr>
        <p:spPr/>
        <p:txBody>
          <a:bodyPr/>
          <a:lstStyle/>
          <a:p>
            <a:fld id="{41B804F4-05F4-4440-8DFE-550DD3796CF5}" type="slidenum">
              <a:rPr lang="en-US" smtClean="0"/>
              <a:t>17</a:t>
            </a:fld>
            <a:endParaRPr lang="en-US"/>
          </a:p>
        </p:txBody>
      </p:sp>
      <p:pic>
        <p:nvPicPr>
          <p:cNvPr id="2050" name="Picture 2" descr="C:\Users\f_beamer\AppData\Local\Microsoft\Windows\Temporary Internet Files\Content.IE5\ZARAE0H4\MP9004387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944" y="4227819"/>
            <a:ext cx="3155960" cy="23693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f_beamer\Desktop\2013 Workshop\9002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7808" y="4227819"/>
            <a:ext cx="1431992" cy="64153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f_beamer\Desktop\2013 Workshop\1068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650613"/>
            <a:ext cx="1426066" cy="7529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f_beamer\Desktop\2013 Workshop\229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808" y="5534488"/>
            <a:ext cx="1431992" cy="98521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f_beamer\Desktop\2013 Workshop\238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4093519"/>
            <a:ext cx="1426066" cy="9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96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7"/>
                                        </p:tgtEl>
                                        <p:attrNameLst>
                                          <p:attrName>style.visibility</p:attrName>
                                        </p:attrNameLst>
                                      </p:cBhvr>
                                      <p:to>
                                        <p:strVal val="visible"/>
                                      </p:to>
                                    </p:set>
                                    <p:animEffect transition="in" filter="fade">
                                      <p:cBhvr>
                                        <p:cTn id="18" dur="500"/>
                                        <p:tgtEl>
                                          <p:spTgt spid="205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058"/>
                                        </p:tgtEl>
                                        <p:attrNameLst>
                                          <p:attrName>style.visibility</p:attrName>
                                        </p:attrNameLst>
                                      </p:cBhvr>
                                      <p:to>
                                        <p:strVal val="visible"/>
                                      </p:to>
                                    </p:set>
                                    <p:animEffect transition="in" filter="fade">
                                      <p:cBhvr>
                                        <p:cTn id="26" dur="500"/>
                                        <p:tgtEl>
                                          <p:spTgt spid="20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59"/>
                                        </p:tgtEl>
                                        <p:attrNameLst>
                                          <p:attrName>style.visibility</p:attrName>
                                        </p:attrNameLst>
                                      </p:cBhvr>
                                      <p:to>
                                        <p:strVal val="visible"/>
                                      </p:to>
                                    </p:set>
                                    <p:animEffect transition="in" filter="fade">
                                      <p:cBhvr>
                                        <p:cTn id="34"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a:bodyPr>
          <a:lstStyle/>
          <a:p>
            <a:r>
              <a:rPr lang="en-US" dirty="0"/>
              <a:t>PLATO: Test </a:t>
            </a:r>
            <a:r>
              <a:rPr lang="en-US" dirty="0" smtClean="0"/>
              <a:t>Procedure Definition</a:t>
            </a:r>
            <a:endParaRPr lang="en-US" dirty="0"/>
          </a:p>
        </p:txBody>
      </p:sp>
      <p:sp>
        <p:nvSpPr>
          <p:cNvPr id="3" name="Content Placeholder 2"/>
          <p:cNvSpPr>
            <a:spLocks noGrp="1"/>
          </p:cNvSpPr>
          <p:nvPr>
            <p:ph idx="1"/>
          </p:nvPr>
        </p:nvSpPr>
        <p:spPr/>
        <p:txBody>
          <a:bodyPr/>
          <a:lstStyle/>
          <a:p>
            <a:r>
              <a:rPr lang="en-US" dirty="0" smtClean="0"/>
              <a:t>When developing the initial high-level test procedures, more questions were asked about each potential test case identified</a:t>
            </a:r>
          </a:p>
          <a:p>
            <a:pPr lvl="1"/>
            <a:r>
              <a:rPr lang="en-US" dirty="0" smtClean="0"/>
              <a:t>What are the “guiding ideas” behind the test case?</a:t>
            </a:r>
          </a:p>
          <a:p>
            <a:pPr lvl="1"/>
            <a:r>
              <a:rPr lang="en-US" dirty="0" smtClean="0"/>
              <a:t>What is important about this test case?</a:t>
            </a:r>
          </a:p>
          <a:p>
            <a:pPr lvl="1"/>
            <a:r>
              <a:rPr lang="en-US" dirty="0" smtClean="0"/>
              <a:t>Why should IV&amp;V care?</a:t>
            </a:r>
          </a:p>
          <a:p>
            <a:pPr lvl="1"/>
            <a:r>
              <a:rPr lang="en-US" dirty="0" smtClean="0"/>
              <a:t>Are there any concerns or blockages with the test case?</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18</a:t>
            </a:fld>
            <a:endParaRPr lang="en-US"/>
          </a:p>
        </p:txBody>
      </p:sp>
    </p:spTree>
    <p:extLst>
      <p:ext uri="{BB962C8B-B14F-4D97-AF65-F5344CB8AC3E}">
        <p14:creationId xmlns:p14="http://schemas.microsoft.com/office/powerpoint/2010/main" val="2817737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r>
              <a:rPr lang="en-US" dirty="0" smtClean="0"/>
              <a:t>: Test Case Example</a:t>
            </a:r>
            <a:endParaRPr lang="en-US" dirty="0"/>
          </a:p>
        </p:txBody>
      </p:sp>
      <p:sp>
        <p:nvSpPr>
          <p:cNvPr id="3" name="Content Placeholder 2"/>
          <p:cNvSpPr>
            <a:spLocks noGrp="1"/>
          </p:cNvSpPr>
          <p:nvPr>
            <p:ph idx="1"/>
          </p:nvPr>
        </p:nvSpPr>
        <p:spPr/>
        <p:txBody>
          <a:bodyPr/>
          <a:lstStyle/>
          <a:p>
            <a:r>
              <a:rPr lang="en-US" dirty="0" smtClean="0"/>
              <a:t>Purpose</a:t>
            </a:r>
          </a:p>
          <a:p>
            <a:pPr lvl="1"/>
            <a:r>
              <a:rPr lang="en-US" dirty="0" smtClean="0"/>
              <a:t>Monitor the Flight Software behavior during nominal and off-nominal segment transition conditions triggered by event flags</a:t>
            </a:r>
          </a:p>
          <a:p>
            <a:r>
              <a:rPr lang="en-US" dirty="0" smtClean="0"/>
              <a:t>Expected Behavior</a:t>
            </a:r>
          </a:p>
          <a:p>
            <a:pPr lvl="1"/>
            <a:r>
              <a:rPr lang="en-US" dirty="0" smtClean="0"/>
              <a:t>Nominal transitions should be triggered by the events associated with the corresponding segment. Events not connected to the current segment should not trigger segment transitions. Upon segment transition, all event flags should be cleared.</a:t>
            </a:r>
          </a:p>
          <a:p>
            <a:r>
              <a:rPr lang="en-US" dirty="0" smtClean="0"/>
              <a:t>Fault Condition</a:t>
            </a:r>
          </a:p>
          <a:p>
            <a:pPr lvl="1"/>
            <a:r>
              <a:rPr lang="en-US" dirty="0" smtClean="0"/>
              <a:t>Set all event flags not linked to the current segment before setting linked event flags</a:t>
            </a:r>
          </a:p>
          <a:p>
            <a:r>
              <a:rPr lang="en-US" dirty="0" smtClean="0"/>
              <a:t>Conclusion</a:t>
            </a:r>
          </a:p>
          <a:p>
            <a:pPr lvl="1"/>
            <a:r>
              <a:rPr lang="en-US" dirty="0" smtClean="0"/>
              <a:t>FSW behaved as expected. Only events associated with the current segment instigated a segment transition.</a:t>
            </a:r>
          </a:p>
        </p:txBody>
      </p:sp>
      <p:sp>
        <p:nvSpPr>
          <p:cNvPr id="6" name="Slide Number Placeholder 5"/>
          <p:cNvSpPr>
            <a:spLocks noGrp="1"/>
          </p:cNvSpPr>
          <p:nvPr>
            <p:ph type="sldNum" sz="quarter" idx="12"/>
          </p:nvPr>
        </p:nvSpPr>
        <p:spPr/>
        <p:txBody>
          <a:bodyPr/>
          <a:lstStyle/>
          <a:p>
            <a:fld id="{41B804F4-05F4-4440-8DFE-550DD3796CF5}" type="slidenum">
              <a:rPr lang="en-US" smtClean="0"/>
              <a:t>19</a:t>
            </a:fld>
            <a:endParaRPr lang="en-US"/>
          </a:p>
        </p:txBody>
      </p:sp>
    </p:spTree>
    <p:extLst>
      <p:ext uri="{BB962C8B-B14F-4D97-AF65-F5344CB8AC3E}">
        <p14:creationId xmlns:p14="http://schemas.microsoft.com/office/powerpoint/2010/main" val="33056152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a:t>
            </a:r>
          </a:p>
          <a:p>
            <a:r>
              <a:rPr lang="en-US" dirty="0" smtClean="0"/>
              <a:t>SOCRRATES</a:t>
            </a:r>
          </a:p>
          <a:p>
            <a:pPr lvl="1"/>
            <a:r>
              <a:rPr lang="en-US" dirty="0" smtClean="0"/>
              <a:t>Summary</a:t>
            </a:r>
          </a:p>
          <a:p>
            <a:pPr lvl="1"/>
            <a:r>
              <a:rPr lang="en-US" dirty="0" smtClean="0"/>
              <a:t>Test Case Identification</a:t>
            </a:r>
          </a:p>
          <a:p>
            <a:pPr lvl="1"/>
            <a:r>
              <a:rPr lang="en-US" dirty="0" smtClean="0"/>
              <a:t>Test Procedure Definition</a:t>
            </a:r>
          </a:p>
          <a:p>
            <a:pPr lvl="1"/>
            <a:r>
              <a:rPr lang="en-US" dirty="0" smtClean="0"/>
              <a:t>Test Case Example</a:t>
            </a:r>
          </a:p>
          <a:p>
            <a:pPr lvl="1"/>
            <a:r>
              <a:rPr lang="en-US" dirty="0" smtClean="0"/>
              <a:t>Challenges</a:t>
            </a:r>
          </a:p>
          <a:p>
            <a:r>
              <a:rPr lang="en-US" dirty="0" smtClean="0"/>
              <a:t>PLATO</a:t>
            </a:r>
          </a:p>
          <a:p>
            <a:pPr lvl="1"/>
            <a:r>
              <a:rPr lang="en-US" dirty="0" smtClean="0"/>
              <a:t>Summary</a:t>
            </a:r>
          </a:p>
          <a:p>
            <a:pPr lvl="1"/>
            <a:r>
              <a:rPr lang="en-US" dirty="0" smtClean="0"/>
              <a:t>Test Case Identification</a:t>
            </a:r>
          </a:p>
          <a:p>
            <a:pPr lvl="1"/>
            <a:r>
              <a:rPr lang="en-US" dirty="0" smtClean="0"/>
              <a:t>Test Procedure Definition</a:t>
            </a:r>
          </a:p>
          <a:p>
            <a:pPr lvl="1"/>
            <a:r>
              <a:rPr lang="en-US" dirty="0" smtClean="0"/>
              <a:t>Test Case Example</a:t>
            </a:r>
          </a:p>
          <a:p>
            <a:pPr lvl="1"/>
            <a:r>
              <a:rPr lang="en-US" dirty="0" smtClean="0"/>
              <a:t>Challenges</a:t>
            </a:r>
          </a:p>
          <a:p>
            <a:r>
              <a:rPr lang="en-US" dirty="0" smtClean="0"/>
              <a:t>Dynamic Testing Conclusions</a:t>
            </a:r>
          </a:p>
          <a:p>
            <a:r>
              <a:rPr lang="en-US" dirty="0" smtClean="0"/>
              <a:t>Lessons Learned</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fld id="{41B804F4-05F4-4440-8DFE-550DD3796CF5}" type="slidenum">
              <a:rPr lang="en-US" smtClean="0"/>
              <a:t>2</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2157" y="2200275"/>
            <a:ext cx="2617366"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1949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PLATO</a:t>
            </a:r>
            <a:r>
              <a:rPr lang="en-US" dirty="0" smtClean="0"/>
              <a:t>: Challenges</a:t>
            </a:r>
            <a:endParaRPr lang="en-US" dirty="0"/>
          </a:p>
        </p:txBody>
      </p:sp>
      <p:sp>
        <p:nvSpPr>
          <p:cNvPr id="3" name="Content Placeholder 2"/>
          <p:cNvSpPr>
            <a:spLocks noGrp="1"/>
          </p:cNvSpPr>
          <p:nvPr>
            <p:ph idx="1"/>
          </p:nvPr>
        </p:nvSpPr>
        <p:spPr/>
        <p:txBody>
          <a:bodyPr/>
          <a:lstStyle/>
          <a:p>
            <a:r>
              <a:rPr lang="en-US" dirty="0" smtClean="0"/>
              <a:t>Steep learning curve</a:t>
            </a:r>
          </a:p>
          <a:p>
            <a:r>
              <a:rPr lang="en-US" dirty="0" smtClean="0"/>
              <a:t>Scripting API is command-line driven</a:t>
            </a:r>
          </a:p>
          <a:p>
            <a:pPr lvl="1"/>
            <a:r>
              <a:rPr lang="en-US" dirty="0" smtClean="0"/>
              <a:t>Easy to inadvertently issue an incorrect command</a:t>
            </a:r>
          </a:p>
          <a:p>
            <a:pPr lvl="2"/>
            <a:r>
              <a:rPr lang="en-US" dirty="0" smtClean="0"/>
              <a:t>Difficult to debug these types of errors</a:t>
            </a:r>
          </a:p>
          <a:p>
            <a:r>
              <a:rPr lang="en-US" dirty="0" smtClean="0"/>
              <a:t>Creation of non-flight-like scenarios</a:t>
            </a:r>
          </a:p>
          <a:p>
            <a:pPr lvl="1"/>
            <a:r>
              <a:rPr lang="en-US" dirty="0" smtClean="0"/>
              <a:t>Sampling ports are bounded by data type, not by upper/lower bounds (handled elsewhere in the data-load process)</a:t>
            </a:r>
          </a:p>
        </p:txBody>
      </p:sp>
      <p:sp>
        <p:nvSpPr>
          <p:cNvPr id="6" name="Slide Number Placeholder 5"/>
          <p:cNvSpPr>
            <a:spLocks noGrp="1"/>
          </p:cNvSpPr>
          <p:nvPr>
            <p:ph type="sldNum" sz="quarter" idx="12"/>
          </p:nvPr>
        </p:nvSpPr>
        <p:spPr/>
        <p:txBody>
          <a:bodyPr/>
          <a:lstStyle/>
          <a:p>
            <a:fld id="{41B804F4-05F4-4440-8DFE-550DD3796CF5}" type="slidenum">
              <a:rPr lang="en-US" smtClean="0"/>
              <a:t>20</a:t>
            </a:fld>
            <a:endParaRPr lang="en-US"/>
          </a:p>
        </p:txBody>
      </p:sp>
    </p:spTree>
    <p:extLst>
      <p:ext uri="{BB962C8B-B14F-4D97-AF65-F5344CB8AC3E}">
        <p14:creationId xmlns:p14="http://schemas.microsoft.com/office/powerpoint/2010/main" val="4104531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Testing Conclusions</a:t>
            </a:r>
            <a:endParaRPr lang="en-US" dirty="0"/>
          </a:p>
        </p:txBody>
      </p:sp>
      <p:sp>
        <p:nvSpPr>
          <p:cNvPr id="3" name="Content Placeholder 2"/>
          <p:cNvSpPr>
            <a:spLocks noGrp="1"/>
          </p:cNvSpPr>
          <p:nvPr>
            <p:ph idx="1"/>
          </p:nvPr>
        </p:nvSpPr>
        <p:spPr/>
        <p:txBody>
          <a:bodyPr/>
          <a:lstStyle/>
          <a:p>
            <a:r>
              <a:rPr lang="en-US" dirty="0" smtClean="0"/>
              <a:t>Provide the capability to design</a:t>
            </a:r>
            <a:r>
              <a:rPr lang="en-US" dirty="0"/>
              <a:t> </a:t>
            </a:r>
            <a:r>
              <a:rPr lang="en-US" dirty="0" smtClean="0"/>
              <a:t>and develop test scenarios within the NASA IV&amp;V program independently</a:t>
            </a:r>
          </a:p>
          <a:p>
            <a:pPr lvl="1"/>
            <a:r>
              <a:rPr lang="en-US" dirty="0" smtClean="0"/>
              <a:t>Can develop tests in parallel with program development. Provide any potential issue in phase with program development schedule.</a:t>
            </a:r>
          </a:p>
          <a:p>
            <a:pPr lvl="1"/>
            <a:r>
              <a:rPr lang="en-US" dirty="0" smtClean="0"/>
              <a:t>Can develop tests based on NASA IV&amp;V MPCV adverse condition list</a:t>
            </a:r>
          </a:p>
          <a:p>
            <a:r>
              <a:rPr lang="en-US" dirty="0" smtClean="0"/>
              <a:t>Provide concrete evidence base for analytical results on found issues</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21</a:t>
            </a:fld>
            <a:endParaRPr lang="en-US"/>
          </a:p>
        </p:txBody>
      </p:sp>
    </p:spTree>
    <p:extLst>
      <p:ext uri="{BB962C8B-B14F-4D97-AF65-F5344CB8AC3E}">
        <p14:creationId xmlns:p14="http://schemas.microsoft.com/office/powerpoint/2010/main" val="27492085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0744" y="2573528"/>
            <a:ext cx="3788655" cy="41320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Ask a lot of questions</a:t>
            </a:r>
          </a:p>
          <a:p>
            <a:r>
              <a:rPr lang="en-US" dirty="0" smtClean="0"/>
              <a:t>Keep investigating until a solution is found</a:t>
            </a:r>
          </a:p>
          <a:p>
            <a:r>
              <a:rPr lang="en-US" dirty="0" smtClean="0"/>
              <a:t>Document everything</a:t>
            </a:r>
          </a:p>
          <a:p>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22</a:t>
            </a:fld>
            <a:endParaRPr lang="en-US"/>
          </a:p>
        </p:txBody>
      </p:sp>
    </p:spTree>
    <p:extLst>
      <p:ext uri="{BB962C8B-B14F-4D97-AF65-F5344CB8AC3E}">
        <p14:creationId xmlns:p14="http://schemas.microsoft.com/office/powerpoint/2010/main" val="31750954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a:xfrm>
            <a:off x="685800" y="1143000"/>
            <a:ext cx="8077200" cy="5410200"/>
          </a:xfrm>
        </p:spPr>
        <p:txBody>
          <a:bodyPr>
            <a:normAutofit fontScale="92500"/>
          </a:bodyPr>
          <a:lstStyle/>
          <a:p>
            <a:r>
              <a:rPr lang="en-US" dirty="0" smtClean="0"/>
              <a:t>IEEE 1012 Appendix C</a:t>
            </a:r>
          </a:p>
          <a:p>
            <a:pPr marL="457200" lvl="1" indent="0">
              <a:buNone/>
            </a:pPr>
            <a:r>
              <a:rPr lang="en-US" i="1" dirty="0"/>
              <a:t>For system tools, technical independence means that the IV&amp;V effort uses or develops its own set of </a:t>
            </a:r>
            <a:r>
              <a:rPr lang="en-US" i="1" dirty="0" smtClean="0"/>
              <a:t>test and </a:t>
            </a:r>
            <a:r>
              <a:rPr lang="en-US" i="1" dirty="0"/>
              <a:t>analysis tools separate from the developer’s tools. </a:t>
            </a:r>
            <a:r>
              <a:rPr lang="en-US" b="1" i="1" dirty="0"/>
              <a:t>Sharing of tools is allowable </a:t>
            </a:r>
            <a:r>
              <a:rPr lang="en-US" i="1" dirty="0"/>
              <a:t>for computer support</a:t>
            </a:r>
          </a:p>
          <a:p>
            <a:pPr marL="457200" lvl="1" indent="0">
              <a:buNone/>
            </a:pPr>
            <a:r>
              <a:rPr lang="en-US" i="1" dirty="0"/>
              <a:t>environments (e.g., compilers, assemblers, and utilities) or</a:t>
            </a:r>
            <a:r>
              <a:rPr lang="en-US" b="1" i="1" dirty="0"/>
              <a:t> for system simulations where an </a:t>
            </a:r>
            <a:r>
              <a:rPr lang="en-US" b="1" i="1" dirty="0" smtClean="0"/>
              <a:t>independent version </a:t>
            </a:r>
            <a:r>
              <a:rPr lang="en-US" b="1" i="1" dirty="0"/>
              <a:t>would be too costly. For shared tools, IV&amp;V conducts qualification tests on tools to assure that </a:t>
            </a:r>
            <a:r>
              <a:rPr lang="en-US" b="1" i="1" dirty="0" smtClean="0"/>
              <a:t>the common </a:t>
            </a:r>
            <a:r>
              <a:rPr lang="en-US" b="1" i="1" dirty="0"/>
              <a:t>tools do not contain errors that may mask errors in the system being analyzed and tested.</a:t>
            </a:r>
            <a:r>
              <a:rPr lang="en-US" i="1" dirty="0"/>
              <a:t> </a:t>
            </a:r>
            <a:r>
              <a:rPr lang="en-US" i="1" dirty="0" smtClean="0"/>
              <a:t>Off-the-shelf tools </a:t>
            </a:r>
            <a:r>
              <a:rPr lang="en-US" i="1" dirty="0"/>
              <a:t>that have extensive history of use do not require qualification testing. The most important </a:t>
            </a:r>
            <a:r>
              <a:rPr lang="en-US" i="1" dirty="0" smtClean="0"/>
              <a:t>aspect for </a:t>
            </a:r>
            <a:r>
              <a:rPr lang="en-US" i="1" dirty="0"/>
              <a:t>the use of these tools is to verify the input data used</a:t>
            </a:r>
            <a:r>
              <a:rPr lang="en-US" i="1" dirty="0" smtClean="0"/>
              <a:t>.</a:t>
            </a:r>
            <a:endParaRPr lang="en-US" dirty="0"/>
          </a:p>
          <a:p>
            <a:r>
              <a:rPr lang="en-US" dirty="0" smtClean="0"/>
              <a:t>Due to program schedule, conducting full qualification tests on the simulation environment was not feasible for NASA IV&amp;V</a:t>
            </a:r>
          </a:p>
          <a:p>
            <a:pPr lvl="1"/>
            <a:r>
              <a:rPr lang="en-US" dirty="0"/>
              <a:t>IV&amp;V MPCV </a:t>
            </a:r>
            <a:r>
              <a:rPr lang="en-US" dirty="0" smtClean="0"/>
              <a:t>executed supplied checkout and regression scripts to ensure that the installed simulators behave in a similar manner as the Program counterpart. This ensures that both systems behave in the same way for the same broad range of test scenarios.</a:t>
            </a:r>
          </a:p>
          <a:p>
            <a:pPr lvl="1"/>
            <a:endParaRPr lang="en-US" dirty="0" smtClean="0"/>
          </a:p>
        </p:txBody>
      </p:sp>
      <p:sp>
        <p:nvSpPr>
          <p:cNvPr id="6" name="Slide Number Placeholder 5"/>
          <p:cNvSpPr>
            <a:spLocks noGrp="1"/>
          </p:cNvSpPr>
          <p:nvPr>
            <p:ph type="sldNum" sz="quarter" idx="12"/>
          </p:nvPr>
        </p:nvSpPr>
        <p:spPr/>
        <p:txBody>
          <a:bodyPr/>
          <a:lstStyle/>
          <a:p>
            <a:fld id="{41B804F4-05F4-4440-8DFE-550DD3796CF5}" type="slidenum">
              <a:rPr lang="en-US" smtClean="0"/>
              <a:t>23</a:t>
            </a:fld>
            <a:endParaRPr lang="en-US"/>
          </a:p>
        </p:txBody>
      </p:sp>
    </p:spTree>
    <p:extLst>
      <p:ext uri="{BB962C8B-B14F-4D97-AF65-F5344CB8AC3E}">
        <p14:creationId xmlns:p14="http://schemas.microsoft.com/office/powerpoint/2010/main" val="42419016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normAutofit/>
          </a:bodyPr>
          <a:lstStyle/>
          <a:p>
            <a:r>
              <a:rPr lang="en-US" sz="2400" dirty="0" smtClean="0"/>
              <a:t>Multi-Purpose Crew Vehicle (MPCV) is based on the Constellation program’s Orion design</a:t>
            </a:r>
          </a:p>
          <a:p>
            <a:r>
              <a:rPr lang="en-US" sz="2400" dirty="0" smtClean="0"/>
              <a:t>Capable of conducting regular in-space operations in conjunction with payloads delivered by the Space Launch System (SLS) for missions beyond LEO</a:t>
            </a:r>
          </a:p>
          <a:p>
            <a:r>
              <a:rPr lang="en-US" sz="2400" dirty="0" smtClean="0"/>
              <a:t>Potential backup crew transport system for the International Space Station</a:t>
            </a:r>
            <a:endParaRPr lang="en-US" sz="2400" dirty="0"/>
          </a:p>
        </p:txBody>
      </p:sp>
      <p:sp>
        <p:nvSpPr>
          <p:cNvPr id="6" name="Slide Number Placeholder 5"/>
          <p:cNvSpPr>
            <a:spLocks noGrp="1"/>
          </p:cNvSpPr>
          <p:nvPr>
            <p:ph type="sldNum" sz="quarter" idx="12"/>
          </p:nvPr>
        </p:nvSpPr>
        <p:spPr/>
        <p:txBody>
          <a:bodyPr/>
          <a:lstStyle/>
          <a:p>
            <a:fld id="{41B804F4-05F4-4440-8DFE-550DD3796CF5}" type="slidenum">
              <a:rPr lang="en-US" smtClean="0"/>
              <a:pPr/>
              <a:t>3</a:t>
            </a:fld>
            <a:endParaRPr lang="en-US"/>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9148" y="4097894"/>
            <a:ext cx="4225052" cy="237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6019800" y="64897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Image Credit: NASA.gov</a:t>
            </a:r>
          </a:p>
        </p:txBody>
      </p:sp>
    </p:spTree>
    <p:extLst>
      <p:ext uri="{BB962C8B-B14F-4D97-AF65-F5344CB8AC3E}">
        <p14:creationId xmlns:p14="http://schemas.microsoft.com/office/powerpoint/2010/main" val="42728869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pPr/>
              <a:t>4</a:t>
            </a:fld>
            <a:endParaRPr lang="en-US"/>
          </a:p>
        </p:txBody>
      </p:sp>
      <p:sp>
        <p:nvSpPr>
          <p:cNvPr id="13" name="TextBox 5"/>
          <p:cNvSpPr txBox="1">
            <a:spLocks noChangeArrowheads="1"/>
          </p:cNvSpPr>
          <p:nvPr/>
        </p:nvSpPr>
        <p:spPr bwMode="auto">
          <a:xfrm>
            <a:off x="6934200" y="65532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Image Credit: NASA.gov</a:t>
            </a:r>
          </a:p>
        </p:txBody>
      </p:sp>
      <p:sp>
        <p:nvSpPr>
          <p:cNvPr id="3" name="Content Placeholder 2"/>
          <p:cNvSpPr>
            <a:spLocks noGrp="1"/>
          </p:cNvSpPr>
          <p:nvPr>
            <p:ph idx="1"/>
          </p:nvPr>
        </p:nvSpPr>
        <p:spPr/>
        <p:txBody>
          <a:bodyPr/>
          <a:lstStyle/>
          <a:p>
            <a:r>
              <a:rPr lang="en-US" dirty="0" smtClean="0"/>
              <a:t>Expected to launch in September 2014</a:t>
            </a:r>
            <a:endParaRPr lang="en-US" dirty="0"/>
          </a:p>
        </p:txBody>
      </p:sp>
      <p:pic>
        <p:nvPicPr>
          <p:cNvPr id="2050" name="Picture 2" descr="C:\Users\f_beamer\Desktop\2013 Workshop\EF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66820"/>
            <a:ext cx="7978560" cy="46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9112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SOCRRATES: Summary</a:t>
            </a:r>
            <a:endParaRPr lang="en-US" dirty="0"/>
          </a:p>
        </p:txBody>
      </p:sp>
      <p:sp>
        <p:nvSpPr>
          <p:cNvPr id="3" name="Content Placeholder 2"/>
          <p:cNvSpPr>
            <a:spLocks noGrp="1"/>
          </p:cNvSpPr>
          <p:nvPr>
            <p:ph idx="1"/>
          </p:nvPr>
        </p:nvSpPr>
        <p:spPr/>
        <p:txBody>
          <a:bodyPr/>
          <a:lstStyle/>
          <a:p>
            <a:r>
              <a:rPr lang="en-US" sz="2800" b="1" dirty="0" smtClean="0"/>
              <a:t>S</a:t>
            </a:r>
            <a:r>
              <a:rPr lang="en-US" dirty="0" smtClean="0"/>
              <a:t>oftware </a:t>
            </a:r>
            <a:r>
              <a:rPr lang="en-US" sz="2800" b="1" dirty="0" smtClean="0"/>
              <a:t>O</a:t>
            </a:r>
            <a:r>
              <a:rPr lang="en-US" dirty="0" smtClean="0"/>
              <a:t>nly </a:t>
            </a:r>
            <a:r>
              <a:rPr lang="en-US" sz="2800" b="1" dirty="0" smtClean="0"/>
              <a:t>C</a:t>
            </a:r>
            <a:r>
              <a:rPr lang="en-US" dirty="0" smtClean="0"/>
              <a:t>rew Exploration Vehicle </a:t>
            </a:r>
            <a:r>
              <a:rPr lang="en-US" sz="2800" b="1" dirty="0" smtClean="0"/>
              <a:t>R</a:t>
            </a:r>
            <a:r>
              <a:rPr lang="en-US" dirty="0" smtClean="0"/>
              <a:t>isk </a:t>
            </a:r>
            <a:r>
              <a:rPr lang="en-US" sz="2800" b="1" dirty="0" smtClean="0"/>
              <a:t>R</a:t>
            </a:r>
            <a:r>
              <a:rPr lang="en-US" dirty="0" smtClean="0"/>
              <a:t>eduction </a:t>
            </a:r>
            <a:r>
              <a:rPr lang="en-US" sz="2800" b="1" dirty="0" smtClean="0"/>
              <a:t>A</a:t>
            </a:r>
            <a:r>
              <a:rPr lang="en-US" dirty="0" smtClean="0"/>
              <a:t>nalysis </a:t>
            </a:r>
            <a:r>
              <a:rPr lang="en-US" sz="2800" b="1" dirty="0" smtClean="0"/>
              <a:t>T</a:t>
            </a:r>
            <a:r>
              <a:rPr lang="en-US" dirty="0" smtClean="0"/>
              <a:t>est </a:t>
            </a:r>
            <a:r>
              <a:rPr lang="en-US" sz="2800" b="1" dirty="0" smtClean="0"/>
              <a:t>E</a:t>
            </a:r>
            <a:r>
              <a:rPr lang="en-US" dirty="0" smtClean="0"/>
              <a:t>nvironment </a:t>
            </a:r>
            <a:r>
              <a:rPr lang="en-US" sz="2800" b="1" dirty="0" smtClean="0"/>
              <a:t>S</a:t>
            </a:r>
            <a:r>
              <a:rPr lang="en-US" dirty="0" smtClean="0"/>
              <a:t>imulation (SOCRRATES)</a:t>
            </a:r>
          </a:p>
          <a:p>
            <a:r>
              <a:rPr lang="en-US" dirty="0" smtClean="0"/>
              <a:t>Developed by Lockheed Martin (LM) for the purpose of MPCV Flight Software (FSW) development testing and verification procedure development (verification test dry runs)</a:t>
            </a:r>
          </a:p>
          <a:p>
            <a:r>
              <a:rPr lang="en-US" dirty="0" smtClean="0"/>
              <a:t>SOCRRATES has three main components</a:t>
            </a:r>
          </a:p>
          <a:p>
            <a:pPr lvl="1"/>
            <a:r>
              <a:rPr lang="en-US" dirty="0" smtClean="0"/>
              <a:t>SOCRRATES Controller</a:t>
            </a:r>
          </a:p>
          <a:p>
            <a:pPr lvl="1"/>
            <a:r>
              <a:rPr lang="en-US" dirty="0" smtClean="0"/>
              <a:t>FSW</a:t>
            </a:r>
          </a:p>
          <a:p>
            <a:pPr lvl="1"/>
            <a:r>
              <a:rPr lang="en-US" dirty="0" err="1" smtClean="0"/>
              <a:t>OrionSim</a:t>
            </a:r>
            <a:endParaRPr lang="en-US" dirty="0" smtClean="0"/>
          </a:p>
        </p:txBody>
      </p:sp>
      <p:sp>
        <p:nvSpPr>
          <p:cNvPr id="6" name="Slide Number Placeholder 5"/>
          <p:cNvSpPr>
            <a:spLocks noGrp="1"/>
          </p:cNvSpPr>
          <p:nvPr>
            <p:ph type="sldNum" sz="quarter" idx="12"/>
          </p:nvPr>
        </p:nvSpPr>
        <p:spPr/>
        <p:txBody>
          <a:bodyPr/>
          <a:lstStyle/>
          <a:p>
            <a:fld id="{41B804F4-05F4-4440-8DFE-550DD3796CF5}" type="slidenum">
              <a:rPr lang="en-US" smtClean="0"/>
              <a:t>5</a:t>
            </a:fld>
            <a:endParaRPr lang="en-US"/>
          </a:p>
        </p:txBody>
      </p:sp>
    </p:spTree>
    <p:extLst>
      <p:ext uri="{BB962C8B-B14F-4D97-AF65-F5344CB8AC3E}">
        <p14:creationId xmlns:p14="http://schemas.microsoft.com/office/powerpoint/2010/main" val="30704585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SOCRRATES: Summary</a:t>
            </a:r>
            <a:endParaRPr lang="en-US" dirty="0"/>
          </a:p>
        </p:txBody>
      </p:sp>
      <p:sp>
        <p:nvSpPr>
          <p:cNvPr id="3" name="Content Placeholder 2"/>
          <p:cNvSpPr>
            <a:spLocks noGrp="1"/>
          </p:cNvSpPr>
          <p:nvPr>
            <p:ph idx="1"/>
          </p:nvPr>
        </p:nvSpPr>
        <p:spPr>
          <a:xfrm>
            <a:off x="685800" y="1295400"/>
            <a:ext cx="6248400" cy="5105400"/>
          </a:xfrm>
        </p:spPr>
        <p:txBody>
          <a:bodyPr>
            <a:normAutofit/>
          </a:bodyPr>
          <a:lstStyle/>
          <a:p>
            <a:r>
              <a:rPr lang="en-US" dirty="0" smtClean="0"/>
              <a:t>2 variants of SOCRRATES</a:t>
            </a:r>
          </a:p>
          <a:p>
            <a:pPr lvl="1"/>
            <a:r>
              <a:rPr lang="en-US" dirty="0" smtClean="0"/>
              <a:t>SOCRRATES Heavy</a:t>
            </a:r>
          </a:p>
          <a:p>
            <a:pPr lvl="2"/>
            <a:r>
              <a:rPr lang="en-US" dirty="0" smtClean="0"/>
              <a:t>Simulation environment that executes the unmodified MPCV FSW on an emulated </a:t>
            </a:r>
            <a:r>
              <a:rPr lang="en-US" dirty="0" err="1" smtClean="0"/>
              <a:t>Simics</a:t>
            </a:r>
            <a:r>
              <a:rPr lang="en-US" dirty="0" smtClean="0"/>
              <a:t> target</a:t>
            </a:r>
          </a:p>
          <a:p>
            <a:pPr lvl="2"/>
            <a:r>
              <a:rPr lang="en-US" dirty="0" smtClean="0"/>
              <a:t>Emulates execution of the FSW on the Vehicle Management Computer (VMC)</a:t>
            </a:r>
          </a:p>
          <a:p>
            <a:pPr lvl="2"/>
            <a:r>
              <a:rPr lang="en-US" dirty="0" smtClean="0"/>
              <a:t>Used for MPCV IV&amp;V Dynamic Testing</a:t>
            </a:r>
          </a:p>
          <a:p>
            <a:pPr lvl="1"/>
            <a:r>
              <a:rPr lang="en-US" dirty="0" smtClean="0"/>
              <a:t>SOCRRATES Lite</a:t>
            </a:r>
          </a:p>
          <a:p>
            <a:pPr lvl="2"/>
            <a:r>
              <a:rPr lang="en-US" dirty="0" smtClean="0"/>
              <a:t>Simulation environment where the MPCV FSW is modified and compiled to run in a ARINC 653 Linux environment</a:t>
            </a:r>
          </a:p>
          <a:p>
            <a:pPr lvl="2"/>
            <a:r>
              <a:rPr lang="en-US" dirty="0" smtClean="0"/>
              <a:t>Executes FSW at faster than real-time speed but does not emulate execution of the FSW on the VMC</a:t>
            </a:r>
          </a:p>
          <a:p>
            <a:pPr lvl="2"/>
            <a:r>
              <a:rPr lang="en-US" dirty="0" smtClean="0"/>
              <a:t>Used for rapid MCPV IV&amp;V Dynamic Testing script development</a:t>
            </a:r>
          </a:p>
          <a:p>
            <a:pPr lvl="2"/>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6</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962400"/>
            <a:ext cx="1668300" cy="191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600200"/>
            <a:ext cx="1668300" cy="191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9004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SOCRRATES: Summary</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7</a:t>
            </a:fld>
            <a:endParaRPr lang="en-US"/>
          </a:p>
        </p:txBody>
      </p:sp>
      <p:pic>
        <p:nvPicPr>
          <p:cNvPr id="1027" name="Picture 3" descr="C:\Users\f_beamer\Downloads\Lit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5184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6800" y="1066800"/>
            <a:ext cx="7620000" cy="5715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f_beamer\Downloads\Heavy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518400" cy="5638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66800" y="1066800"/>
            <a:ext cx="7620000" cy="57150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descr="C:\Users\f_beamer\Downloads\Lit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066800"/>
            <a:ext cx="4876800" cy="3657600"/>
          </a:xfrm>
          <a:prstGeom prst="rect">
            <a:avLst/>
          </a:prstGeom>
          <a:noFill/>
          <a:effectLst>
            <a:outerShdw blurRad="190500" dist="1905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6" descr="C:\Users\f_beamer\Downloads\Heavy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8000"/>
            <a:ext cx="4876800" cy="3657600"/>
          </a:xfrm>
          <a:prstGeom prst="rect">
            <a:avLst/>
          </a:prstGeom>
          <a:noFill/>
          <a:effectLst>
            <a:outerShdw blurRad="190500" dist="1905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492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fontScale="90000"/>
          </a:bodyPr>
          <a:lstStyle/>
          <a:p>
            <a:r>
              <a:rPr lang="en-US" dirty="0"/>
              <a:t>SOCRRATES: Test </a:t>
            </a:r>
            <a:r>
              <a:rPr lang="en-US" dirty="0" smtClean="0"/>
              <a:t>Case Identification</a:t>
            </a:r>
            <a:endParaRPr lang="en-US" dirty="0"/>
          </a:p>
        </p:txBody>
      </p:sp>
      <p:sp>
        <p:nvSpPr>
          <p:cNvPr id="3" name="Content Placeholder 2"/>
          <p:cNvSpPr>
            <a:spLocks noGrp="1"/>
          </p:cNvSpPr>
          <p:nvPr>
            <p:ph idx="1"/>
          </p:nvPr>
        </p:nvSpPr>
        <p:spPr/>
        <p:txBody>
          <a:bodyPr/>
          <a:lstStyle/>
          <a:p>
            <a:r>
              <a:rPr lang="en-US" dirty="0" smtClean="0"/>
              <a:t>Identified test cases which were not emphasized in the latest release</a:t>
            </a:r>
          </a:p>
          <a:p>
            <a:pPr lvl="1"/>
            <a:r>
              <a:rPr lang="en-US" dirty="0" smtClean="0"/>
              <a:t>Reviewed existing test cases</a:t>
            </a:r>
          </a:p>
          <a:p>
            <a:pPr lvl="1"/>
            <a:r>
              <a:rPr lang="en-US" dirty="0" smtClean="0"/>
              <a:t>Reviewed existing Mission Design </a:t>
            </a:r>
            <a:r>
              <a:rPr lang="en-US" dirty="0" err="1" smtClean="0"/>
              <a:t>Databook</a:t>
            </a:r>
            <a:r>
              <a:rPr lang="en-US" dirty="0" smtClean="0"/>
              <a:t> (MDD) and Fault Management Design Document (FMDD) for possible off-nominal scenarios not tested</a:t>
            </a:r>
          </a:p>
          <a:p>
            <a:r>
              <a:rPr lang="en-US" dirty="0" smtClean="0"/>
              <a:t>Review available Space Shuttle era anomaly data</a:t>
            </a:r>
          </a:p>
          <a:p>
            <a:pPr lvl="1"/>
            <a:r>
              <a:rPr lang="en-US" dirty="0" smtClean="0"/>
              <a:t>Identified possible off-nominal situations that may apply to MPCV</a:t>
            </a:r>
          </a:p>
          <a:p>
            <a:pPr lvl="1"/>
            <a:r>
              <a:rPr lang="en-US" dirty="0" smtClean="0"/>
              <a:t>Cross reference with MPCV FMDD and MDD for possible linkage</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8</a:t>
            </a:fld>
            <a:endParaRPr lang="en-US"/>
          </a:p>
        </p:txBody>
      </p:sp>
    </p:spTree>
    <p:extLst>
      <p:ext uri="{BB962C8B-B14F-4D97-AF65-F5344CB8AC3E}">
        <p14:creationId xmlns:p14="http://schemas.microsoft.com/office/powerpoint/2010/main" val="39035176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924800" cy="990600"/>
          </a:xfrm>
        </p:spPr>
        <p:txBody>
          <a:bodyPr>
            <a:normAutofit fontScale="90000"/>
          </a:bodyPr>
          <a:lstStyle/>
          <a:p>
            <a:r>
              <a:rPr lang="en-US" dirty="0"/>
              <a:t>SOCRRATES: Test </a:t>
            </a:r>
            <a:r>
              <a:rPr lang="en-US" dirty="0" smtClean="0"/>
              <a:t>Case Identification</a:t>
            </a:r>
            <a:endParaRPr lang="en-US" dirty="0"/>
          </a:p>
        </p:txBody>
      </p:sp>
      <p:sp>
        <p:nvSpPr>
          <p:cNvPr id="6" name="Slide Number Placeholder 5"/>
          <p:cNvSpPr>
            <a:spLocks noGrp="1"/>
          </p:cNvSpPr>
          <p:nvPr>
            <p:ph type="sldNum" sz="quarter" idx="12"/>
          </p:nvPr>
        </p:nvSpPr>
        <p:spPr/>
        <p:txBody>
          <a:bodyPr/>
          <a:lstStyle/>
          <a:p>
            <a:fld id="{41B804F4-05F4-4440-8DFE-550DD3796CF5}" type="slidenum">
              <a:rPr lang="en-US" smtClean="0"/>
              <a:t>9</a:t>
            </a:fld>
            <a:endParaRPr lang="en-US"/>
          </a:p>
        </p:txBody>
      </p:sp>
      <p:grpSp>
        <p:nvGrpSpPr>
          <p:cNvPr id="67" name="Group 66"/>
          <p:cNvGrpSpPr/>
          <p:nvPr/>
        </p:nvGrpSpPr>
        <p:grpSpPr>
          <a:xfrm>
            <a:off x="5330449" y="4724400"/>
            <a:ext cx="2815281" cy="1304667"/>
            <a:chOff x="5410200" y="4800600"/>
            <a:chExt cx="2815281" cy="1304667"/>
          </a:xfrm>
        </p:grpSpPr>
        <p:grpSp>
          <p:nvGrpSpPr>
            <p:cNvPr id="68" name="Group 67"/>
            <p:cNvGrpSpPr/>
            <p:nvPr/>
          </p:nvGrpSpPr>
          <p:grpSpPr>
            <a:xfrm>
              <a:off x="5410200" y="4800600"/>
              <a:ext cx="1066800" cy="1295400"/>
              <a:chOff x="1371600" y="4648200"/>
              <a:chExt cx="1066800" cy="1295400"/>
            </a:xfrm>
            <a:solidFill>
              <a:srgbClr val="FF0000"/>
            </a:solidFill>
          </p:grpSpPr>
          <p:sp>
            <p:nvSpPr>
              <p:cNvPr id="75" name="Can 74"/>
              <p:cNvSpPr/>
              <p:nvPr/>
            </p:nvSpPr>
            <p:spPr>
              <a:xfrm>
                <a:off x="1371600" y="46482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an 75"/>
              <p:cNvSpPr/>
              <p:nvPr/>
            </p:nvSpPr>
            <p:spPr>
              <a:xfrm>
                <a:off x="1524000" y="48006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an 76"/>
              <p:cNvSpPr/>
              <p:nvPr/>
            </p:nvSpPr>
            <p:spPr>
              <a:xfrm>
                <a:off x="1676400" y="49530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an 77"/>
              <p:cNvSpPr/>
              <p:nvPr/>
            </p:nvSpPr>
            <p:spPr>
              <a:xfrm>
                <a:off x="1828800" y="51054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p:cNvSpPr txBox="1"/>
            <p:nvPr/>
          </p:nvSpPr>
          <p:spPr>
            <a:xfrm>
              <a:off x="6485238" y="4884003"/>
              <a:ext cx="533400" cy="830997"/>
            </a:xfrm>
            <a:prstGeom prst="rect">
              <a:avLst/>
            </a:prstGeom>
            <a:noFill/>
          </p:spPr>
          <p:txBody>
            <a:bodyPr wrap="square" rtlCol="0">
              <a:spAutoFit/>
            </a:bodyPr>
            <a:lstStyle/>
            <a:p>
              <a:r>
                <a:rPr lang="en-US" sz="4800" dirty="0" smtClean="0"/>
                <a:t>…</a:t>
              </a:r>
              <a:endParaRPr lang="en-US" sz="4800" dirty="0"/>
            </a:p>
          </p:txBody>
        </p:sp>
        <p:grpSp>
          <p:nvGrpSpPr>
            <p:cNvPr id="70" name="Group 69"/>
            <p:cNvGrpSpPr/>
            <p:nvPr/>
          </p:nvGrpSpPr>
          <p:grpSpPr>
            <a:xfrm>
              <a:off x="7158681" y="4809867"/>
              <a:ext cx="1066800" cy="1295400"/>
              <a:chOff x="1371600" y="4648200"/>
              <a:chExt cx="1066800" cy="1295400"/>
            </a:xfrm>
            <a:solidFill>
              <a:srgbClr val="FF0000"/>
            </a:solidFill>
          </p:grpSpPr>
          <p:sp>
            <p:nvSpPr>
              <p:cNvPr id="71" name="Can 70"/>
              <p:cNvSpPr/>
              <p:nvPr/>
            </p:nvSpPr>
            <p:spPr>
              <a:xfrm>
                <a:off x="1371600" y="46482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n 71"/>
              <p:cNvSpPr/>
              <p:nvPr/>
            </p:nvSpPr>
            <p:spPr>
              <a:xfrm>
                <a:off x="1524000" y="48006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an 72"/>
              <p:cNvSpPr/>
              <p:nvPr/>
            </p:nvSpPr>
            <p:spPr>
              <a:xfrm>
                <a:off x="1676400" y="49530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an 73"/>
              <p:cNvSpPr/>
              <p:nvPr/>
            </p:nvSpPr>
            <p:spPr>
              <a:xfrm>
                <a:off x="1828800" y="51054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1444249" y="4725430"/>
            <a:ext cx="2819400" cy="1303637"/>
            <a:chOff x="1295400" y="4801630"/>
            <a:chExt cx="2819400" cy="1303637"/>
          </a:xfrm>
        </p:grpSpPr>
        <p:sp>
          <p:nvSpPr>
            <p:cNvPr id="80" name="TextBox 79"/>
            <p:cNvSpPr txBox="1"/>
            <p:nvPr/>
          </p:nvSpPr>
          <p:spPr>
            <a:xfrm>
              <a:off x="2370438" y="4867527"/>
              <a:ext cx="533400" cy="830997"/>
            </a:xfrm>
            <a:prstGeom prst="rect">
              <a:avLst/>
            </a:prstGeom>
            <a:noFill/>
          </p:spPr>
          <p:txBody>
            <a:bodyPr wrap="square" rtlCol="0">
              <a:spAutoFit/>
            </a:bodyPr>
            <a:lstStyle/>
            <a:p>
              <a:r>
                <a:rPr lang="en-US" sz="4800" dirty="0" smtClean="0"/>
                <a:t>…</a:t>
              </a:r>
              <a:endParaRPr lang="en-US" sz="4800" dirty="0"/>
            </a:p>
          </p:txBody>
        </p:sp>
        <p:grpSp>
          <p:nvGrpSpPr>
            <p:cNvPr id="81" name="Group 80"/>
            <p:cNvGrpSpPr/>
            <p:nvPr/>
          </p:nvGrpSpPr>
          <p:grpSpPr>
            <a:xfrm>
              <a:off x="3048000" y="4801630"/>
              <a:ext cx="1066800" cy="1295400"/>
              <a:chOff x="1371600" y="4648200"/>
              <a:chExt cx="1066800" cy="1295400"/>
            </a:xfrm>
          </p:grpSpPr>
          <p:sp>
            <p:nvSpPr>
              <p:cNvPr id="87" name="Can 86"/>
              <p:cNvSpPr/>
              <p:nvPr/>
            </p:nvSpPr>
            <p:spPr>
              <a:xfrm>
                <a:off x="1371600" y="4648200"/>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an 87"/>
              <p:cNvSpPr/>
              <p:nvPr/>
            </p:nvSpPr>
            <p:spPr>
              <a:xfrm>
                <a:off x="1524000" y="4800600"/>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88"/>
              <p:cNvSpPr/>
              <p:nvPr/>
            </p:nvSpPr>
            <p:spPr>
              <a:xfrm>
                <a:off x="1676400" y="4953000"/>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an 89"/>
              <p:cNvSpPr/>
              <p:nvPr/>
            </p:nvSpPr>
            <p:spPr>
              <a:xfrm>
                <a:off x="1828800" y="5105400"/>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295400" y="4809867"/>
              <a:ext cx="1066800" cy="1295400"/>
              <a:chOff x="1417938" y="4784124"/>
              <a:chExt cx="1066800" cy="1295400"/>
            </a:xfrm>
          </p:grpSpPr>
          <p:sp>
            <p:nvSpPr>
              <p:cNvPr id="83" name="Can 82"/>
              <p:cNvSpPr/>
              <p:nvPr/>
            </p:nvSpPr>
            <p:spPr>
              <a:xfrm>
                <a:off x="1417938" y="4784124"/>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an 83"/>
              <p:cNvSpPr/>
              <p:nvPr/>
            </p:nvSpPr>
            <p:spPr>
              <a:xfrm>
                <a:off x="1570338" y="4936524"/>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84"/>
              <p:cNvSpPr/>
              <p:nvPr/>
            </p:nvSpPr>
            <p:spPr>
              <a:xfrm>
                <a:off x="1722738" y="5088924"/>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n 85"/>
              <p:cNvSpPr/>
              <p:nvPr/>
            </p:nvSpPr>
            <p:spPr>
              <a:xfrm>
                <a:off x="1875138" y="5241324"/>
                <a:ext cx="609600" cy="838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p:cNvGrpSpPr/>
          <p:nvPr/>
        </p:nvGrpSpPr>
        <p:grpSpPr>
          <a:xfrm>
            <a:off x="1825249" y="2713338"/>
            <a:ext cx="2082371" cy="1143000"/>
            <a:chOff x="1516663" y="2713338"/>
            <a:chExt cx="2082371" cy="1143000"/>
          </a:xfrm>
        </p:grpSpPr>
        <p:grpSp>
          <p:nvGrpSpPr>
            <p:cNvPr id="92" name="Group 91"/>
            <p:cNvGrpSpPr/>
            <p:nvPr/>
          </p:nvGrpSpPr>
          <p:grpSpPr>
            <a:xfrm>
              <a:off x="1516663" y="2865738"/>
              <a:ext cx="762000" cy="990600"/>
              <a:chOff x="1516663" y="2865738"/>
              <a:chExt cx="762000" cy="990600"/>
            </a:xfrm>
          </p:grpSpPr>
          <p:sp>
            <p:nvSpPr>
              <p:cNvPr id="97" name="Can 96"/>
              <p:cNvSpPr/>
              <p:nvPr/>
            </p:nvSpPr>
            <p:spPr>
              <a:xfrm>
                <a:off x="1516663" y="2865738"/>
                <a:ext cx="609600" cy="83820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n 97"/>
              <p:cNvSpPr/>
              <p:nvPr/>
            </p:nvSpPr>
            <p:spPr>
              <a:xfrm>
                <a:off x="1669063" y="3018138"/>
                <a:ext cx="609600" cy="83820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
          <p:nvSpPr>
            <p:cNvPr id="93" name="TextBox 92"/>
            <p:cNvSpPr txBox="1"/>
            <p:nvPr/>
          </p:nvSpPr>
          <p:spPr>
            <a:xfrm>
              <a:off x="2288188" y="2713338"/>
              <a:ext cx="533400" cy="830997"/>
            </a:xfrm>
            <a:prstGeom prst="rect">
              <a:avLst/>
            </a:prstGeom>
            <a:noFill/>
          </p:spPr>
          <p:txBody>
            <a:bodyPr wrap="square" rtlCol="0">
              <a:spAutoFit/>
            </a:bodyPr>
            <a:lstStyle/>
            <a:p>
              <a:r>
                <a:rPr lang="en-US" sz="4800" dirty="0" smtClean="0"/>
                <a:t>…</a:t>
              </a:r>
              <a:endParaRPr lang="en-US" sz="4800" dirty="0"/>
            </a:p>
          </p:txBody>
        </p:sp>
        <p:grpSp>
          <p:nvGrpSpPr>
            <p:cNvPr id="94" name="Group 93"/>
            <p:cNvGrpSpPr/>
            <p:nvPr/>
          </p:nvGrpSpPr>
          <p:grpSpPr>
            <a:xfrm>
              <a:off x="2837034" y="2865738"/>
              <a:ext cx="762000" cy="990600"/>
              <a:chOff x="2837034" y="2865738"/>
              <a:chExt cx="762000" cy="990600"/>
            </a:xfrm>
          </p:grpSpPr>
          <p:sp>
            <p:nvSpPr>
              <p:cNvPr id="95" name="Can 94"/>
              <p:cNvSpPr/>
              <p:nvPr/>
            </p:nvSpPr>
            <p:spPr>
              <a:xfrm>
                <a:off x="2837034" y="2865738"/>
                <a:ext cx="609600" cy="83820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an 95"/>
              <p:cNvSpPr/>
              <p:nvPr/>
            </p:nvSpPr>
            <p:spPr>
              <a:xfrm>
                <a:off x="2989434" y="3018138"/>
                <a:ext cx="609600" cy="83820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5682359" y="2713338"/>
            <a:ext cx="2082371" cy="1143000"/>
            <a:chOff x="5522826" y="2713338"/>
            <a:chExt cx="2082371" cy="1143000"/>
          </a:xfrm>
        </p:grpSpPr>
        <p:grpSp>
          <p:nvGrpSpPr>
            <p:cNvPr id="100" name="Group 99"/>
            <p:cNvGrpSpPr/>
            <p:nvPr/>
          </p:nvGrpSpPr>
          <p:grpSpPr>
            <a:xfrm>
              <a:off x="5522826" y="2865738"/>
              <a:ext cx="762000" cy="990600"/>
              <a:chOff x="1417938" y="2895600"/>
              <a:chExt cx="762000" cy="990600"/>
            </a:xfrm>
            <a:solidFill>
              <a:srgbClr val="FF0000"/>
            </a:solidFill>
          </p:grpSpPr>
          <p:sp>
            <p:nvSpPr>
              <p:cNvPr id="105" name="Can 104"/>
              <p:cNvSpPr/>
              <p:nvPr/>
            </p:nvSpPr>
            <p:spPr>
              <a:xfrm>
                <a:off x="1417938" y="28956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an 105"/>
              <p:cNvSpPr/>
              <p:nvPr/>
            </p:nvSpPr>
            <p:spPr>
              <a:xfrm>
                <a:off x="1570338" y="30480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6294351" y="2713338"/>
              <a:ext cx="533400" cy="830997"/>
            </a:xfrm>
            <a:prstGeom prst="rect">
              <a:avLst/>
            </a:prstGeom>
            <a:solidFill>
              <a:schemeClr val="bg1"/>
            </a:solidFill>
          </p:spPr>
          <p:txBody>
            <a:bodyPr wrap="square" rtlCol="0">
              <a:spAutoFit/>
            </a:bodyPr>
            <a:lstStyle/>
            <a:p>
              <a:r>
                <a:rPr lang="en-US" sz="4800" dirty="0" smtClean="0"/>
                <a:t>…</a:t>
              </a:r>
              <a:endParaRPr lang="en-US" sz="4800" dirty="0"/>
            </a:p>
          </p:txBody>
        </p:sp>
        <p:grpSp>
          <p:nvGrpSpPr>
            <p:cNvPr id="102" name="Group 101"/>
            <p:cNvGrpSpPr/>
            <p:nvPr/>
          </p:nvGrpSpPr>
          <p:grpSpPr>
            <a:xfrm>
              <a:off x="6843197" y="2865738"/>
              <a:ext cx="762000" cy="990600"/>
              <a:chOff x="1417938" y="2895600"/>
              <a:chExt cx="762000" cy="990600"/>
            </a:xfrm>
            <a:solidFill>
              <a:srgbClr val="FF0000"/>
            </a:solidFill>
          </p:grpSpPr>
          <p:sp>
            <p:nvSpPr>
              <p:cNvPr id="103" name="Can 102"/>
              <p:cNvSpPr/>
              <p:nvPr/>
            </p:nvSpPr>
            <p:spPr>
              <a:xfrm>
                <a:off x="1417938" y="28956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an 103"/>
              <p:cNvSpPr/>
              <p:nvPr/>
            </p:nvSpPr>
            <p:spPr>
              <a:xfrm>
                <a:off x="1570338" y="3048000"/>
                <a:ext cx="609600" cy="838200"/>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p:cNvGrpSpPr/>
          <p:nvPr/>
        </p:nvGrpSpPr>
        <p:grpSpPr>
          <a:xfrm>
            <a:off x="3677733" y="1230533"/>
            <a:ext cx="1805116" cy="850551"/>
            <a:chOff x="3475338" y="1230533"/>
            <a:chExt cx="1805116" cy="850551"/>
          </a:xfrm>
        </p:grpSpPr>
        <p:sp>
          <p:nvSpPr>
            <p:cNvPr id="108" name="Can 107"/>
            <p:cNvSpPr/>
            <p:nvPr/>
          </p:nvSpPr>
          <p:spPr>
            <a:xfrm>
              <a:off x="3475338" y="1242884"/>
              <a:ext cx="609600" cy="83820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114800" y="1237736"/>
              <a:ext cx="533400" cy="830997"/>
            </a:xfrm>
            <a:prstGeom prst="rect">
              <a:avLst/>
            </a:prstGeom>
            <a:noFill/>
          </p:spPr>
          <p:txBody>
            <a:bodyPr wrap="square" rtlCol="0">
              <a:spAutoFit/>
            </a:bodyPr>
            <a:lstStyle/>
            <a:p>
              <a:r>
                <a:rPr lang="en-US" sz="4800" dirty="0" smtClean="0"/>
                <a:t>…</a:t>
              </a:r>
              <a:endParaRPr lang="en-US" sz="4800" dirty="0"/>
            </a:p>
          </p:txBody>
        </p:sp>
        <p:sp>
          <p:nvSpPr>
            <p:cNvPr id="110" name="Can 109"/>
            <p:cNvSpPr/>
            <p:nvPr/>
          </p:nvSpPr>
          <p:spPr>
            <a:xfrm>
              <a:off x="4670854" y="1230533"/>
              <a:ext cx="609600" cy="83820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p:cNvSpPr txBox="1"/>
          <p:nvPr/>
        </p:nvSpPr>
        <p:spPr>
          <a:xfrm>
            <a:off x="533400" y="2777006"/>
            <a:ext cx="1255563" cy="1015663"/>
          </a:xfrm>
          <a:prstGeom prst="rect">
            <a:avLst/>
          </a:prstGeom>
          <a:noFill/>
        </p:spPr>
        <p:txBody>
          <a:bodyPr wrap="square" rtlCol="0">
            <a:spAutoFit/>
          </a:bodyPr>
          <a:lstStyle/>
          <a:p>
            <a:pPr algn="r"/>
            <a:r>
              <a:rPr lang="en-US" sz="2000" dirty="0" smtClean="0"/>
              <a:t>MPCV FMDD Inspired </a:t>
            </a:r>
            <a:endParaRPr lang="en-US" sz="2000" dirty="0"/>
          </a:p>
        </p:txBody>
      </p:sp>
      <p:sp>
        <p:nvSpPr>
          <p:cNvPr id="112" name="TextBox 111"/>
          <p:cNvSpPr txBox="1"/>
          <p:nvPr/>
        </p:nvSpPr>
        <p:spPr>
          <a:xfrm>
            <a:off x="1100062" y="6000690"/>
            <a:ext cx="3371850" cy="400110"/>
          </a:xfrm>
          <a:prstGeom prst="rect">
            <a:avLst/>
          </a:prstGeom>
          <a:noFill/>
        </p:spPr>
        <p:txBody>
          <a:bodyPr wrap="square" rtlCol="0">
            <a:spAutoFit/>
          </a:bodyPr>
          <a:lstStyle/>
          <a:p>
            <a:pPr algn="ctr"/>
            <a:r>
              <a:rPr lang="en-US" sz="2000" dirty="0" smtClean="0"/>
              <a:t>MPCV Existing Test Cases</a:t>
            </a:r>
            <a:endParaRPr lang="en-US" sz="2000" dirty="0"/>
          </a:p>
        </p:txBody>
      </p:sp>
      <p:sp>
        <p:nvSpPr>
          <p:cNvPr id="113" name="TextBox 112"/>
          <p:cNvSpPr txBox="1"/>
          <p:nvPr/>
        </p:nvSpPr>
        <p:spPr>
          <a:xfrm>
            <a:off x="4967984" y="6000690"/>
            <a:ext cx="3505200" cy="400110"/>
          </a:xfrm>
          <a:prstGeom prst="rect">
            <a:avLst/>
          </a:prstGeom>
          <a:noFill/>
        </p:spPr>
        <p:txBody>
          <a:bodyPr wrap="square" rtlCol="0">
            <a:spAutoFit/>
          </a:bodyPr>
          <a:lstStyle/>
          <a:p>
            <a:pPr algn="ctr"/>
            <a:r>
              <a:rPr lang="en-US" sz="2000" dirty="0" smtClean="0"/>
              <a:t>Shuttle-Era Anomalies</a:t>
            </a:r>
            <a:endParaRPr lang="en-US" sz="2000" dirty="0"/>
          </a:p>
        </p:txBody>
      </p:sp>
      <p:sp>
        <p:nvSpPr>
          <p:cNvPr id="114" name="TextBox 113"/>
          <p:cNvSpPr txBox="1"/>
          <p:nvPr/>
        </p:nvSpPr>
        <p:spPr>
          <a:xfrm>
            <a:off x="7775539" y="2791361"/>
            <a:ext cx="1292261" cy="1323439"/>
          </a:xfrm>
          <a:prstGeom prst="rect">
            <a:avLst/>
          </a:prstGeom>
          <a:noFill/>
        </p:spPr>
        <p:txBody>
          <a:bodyPr wrap="square" rtlCol="0">
            <a:spAutoFit/>
          </a:bodyPr>
          <a:lstStyle/>
          <a:p>
            <a:r>
              <a:rPr lang="en-US" sz="2000" dirty="0" smtClean="0"/>
              <a:t>Possible Shuttle Anomalies for MPCV </a:t>
            </a:r>
            <a:endParaRPr lang="en-US" sz="2000" dirty="0"/>
          </a:p>
        </p:txBody>
      </p:sp>
      <p:sp>
        <p:nvSpPr>
          <p:cNvPr id="115" name="TextBox 114"/>
          <p:cNvSpPr txBox="1"/>
          <p:nvPr/>
        </p:nvSpPr>
        <p:spPr>
          <a:xfrm>
            <a:off x="5632170" y="1431151"/>
            <a:ext cx="2284392" cy="400110"/>
          </a:xfrm>
          <a:prstGeom prst="rect">
            <a:avLst/>
          </a:prstGeom>
          <a:noFill/>
        </p:spPr>
        <p:txBody>
          <a:bodyPr wrap="square" rtlCol="0">
            <a:spAutoFit/>
          </a:bodyPr>
          <a:lstStyle/>
          <a:p>
            <a:r>
              <a:rPr lang="en-US" sz="2000" dirty="0" smtClean="0"/>
              <a:t>MPCV Test Cases</a:t>
            </a:r>
            <a:endParaRPr lang="en-US" sz="2000" dirty="0"/>
          </a:p>
        </p:txBody>
      </p:sp>
      <p:cxnSp>
        <p:nvCxnSpPr>
          <p:cNvPr id="116" name="Straight Arrow Connector 115"/>
          <p:cNvCxnSpPr>
            <a:endCxn id="98" idx="3"/>
          </p:cNvCxnSpPr>
          <p:nvPr/>
        </p:nvCxnSpPr>
        <p:spPr>
          <a:xfrm flipV="1">
            <a:off x="1749049" y="3856338"/>
            <a:ext cx="533400" cy="8976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9" name="Straight Arrow Connector 118"/>
          <p:cNvCxnSpPr>
            <a:stCxn id="87" idx="1"/>
            <a:endCxn id="96" idx="3"/>
          </p:cNvCxnSpPr>
          <p:nvPr/>
        </p:nvCxnSpPr>
        <p:spPr>
          <a:xfrm flipV="1">
            <a:off x="3501649" y="3856338"/>
            <a:ext cx="101171" cy="8690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2" name="Straight Arrow Connector 121"/>
          <p:cNvCxnSpPr>
            <a:stCxn id="75" idx="1"/>
            <a:endCxn id="106" idx="3"/>
          </p:cNvCxnSpPr>
          <p:nvPr/>
        </p:nvCxnSpPr>
        <p:spPr>
          <a:xfrm flipV="1">
            <a:off x="5635249" y="3856338"/>
            <a:ext cx="504310" cy="8680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71" idx="1"/>
            <a:endCxn id="104" idx="3"/>
          </p:cNvCxnSpPr>
          <p:nvPr/>
        </p:nvCxnSpPr>
        <p:spPr>
          <a:xfrm flipV="1">
            <a:off x="7383730" y="3856338"/>
            <a:ext cx="76200" cy="87732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8" name="Straight Arrow Connector 127"/>
          <p:cNvCxnSpPr>
            <a:stCxn id="93" idx="0"/>
          </p:cNvCxnSpPr>
          <p:nvPr/>
        </p:nvCxnSpPr>
        <p:spPr>
          <a:xfrm flipV="1">
            <a:off x="2863474" y="2068733"/>
            <a:ext cx="814259" cy="64460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3" name="Straight Arrow Connector 132"/>
          <p:cNvCxnSpPr>
            <a:stCxn id="101" idx="0"/>
          </p:cNvCxnSpPr>
          <p:nvPr/>
        </p:nvCxnSpPr>
        <p:spPr>
          <a:xfrm flipH="1" flipV="1">
            <a:off x="5482849" y="2068734"/>
            <a:ext cx="1237735" cy="6446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69772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8642</TotalTime>
  <Words>1302</Words>
  <Application>Microsoft Office PowerPoint</Application>
  <PresentationFormat>On-screen Show (4:3)</PresentationFormat>
  <Paragraphs>183</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MPCV IV&amp;V with a Dynamic Twist</vt:lpstr>
      <vt:lpstr>Agenda</vt:lpstr>
      <vt:lpstr>Introduction</vt:lpstr>
      <vt:lpstr>Introduction</vt:lpstr>
      <vt:lpstr>SOCRRATES: Summary</vt:lpstr>
      <vt:lpstr>SOCRRATES: Summary</vt:lpstr>
      <vt:lpstr>SOCRRATES: Summary</vt:lpstr>
      <vt:lpstr>SOCRRATES: Test Case Identification</vt:lpstr>
      <vt:lpstr>SOCRRATES: Test Case Identification</vt:lpstr>
      <vt:lpstr>SOCRRATES: Test Procedure Definition</vt:lpstr>
      <vt:lpstr>SOCRRATES: Test Procedure Definition</vt:lpstr>
      <vt:lpstr>SOCRRATES: Test Case Example</vt:lpstr>
      <vt:lpstr>SOCRRATES: Challenges</vt:lpstr>
      <vt:lpstr>PLATO: Summary</vt:lpstr>
      <vt:lpstr>PLATO: Summary</vt:lpstr>
      <vt:lpstr>PLATO: Summary</vt:lpstr>
      <vt:lpstr>PLATO: Test Case Identification</vt:lpstr>
      <vt:lpstr>PLATO: Test Procedure Definition</vt:lpstr>
      <vt:lpstr>PLATO: Test Case Example</vt:lpstr>
      <vt:lpstr>PLATO: Challenges</vt:lpstr>
      <vt:lpstr>Dynamic Testing Conclusions</vt:lpstr>
      <vt:lpstr>Lessons Learned</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M. Beamer</dc:creator>
  <cp:lastModifiedBy>Frederick M. Beamer</cp:lastModifiedBy>
  <cp:revision>178</cp:revision>
  <cp:lastPrinted>2013-08-26T18:59:52Z</cp:lastPrinted>
  <dcterms:created xsi:type="dcterms:W3CDTF">2013-04-26T13:11:37Z</dcterms:created>
  <dcterms:modified xsi:type="dcterms:W3CDTF">2013-08-30T18:06:00Z</dcterms:modified>
</cp:coreProperties>
</file>