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800" r:id="rId2"/>
    <p:sldId id="797" r:id="rId3"/>
    <p:sldId id="803" r:id="rId4"/>
    <p:sldId id="798" r:id="rId5"/>
    <p:sldId id="801" r:id="rId6"/>
    <p:sldId id="802" r:id="rId7"/>
    <p:sldId id="804" r:id="rId8"/>
    <p:sldId id="805" r:id="rId9"/>
    <p:sldId id="80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ory D. Blaney" initials="GDB" lastIdx="4" clrIdx="0"/>
  <p:cmAuthor id="1" name="ssavarino" initials="s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6" autoAdjust="0"/>
    <p:restoredTop sz="90271" autoAdjust="0"/>
  </p:normalViewPr>
  <p:slideViewPr>
    <p:cSldViewPr>
      <p:cViewPr>
        <p:scale>
          <a:sx n="70" d="100"/>
          <a:sy n="70" d="100"/>
        </p:scale>
        <p:origin x="-2568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060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600E61-D437-4764-95FA-A890EC2FD28C}" type="datetimeFigureOut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C3B2245-0C96-4F59-A4D1-52B0744D0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36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496" tIns="46248" rIns="92496" bIns="46248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2496" tIns="46248" rIns="92496" bIns="46248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C213264-7B83-4EE9-96A7-A4F85EAD8581}" type="datetimeFigureOut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6" tIns="46248" rIns="92496" bIns="4624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496" tIns="46248" rIns="92496" bIns="4624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496" tIns="46248" rIns="92496" bIns="46248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2496" tIns="46248" rIns="92496" bIns="46248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FB2AB6-0310-46B5-94C1-723566D6F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3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D3E87C-49CF-4907-AD7A-F8CDE0AF75C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67786E-08AE-443C-9DE4-7C3ECAB0123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BD6FA-F620-45F9-9E97-C7898D0ABB0F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39FC3-28BD-4448-B917-057F02C39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0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297E6-29D8-4F17-BEF5-7CE4C763820C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F205-652B-41C6-B30D-7FC4F780C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0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2A607-0BC8-4591-8F3D-ADDE2E864B72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8D79-05BB-4250-BEF3-FF38D1A52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6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98951-C7CE-4F4D-93F7-7D5AC42DBFDA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85CD-34E9-4844-8845-DD9A3E074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2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D8206-0172-44C5-989A-22BA86E30CC3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1F520-0B8D-4BBF-AE3F-6F94DD3FC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FD56-681B-4E52-A973-A55DA6B2AE2B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2A10-7254-45B1-B98A-EFD8374C6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E7A5-A0FE-4AF9-9806-6822D3724C83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D0E5-A87E-4004-BC18-98B5FAAC9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0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26E0-66E0-49C5-888A-2CD2237D4D30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7DF8-3F9E-4EAA-B5F2-700CF30A1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0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36236-A6AC-4C0C-96D1-FA9529748122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BA81-6516-4E80-9908-E61723237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5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2CFE-0056-413C-92B9-B04660781747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3B9-DCD9-4766-AF6C-A9B23BE92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BE4E-4840-4C20-B410-1BA2160D5F74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1D32-CDE6-4B32-BAD3-D70D7BF11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8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B865-AE83-4651-ABD1-9D5BEEEDE970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66022-5E52-4EEE-8D80-72759980A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2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462E693-F3F1-4594-85BE-C634890E8AED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5FB28619-C100-4D28-9462-90761B926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28600" y="1219200"/>
            <a:ext cx="8763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52400" y="838200"/>
            <a:ext cx="1166813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Helvetica" pitchFamily="34" charset="0"/>
              </a:rPr>
              <a:t>IV&amp;V Program</a:t>
            </a:r>
            <a:endParaRPr lang="en-US" sz="1200" dirty="0" smtClean="0">
              <a:latin typeface="Times" charset="0"/>
            </a:endParaRPr>
          </a:p>
        </p:txBody>
      </p: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30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 IV&amp;V  for the New York City E911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Facemire, NASA</a:t>
            </a:r>
          </a:p>
          <a:p>
            <a:r>
              <a:rPr lang="en-US" dirty="0" smtClean="0"/>
              <a:t>Shirley Savarino, TASC</a:t>
            </a:r>
          </a:p>
          <a:p>
            <a:r>
              <a:rPr lang="en-US" dirty="0" smtClean="0"/>
              <a:t>Hendrik Strydom, OCEC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91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</a:rPr>
              <a:t>New York City Emergency Communications Transformation Program (ECTP)</a:t>
            </a:r>
            <a:endParaRPr lang="en-US" sz="28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8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Multi-billion dollar program to improve largest 911 system in the United States, handling approximately 11 million calls per year.</a:t>
            </a:r>
          </a:p>
          <a:p>
            <a:pPr lvl="1">
              <a:defRPr/>
            </a:pPr>
            <a:r>
              <a:rPr lang="en-US" sz="1800" dirty="0" smtClean="0"/>
              <a:t>Advance public safety agency interoperability and coordination.</a:t>
            </a:r>
          </a:p>
          <a:p>
            <a:pPr lvl="1">
              <a:defRPr/>
            </a:pPr>
            <a:r>
              <a:rPr lang="en-US" sz="1800" dirty="0" smtClean="0"/>
              <a:t>Reduce call-processing and 911 response time.</a:t>
            </a:r>
          </a:p>
          <a:p>
            <a:pPr lvl="1">
              <a:defRPr/>
            </a:pPr>
            <a:r>
              <a:rPr lang="en-US" sz="1800" dirty="0" smtClean="0"/>
              <a:t>Increase system resiliency and technical redundancy.</a:t>
            </a:r>
          </a:p>
          <a:p>
            <a:pPr lvl="1">
              <a:defRPr/>
            </a:pPr>
            <a:r>
              <a:rPr lang="en-US" sz="1800" dirty="0" smtClean="0"/>
              <a:t>Improve safety of the City’s first responders.</a:t>
            </a:r>
          </a:p>
          <a:p>
            <a:pPr>
              <a:defRPr/>
            </a:pPr>
            <a:r>
              <a:rPr lang="en-US" sz="1800" dirty="0" smtClean="0"/>
              <a:t>ECTP Phase 1 delivered new Public Safety Answering Center (PSAC1) in Brooklyn January 2012. Primarily co-located operations and integrated new telephony system.</a:t>
            </a:r>
          </a:p>
          <a:p>
            <a:pPr>
              <a:defRPr/>
            </a:pPr>
            <a:r>
              <a:rPr lang="en-US" sz="1800" dirty="0" smtClean="0"/>
              <a:t>NASA IV&amp;V supporting ECTP Phase 2 (ECTP2).</a:t>
            </a:r>
          </a:p>
          <a:p>
            <a:pPr lvl="1">
              <a:defRPr/>
            </a:pPr>
            <a:r>
              <a:rPr lang="en-US" sz="1800" dirty="0" smtClean="0"/>
              <a:t>Redundant PSAC in Bronx, PSAC2. Cut over planned for December 2015. </a:t>
            </a:r>
          </a:p>
          <a:p>
            <a:pPr lvl="1">
              <a:defRPr/>
            </a:pPr>
            <a:r>
              <a:rPr lang="en-US" sz="1800" dirty="0" smtClean="0"/>
              <a:t>Major technology upgrades to networks, radios, computer aided dispatch (CAD), and Logging and Recording (L&amp;R), including retrofit of selected subsystems in PSAC1.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endParaRPr lang="en-US" sz="180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69ECCD4A-09FC-4985-8C9C-4C32464E61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NASA and the ECTP Program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NASA ECTP IV&amp;V is not typical NASA IV&amp;V.</a:t>
            </a:r>
          </a:p>
          <a:p>
            <a:pPr lvl="1">
              <a:defRPr/>
            </a:pPr>
            <a:r>
              <a:rPr lang="en-US" sz="1800" dirty="0" smtClean="0"/>
              <a:t>Large IV&amp;V effort; 19 full-time personnel.</a:t>
            </a:r>
          </a:p>
          <a:p>
            <a:pPr lvl="1">
              <a:defRPr/>
            </a:pPr>
            <a:r>
              <a:rPr lang="en-US" sz="1800" dirty="0" smtClean="0"/>
              <a:t>Reimbursable project with non-federal customer in very political environment.</a:t>
            </a:r>
          </a:p>
          <a:p>
            <a:pPr lvl="1">
              <a:defRPr/>
            </a:pPr>
            <a:r>
              <a:rPr lang="en-US" sz="1800" dirty="0" smtClean="0"/>
              <a:t>Systems/System-of-Systems </a:t>
            </a:r>
            <a:r>
              <a:rPr lang="en-US" sz="1800" dirty="0"/>
              <a:t>IV&amp;V vs. software IV&amp;V. Heavy COTS content, configured for application.</a:t>
            </a:r>
          </a:p>
          <a:p>
            <a:pPr lvl="1">
              <a:defRPr/>
            </a:pPr>
            <a:r>
              <a:rPr lang="en-US" sz="1800" dirty="0" smtClean="0"/>
              <a:t>NASA IV&amp;V started in middle of ECTP elaboration phase (aka., design).</a:t>
            </a:r>
          </a:p>
          <a:p>
            <a:pPr>
              <a:defRPr/>
            </a:pPr>
            <a:r>
              <a:rPr lang="en-US" sz="1800" dirty="0" smtClean="0"/>
              <a:t>NASA IV&amp;V is not typical New York City IV&amp;V. Focus on technical aspects and success vs. contractual compliance of deliverables.</a:t>
            </a:r>
          </a:p>
          <a:p>
            <a:pPr>
              <a:defRPr/>
            </a:pPr>
            <a:r>
              <a:rPr lang="en-US" sz="1800" dirty="0" smtClean="0"/>
              <a:t>ECTP IV&amp;V is advancing NASA Mission and Vision and </a:t>
            </a:r>
            <a:r>
              <a:rPr lang="en-US" sz="1800" dirty="0"/>
              <a:t>P</a:t>
            </a:r>
            <a:r>
              <a:rPr lang="en-US" sz="1800" dirty="0" smtClean="0"/>
              <a:t>rogram strategic goals.</a:t>
            </a:r>
          </a:p>
          <a:p>
            <a:pPr lvl="1">
              <a:defRPr/>
            </a:pPr>
            <a:r>
              <a:rPr lang="en-US" sz="1800" dirty="0" smtClean="0"/>
              <a:t>Applying NASA achievements and lessons learned to overcome complex challenges to benefit humankind.</a:t>
            </a:r>
          </a:p>
          <a:p>
            <a:pPr lvl="1">
              <a:defRPr/>
            </a:pPr>
            <a:r>
              <a:rPr lang="en-US" sz="1800" dirty="0" smtClean="0"/>
              <a:t>Driving advances in NASA IV&amp;V and industry systems and software engineering disciplines.</a:t>
            </a:r>
          </a:p>
          <a:p>
            <a:pPr lvl="1">
              <a:defRPr/>
            </a:pPr>
            <a:r>
              <a:rPr lang="en-US" sz="1800" dirty="0" smtClean="0"/>
              <a:t>Ensuring NASA IV&amp;V Program capabilities and services are state-of-the-practice.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91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</a:rPr>
              <a:t>ECTP IV&amp;V Contributions and Accomplishments</a:t>
            </a:r>
            <a:endParaRPr lang="en-US" sz="28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143000"/>
            <a:ext cx="8382000" cy="48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 </a:t>
            </a:r>
            <a:endParaRPr lang="en-US" sz="1700" dirty="0"/>
          </a:p>
          <a:p>
            <a:pPr>
              <a:defRPr/>
            </a:pPr>
            <a:r>
              <a:rPr lang="en-US" sz="1800" dirty="0"/>
              <a:t>NASA IV&amp;V </a:t>
            </a:r>
            <a:r>
              <a:rPr lang="en-US" sz="1800" dirty="0" smtClean="0"/>
              <a:t>applies </a:t>
            </a:r>
            <a:r>
              <a:rPr lang="en-US" sz="1800" dirty="0"/>
              <a:t>and </a:t>
            </a:r>
            <a:r>
              <a:rPr lang="en-US" sz="1800" dirty="0" smtClean="0"/>
              <a:t>promotes </a:t>
            </a:r>
            <a:r>
              <a:rPr lang="en-US" sz="1800" dirty="0"/>
              <a:t>NASA engineering discipline and rigor on </a:t>
            </a:r>
            <a:r>
              <a:rPr lang="en-US" sz="1800" dirty="0" smtClean="0"/>
              <a:t>ECTP </a:t>
            </a:r>
          </a:p>
          <a:p>
            <a:pPr lvl="1">
              <a:defRPr/>
            </a:pPr>
            <a:r>
              <a:rPr lang="en-US" sz="1800" dirty="0" smtClean="0"/>
              <a:t>Improved </a:t>
            </a:r>
            <a:r>
              <a:rPr lang="en-US" sz="1800" dirty="0"/>
              <a:t>ECTP systems engineering plans and </a:t>
            </a:r>
            <a:r>
              <a:rPr lang="en-US" sz="1800" dirty="0" smtClean="0"/>
              <a:t>products which serve as a basis for system elaboration, construction, and transition.</a:t>
            </a:r>
          </a:p>
          <a:p>
            <a:pPr lvl="1">
              <a:defRPr/>
            </a:pPr>
            <a:r>
              <a:rPr lang="en-US" sz="1800" dirty="0" smtClean="0"/>
              <a:t>Increased and improved emphasis on system and integration aspects. 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800" dirty="0" smtClean="0"/>
              <a:t>NASA </a:t>
            </a:r>
            <a:r>
              <a:rPr lang="en-US" sz="1800" dirty="0"/>
              <a:t>IV&amp;V continues to provide NYC with detailed engineering data and analysis allowing the City to better manage the </a:t>
            </a:r>
            <a:r>
              <a:rPr lang="en-US" sz="1800" dirty="0" smtClean="0"/>
              <a:t>program, increasing </a:t>
            </a:r>
            <a:r>
              <a:rPr lang="en-US" sz="1800" dirty="0"/>
              <a:t>the likelihood of success.</a:t>
            </a:r>
          </a:p>
          <a:p>
            <a:pPr lvl="1">
              <a:defRPr/>
            </a:pPr>
            <a:r>
              <a:rPr lang="en-US" sz="1800" dirty="0" smtClean="0"/>
              <a:t>Providing </a:t>
            </a:r>
            <a:r>
              <a:rPr lang="en-US" sz="1800" dirty="0"/>
              <a:t>high-quality, evidence-based assurance </a:t>
            </a:r>
            <a:r>
              <a:rPr lang="en-US" sz="1800" dirty="0" smtClean="0"/>
              <a:t>findings enabling the </a:t>
            </a:r>
            <a:r>
              <a:rPr lang="en-US" sz="1800" dirty="0"/>
              <a:t>City </a:t>
            </a:r>
            <a:r>
              <a:rPr lang="en-US" sz="1800" dirty="0" smtClean="0"/>
              <a:t>and </a:t>
            </a:r>
            <a:r>
              <a:rPr lang="en-US" sz="1800" dirty="0"/>
              <a:t>System </a:t>
            </a:r>
            <a:r>
              <a:rPr lang="en-US" sz="1800" dirty="0" smtClean="0"/>
              <a:t>Integrator to achieve </a:t>
            </a:r>
            <a:r>
              <a:rPr lang="en-US" sz="1800" dirty="0"/>
              <a:t>high quality </a:t>
            </a:r>
            <a:r>
              <a:rPr lang="en-US" sz="1800" dirty="0" smtClean="0"/>
              <a:t>standards in the delivered products</a:t>
            </a:r>
            <a:r>
              <a:rPr lang="en-US" sz="1800" dirty="0"/>
              <a:t>.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NASA </a:t>
            </a:r>
            <a:r>
              <a:rPr lang="en-US" sz="1800" dirty="0"/>
              <a:t>TIMs are being used </a:t>
            </a:r>
            <a:r>
              <a:rPr lang="en-US" sz="1800" dirty="0" smtClean="0"/>
              <a:t>as a tool by the City to better inform approval of vendor deliverables.</a:t>
            </a:r>
            <a:endParaRPr lang="en-US" sz="1800" dirty="0"/>
          </a:p>
          <a:p>
            <a:pPr lvl="1">
              <a:defRPr/>
            </a:pPr>
            <a:r>
              <a:rPr lang="en-US" sz="1800" dirty="0" smtClean="0"/>
              <a:t>ECTP and City executives have acknowledged NASA’s valuable contributions.</a:t>
            </a:r>
          </a:p>
          <a:p>
            <a:pPr lvl="1">
              <a:defRPr/>
            </a:pPr>
            <a:endParaRPr lang="en-US" sz="1700" dirty="0" smtClean="0"/>
          </a:p>
          <a:p>
            <a:pPr lvl="1">
              <a:defRPr/>
            </a:pPr>
            <a:endParaRPr lang="en-US" sz="1700" dirty="0" smtClean="0"/>
          </a:p>
          <a:p>
            <a:pPr lvl="1">
              <a:defRPr/>
            </a:pPr>
            <a:endParaRPr lang="en-US" sz="1700" dirty="0"/>
          </a:p>
          <a:p>
            <a:pPr>
              <a:defRPr/>
            </a:pPr>
            <a:endParaRPr lang="en-US" sz="1700" dirty="0" smtClean="0"/>
          </a:p>
          <a:p>
            <a:pPr marL="0" indent="0">
              <a:buFontTx/>
              <a:buNone/>
              <a:defRPr/>
            </a:pPr>
            <a:r>
              <a:rPr lang="en-US" sz="1700" dirty="0"/>
              <a:t> </a:t>
            </a:r>
          </a:p>
          <a:p>
            <a:pPr>
              <a:defRPr/>
            </a:pPr>
            <a:endParaRPr lang="en-US" sz="170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34C51066-985F-46AF-9B72-AA57D6FE3B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629400" cy="8382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Reflections on Our First Year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Efficient and effective application of standard IV&amp;V analyses processes resulted in quick contributions.</a:t>
            </a:r>
          </a:p>
          <a:p>
            <a:pPr>
              <a:defRPr/>
            </a:pPr>
            <a:r>
              <a:rPr lang="en-US" sz="1800" dirty="0" smtClean="0"/>
              <a:t>Over the past year, our team has augmented core software/systems IV&amp;V skill sets to address Emergency Management and program-level systems engineering, integration, and plans.</a:t>
            </a:r>
          </a:p>
          <a:p>
            <a:pPr>
              <a:defRPr/>
            </a:pPr>
            <a:r>
              <a:rPr lang="en-US" sz="1800" dirty="0" smtClean="0"/>
              <a:t>Agility was/is very important.</a:t>
            </a:r>
          </a:p>
          <a:p>
            <a:pPr lvl="1">
              <a:defRPr/>
            </a:pPr>
            <a:r>
              <a:rPr lang="en-US" sz="1800" dirty="0" smtClean="0"/>
              <a:t>Demanding schedule with staggered development across the subsystems.</a:t>
            </a:r>
          </a:p>
          <a:p>
            <a:pPr lvl="1">
              <a:defRPr/>
            </a:pPr>
            <a:r>
              <a:rPr lang="en-US" sz="1800" dirty="0"/>
              <a:t>M</a:t>
            </a:r>
            <a:r>
              <a:rPr lang="en-US" sz="1800" dirty="0" smtClean="0"/>
              <a:t>ultiple stakeholders with diverse needs in a rapidly advancing technology environment.</a:t>
            </a:r>
          </a:p>
          <a:p>
            <a:pPr lvl="1">
              <a:defRPr/>
            </a:pPr>
            <a:r>
              <a:rPr lang="en-US" sz="1800" dirty="0" smtClean="0"/>
              <a:t>Short City approval period for deliverables and need for timely City oversight of vendors.</a:t>
            </a:r>
          </a:p>
          <a:p>
            <a:pPr lvl="1">
              <a:defRPr/>
            </a:pPr>
            <a:r>
              <a:rPr lang="en-US" sz="1800" dirty="0" smtClean="0"/>
              <a:t>Visibility across multiple City agencies and up to the Mayoral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629400" cy="8382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ECTP Retrospective: What did we do well?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400800" cy="3429000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Significant </a:t>
            </a:r>
            <a:r>
              <a:rPr lang="en-US" dirty="0"/>
              <a:t>F</a:t>
            </a:r>
            <a:r>
              <a:rPr lang="en-US" dirty="0" smtClean="0"/>
              <a:t>ocus on Technical Quality.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Emphasis on Building Effective Relationships.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 Cadence of Reporting and Communication – No Surprises.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Right Skill </a:t>
            </a:r>
            <a:r>
              <a:rPr lang="en-US" dirty="0"/>
              <a:t>S</a:t>
            </a:r>
            <a:r>
              <a:rPr lang="en-US" dirty="0" smtClean="0"/>
              <a:t>ets and Robust Management.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629400" cy="8382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Things We are Glad </a:t>
            </a:r>
            <a:r>
              <a:rPr lang="en-US" sz="2800" dirty="0">
                <a:latin typeface="+mn-lt"/>
              </a:rPr>
              <a:t>W</a:t>
            </a:r>
            <a:r>
              <a:rPr lang="en-US" sz="2800" dirty="0" smtClean="0">
                <a:latin typeface="+mn-lt"/>
              </a:rPr>
              <a:t>e Did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sz="1800" dirty="0" smtClean="0"/>
              <a:t>Significant </a:t>
            </a:r>
            <a:r>
              <a:rPr lang="en-US" sz="1800" dirty="0"/>
              <a:t>F</a:t>
            </a:r>
            <a:r>
              <a:rPr lang="en-US" sz="1800" dirty="0" smtClean="0"/>
              <a:t>ocus on Technical Quality.</a:t>
            </a:r>
          </a:p>
          <a:p>
            <a:pPr marL="857250" lvl="1" indent="-457200"/>
            <a:r>
              <a:rPr lang="en-US" sz="1800" dirty="0" smtClean="0"/>
              <a:t>This was a priority by everyone (OCEC and NASA).</a:t>
            </a:r>
          </a:p>
          <a:p>
            <a:pPr marL="857250" lvl="1" indent="-457200"/>
            <a:r>
              <a:rPr lang="en-US" sz="1800" dirty="0" smtClean="0"/>
              <a:t>NASA IV&amp;V Team added additional rigor and review to processes to ensure quality TIMs and risks.</a:t>
            </a:r>
          </a:p>
          <a:p>
            <a:pPr marL="857250" lvl="1" indent="-457200"/>
            <a:r>
              <a:rPr lang="en-US" sz="1800" dirty="0" smtClean="0"/>
              <a:t>Existing NASA processes provided solid basis for analysis methods and reporting of findings. Adaptation when needed to meet ECTP needs.</a:t>
            </a:r>
          </a:p>
          <a:p>
            <a:pPr marL="857250" lvl="1" indent="-457200"/>
            <a:r>
              <a:rPr lang="en-US" sz="1800" dirty="0" smtClean="0"/>
              <a:t>Emphasis on understanding user needs and use of strong technical reference.</a:t>
            </a:r>
          </a:p>
          <a:p>
            <a:pPr marL="457200" lvl="1" indent="-457200">
              <a:buAutoNum type="arabicPeriod" startAt="2"/>
            </a:pPr>
            <a:r>
              <a:rPr lang="en-US" sz="1800" dirty="0" smtClean="0"/>
              <a:t>Emphasis on Building Effective Relationships.</a:t>
            </a:r>
          </a:p>
          <a:p>
            <a:pPr marL="914400" lvl="1" indent="-457200"/>
            <a:r>
              <a:rPr lang="en-US" sz="1800" dirty="0" smtClean="0"/>
              <a:t>Became an agent for OCEC while remaining true to NASA IV&amp;V Values – time invested by all parties to socialize NASA IV&amp;V with OCEC/ECTP and with stakeholders including the Agencies, Systems Integrator, City Hall.</a:t>
            </a:r>
          </a:p>
          <a:p>
            <a:pPr marL="914400" lvl="1" indent="-457200"/>
            <a:r>
              <a:rPr lang="en-US" sz="1800" dirty="0" smtClean="0"/>
              <a:t>Onsite team and access to artifacts supported technical analysis. Workflows established early.</a:t>
            </a:r>
          </a:p>
          <a:p>
            <a:pPr marL="914400" lvl="1" indent="-457200"/>
            <a:r>
              <a:rPr lang="en-US" sz="1800" dirty="0" smtClean="0"/>
              <a:t>On-site team with Contractor Lead and OCEC staff enabled quick decisions. NASA PM made monthly trips and NASA management quarterly. </a:t>
            </a:r>
          </a:p>
          <a:p>
            <a:pPr marL="914400" lvl="1" indent="-457200"/>
            <a:r>
              <a:rPr lang="en-US" sz="1800" dirty="0" smtClean="0"/>
              <a:t>OCEC made available Technology and SME staff  when requested , as well as access to System Integrator.</a:t>
            </a:r>
          </a:p>
          <a:p>
            <a:pPr marL="914400" lvl="1" indent="-457200"/>
            <a:endParaRPr lang="en-US" sz="1800" dirty="0" smtClean="0"/>
          </a:p>
          <a:p>
            <a:pPr marL="857250" lvl="1" indent="-45720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lvl="1" indent="-457200">
              <a:buFont typeface="+mj-lt"/>
              <a:buAutoNum type="arabicPeriod" startAt="3"/>
            </a:pPr>
            <a:r>
              <a:rPr lang="en-US" sz="1800" dirty="0" smtClean="0"/>
              <a:t>High </a:t>
            </a:r>
            <a:r>
              <a:rPr lang="en-US" sz="1800" dirty="0"/>
              <a:t>Cadence of Reporting and Communications – No Surprises.</a:t>
            </a:r>
          </a:p>
          <a:p>
            <a:pPr lvl="1"/>
            <a:r>
              <a:rPr lang="en-US" sz="1800" dirty="0" smtClean="0"/>
              <a:t>Heavy use of metrics to transform data to information, as well as providing actionable recommendations facilitated issue/risk resolution.</a:t>
            </a:r>
          </a:p>
          <a:p>
            <a:pPr lvl="1"/>
            <a:r>
              <a:rPr lang="en-US" sz="1800" dirty="0" smtClean="0"/>
              <a:t>Developed dashboard which reported status to executives. Biweekly </a:t>
            </a:r>
            <a:r>
              <a:rPr lang="en-US" sz="1800" dirty="0" err="1" smtClean="0"/>
              <a:t>tagups</a:t>
            </a:r>
            <a:r>
              <a:rPr lang="en-US" sz="1800" dirty="0" smtClean="0"/>
              <a:t> with set agenda established/maintained cadence at working level.</a:t>
            </a:r>
          </a:p>
          <a:p>
            <a:pPr lvl="1"/>
            <a:r>
              <a:rPr lang="en-US" sz="1800" dirty="0" smtClean="0"/>
              <a:t>Managed expectations: NASA Team defined specific work instructions at start of task, communicated tasks and anticipated benefits. OCEC kept NASA informed of ongoing activities and decision points.</a:t>
            </a:r>
          </a:p>
          <a:p>
            <a:pPr marL="457200" lvl="1" indent="-457200">
              <a:buAutoNum type="arabicPeriod" startAt="4"/>
            </a:pPr>
            <a:r>
              <a:rPr lang="en-US" sz="1800" dirty="0"/>
              <a:t>Right Skill Sets and Robust </a:t>
            </a:r>
            <a:r>
              <a:rPr lang="en-US" sz="1800" dirty="0" smtClean="0"/>
              <a:t>Management.</a:t>
            </a:r>
          </a:p>
          <a:p>
            <a:pPr lvl="1"/>
            <a:r>
              <a:rPr lang="en-US" sz="1800" dirty="0"/>
              <a:t>Used solid core of IV&amp;V expertise </a:t>
            </a:r>
            <a:r>
              <a:rPr lang="en-US" sz="1800" dirty="0" smtClean="0"/>
              <a:t>augmented </a:t>
            </a:r>
            <a:r>
              <a:rPr lang="en-US" sz="1800" dirty="0"/>
              <a:t>with needed domain skills.</a:t>
            </a:r>
          </a:p>
          <a:p>
            <a:pPr lvl="2"/>
            <a:r>
              <a:rPr lang="en-US" sz="1600" dirty="0" smtClean="0"/>
              <a:t>Domain skills in emergency management technologies (e.g., Radios, Networks, Computer Aided Dispatch) and Systems Architecture and Systems Test and Deployment.</a:t>
            </a:r>
          </a:p>
          <a:p>
            <a:pPr lvl="2"/>
            <a:r>
              <a:rPr lang="en-US" sz="1600" dirty="0" smtClean="0"/>
              <a:t>Used reach-back within both NASA and TASC as needed.</a:t>
            </a:r>
          </a:p>
          <a:p>
            <a:pPr lvl="1"/>
            <a:r>
              <a:rPr lang="en-US" sz="1800" dirty="0" smtClean="0"/>
              <a:t>Selected “agile-like” techniques for team management.</a:t>
            </a:r>
          </a:p>
          <a:p>
            <a:pPr lvl="2"/>
            <a:r>
              <a:rPr lang="en-US" sz="1600" dirty="0" smtClean="0"/>
              <a:t>Utilized sub-teams that blended skill sets (domain, IV&amp;V knowledge, experience) and location (onsite, offsite).</a:t>
            </a:r>
          </a:p>
          <a:p>
            <a:pPr lvl="2"/>
            <a:r>
              <a:rPr lang="en-US" sz="1600" dirty="0" smtClean="0"/>
              <a:t>Detailed work planning in cycles of 6-12 weeks.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676400" y="228600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+mn-lt"/>
              </a:rPr>
              <a:t>Things We are Glad We Did, Continued…</a:t>
            </a: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F520-0B8D-4BBF-AE3F-6F94DD3FCDF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3124200"/>
            <a:ext cx="5257800" cy="28495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Questions and Discussion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3639664"/>
      </p:ext>
    </p:extLst>
  </p:cSld>
  <p:clrMapOvr>
    <a:masterClrMapping/>
  </p:clrMapOvr>
</p:sld>
</file>

<file path=ppt/theme/theme1.xml><?xml version="1.0" encoding="utf-8"?>
<a:theme xmlns:a="http://schemas.openxmlformats.org/drawingml/2006/main" name="PMT - NASADesign1">
  <a:themeElements>
    <a:clrScheme name="PMT - NASADesig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MT - NASADesign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MT - NASADesig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T - NASADesign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T - NASADesign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T - NASADesign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T - NASADesig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T - NASADesig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T - NASADesig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PMT - NASADesign</Template>
  <TotalTime>22361</TotalTime>
  <Words>675</Words>
  <Application>Microsoft Office PowerPoint</Application>
  <PresentationFormat>On-screen Show (4:3)</PresentationFormat>
  <Paragraphs>93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PMT - NASADesign1</vt:lpstr>
      <vt:lpstr>NASA IV&amp;V  for the New York City E911 Program</vt:lpstr>
      <vt:lpstr>New York City Emergency Communications Transformation Program (ECTP)</vt:lpstr>
      <vt:lpstr>NASA and the ECTP Program</vt:lpstr>
      <vt:lpstr>ECTP IV&amp;V Contributions and Accomplishments</vt:lpstr>
      <vt:lpstr>Reflections on Our First Year</vt:lpstr>
      <vt:lpstr>ECTP Retrospective: What did we do well?</vt:lpstr>
      <vt:lpstr>Things We are Glad We Did</vt:lpstr>
      <vt:lpstr>PowerPoint Presentation</vt:lpstr>
      <vt:lpstr>PowerPoint Presentation</vt:lpstr>
    </vt:vector>
  </TitlesOfParts>
  <Company>NASA IVV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s_pukansky</dc:creator>
  <cp:lastModifiedBy>Jennifer D. Neptune</cp:lastModifiedBy>
  <cp:revision>2057</cp:revision>
  <cp:lastPrinted>2013-05-10T23:21:05Z</cp:lastPrinted>
  <dcterms:created xsi:type="dcterms:W3CDTF">2008-03-04T18:31:23Z</dcterms:created>
  <dcterms:modified xsi:type="dcterms:W3CDTF">2013-09-03T20:54:50Z</dcterms:modified>
</cp:coreProperties>
</file>